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65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82111-CD6E-4509-804B-DE7F632F5DC1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BA29-0422-4A50-8C27-925177D24CE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66211-D736-42F8-B220-4806060E8E6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6708-4783-447F-859F-86019B105313}" type="datetimeFigureOut">
              <a:rPr lang="tr-TR" smtClean="0"/>
              <a:pPr/>
              <a:t>14.02.2016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5280-4129-40AB-BA65-554E75C2A09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8367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Genel Biyoloji ve Hücre Biyolojisi Laboratuvarı 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5576" y="2420888"/>
            <a:ext cx="7560840" cy="55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Laboratuvar günü 2: </a:t>
            </a:r>
            <a:r>
              <a:rPr lang="tr-TR" sz="2800" b="1" dirty="0" smtClean="0"/>
              <a:t>Hücre </a:t>
            </a:r>
            <a:r>
              <a:rPr lang="tr-TR" sz="2800" b="1" dirty="0"/>
              <a:t>görüntüleme; Prokaryotik ve Ökaryotik hücreler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AutoShape 2" descr="Image result for lab saf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AutoShape 4" descr="Image result for lab saf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8" name="Picture 6" descr="https://s-media-cache-ak0.pinimg.com/originals/59/18/95/5918956d98e881bc2f3a90262aff7f9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487637"/>
            <a:ext cx="4286250" cy="2533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tr-TR" dirty="0" smtClean="0"/>
              <a:t>Prokaryotlar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4016" y="1268760"/>
            <a:ext cx="4211960" cy="4680520"/>
          </a:xfrm>
        </p:spPr>
        <p:txBody>
          <a:bodyPr>
            <a:noAutofit/>
          </a:bodyPr>
          <a:lstStyle/>
          <a:p>
            <a:r>
              <a:rPr lang="tr-TR" sz="2400" dirty="0" smtClean="0"/>
              <a:t>Tek hücreli canlılardır</a:t>
            </a:r>
          </a:p>
          <a:p>
            <a:pPr lvl="1"/>
            <a:r>
              <a:rPr lang="tr-TR" dirty="0" smtClean="0"/>
              <a:t>Hücre çekirdekleri</a:t>
            </a:r>
          </a:p>
          <a:p>
            <a:pPr lvl="1"/>
            <a:r>
              <a:rPr lang="tr-TR" dirty="0" smtClean="0"/>
              <a:t>Çekirdek zarları </a:t>
            </a:r>
          </a:p>
          <a:p>
            <a:pPr lvl="1"/>
            <a:r>
              <a:rPr lang="tr-TR" dirty="0" smtClean="0"/>
              <a:t>Membrana bağlı organelleri </a:t>
            </a:r>
          </a:p>
          <a:p>
            <a:pPr lvl="1"/>
            <a:r>
              <a:rPr lang="tr-TR" dirty="0" smtClean="0"/>
              <a:t>Mitokondrileri </a:t>
            </a:r>
            <a:r>
              <a:rPr lang="tr-TR" b="1" dirty="0" smtClean="0"/>
              <a:t>yoktur. </a:t>
            </a:r>
            <a:endParaRPr lang="tr-TR" b="1" dirty="0"/>
          </a:p>
          <a:p>
            <a:r>
              <a:rPr lang="tr-TR" sz="2400" dirty="0" smtClean="0"/>
              <a:t>İki gruba ayrılırlar:</a:t>
            </a:r>
          </a:p>
          <a:p>
            <a:pPr lvl="1"/>
            <a:r>
              <a:rPr lang="tr-TR" dirty="0" smtClean="0"/>
              <a:t>Arkeler (Arkea)</a:t>
            </a:r>
          </a:p>
          <a:p>
            <a:pPr lvl="1"/>
            <a:r>
              <a:rPr lang="tr-TR" dirty="0" smtClean="0"/>
              <a:t>Bakteriler</a:t>
            </a:r>
          </a:p>
          <a:p>
            <a:pPr lvl="1"/>
            <a:endParaRPr lang="tr-TR" dirty="0"/>
          </a:p>
          <a:p>
            <a:pPr lvl="1">
              <a:buNone/>
            </a:pPr>
            <a:endParaRPr lang="tr-TR" dirty="0" smtClean="0"/>
          </a:p>
          <a:p>
            <a:endParaRPr lang="tr-TR" sz="2400" dirty="0" smtClean="0"/>
          </a:p>
          <a:p>
            <a:pPr lvl="1">
              <a:buNone/>
            </a:pPr>
            <a:endParaRPr lang="tr-TR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 </a:t>
            </a:r>
            <a:endParaRPr lang="en-GB" sz="24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 t="8485" r="54899" b="33438"/>
          <a:stretch>
            <a:fillRect/>
          </a:stretch>
        </p:blipFill>
        <p:spPr bwMode="auto">
          <a:xfrm>
            <a:off x="3765510" y="1571612"/>
            <a:ext cx="5086007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:\649px-Plant_cell_structure_tr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149080"/>
            <a:ext cx="4680520" cy="27089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2502"/>
            <a:ext cx="8229600" cy="1011222"/>
          </a:xfrm>
        </p:spPr>
        <p:txBody>
          <a:bodyPr/>
          <a:lstStyle/>
          <a:p>
            <a:r>
              <a:rPr lang="tr-TR" dirty="0" smtClean="0"/>
              <a:t>Ökaryotik Hücreler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3360" y="980728"/>
            <a:ext cx="3966592" cy="5877272"/>
          </a:xfrm>
        </p:spPr>
        <p:txBody>
          <a:bodyPr>
            <a:normAutofit/>
          </a:bodyPr>
          <a:lstStyle/>
          <a:p>
            <a:r>
              <a:rPr lang="tr-TR" sz="2400" dirty="0" smtClean="0"/>
              <a:t>Ökaryotik hücreler prokaryotik hücrelere göre daha büyük hücrelerdir.</a:t>
            </a:r>
          </a:p>
          <a:p>
            <a:r>
              <a:rPr lang="tr-TR" sz="2400" dirty="0" smtClean="0"/>
              <a:t>Çekirdek, çekirdek membranı tarafından çevrilmiştir.</a:t>
            </a:r>
          </a:p>
          <a:p>
            <a:r>
              <a:rPr lang="tr-TR" sz="2400" dirty="0" smtClean="0"/>
              <a:t>Genetik materyal çekirdekte bulunur.</a:t>
            </a:r>
            <a:endParaRPr lang="en-GB" sz="2400" dirty="0" smtClean="0"/>
          </a:p>
          <a:p>
            <a:r>
              <a:rPr lang="tr-TR" sz="2400" dirty="0" smtClean="0"/>
              <a:t>Zarla (membranla) çevrilmiş çeşitli organelleri vardır.</a:t>
            </a:r>
          </a:p>
          <a:p>
            <a:pPr>
              <a:buNone/>
            </a:pPr>
            <a:endParaRPr lang="tr-TR" sz="2400" dirty="0"/>
          </a:p>
          <a:p>
            <a:endParaRPr lang="tr-TR" sz="2400" dirty="0" smtClean="0"/>
          </a:p>
          <a:p>
            <a:pPr>
              <a:buNone/>
            </a:pPr>
            <a:endParaRPr lang="tr-TR" sz="2400" dirty="0" smtClean="0"/>
          </a:p>
          <a:p>
            <a:endParaRPr lang="en-GB" sz="2400" dirty="0" smtClean="0"/>
          </a:p>
          <a:p>
            <a:pPr>
              <a:buNone/>
            </a:pPr>
            <a:endParaRPr lang="en-GB" sz="2400" dirty="0"/>
          </a:p>
        </p:txBody>
      </p:sp>
      <p:pic>
        <p:nvPicPr>
          <p:cNvPr id="6147" name="Picture 3" descr="https://upload.wikimedia.org/wikipedia/commons/thumb/1/1f/Animal_cell_structure_tr.svg/600px-Animal_cell_structure_tr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940667"/>
            <a:ext cx="4583446" cy="32084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652120" y="6926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Hayvan hücresinin yapısı </a:t>
            </a:r>
            <a:endParaRPr lang="tr-T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399577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Bitki hücresinin yapısı 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Laboratuvar Deneyi: </a:t>
            </a:r>
            <a:br>
              <a:rPr lang="tr-TR" sz="3600" b="1" dirty="0" smtClean="0"/>
            </a:br>
            <a:r>
              <a:rPr lang="tr-TR" sz="3600" b="1" dirty="0" smtClean="0"/>
              <a:t>Prokaryotik Hücrelerin </a:t>
            </a:r>
            <a:r>
              <a:rPr lang="tr-TR" sz="3600" b="1" dirty="0"/>
              <a:t>G</a:t>
            </a:r>
            <a:r>
              <a:rPr lang="tr-TR" sz="3600" b="1" dirty="0" smtClean="0"/>
              <a:t>özlemlenmesi</a:t>
            </a:r>
            <a:r>
              <a:rPr lang="tr-TR" sz="3600" dirty="0" smtClean="0"/>
              <a:t/>
            </a:r>
            <a:br>
              <a:rPr lang="tr-TR" sz="3600" dirty="0" smtClean="0"/>
            </a:b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Amaç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smtClean="0"/>
              <a:t>Prokaryotic </a:t>
            </a:r>
            <a:r>
              <a:rPr lang="tr-TR" dirty="0"/>
              <a:t>hücrelerin görüntülenmesi</a:t>
            </a:r>
          </a:p>
          <a:p>
            <a:r>
              <a:rPr lang="tr-TR" b="1" dirty="0"/>
              <a:t>Örnek:</a:t>
            </a:r>
            <a:r>
              <a:rPr lang="tr-TR" dirty="0"/>
              <a:t> </a:t>
            </a:r>
            <a:r>
              <a:rPr lang="tr-TR" i="1" dirty="0"/>
              <a:t>Lactobacillus bulgaricus</a:t>
            </a:r>
            <a:r>
              <a:rPr lang="tr-TR" dirty="0"/>
              <a:t> </a:t>
            </a:r>
            <a:r>
              <a:rPr lang="tr-TR" dirty="0" smtClean="0"/>
              <a:t>(Yoğurt bakterisi</a:t>
            </a:r>
            <a:r>
              <a:rPr lang="tr-TR" dirty="0"/>
              <a:t>)</a:t>
            </a:r>
          </a:p>
          <a:p>
            <a:r>
              <a:rPr lang="tr-TR" b="1" dirty="0"/>
              <a:t>Görüntüleme ortamı: </a:t>
            </a:r>
            <a:r>
              <a:rPr lang="tr-TR" dirty="0" smtClean="0"/>
              <a:t>Su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Laboratuvar Deneyi: </a:t>
            </a:r>
            <a:br>
              <a:rPr lang="tr-TR" b="1" dirty="0" smtClean="0"/>
            </a:br>
            <a:r>
              <a:rPr lang="tr-TR" b="1" dirty="0" smtClean="0"/>
              <a:t>Ökaryotik Hücrelerin </a:t>
            </a:r>
            <a:r>
              <a:rPr lang="tr-TR" b="1" dirty="0"/>
              <a:t>G</a:t>
            </a:r>
            <a:r>
              <a:rPr lang="tr-TR" b="1" dirty="0" smtClean="0"/>
              <a:t>özlemlenmesi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Amaç:</a:t>
            </a:r>
            <a:r>
              <a:rPr lang="tr-TR" dirty="0"/>
              <a:t> Ökaryotik hücrelerin görüntülenmesi</a:t>
            </a:r>
          </a:p>
          <a:p>
            <a:r>
              <a:rPr lang="tr-TR" b="1" dirty="0"/>
              <a:t>Örnek: </a:t>
            </a:r>
            <a:r>
              <a:rPr lang="en-US" dirty="0" err="1" smtClean="0"/>
              <a:t>Meyve</a:t>
            </a:r>
            <a:r>
              <a:rPr lang="en-US" dirty="0" smtClean="0"/>
              <a:t> </a:t>
            </a:r>
            <a:r>
              <a:rPr lang="en-US" dirty="0" err="1" smtClean="0"/>
              <a:t>mezokarp</a:t>
            </a:r>
            <a:r>
              <a:rPr lang="en-US" dirty="0" smtClean="0"/>
              <a:t>’</a:t>
            </a:r>
            <a:r>
              <a:rPr lang="tr-TR" dirty="0" smtClean="0"/>
              <a:t>ı</a:t>
            </a:r>
            <a:endParaRPr lang="tr-TR" dirty="0"/>
          </a:p>
          <a:p>
            <a:r>
              <a:rPr lang="tr-TR" b="1" dirty="0"/>
              <a:t>Boya:</a:t>
            </a:r>
            <a:r>
              <a:rPr lang="tr-TR" dirty="0"/>
              <a:t> Lugol</a:t>
            </a:r>
          </a:p>
          <a:p>
            <a:endParaRPr lang="tr-TR" dirty="0"/>
          </a:p>
        </p:txBody>
      </p:sp>
      <p:grpSp>
        <p:nvGrpSpPr>
          <p:cNvPr id="8" name="Group 7"/>
          <p:cNvGrpSpPr/>
          <p:nvPr/>
        </p:nvGrpSpPr>
        <p:grpSpPr>
          <a:xfrm>
            <a:off x="5349226" y="3356992"/>
            <a:ext cx="3327230" cy="3240360"/>
            <a:chOff x="3707904" y="1904706"/>
            <a:chExt cx="4551366" cy="4953294"/>
          </a:xfrm>
        </p:grpSpPr>
        <p:pic>
          <p:nvPicPr>
            <p:cNvPr id="9" name="Picture 2" descr="https://upload.wikimedia.org/wikipedia/commons/thumb/1/11/Drupe_fruit_diagram-en.svg/2000px-Drupe_fruit_diagram-en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7904" y="1904706"/>
              <a:ext cx="4551366" cy="4953294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7164288" y="4941168"/>
              <a:ext cx="8640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6012160" y="5085184"/>
              <a:ext cx="1152128" cy="144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69171" y="3488323"/>
            <a:ext cx="37882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Pyracantha Hücresinin </a:t>
            </a:r>
            <a:r>
              <a:rPr lang="tr-TR" sz="16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Ş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ematik </a:t>
            </a:r>
            <a:r>
              <a:rPr lang="tr-TR" sz="1600" b="1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Ş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ekli</a:t>
            </a:r>
            <a:endParaRPr kumimoji="0" 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1" name="Picture 1" descr="hücre (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789040"/>
            <a:ext cx="3995307" cy="2780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120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Prokaryotlar</vt:lpstr>
      <vt:lpstr>Ökaryotik Hücreler</vt:lpstr>
      <vt:lpstr>Laboratuvar Deneyi:  Prokaryotik Hücrelerin Gözlemlenmesi </vt:lpstr>
      <vt:lpstr>Laboratuvar Deneyi:  Ökaryotik Hücrelerin Gözlemlenmesi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Enc</cp:lastModifiedBy>
  <cp:revision>19</cp:revision>
  <dcterms:created xsi:type="dcterms:W3CDTF">2016-02-12T08:14:24Z</dcterms:created>
  <dcterms:modified xsi:type="dcterms:W3CDTF">2016-02-14T19:59:19Z</dcterms:modified>
</cp:coreProperties>
</file>