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220C-A1F7-43D3-BEFD-796C4A117833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D484-673C-496F-992F-03992FBDBD6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DEBC-FD0D-4570-8F0B-DD1BA58778EA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Tradescantia (telgraf çiçeği)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2D484-673C-496F-992F-03992FBDBD6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F26B-326C-48E8-9824-88A3F15D55E8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6A88-E920-4C79-AE0E-33281BBF56D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tochondrion_structure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Genel Biyoloji ve Hücre Biyolojisi Laboratuvarı 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5576" y="2420888"/>
            <a:ext cx="7560840" cy="55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Laboratuvar günü 3: </a:t>
            </a:r>
            <a:r>
              <a:rPr lang="tr-TR" sz="2800" b="1" dirty="0" smtClean="0"/>
              <a:t>Mitokondri </a:t>
            </a:r>
            <a:r>
              <a:rPr lang="tr-TR" sz="2800" b="1" dirty="0"/>
              <a:t>ve Plastidler</a:t>
            </a:r>
            <a:endParaRPr kumimoji="0" lang="tr-T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utoShape 2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4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" name="Picture 6" descr="https://s-media-cache-ak0.pinimg.com/originals/59/18/95/5918956d98e881bc2f3a90262aff7f9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87637"/>
            <a:ext cx="4286250" cy="253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34280"/>
            <a:ext cx="8229600" cy="1143000"/>
          </a:xfrm>
        </p:spPr>
        <p:txBody>
          <a:bodyPr/>
          <a:lstStyle/>
          <a:p>
            <a:r>
              <a:rPr lang="tr-TR" dirty="0" smtClean="0"/>
              <a:t>Mitokondri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34563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tr-TR" sz="1800" dirty="0" smtClean="0"/>
              <a:t>Çoğu ökaryotik hücrede bulunurlar.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Çift membranlı bir organeldir.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Genomik DNA’dan farklı olarak, kendine özel  dairesel bir DNA’ya sahiptir – mitokondriyal DNA  (maternaldir).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Aerobik solunumu destekleyerek hücrede kullanılan enerjinin çoğunu oluşturan ATP üretirler.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Hücre büyümesi, gelişmesi, döngüsü, değişmesi, apoptoz ve hücre sinyalizasyonu gibi işlemlerde de rolü vardır.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Hücredeki reaktif oksijen türlerinin (ROS) başlıca kaynağı olup trikarboksilik asit döngüsü ve üre döngüsüne ev sahipliği yaparlar. </a:t>
            </a:r>
            <a:endParaRPr lang="tr-TR" sz="1800" dirty="0"/>
          </a:p>
          <a:p>
            <a:pPr>
              <a:lnSpc>
                <a:spcPct val="150000"/>
              </a:lnSpc>
            </a:pPr>
            <a:r>
              <a:rPr lang="tr-TR" sz="1800" dirty="0" smtClean="0"/>
              <a:t>Hücrenin </a:t>
            </a:r>
            <a:r>
              <a:rPr lang="tr-TR" sz="1800" dirty="0"/>
              <a:t>fonksiyonu ve türüne göre farklı şekillerde, sayılarda ve fonksiyonlarda olabilir </a:t>
            </a:r>
            <a:endParaRPr lang="tr-TR" sz="1800" dirty="0" smtClean="0"/>
          </a:p>
          <a:p>
            <a:pPr>
              <a:lnSpc>
                <a:spcPct val="150000"/>
              </a:lnSpc>
            </a:pPr>
            <a:r>
              <a:rPr lang="tr-TR" sz="1800" dirty="0" smtClean="0"/>
              <a:t>Mitokondriler </a:t>
            </a:r>
            <a:r>
              <a:rPr lang="tr-TR" sz="1800" dirty="0"/>
              <a:t>Janus yeşili ile boyandıklarında ışık </a:t>
            </a:r>
            <a:r>
              <a:rPr lang="tr-TR" sz="1800" dirty="0" smtClean="0"/>
              <a:t>mikroskobuyla görüntülene bilirler.</a:t>
            </a:r>
            <a:endParaRPr lang="tr-TR" sz="1800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en-GB" sz="1800" dirty="0" smtClean="0"/>
          </a:p>
        </p:txBody>
      </p:sp>
      <p:pic>
        <p:nvPicPr>
          <p:cNvPr id="4" name="Picture 2" descr="400px-Mitochondrion_structur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071" y="4005064"/>
            <a:ext cx="5868225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715404" cy="1143000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Laboratuvar Uygulaması: </a:t>
            </a:r>
            <a:br>
              <a:rPr lang="tr-TR" sz="3200" b="1" dirty="0" smtClean="0"/>
            </a:br>
            <a:r>
              <a:rPr lang="tr-TR" sz="3200" b="1" dirty="0" smtClean="0"/>
              <a:t>Mitokondrinin Gözlemlenmesi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Amaç</a:t>
            </a:r>
            <a:r>
              <a:rPr lang="tr-TR" b="1" dirty="0"/>
              <a:t>:</a:t>
            </a:r>
            <a:r>
              <a:rPr lang="tr-TR" dirty="0"/>
              <a:t> Mitokondrinin görüntülenmesi</a:t>
            </a:r>
          </a:p>
          <a:p>
            <a:r>
              <a:rPr lang="tr-TR" b="1" dirty="0"/>
              <a:t>Örnek:</a:t>
            </a:r>
            <a:r>
              <a:rPr lang="tr-TR" dirty="0"/>
              <a:t> </a:t>
            </a:r>
            <a:r>
              <a:rPr lang="en-US" dirty="0" smtClean="0"/>
              <a:t>Y</a:t>
            </a:r>
            <a:r>
              <a:rPr lang="tr-TR" dirty="0" smtClean="0"/>
              <a:t>aprak </a:t>
            </a:r>
            <a:r>
              <a:rPr lang="tr-TR" dirty="0"/>
              <a:t>hücrelerindeki mitokondri</a:t>
            </a:r>
          </a:p>
          <a:p>
            <a:r>
              <a:rPr lang="tr-TR" b="1" dirty="0"/>
              <a:t>Ortam</a:t>
            </a:r>
            <a:r>
              <a:rPr lang="tr-TR" dirty="0"/>
              <a:t>: Su</a:t>
            </a:r>
          </a:p>
          <a:p>
            <a:r>
              <a:rPr lang="tr-TR" b="1" dirty="0"/>
              <a:t>Boya:</a:t>
            </a:r>
            <a:r>
              <a:rPr lang="tr-TR" dirty="0"/>
              <a:t> Janus yeşili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Plastid</a:t>
            </a:r>
            <a:r>
              <a:rPr lang="tr-TR" sz="4000" dirty="0" smtClean="0"/>
              <a:t>ler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97762"/>
            <a:ext cx="5328592" cy="566754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tr-TR" sz="1600" dirty="0" smtClean="0"/>
              <a:t>Plastidler sadece ökaryotik bitki hücrelerinde ve alglerde bulunan organellerdir</a:t>
            </a:r>
            <a:r>
              <a:rPr lang="tr-TR" sz="1600" dirty="0" smtClean="0"/>
              <a:t>. Dairesel </a:t>
            </a:r>
            <a:r>
              <a:rPr lang="tr-TR" sz="1600" dirty="0" smtClean="0"/>
              <a:t>çift sarmallı DNA’ya sahiptirler.</a:t>
            </a:r>
          </a:p>
          <a:p>
            <a:pPr>
              <a:lnSpc>
                <a:spcPct val="170000"/>
              </a:lnSpc>
            </a:pPr>
            <a:r>
              <a:rPr lang="tr-TR" sz="1600" dirty="0" smtClean="0"/>
              <a:t>Klorofil ve karotenoid adı veriler pigmentler içerirler.</a:t>
            </a:r>
            <a:endParaRPr lang="en-GB" sz="1600" dirty="0" smtClean="0"/>
          </a:p>
          <a:p>
            <a:pPr>
              <a:lnSpc>
                <a:spcPct val="170000"/>
              </a:lnSpc>
            </a:pPr>
            <a:r>
              <a:rPr lang="tr-TR" sz="1600" dirty="0" smtClean="0"/>
              <a:t>Yağ, protein ve nişasta gibi organik enerji kaynaklarını sentezleme ve depolamada görevlidirler. </a:t>
            </a:r>
          </a:p>
          <a:p>
            <a:pPr>
              <a:lnSpc>
                <a:spcPct val="170000"/>
              </a:lnSpc>
            </a:pPr>
            <a:r>
              <a:rPr lang="tr-TR" sz="1600" dirty="0" smtClean="0"/>
              <a:t>Plastidler taşıdıkları pigmentlere göre renkliler ve renksizler olarak ikiye ayrılırlar. </a:t>
            </a:r>
          </a:p>
          <a:p>
            <a:pPr>
              <a:lnSpc>
                <a:spcPct val="170000"/>
              </a:lnSpc>
            </a:pPr>
            <a:r>
              <a:rPr lang="tr-TR" sz="1600" dirty="0" smtClean="0"/>
              <a:t>Tüm plastidler proplastidlerden oluşurlar ve bitkinin meristematik bölgelerinde bulunurlar.</a:t>
            </a:r>
          </a:p>
          <a:p>
            <a:pPr>
              <a:lnSpc>
                <a:spcPct val="170000"/>
              </a:lnSpc>
            </a:pPr>
            <a:r>
              <a:rPr lang="tr-TR" sz="1600" dirty="0" smtClean="0"/>
              <a:t>Proplastidler, plastidlerin değişime uğramamış halleridir ve kloroplast, kromoplast, gerontoplast ve lökoplasta dönüşebilirler. </a:t>
            </a:r>
          </a:p>
          <a:p>
            <a:pPr>
              <a:lnSpc>
                <a:spcPct val="170000"/>
              </a:lnSpc>
            </a:pPr>
            <a:r>
              <a:rPr lang="tr-TR" sz="1600" dirty="0" smtClean="0"/>
              <a:t>Genellikle kloroplast halinde görülürler.</a:t>
            </a:r>
          </a:p>
          <a:p>
            <a:pPr>
              <a:lnSpc>
                <a:spcPct val="170000"/>
              </a:lnSpc>
            </a:pPr>
            <a:endParaRPr lang="en-GB" sz="1600" dirty="0" smtClean="0"/>
          </a:p>
        </p:txBody>
      </p:sp>
      <p:pic>
        <p:nvPicPr>
          <p:cNvPr id="2050" name="Picture 2" descr="Plastids_types_en"/>
          <p:cNvPicPr>
            <a:picLocks noChangeAspect="1" noChangeArrowheads="1"/>
          </p:cNvPicPr>
          <p:nvPr/>
        </p:nvPicPr>
        <p:blipFill>
          <a:blip r:embed="rId2" cstate="print"/>
          <a:srcRect t="8263"/>
          <a:stretch>
            <a:fillRect/>
          </a:stretch>
        </p:blipFill>
        <p:spPr bwMode="auto">
          <a:xfrm>
            <a:off x="5076056" y="1584176"/>
            <a:ext cx="4032448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472518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Laboratuvar Uygulaması: </a:t>
            </a:r>
            <a:br>
              <a:rPr lang="tr-TR" sz="3600" b="1" dirty="0" smtClean="0"/>
            </a:br>
            <a:r>
              <a:rPr lang="tr-TR" sz="3600" b="1" dirty="0" smtClean="0"/>
              <a:t>Plastidlerin Gözlemlenmesi</a:t>
            </a:r>
            <a:r>
              <a:rPr lang="tr-TR" sz="3600" dirty="0" smtClean="0"/>
              <a:t/>
            </a:r>
            <a:br>
              <a:rPr lang="tr-TR" sz="3600" dirty="0" smtClean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tr-TR" b="1" dirty="0" smtClean="0"/>
              <a:t>Amaç</a:t>
            </a:r>
            <a:r>
              <a:rPr lang="tr-TR" b="1" dirty="0"/>
              <a:t>: </a:t>
            </a:r>
            <a:r>
              <a:rPr lang="tr-TR" dirty="0"/>
              <a:t>Plastidlerin görüntülenmesi</a:t>
            </a:r>
          </a:p>
          <a:p>
            <a:r>
              <a:rPr lang="tr-TR" b="1" dirty="0"/>
              <a:t>Örnek: </a:t>
            </a:r>
            <a:r>
              <a:rPr lang="tr-TR" dirty="0"/>
              <a:t>Spinacia (ıspanak), Daucus (havuç) ve </a:t>
            </a:r>
            <a:r>
              <a:rPr lang="tr-TR" dirty="0" smtClean="0"/>
              <a:t>Solanum (patates)</a:t>
            </a:r>
            <a:endParaRPr lang="tr-TR" dirty="0"/>
          </a:p>
          <a:p>
            <a:r>
              <a:rPr lang="tr-TR" b="1" dirty="0"/>
              <a:t>Ortam:</a:t>
            </a:r>
            <a:r>
              <a:rPr lang="tr-TR" dirty="0"/>
              <a:t> </a:t>
            </a:r>
            <a:r>
              <a:rPr lang="tr-TR" dirty="0" smtClean="0"/>
              <a:t>Su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247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Mitokondri</vt:lpstr>
      <vt:lpstr>Laboratuvar Uygulaması:  Mitokondrinin Gözlemlenmesi</vt:lpstr>
      <vt:lpstr>Plastidler</vt:lpstr>
      <vt:lpstr>Laboratuvar Uygulaması:  Plastidlerin Gözlemlenmesi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Merdiye</dc:creator>
  <cp:lastModifiedBy>Merdiye</cp:lastModifiedBy>
  <cp:revision>22</cp:revision>
  <dcterms:created xsi:type="dcterms:W3CDTF">2016-02-12T10:09:55Z</dcterms:created>
  <dcterms:modified xsi:type="dcterms:W3CDTF">2016-02-22T06:51:05Z</dcterms:modified>
</cp:coreProperties>
</file>