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58" r:id="rId15"/>
    <p:sldId id="259" r:id="rId16"/>
    <p:sldId id="260" r:id="rId17"/>
    <p:sldId id="261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3192-798F-4597-B1E7-994C147CFF9E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8A26-1FDE-407B-807C-B84A8B072B8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87893-B0DC-4537-89EA-7AE158B0EF73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37C7-150C-469E-8410-95A89C4216AF}" type="datetimeFigureOut">
              <a:rPr lang="tr-TR" smtClean="0"/>
              <a:pPr/>
              <a:t>05.04.2016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DBEA-6571-4628-8DFA-2D62B50CB47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683568" y="8367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Genel Biyoloji ve Hücre Biyolojisi Laboratuvarı 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5576" y="2420888"/>
            <a:ext cx="7560840" cy="55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kumimoji="0" lang="tr-T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Laboratuvar günü </a:t>
            </a:r>
            <a:r>
              <a:rPr lang="tr-TR" sz="2800" b="1" dirty="0" smtClean="0"/>
              <a:t>5:</a:t>
            </a:r>
            <a:r>
              <a:rPr lang="tr-TR" sz="2800" b="1" dirty="0"/>
              <a:t> Osmolarite</a:t>
            </a:r>
            <a:endParaRPr kumimoji="0" lang="tr-T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AutoShape 2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4" name="AutoShape 4" descr="Image result for lab safe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5" name="Picture 6" descr="https://s-media-cache-ak0.pinimg.com/originals/59/18/95/5918956d98e881bc2f3a90262aff7f9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487637"/>
            <a:ext cx="4286250" cy="253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austincc.edu/biocr/1406/labm/ex2/images/prelab_2_4_dilution_graph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112568" cy="3092965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b="1" dirty="0" smtClean="0"/>
              <a:t>1 M stok solüsyonumuz varsa </a:t>
            </a:r>
            <a:r>
              <a:rPr lang="tr-TR" sz="3600" dirty="0" smtClean="0"/>
              <a:t>ve bundan </a:t>
            </a:r>
            <a:r>
              <a:rPr lang="tr-TR" sz="3600" b="1" dirty="0" smtClean="0"/>
              <a:t>0.1 M </a:t>
            </a:r>
            <a:r>
              <a:rPr lang="tr-TR" sz="3600" dirty="0" smtClean="0"/>
              <a:t>(10ml) solüsyon elde etmek istiyorsak;</a:t>
            </a:r>
            <a:endParaRPr lang="tr-TR" sz="3600" dirty="0"/>
          </a:p>
        </p:txBody>
      </p:sp>
      <p:sp>
        <p:nvSpPr>
          <p:cNvPr id="7" name="Rectangle 6"/>
          <p:cNvSpPr/>
          <p:nvPr/>
        </p:nvSpPr>
        <p:spPr>
          <a:xfrm>
            <a:off x="3164574" y="4551511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tr-TR" sz="2400" b="1" dirty="0" smtClean="0"/>
              <a:t>M</a:t>
            </a:r>
            <a:r>
              <a:rPr lang="tr-TR" sz="2400" b="1" baseline="-25000" dirty="0" smtClean="0"/>
              <a:t>i </a:t>
            </a:r>
            <a:r>
              <a:rPr lang="tr-TR" sz="2400" b="1" dirty="0" smtClean="0"/>
              <a:t>× V</a:t>
            </a:r>
            <a:r>
              <a:rPr lang="tr-TR" sz="2400" b="1" baseline="-25000" dirty="0" smtClean="0"/>
              <a:t>i</a:t>
            </a:r>
            <a:r>
              <a:rPr lang="tr-TR" sz="2400" b="1" dirty="0" smtClean="0"/>
              <a:t>= M</a:t>
            </a:r>
            <a:r>
              <a:rPr lang="tr-TR" sz="2400" b="1" baseline="-25000" dirty="0" smtClean="0"/>
              <a:t>f </a:t>
            </a:r>
            <a:r>
              <a:rPr lang="tr-TR" sz="2400" b="1" dirty="0" smtClean="0"/>
              <a:t>× V</a:t>
            </a:r>
            <a:r>
              <a:rPr lang="tr-TR" sz="2400" b="1" baseline="-25000" dirty="0" smtClean="0"/>
              <a:t>f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560" y="2636912"/>
            <a:ext cx="1282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400" b="1" dirty="0" smtClean="0"/>
              <a:t>M</a:t>
            </a:r>
            <a:r>
              <a:rPr lang="tr-TR" sz="2400" b="1" baseline="-25000" dirty="0" smtClean="0"/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tr-TR" sz="2400" dirty="0" smtClean="0">
                <a:solidFill>
                  <a:schemeClr val="tx1"/>
                </a:solidFill>
              </a:rPr>
              <a:t>1 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04248" y="2564904"/>
            <a:ext cx="1531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400" b="1" dirty="0" smtClean="0"/>
              <a:t>M</a:t>
            </a:r>
            <a:r>
              <a:rPr lang="tr-TR" sz="2400" b="1" baseline="-25000" dirty="0" smtClean="0"/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tr-TR" sz="2400" dirty="0" smtClean="0">
                <a:solidFill>
                  <a:schemeClr val="tx1"/>
                </a:solidFill>
              </a:rPr>
              <a:t>0.1 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76256" y="3068960"/>
            <a:ext cx="1420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400" b="1" dirty="0" smtClean="0"/>
              <a:t>V</a:t>
            </a:r>
            <a:r>
              <a:rPr lang="tr-TR" sz="2400" b="1" baseline="-25000" dirty="0" smtClean="0"/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tr-TR" sz="2400" dirty="0" smtClean="0"/>
              <a:t>10 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1560" y="3140968"/>
            <a:ext cx="105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400" b="1" dirty="0" smtClean="0"/>
              <a:t>V</a:t>
            </a:r>
            <a:r>
              <a:rPr lang="tr-TR" sz="2400" b="1" baseline="-25000" dirty="0" smtClean="0"/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? L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56474" y="5128218"/>
            <a:ext cx="1660525" cy="1006476"/>
            <a:chOff x="1575" y="2570"/>
            <a:chExt cx="1046" cy="634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575" y="2729"/>
              <a:ext cx="4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b="1" dirty="0" smtClean="0"/>
                <a:t>V</a:t>
              </a:r>
              <a:r>
                <a:rPr lang="tr-TR" sz="2400" b="1" baseline="-25000" dirty="0" smtClean="0"/>
                <a:t>i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093" y="2570"/>
              <a:ext cx="5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b="1" dirty="0" smtClean="0"/>
                <a:t>M</a:t>
              </a:r>
              <a:r>
                <a:rPr lang="tr-TR" sz="2400" b="1" baseline="-25000" dirty="0" smtClean="0"/>
                <a:t>f</a:t>
              </a:r>
              <a:r>
                <a:rPr lang="tr-TR" sz="2400" b="1" dirty="0" smtClean="0"/>
                <a:t> V</a:t>
              </a:r>
              <a:r>
                <a:rPr lang="tr-TR" sz="2400" b="1" baseline="-25000" dirty="0" smtClean="0"/>
                <a:t>f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198" y="2913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b="1" dirty="0" smtClean="0"/>
                <a:t>M</a:t>
              </a:r>
              <a:r>
                <a:rPr lang="tr-TR" sz="2400" b="1" baseline="-25000" dirty="0" smtClean="0"/>
                <a:t>i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093" y="2905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66212" y="5114801"/>
            <a:ext cx="2460625" cy="930276"/>
            <a:chOff x="2774" y="2593"/>
            <a:chExt cx="1550" cy="586"/>
          </a:xfrm>
        </p:grpSpPr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74" y="2729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313" y="2593"/>
              <a:ext cx="7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1"/>
                  </a:solidFill>
                </a:rPr>
                <a:t>0.</a:t>
              </a:r>
              <a:r>
                <a:rPr lang="tr-TR" sz="2400" dirty="0" smtClean="0">
                  <a:solidFill>
                    <a:schemeClr val="tx1"/>
                  </a:solidFill>
                </a:rPr>
                <a:t>1</a:t>
              </a:r>
              <a:r>
                <a:rPr lang="en-US" sz="2400" dirty="0" smtClean="0">
                  <a:solidFill>
                    <a:schemeClr val="tx1"/>
                  </a:solidFill>
                </a:rPr>
                <a:t> x </a:t>
              </a:r>
              <a:r>
                <a:rPr lang="tr-TR" sz="2400" dirty="0" smtClean="0">
                  <a:solidFill>
                    <a:schemeClr val="tx1"/>
                  </a:solidFill>
                </a:rPr>
                <a:t>10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69" y="2888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028" y="29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600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17745" y="5364735"/>
            <a:ext cx="285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tr-TR" sz="24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tr-TR" sz="2400" dirty="0" smtClean="0">
                <a:solidFill>
                  <a:schemeClr val="tx1"/>
                </a:solidFill>
              </a:rPr>
              <a:t>l stok solüsyonu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928570" y="6278115"/>
            <a:ext cx="2538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4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m</a:t>
            </a:r>
            <a:r>
              <a:rPr lang="tr-TR" sz="2400" dirty="0" smtClean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/>
              <a:t>stok solüsyon</a:t>
            </a:r>
            <a:r>
              <a:rPr lang="en-US" sz="2400" dirty="0" smtClean="0"/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419872" y="6279703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/>
                </a:solidFill>
              </a:rPr>
              <a:t>+</a:t>
            </a:r>
            <a:r>
              <a:rPr lang="tr-TR" sz="2400" dirty="0" smtClean="0">
                <a:solidFill>
                  <a:schemeClr val="tx1"/>
                </a:solidFill>
              </a:rPr>
              <a:t> 9 </a:t>
            </a: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tr-TR" sz="2400" dirty="0" smtClean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su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436097" y="6309320"/>
            <a:ext cx="2664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/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m</a:t>
            </a:r>
            <a:r>
              <a:rPr lang="tr-TR" sz="2400" dirty="0" smtClean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sol</a:t>
            </a:r>
            <a:r>
              <a:rPr lang="tr-TR" sz="2400" dirty="0" smtClean="0">
                <a:solidFill>
                  <a:schemeClr val="tx1"/>
                </a:solidFill>
              </a:rPr>
              <a:t>üsyo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p"/>
      <p:bldP spid="9" grpId="0" build="p"/>
      <p:bldP spid="10" grpId="0" build="p"/>
      <p:bldP spid="11" grpId="0" build="p"/>
      <p:bldP spid="22" grpId="0"/>
      <p:bldP spid="23" grpId="0" build="p"/>
      <p:bldP spid="24" grpId="0" build="p"/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 dilüsyonlar </a:t>
            </a:r>
            <a:endParaRPr lang="tr-TR" dirty="0"/>
          </a:p>
        </p:txBody>
      </p:sp>
      <p:sp>
        <p:nvSpPr>
          <p:cNvPr id="27650" name="AutoShape 2" descr="Image result for serial di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652" name="AutoShape 4" descr="Image result for serial di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7654" name="AutoShape 6" descr="Image result for serial di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7656" name="Picture 8" descr="C:\Users\Merdiye\Desktop\serial dilu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52600"/>
            <a:ext cx="61849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27576" y="1537628"/>
            <a:ext cx="2398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b="1" dirty="0" smtClean="0"/>
              <a:t>M</a:t>
            </a:r>
            <a:r>
              <a:rPr lang="tr-TR" sz="2800" b="1" baseline="-25000" dirty="0" smtClean="0"/>
              <a:t>i </a:t>
            </a:r>
            <a:r>
              <a:rPr lang="tr-TR" sz="2800" b="1" dirty="0" smtClean="0"/>
              <a:t>× V</a:t>
            </a:r>
            <a:r>
              <a:rPr lang="tr-TR" sz="2800" b="1" baseline="-25000" dirty="0" smtClean="0"/>
              <a:t>i</a:t>
            </a:r>
            <a:r>
              <a:rPr lang="tr-TR" sz="2800" b="1" dirty="0" smtClean="0"/>
              <a:t>= M</a:t>
            </a:r>
            <a:r>
              <a:rPr lang="tr-TR" sz="2800" b="1" baseline="-25000" dirty="0" smtClean="0"/>
              <a:t>f </a:t>
            </a:r>
            <a:r>
              <a:rPr lang="tr-TR" sz="2800" b="1" dirty="0" smtClean="0"/>
              <a:t>× V</a:t>
            </a:r>
            <a:r>
              <a:rPr lang="tr-TR" sz="2800" b="1" baseline="-25000" dirty="0" smtClean="0"/>
              <a:t>f</a:t>
            </a:r>
            <a:endParaRPr lang="en-US" sz="2800" i="1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Autofit/>
          </a:bodyPr>
          <a:lstStyle/>
          <a:p>
            <a:pPr algn="l" eaLnBrk="0" hangingPunct="0"/>
            <a:r>
              <a:rPr lang="en-US" sz="2800" b="1" dirty="0" smtClean="0">
                <a:latin typeface="+mn-lt"/>
              </a:rPr>
              <a:t>60 m</a:t>
            </a:r>
            <a:r>
              <a:rPr lang="tr-TR" sz="2800" b="1" dirty="0" smtClean="0">
                <a:latin typeface="+mn-lt"/>
              </a:rPr>
              <a:t>l</a:t>
            </a:r>
            <a:r>
              <a:rPr lang="en-US" sz="2800" b="1" dirty="0" smtClean="0">
                <a:latin typeface="+mn-lt"/>
              </a:rPr>
              <a:t> 0.2 M</a:t>
            </a:r>
            <a:r>
              <a:rPr lang="tr-TR" sz="2800" b="1" i="1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HNO</a:t>
            </a:r>
            <a:r>
              <a:rPr lang="en-US" sz="2800" b="1" baseline="-25000" dirty="0" smtClean="0">
                <a:latin typeface="+mn-lt"/>
              </a:rPr>
              <a:t>3</a:t>
            </a:r>
            <a:r>
              <a:rPr lang="en-US" sz="2800" dirty="0" smtClean="0">
                <a:latin typeface="+mn-lt"/>
              </a:rPr>
              <a:t> </a:t>
            </a:r>
            <a:r>
              <a:rPr lang="tr-TR" sz="2800" dirty="0" smtClean="0">
                <a:latin typeface="+mn-lt"/>
              </a:rPr>
              <a:t>solüsyonunu </a:t>
            </a:r>
            <a:r>
              <a:rPr lang="en-US" sz="2800" b="1" dirty="0" smtClean="0">
                <a:latin typeface="+mn-lt"/>
              </a:rPr>
              <a:t>4.00 M HNO</a:t>
            </a:r>
            <a:r>
              <a:rPr lang="en-US" sz="2800" b="1" baseline="-25000" dirty="0" smtClean="0">
                <a:latin typeface="+mn-lt"/>
              </a:rPr>
              <a:t>3</a:t>
            </a:r>
            <a:r>
              <a:rPr lang="tr-TR" sz="2800" dirty="0" smtClean="0">
                <a:latin typeface="+mn-lt"/>
              </a:rPr>
              <a:t> Stok solüsyonundan nasıl hazırlanır ?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tr-TR" sz="2800" dirty="0">
              <a:latin typeface="+mn-lt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61201" y="2492896"/>
            <a:ext cx="193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b="1" dirty="0" smtClean="0"/>
              <a:t>M</a:t>
            </a:r>
            <a:r>
              <a:rPr lang="tr-TR" sz="2800" b="1" baseline="-25000" dirty="0" smtClean="0"/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tx1"/>
                </a:solidFill>
              </a:rPr>
              <a:t>4.00</a:t>
            </a:r>
            <a:r>
              <a:rPr lang="tr-TR" sz="2800" dirty="0" smtClean="0">
                <a:solidFill>
                  <a:schemeClr val="tx1"/>
                </a:solidFill>
              </a:rPr>
              <a:t> 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690768" y="2494484"/>
            <a:ext cx="19463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b="1" dirty="0" smtClean="0"/>
              <a:t>M</a:t>
            </a:r>
            <a:r>
              <a:rPr lang="tr-TR" sz="2800" b="1" baseline="-25000" dirty="0" smtClean="0"/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tx1"/>
                </a:solidFill>
              </a:rPr>
              <a:t>0.20</a:t>
            </a:r>
            <a:r>
              <a:rPr lang="tr-TR" sz="2800" dirty="0" smtClean="0">
                <a:solidFill>
                  <a:schemeClr val="tx1"/>
                </a:solidFill>
              </a:rPr>
              <a:t> 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159567" y="2494484"/>
            <a:ext cx="1733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b="1" dirty="0" smtClean="0"/>
              <a:t>V</a:t>
            </a:r>
            <a:r>
              <a:rPr lang="tr-TR" sz="2800" b="1" baseline="-25000" dirty="0" smtClean="0"/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0.06 </a:t>
            </a:r>
            <a:r>
              <a:rPr lang="en-US" sz="2800" dirty="0" smtClean="0">
                <a:solidFill>
                  <a:schemeClr val="tx1"/>
                </a:solidFill>
              </a:rPr>
              <a:t>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556105" y="2492896"/>
            <a:ext cx="11977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sz="2800" b="1" dirty="0" smtClean="0"/>
              <a:t>V</a:t>
            </a:r>
            <a:r>
              <a:rPr lang="tr-TR" sz="2800" b="1" baseline="-25000" dirty="0" smtClean="0"/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? L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12850" y="3409836"/>
            <a:ext cx="1751013" cy="1068389"/>
            <a:chOff x="1551" y="2570"/>
            <a:chExt cx="1103" cy="673"/>
          </a:xfrm>
        </p:grpSpPr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1551" y="2729"/>
              <a:ext cx="4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800" b="1" dirty="0" smtClean="0"/>
                <a:t>V</a:t>
              </a:r>
              <a:r>
                <a:rPr lang="tr-TR" sz="2800" b="1" baseline="-25000" dirty="0" smtClean="0"/>
                <a:t>i</a:t>
              </a:r>
              <a:r>
                <a:rPr lang="en-US" sz="2800" dirty="0" smtClean="0">
                  <a:solidFill>
                    <a:schemeClr val="tx1"/>
                  </a:solidFill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2060" y="2570"/>
              <a:ext cx="5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800" b="1" dirty="0" smtClean="0"/>
                <a:t>M</a:t>
              </a:r>
              <a:r>
                <a:rPr lang="tr-TR" sz="2800" b="1" baseline="-25000" dirty="0" smtClean="0"/>
                <a:t>f</a:t>
              </a:r>
              <a:r>
                <a:rPr lang="tr-TR" sz="2800" b="1" dirty="0" smtClean="0"/>
                <a:t> V</a:t>
              </a:r>
              <a:r>
                <a:rPr lang="tr-TR" sz="2800" b="1" baseline="-25000" dirty="0" smtClean="0"/>
                <a:t>f</a:t>
              </a:r>
              <a:endParaRPr 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2181" y="2913"/>
              <a:ext cx="3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sz="2800" b="1" dirty="0" smtClean="0"/>
                <a:t>M</a:t>
              </a:r>
              <a:r>
                <a:rPr lang="tr-TR" sz="2800" b="1" baseline="-25000" dirty="0" smtClean="0"/>
                <a:t>i</a:t>
              </a:r>
              <a:endParaRPr 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2093" y="2905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933700" y="3447934"/>
            <a:ext cx="2487613" cy="987426"/>
            <a:chOff x="2757" y="2593"/>
            <a:chExt cx="1567" cy="622"/>
          </a:xfrm>
        </p:grpSpPr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757" y="2729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3115" y="2593"/>
              <a:ext cx="11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 smtClean="0">
                  <a:solidFill>
                    <a:schemeClr val="tx1"/>
                  </a:solidFill>
                </a:rPr>
                <a:t>0.20 </a:t>
              </a:r>
              <a:r>
                <a:rPr lang="en-US" sz="2800" dirty="0">
                  <a:solidFill>
                    <a:schemeClr val="tx1"/>
                  </a:solidFill>
                </a:rPr>
                <a:t>x 0.06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3400" y="2888"/>
              <a:ext cx="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tx1"/>
                  </a:solidFill>
                </a:rPr>
                <a:t>4.00</a:t>
              </a:r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3028" y="290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5429250" y="3663830"/>
            <a:ext cx="287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</a:rPr>
              <a:t>= 0.003 L = 3 </a:t>
            </a:r>
            <a:r>
              <a:rPr lang="en-US" sz="2800" dirty="0" err="1">
                <a:solidFill>
                  <a:schemeClr val="tx1"/>
                </a:solidFill>
              </a:rPr>
              <a:t>mL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976654" y="4777988"/>
            <a:ext cx="18662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</a:rPr>
              <a:t>3 </a:t>
            </a:r>
            <a:r>
              <a:rPr lang="en-US" sz="2800" dirty="0" err="1">
                <a:solidFill>
                  <a:schemeClr val="tx1"/>
                </a:solidFill>
              </a:rPr>
              <a:t>mL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HNO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3423589" y="4779576"/>
            <a:ext cx="17427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</a:rPr>
              <a:t>+ 57 </a:t>
            </a:r>
            <a:r>
              <a:rPr lang="en-US" sz="2800" dirty="0" err="1">
                <a:solidFill>
                  <a:schemeClr val="tx1"/>
                </a:solidFill>
              </a:rPr>
              <a:t>mL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su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5898459" y="4779576"/>
            <a:ext cx="26842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</a:rPr>
              <a:t>= 60 </a:t>
            </a:r>
            <a:r>
              <a:rPr lang="en-US" sz="2800" dirty="0" err="1">
                <a:solidFill>
                  <a:schemeClr val="tx1"/>
                </a:solidFill>
              </a:rPr>
              <a:t>mL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solüsyon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8" grpId="0" build="p"/>
      <p:bldP spid="29" grpId="0" build="p"/>
      <p:bldP spid="30" grpId="0" build="p"/>
      <p:bldP spid="31" grpId="0" build="p"/>
      <p:bldP spid="56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tr-TR" dirty="0" smtClean="0"/>
              <a:t>Ozmolarite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Osmolarite/Osmotik Konsantrasyon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Bir </a:t>
            </a:r>
            <a:r>
              <a:rPr lang="tr-TR" dirty="0"/>
              <a:t>çözeltideki çözünen madde konsantrasyonunun ölçümüdür. </a:t>
            </a:r>
            <a:endParaRPr lang="tr-TR" dirty="0" smtClean="0"/>
          </a:p>
          <a:p>
            <a:r>
              <a:rPr lang="tr-TR" dirty="0" smtClean="0"/>
              <a:t>Osmolarite </a:t>
            </a:r>
            <a:r>
              <a:rPr lang="tr-TR" dirty="0"/>
              <a:t>birim olarak litredeki çözünen maddenin osmolüdür </a:t>
            </a:r>
            <a:r>
              <a:rPr lang="tr-TR" b="1" dirty="0"/>
              <a:t>(osmol/L)</a:t>
            </a:r>
            <a:r>
              <a:rPr lang="tr-TR" dirty="0"/>
              <a:t>. </a:t>
            </a:r>
          </a:p>
          <a:p>
            <a:r>
              <a:rPr lang="tr-TR" dirty="0" smtClean="0"/>
              <a:t>Osmolarite </a:t>
            </a:r>
            <a:r>
              <a:rPr lang="tr-TR" dirty="0"/>
              <a:t>solüsyondaki total partikül konsantrasyonunu ölçer ve şöyle tanımlanabilir;</a:t>
            </a:r>
          </a:p>
          <a:p>
            <a:pPr algn="ctr">
              <a:buNone/>
            </a:pPr>
            <a:r>
              <a:rPr lang="tr-TR" b="1" dirty="0"/>
              <a:t>Osmolarite = molarite </a:t>
            </a:r>
            <a:r>
              <a:rPr lang="en-GB" b="1" dirty="0" smtClean="0"/>
              <a:t>x</a:t>
            </a:r>
            <a:r>
              <a:rPr lang="tr-TR" b="1" dirty="0" smtClean="0"/>
              <a:t> </a:t>
            </a:r>
            <a:r>
              <a:rPr lang="tr-TR" b="1" dirty="0"/>
              <a:t>n </a:t>
            </a:r>
            <a:endParaRPr lang="tr-TR" b="1" dirty="0" smtClean="0"/>
          </a:p>
          <a:p>
            <a:pPr algn="ctr">
              <a:buNone/>
            </a:pPr>
            <a:r>
              <a:rPr lang="tr-TR" b="1" dirty="0" smtClean="0"/>
              <a:t>  </a:t>
            </a:r>
            <a:r>
              <a:rPr lang="tr-TR" dirty="0" smtClean="0"/>
              <a:t>n </a:t>
            </a:r>
            <a:r>
              <a:rPr lang="tr-TR" dirty="0"/>
              <a:t>dissosiye olan molekülün partikül </a:t>
            </a:r>
            <a:r>
              <a:rPr lang="tr-TR" dirty="0" smtClean="0"/>
              <a:t>sayısıdır</a:t>
            </a:r>
            <a:endParaRPr lang="tr-TR" dirty="0" smtClean="0"/>
          </a:p>
          <a:p>
            <a:pPr>
              <a:buNone/>
            </a:pPr>
            <a:endParaRPr lang="tr-TR" dirty="0"/>
          </a:p>
          <a:p>
            <a:r>
              <a:rPr lang="tr-TR" u="sng" dirty="0" smtClean="0"/>
              <a:t>İso-osmotik:</a:t>
            </a:r>
            <a:r>
              <a:rPr lang="tr-TR" dirty="0" smtClean="0"/>
              <a:t> Aynı sayıda partikül içeren iki solüsyonun osmolaritesine denir.</a:t>
            </a:r>
          </a:p>
          <a:p>
            <a:r>
              <a:rPr lang="tr-TR" u="sng" dirty="0" smtClean="0"/>
              <a:t>Hiper-osmotik</a:t>
            </a:r>
            <a:r>
              <a:rPr lang="tr-TR" u="sng" dirty="0"/>
              <a:t>:</a:t>
            </a:r>
            <a:r>
              <a:rPr lang="tr-TR" dirty="0"/>
              <a:t> Bir solüsyonun diğerinden daha fazla partiküle sahip olduğunda göreceli osmolaritesine denir.</a:t>
            </a:r>
          </a:p>
          <a:p>
            <a:r>
              <a:rPr lang="tr-TR" u="sng" dirty="0"/>
              <a:t>Hipo-osmotik</a:t>
            </a:r>
            <a:r>
              <a:rPr lang="tr-TR" dirty="0"/>
              <a:t>: Bir solüsyonun diğerinden daha az partiküle sahip olduğunda göreceli osmolaritesine denir</a:t>
            </a:r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Laboratuvar Uygulaması:</a:t>
            </a:r>
            <a:br>
              <a:rPr lang="tr-TR" b="1" dirty="0" smtClean="0"/>
            </a:br>
            <a:r>
              <a:rPr lang="tr-TR" b="1" dirty="0" smtClean="0"/>
              <a:t> Osmolarite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Amaç</a:t>
            </a:r>
            <a:r>
              <a:rPr lang="tr-TR" b="1" dirty="0"/>
              <a:t>: </a:t>
            </a:r>
            <a:r>
              <a:rPr lang="tr-TR" dirty="0"/>
              <a:t>İnsan kan hücrelerinde osmolarite ölçmek</a:t>
            </a:r>
          </a:p>
          <a:p>
            <a:r>
              <a:rPr lang="tr-TR" b="1" dirty="0"/>
              <a:t>Örnek</a:t>
            </a:r>
            <a:r>
              <a:rPr lang="tr-TR" dirty="0"/>
              <a:t>: İnsan kan hücreleri</a:t>
            </a:r>
          </a:p>
          <a:p>
            <a:r>
              <a:rPr lang="tr-TR" b="1" dirty="0"/>
              <a:t>Ortam: </a:t>
            </a:r>
            <a:r>
              <a:rPr lang="tr-TR" dirty="0"/>
              <a:t>0.05 M,  0.2 M, 0.5 M NaCl ve 0.05 M,  0.2 M, </a:t>
            </a:r>
            <a:r>
              <a:rPr lang="tr-TR" dirty="0" smtClean="0"/>
              <a:t>0.5 M </a:t>
            </a:r>
            <a:r>
              <a:rPr lang="tr-TR" dirty="0"/>
              <a:t>sükroz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age.slidesharecdn.com/ibbiology1-150428204715-conversion-gate01/95/ib-biology-14-slides-cell-transport-20-638.jpg?cb=14306554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00108"/>
            <a:ext cx="6375132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smolarity ce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357298"/>
            <a:ext cx="7253244" cy="3790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4928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/>
              <a:t>Solüsyonlar, Molarite ve Dilüsyonlar</a:t>
            </a:r>
            <a:endParaRPr lang="tr-TR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ssc.education.ed.ac.uk/BSL/pictures/solv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17032"/>
            <a:ext cx="6879263" cy="30388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620688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dirty="0" smtClean="0"/>
              <a:t>İki yada daha fazla maddenin homojen bir şekilde karıştırılmasına </a:t>
            </a:r>
            <a:r>
              <a:rPr lang="tr-TR" sz="2800" b="1" dirty="0" smtClean="0"/>
              <a:t>solüsyon</a:t>
            </a:r>
            <a:r>
              <a:rPr lang="tr-TR" sz="2800" dirty="0" smtClean="0"/>
              <a:t> denir</a:t>
            </a:r>
          </a:p>
          <a:p>
            <a:pPr>
              <a:buFont typeface="Arial" pitchFamily="34" charset="0"/>
              <a:buChar char="•"/>
            </a:pPr>
            <a:endParaRPr lang="tr-TR" sz="2800" dirty="0" smtClean="0"/>
          </a:p>
          <a:p>
            <a:pPr>
              <a:buFont typeface="Arial" pitchFamily="34" charset="0"/>
              <a:buChar char="•"/>
            </a:pPr>
            <a:r>
              <a:rPr lang="tr-TR" sz="2800" b="1" dirty="0" smtClean="0"/>
              <a:t>Çözüngen</a:t>
            </a:r>
            <a:r>
              <a:rPr lang="tr-TR" sz="2800" dirty="0" smtClean="0"/>
              <a:t>, </a:t>
            </a:r>
            <a:r>
              <a:rPr lang="tr-TR" sz="2800" b="1" dirty="0" smtClean="0"/>
              <a:t>Çözücü</a:t>
            </a:r>
            <a:r>
              <a:rPr lang="tr-TR" sz="2800" dirty="0" smtClean="0"/>
              <a:t> içerisinde eriyebilen bir maddedir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/>
          </a:p>
          <a:p>
            <a:pPr>
              <a:buFont typeface="Arial" pitchFamily="34" charset="0"/>
              <a:buChar char="•"/>
            </a:pPr>
            <a:r>
              <a:rPr lang="tr-TR" sz="2800" b="1" dirty="0" smtClean="0"/>
              <a:t>Çözücü</a:t>
            </a:r>
            <a:r>
              <a:rPr lang="tr-TR" sz="2800" dirty="0" smtClean="0"/>
              <a:t>, çözüngenin içinde eridiği maddedir</a:t>
            </a:r>
            <a:endParaRPr lang="tr-TR" sz="2800" b="1" dirty="0" smtClean="0"/>
          </a:p>
          <a:p>
            <a:pPr>
              <a:buFont typeface="Arial" pitchFamily="34" charset="0"/>
              <a:buChar char="•"/>
            </a:pPr>
            <a:endParaRPr lang="tr-TR" sz="2800" dirty="0" smtClean="0"/>
          </a:p>
          <a:p>
            <a:pPr>
              <a:buFont typeface="Arial" pitchFamily="34" charset="0"/>
              <a:buChar char="•"/>
            </a:pPr>
            <a:endParaRPr lang="tr-T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dirty="0" smtClean="0"/>
              <a:t>Molarity 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r>
              <a:rPr lang="tr-TR" b="1" dirty="0" smtClean="0"/>
              <a:t>Molarite</a:t>
            </a:r>
            <a:r>
              <a:rPr lang="tr-TR" dirty="0" smtClean="0"/>
              <a:t> yada </a:t>
            </a:r>
            <a:r>
              <a:rPr lang="tr-TR" b="1" dirty="0" smtClean="0"/>
              <a:t>Molar konsantrasyonu</a:t>
            </a:r>
            <a:r>
              <a:rPr lang="tr-TR" dirty="0" smtClean="0"/>
              <a:t>, bir litre solüsyonda kaç mol çözüngen olduğunu söyler</a:t>
            </a:r>
          </a:p>
          <a:p>
            <a:r>
              <a:rPr lang="tr-TR" b="1" dirty="0" smtClean="0"/>
              <a:t>U</a:t>
            </a:r>
            <a:r>
              <a:rPr lang="en-US" b="1" dirty="0" smtClean="0"/>
              <a:t>nit</a:t>
            </a:r>
            <a:r>
              <a:rPr lang="tr-TR" b="1" dirty="0" smtClean="0"/>
              <a:t>e</a:t>
            </a:r>
            <a:r>
              <a:rPr lang="en-US" b="1" dirty="0" smtClean="0"/>
              <a:t> </a:t>
            </a:r>
            <a:r>
              <a:rPr lang="tr-TR" b="1" dirty="0" smtClean="0">
                <a:sym typeface="Wingdings" pitchFamily="2" charset="2"/>
              </a:rPr>
              <a:t> mol/L</a:t>
            </a:r>
          </a:p>
          <a:p>
            <a:r>
              <a:rPr lang="tr-TR" dirty="0" smtClean="0">
                <a:sym typeface="Wingdings" pitchFamily="2" charset="2"/>
              </a:rPr>
              <a:t>Konsantrasyonu </a:t>
            </a:r>
            <a:r>
              <a:rPr lang="en-US" b="1" dirty="0" smtClean="0"/>
              <a:t>1 mol/L </a:t>
            </a:r>
            <a:r>
              <a:rPr lang="tr-TR" b="1" dirty="0" smtClean="0"/>
              <a:t> </a:t>
            </a:r>
            <a:r>
              <a:rPr lang="tr-TR" dirty="0" smtClean="0"/>
              <a:t>olan bir solüsyon, ayni zamanda 1 molardır </a:t>
            </a:r>
            <a:r>
              <a:rPr lang="en-US" b="1" dirty="0" smtClean="0"/>
              <a:t>(1 M)</a:t>
            </a:r>
            <a:r>
              <a:rPr lang="tr-TR" b="1" dirty="0" smtClean="0"/>
              <a:t>.</a:t>
            </a:r>
            <a:endParaRPr lang="tr-TR" dirty="0" smtClean="0">
              <a:sym typeface="Wingdings" pitchFamily="2" charset="2"/>
            </a:endParaRPr>
          </a:p>
          <a:p>
            <a:endParaRPr lang="tr-TR" b="1" dirty="0" smtClean="0">
              <a:sym typeface="Wingdings" pitchFamily="2" charset="2"/>
            </a:endParaRPr>
          </a:p>
          <a:p>
            <a:endParaRPr lang="tr-TR" b="1" dirty="0" smtClean="0">
              <a:sym typeface="Wingdings" pitchFamily="2" charset="2"/>
            </a:endParaRPr>
          </a:p>
          <a:p>
            <a:endParaRPr lang="tr-T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048" t="29531" r="69008" b="59641"/>
          <a:stretch>
            <a:fillRect/>
          </a:stretch>
        </p:blipFill>
        <p:spPr bwMode="auto">
          <a:xfrm>
            <a:off x="899592" y="3573016"/>
            <a:ext cx="72717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t="23773" r="13549" b="23926"/>
          <a:stretch>
            <a:fillRect/>
          </a:stretch>
        </p:blipFill>
        <p:spPr bwMode="auto">
          <a:xfrm>
            <a:off x="1043608" y="5085184"/>
            <a:ext cx="59766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Bu günkü </a:t>
            </a:r>
            <a:r>
              <a:rPr lang="tr-TR" dirty="0" smtClean="0"/>
              <a:t>laboratuvarımız </a:t>
            </a:r>
            <a:r>
              <a:rPr lang="tr-TR" dirty="0" smtClean="0"/>
              <a:t>için ihtiyacımız olanlar;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59421"/>
            <a:ext cx="8640960" cy="3805883"/>
          </a:xfrm>
        </p:spPr>
        <p:txBody>
          <a:bodyPr>
            <a:normAutofit/>
          </a:bodyPr>
          <a:lstStyle/>
          <a:p>
            <a:r>
              <a:rPr lang="tr-TR" sz="2800" b="1" dirty="0" smtClean="0"/>
              <a:t>0.05 M</a:t>
            </a:r>
            <a:r>
              <a:rPr lang="tr-TR" sz="2800" dirty="0" smtClean="0"/>
              <a:t>, </a:t>
            </a:r>
            <a:r>
              <a:rPr lang="tr-TR" sz="2800" b="1" dirty="0" smtClean="0"/>
              <a:t>0.2 M</a:t>
            </a:r>
            <a:r>
              <a:rPr lang="tr-TR" sz="2800" dirty="0" smtClean="0"/>
              <a:t> ve </a:t>
            </a:r>
            <a:r>
              <a:rPr lang="tr-TR" sz="2800" b="1" dirty="0" smtClean="0"/>
              <a:t>0.5 M</a:t>
            </a:r>
            <a:r>
              <a:rPr lang="tr-TR" sz="2800" dirty="0" smtClean="0"/>
              <a:t> </a:t>
            </a:r>
            <a:r>
              <a:rPr lang="en-GB" sz="2800" b="1" dirty="0" err="1" smtClean="0">
                <a:solidFill>
                  <a:schemeClr val="tx2"/>
                </a:solidFill>
              </a:rPr>
              <a:t>NaCl</a:t>
            </a:r>
            <a:r>
              <a:rPr lang="tr-TR" sz="2800" b="1" dirty="0" smtClean="0">
                <a:solidFill>
                  <a:schemeClr val="tx2"/>
                </a:solidFill>
              </a:rPr>
              <a:t> </a:t>
            </a:r>
            <a:r>
              <a:rPr lang="tr-TR" sz="2800" b="1" dirty="0" smtClean="0"/>
              <a:t>ve </a:t>
            </a:r>
            <a:r>
              <a:rPr lang="en-GB" sz="2800" b="1" dirty="0" smtClean="0">
                <a:solidFill>
                  <a:schemeClr val="accent2"/>
                </a:solidFill>
              </a:rPr>
              <a:t>s</a:t>
            </a:r>
            <a:r>
              <a:rPr lang="tr-TR" sz="2800" b="1" dirty="0" smtClean="0">
                <a:solidFill>
                  <a:schemeClr val="accent2"/>
                </a:solidFill>
              </a:rPr>
              <a:t>ükroz</a:t>
            </a:r>
            <a:r>
              <a:rPr lang="tr-TR" sz="2800" b="1" dirty="0" smtClean="0"/>
              <a:t> </a:t>
            </a:r>
            <a:r>
              <a:rPr lang="tr-TR" sz="2800" dirty="0" smtClean="0"/>
              <a:t>solüsyonlarından </a:t>
            </a:r>
            <a:r>
              <a:rPr lang="tr-TR" sz="2800" b="1" dirty="0" smtClean="0"/>
              <a:t>100 ml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NaCl’nin moleküler ağırlığı: 58.5 g/mol</a:t>
            </a:r>
          </a:p>
          <a:p>
            <a:endParaRPr lang="tr-TR" sz="2800" dirty="0" smtClean="0"/>
          </a:p>
          <a:p>
            <a:r>
              <a:rPr lang="tr-TR" sz="2800" dirty="0" smtClean="0"/>
              <a:t>Sükrozun moleküler ağırlığı : C</a:t>
            </a:r>
            <a:r>
              <a:rPr lang="tr-TR" sz="2800" baseline="-25000" dirty="0" smtClean="0"/>
              <a:t>12</a:t>
            </a:r>
            <a:r>
              <a:rPr lang="tr-TR" sz="2800" dirty="0" smtClean="0"/>
              <a:t>H</a:t>
            </a:r>
            <a:r>
              <a:rPr lang="tr-TR" sz="2800" baseline="-25000" dirty="0" smtClean="0"/>
              <a:t>22</a:t>
            </a:r>
            <a:r>
              <a:rPr lang="tr-TR" sz="2800" dirty="0" smtClean="0"/>
              <a:t>O</a:t>
            </a:r>
            <a:r>
              <a:rPr lang="tr-TR" sz="2800" baseline="-25000" dirty="0" smtClean="0"/>
              <a:t>11</a:t>
            </a:r>
            <a:r>
              <a:rPr lang="tr-TR" sz="2800" dirty="0" smtClean="0"/>
              <a:t>  = 342.3 g/mol</a:t>
            </a:r>
            <a:endParaRPr lang="tr-T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 smtClean="0"/>
              <a:t>100ml 0.5M NaCl solüsyonu için;</a:t>
            </a:r>
            <a:endParaRPr lang="tr-TR" sz="2400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85786" y="1255352"/>
            <a:ext cx="3273743" cy="769938"/>
            <a:chOff x="1424" y="2661"/>
            <a:chExt cx="1504" cy="485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424" y="2763"/>
              <a:ext cx="5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Molarite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104" y="2661"/>
              <a:ext cx="72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NaC</a:t>
              </a:r>
              <a:r>
                <a:rPr lang="en-US" dirty="0" smtClean="0"/>
                <a:t>l</a:t>
              </a:r>
              <a:r>
                <a:rPr lang="tr-TR" dirty="0" smtClean="0"/>
                <a:t> mol sayısı</a:t>
              </a:r>
            </a:p>
            <a:p>
              <a:pPr algn="ctr" eaLnBrk="0" hangingPunct="0"/>
              <a:r>
                <a:rPr lang="tr-TR" dirty="0" smtClean="0"/>
                <a:t>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05" y="291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0.1 L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002" y="2905"/>
              <a:ext cx="9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515492" y="2332590"/>
            <a:ext cx="2473325" cy="798513"/>
            <a:chOff x="2766" y="2618"/>
            <a:chExt cx="1558" cy="503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766" y="272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132" y="2618"/>
              <a:ext cx="9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 smtClean="0"/>
                <a:t>NaCl</a:t>
              </a:r>
              <a:r>
                <a:rPr lang="tr-TR" dirty="0" smtClean="0"/>
                <a:t> mol sayısı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244" y="2888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chemeClr val="tx1"/>
                  </a:solidFill>
                </a:rPr>
                <a:t>0.1 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028" y="2851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85786" y="2507219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</a:rPr>
              <a:t>0.5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54148" y="3500438"/>
            <a:ext cx="2760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0.5 x 0.1 L = 0.05 mol</a:t>
            </a:r>
            <a:r>
              <a:rPr lang="tr-TR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45066" y="4147118"/>
            <a:ext cx="2614207" cy="769938"/>
            <a:chOff x="2416" y="2661"/>
            <a:chExt cx="1201" cy="485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634" y="26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Örnek (gram)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416" y="2913"/>
              <a:ext cx="1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Örneğin moleküler ağırlığı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00" y="2905"/>
              <a:ext cx="9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843202" y="4332854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868592" y="5202808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0.05 M = </a:t>
            </a:r>
            <a:endParaRPr lang="en-US" i="1" dirty="0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1843848" y="5417122"/>
            <a:ext cx="20156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216390" y="5417122"/>
            <a:ext cx="1212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58.5 g/mol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988054" y="5202808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4557641" y="5190110"/>
            <a:ext cx="253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2.9 gram = ~ 3 gram </a:t>
            </a:r>
            <a:r>
              <a:rPr lang="en-US" dirty="0" err="1" smtClean="0"/>
              <a:t>NaCl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1247483" y="3501008"/>
            <a:ext cx="1749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/>
              <a:t>NaCl</a:t>
            </a:r>
            <a:r>
              <a:rPr lang="tr-TR" dirty="0" smtClean="0"/>
              <a:t> mol sayısı 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331640" y="4293096"/>
            <a:ext cx="1581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/>
              <a:t>NaCl</a:t>
            </a:r>
            <a:r>
              <a:rPr lang="tr-TR" dirty="0" smtClean="0"/>
              <a:t> mol sayısı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2130867" y="5075892"/>
            <a:ext cx="14330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Örnek (gram)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/>
              <a:t>100ml 0.5M Sükroz solüsyonu için;</a:t>
            </a:r>
            <a:endParaRPr lang="tr-TR" sz="28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85786" y="1706210"/>
            <a:ext cx="3273743" cy="769938"/>
            <a:chOff x="1424" y="2661"/>
            <a:chExt cx="1504" cy="485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4" y="2763"/>
              <a:ext cx="5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Molarite 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062" y="2661"/>
              <a:ext cx="81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Sükroz mol sayısı</a:t>
              </a:r>
            </a:p>
            <a:p>
              <a:pPr algn="ctr" eaLnBrk="0" hangingPunct="0"/>
              <a:r>
                <a:rPr lang="tr-TR" dirty="0" smtClean="0"/>
                <a:t>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305" y="291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0.1 L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2002" y="2905"/>
              <a:ext cx="9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15492" y="2783448"/>
            <a:ext cx="2473325" cy="798513"/>
            <a:chOff x="2766" y="2618"/>
            <a:chExt cx="1558" cy="503"/>
          </a:xfrm>
        </p:grpSpPr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766" y="272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074" y="2618"/>
              <a:ext cx="11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Sükroz mol sayısı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244" y="2888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chemeClr val="tx1"/>
                  </a:solidFill>
                </a:rPr>
                <a:t>0.1 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28" y="2851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5786" y="2958077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</a:rPr>
              <a:t>0.5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123852" y="3951296"/>
            <a:ext cx="2821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0.5 x 0.1 L = 0.05 mol</a:t>
            </a:r>
            <a:r>
              <a:rPr lang="tr-TR" dirty="0" smtClean="0"/>
              <a:t> sükroz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45066" y="4597976"/>
            <a:ext cx="2614207" cy="769938"/>
            <a:chOff x="2416" y="2661"/>
            <a:chExt cx="1201" cy="485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634" y="26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Örnek (gram)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16" y="2913"/>
              <a:ext cx="1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tr-TR" dirty="0" smtClean="0"/>
                <a:t>Örneğin moleküler ağırlığı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500" y="2905"/>
              <a:ext cx="9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43202" y="4783712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868592" y="5653666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/>
              <a:t>0.05 M = </a:t>
            </a:r>
            <a:endParaRPr lang="en-US" i="1" dirty="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843848" y="5867980"/>
            <a:ext cx="201561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157881" y="5867980"/>
            <a:ext cx="1329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342.3</a:t>
            </a:r>
            <a:r>
              <a:rPr lang="en-US" dirty="0" smtClean="0"/>
              <a:t> g/mol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988054" y="5653666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4440623" y="5640968"/>
            <a:ext cx="2770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17.1</a:t>
            </a:r>
            <a:r>
              <a:rPr lang="en-US" dirty="0" smtClean="0"/>
              <a:t> gram = ~ </a:t>
            </a:r>
            <a:r>
              <a:rPr lang="tr-TR" dirty="0" smtClean="0"/>
              <a:t>17</a:t>
            </a:r>
            <a:r>
              <a:rPr lang="en-US" dirty="0" smtClean="0"/>
              <a:t> gram </a:t>
            </a:r>
            <a:r>
              <a:rPr lang="en-US" dirty="0" err="1" smtClean="0"/>
              <a:t>NaCl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156273" y="3951866"/>
            <a:ext cx="1932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Sükroz mol sayısı 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240430" y="4743954"/>
            <a:ext cx="1763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Sükroz mol sayısı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130867" y="5526750"/>
            <a:ext cx="14330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tr-TR" dirty="0" smtClean="0"/>
              <a:t>Örnek (gram)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0.5 M,0.2 M</a:t>
            </a:r>
            <a:r>
              <a:rPr lang="tr-TR" dirty="0" smtClean="0"/>
              <a:t> ve </a:t>
            </a:r>
            <a:r>
              <a:rPr lang="en-US" dirty="0" smtClean="0"/>
              <a:t>0.05 M s</a:t>
            </a:r>
            <a:r>
              <a:rPr lang="tr-TR" dirty="0" smtClean="0"/>
              <a:t>ükroz ve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</a:t>
            </a:r>
            <a:r>
              <a:rPr lang="tr-TR" dirty="0" smtClean="0"/>
              <a:t>solüsyonlarının hazırlanması</a:t>
            </a: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28802"/>
          <a:ext cx="6548461" cy="346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463"/>
                <a:gridCol w="2472793"/>
                <a:gridCol w="1643074"/>
                <a:gridCol w="428628"/>
                <a:gridCol w="571503"/>
              </a:tblGrid>
              <a:tr h="68454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NaCl</a:t>
                      </a:r>
                      <a:r>
                        <a:rPr lang="en-US" b="1" baseline="0" dirty="0" smtClean="0"/>
                        <a:t> 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/>
                        <a:t>Konsantrasyon</a:t>
                      </a:r>
                      <a:r>
                        <a:rPr lang="en-US" b="1" dirty="0" smtClean="0"/>
                        <a:t> /</a:t>
                      </a:r>
                      <a:r>
                        <a:rPr lang="en-US" b="1" baseline="0" dirty="0" smtClean="0"/>
                        <a:t> M </a:t>
                      </a:r>
                      <a:endParaRPr lang="tr-TR" b="1" dirty="0" smtClean="0"/>
                    </a:p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baseline="0" dirty="0" smtClean="0"/>
                        <a:t>çözüngen</a:t>
                      </a:r>
                      <a:r>
                        <a:rPr lang="en-US" b="1" baseline="0" dirty="0" smtClean="0"/>
                        <a:t>/ </a:t>
                      </a:r>
                      <a:r>
                        <a:rPr lang="en-US" b="1" baseline="0" dirty="0" err="1" smtClean="0"/>
                        <a:t>gr</a:t>
                      </a:r>
                      <a:r>
                        <a:rPr lang="en-US" b="1" baseline="0" dirty="0" smtClean="0"/>
                        <a:t> 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</a:t>
                      </a:r>
                      <a:r>
                        <a:rPr lang="en-US" b="1" baseline="0" dirty="0" smtClean="0"/>
                        <a:t> 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Sükroz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</a:t>
                      </a:r>
                      <a:r>
                        <a:rPr lang="en-US" b="1" baseline="0" dirty="0" smtClean="0"/>
                        <a:t> 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17.2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6.9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  <a:tr h="396602"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1.7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Dilüsyon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/>
          </a:bodyPr>
          <a:lstStyle/>
          <a:p>
            <a:r>
              <a:rPr lang="tr-TR" sz="2400" dirty="0" smtClean="0"/>
              <a:t>Dilüsyon, daha yüksek konsantrasyondaki bir solüsyondan daha düşük konsantrasyonda bir solüsyon elde edilmesidir</a:t>
            </a:r>
          </a:p>
          <a:p>
            <a:r>
              <a:rPr lang="tr-TR" sz="2400" dirty="0" smtClean="0"/>
              <a:t>bir stok solüsyonundan bilinen konsantrasyonda bir solüsyon hazırlamak istenirse aşağıdaki formül kullanılır</a:t>
            </a:r>
          </a:p>
          <a:p>
            <a:pPr algn="ctr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tr-TR" sz="2000" b="1" baseline="-25000" dirty="0" smtClean="0">
                <a:solidFill>
                  <a:schemeClr val="accent2">
                    <a:lumMod val="75000"/>
                  </a:schemeClr>
                </a:solidFill>
              </a:rPr>
              <a:t>i 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× V</a:t>
            </a:r>
            <a:r>
              <a:rPr lang="tr-TR" sz="2000" b="1" baseline="-25000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= M</a:t>
            </a:r>
            <a:r>
              <a:rPr lang="tr-TR" sz="2000" b="1" baseline="-25000" dirty="0" smtClean="0">
                <a:solidFill>
                  <a:schemeClr val="accent2">
                    <a:lumMod val="75000"/>
                  </a:schemeClr>
                </a:solidFill>
              </a:rPr>
              <a:t>f 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× V</a:t>
            </a:r>
            <a:r>
              <a:rPr lang="tr-TR" sz="2000" b="1" baseline="-25000" dirty="0" smtClean="0">
                <a:solidFill>
                  <a:schemeClr val="accent2">
                    <a:lumMod val="75000"/>
                  </a:schemeClr>
                </a:solidFill>
              </a:rPr>
              <a:t>f  </a:t>
            </a:r>
          </a:p>
          <a:p>
            <a:pPr algn="ctr">
              <a:buNone/>
            </a:pPr>
            <a:r>
              <a:rPr lang="tr-TR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yada</a:t>
            </a:r>
            <a:endParaRPr lang="tr-TR" sz="2000" dirty="0" smtClean="0"/>
          </a:p>
          <a:p>
            <a:pPr algn="ctr">
              <a:buNone/>
            </a:pPr>
            <a:r>
              <a:rPr lang="tr-TR" sz="2000" dirty="0" smtClean="0"/>
              <a:t>C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× V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= C</a:t>
            </a:r>
            <a:r>
              <a:rPr lang="tr-TR" sz="2000" baseline="-25000" dirty="0" smtClean="0"/>
              <a:t>2</a:t>
            </a:r>
            <a:r>
              <a:rPr lang="tr-TR" sz="2000" dirty="0" smtClean="0"/>
              <a:t>× V</a:t>
            </a:r>
            <a:r>
              <a:rPr lang="tr-TR" sz="2000" baseline="-25000" dirty="0" smtClean="0"/>
              <a:t>2</a:t>
            </a:r>
            <a:endParaRPr lang="tr-TR" sz="2400" dirty="0" smtClean="0"/>
          </a:p>
          <a:p>
            <a:endParaRPr lang="tr-TR" sz="2400" dirty="0"/>
          </a:p>
        </p:txBody>
      </p:sp>
      <p:pic>
        <p:nvPicPr>
          <p:cNvPr id="4" name="Picture 4" descr="http://image.slidesharecdn.com/ch4lecture-141118105412-conversion-gate02/95/chapter-4-reactions-in-aqueous-solutions-65-638.jpg?cb=1416308187"/>
          <p:cNvPicPr>
            <a:picLocks noChangeAspect="1" noChangeArrowheads="1"/>
          </p:cNvPicPr>
          <p:nvPr/>
        </p:nvPicPr>
        <p:blipFill>
          <a:blip r:embed="rId2" cstate="print"/>
          <a:srcRect l="8295" t="21687" r="2835" b="5713"/>
          <a:stretch>
            <a:fillRect/>
          </a:stretch>
        </p:blipFill>
        <p:spPr bwMode="auto">
          <a:xfrm>
            <a:off x="2123728" y="3501008"/>
            <a:ext cx="4896544" cy="27450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62116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tr-TR" dirty="0" smtClean="0"/>
              <a:t>M</a:t>
            </a:r>
            <a:r>
              <a:rPr lang="tr-TR" baseline="-25000" dirty="0" smtClean="0"/>
              <a:t>i </a:t>
            </a:r>
            <a:r>
              <a:rPr lang="tr-TR" dirty="0" smtClean="0"/>
              <a:t>=solüsyonun ilk molaritesi </a:t>
            </a:r>
          </a:p>
          <a:p>
            <a:pPr algn="just">
              <a:buNone/>
            </a:pPr>
            <a:r>
              <a:rPr lang="tr-TR" dirty="0" smtClean="0"/>
              <a:t>V</a:t>
            </a:r>
            <a:r>
              <a:rPr lang="tr-TR" baseline="-25000" dirty="0" smtClean="0"/>
              <a:t>i</a:t>
            </a:r>
            <a:r>
              <a:rPr lang="tr-TR" dirty="0" smtClean="0"/>
              <a:t>=  solüsyonun ilk hacmi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616704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tr-TR" dirty="0" smtClean="0"/>
              <a:t>M</a:t>
            </a:r>
            <a:r>
              <a:rPr lang="tr-TR" baseline="-25000" dirty="0" smtClean="0"/>
              <a:t>f </a:t>
            </a:r>
            <a:r>
              <a:rPr lang="tr-TR" dirty="0" smtClean="0"/>
              <a:t>= solüsyonun final molaritesi</a:t>
            </a:r>
          </a:p>
          <a:p>
            <a:pPr algn="just">
              <a:buNone/>
            </a:pPr>
            <a:r>
              <a:rPr lang="tr-TR" dirty="0" smtClean="0"/>
              <a:t>V</a:t>
            </a:r>
            <a:r>
              <a:rPr lang="tr-TR" baseline="-25000" dirty="0" smtClean="0"/>
              <a:t>f </a:t>
            </a:r>
            <a:r>
              <a:rPr lang="tr-TR" dirty="0" smtClean="0"/>
              <a:t>= solüsyonun final hacmi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587</Words>
  <Application>Microsoft Office PowerPoint</Application>
  <PresentationFormat>On-screen Show (4:3)</PresentationFormat>
  <Paragraphs>135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Molarity </vt:lpstr>
      <vt:lpstr>Bu günkü laboratuvarımız için ihtiyacımız olanlar;</vt:lpstr>
      <vt:lpstr>100ml 0.5M NaCl solüsyonu için;</vt:lpstr>
      <vt:lpstr>100ml 0.5M Sükroz solüsyonu için;</vt:lpstr>
      <vt:lpstr>0.5 M,0.2 M ve 0.05 M sükroz ve NaCl solüsyonlarının hazırlanması</vt:lpstr>
      <vt:lpstr>Dilüsyon</vt:lpstr>
      <vt:lpstr>1 M stok solüsyonumuz varsa ve bundan 0.1 M (10ml) solüsyon elde etmek istiyorsak;</vt:lpstr>
      <vt:lpstr>Seri dilüsyonlar </vt:lpstr>
      <vt:lpstr>60 ml 0.2 M HNO3 solüsyonunu 4.00 M HNO3 Stok solüsyonundan nasıl hazırlanır ? </vt:lpstr>
      <vt:lpstr>Ozmolarite</vt:lpstr>
      <vt:lpstr>Osmolarite/Osmotik Konsantrasyon</vt:lpstr>
      <vt:lpstr>Laboratuvar Uygulaması:  Osmolarite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Merdiye</dc:creator>
  <cp:lastModifiedBy>Merdiye</cp:lastModifiedBy>
  <cp:revision>12</cp:revision>
  <dcterms:created xsi:type="dcterms:W3CDTF">2016-02-12T13:20:14Z</dcterms:created>
  <dcterms:modified xsi:type="dcterms:W3CDTF">2016-04-05T06:46:31Z</dcterms:modified>
</cp:coreProperties>
</file>