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66" d="100"/>
          <a:sy n="66" d="100"/>
        </p:scale>
        <p:origin x="6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GB" sz="5400" dirty="0"/>
              <a:t>The Environmental &amp; Economical Impact </a:t>
            </a:r>
            <a:br>
              <a:rPr lang="en-GB" sz="5400" dirty="0"/>
            </a:br>
            <a:r>
              <a:rPr lang="en-GB" sz="5400" dirty="0"/>
              <a:t>of USA’s Airlines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Geneva, </a:t>
            </a:r>
            <a:r>
              <a:rPr lang="en-US" sz="2400" dirty="0" err="1">
                <a:solidFill>
                  <a:schemeClr val="tx1">
                    <a:lumMod val="85000"/>
                    <a:lumOff val="15000"/>
                  </a:schemeClr>
                </a:solidFill>
              </a:rPr>
              <a:t>ashruti</a:t>
            </a:r>
            <a:r>
              <a:rPr lang="en-US" sz="2400" dirty="0">
                <a:solidFill>
                  <a:schemeClr val="tx1">
                    <a:lumMod val="85000"/>
                    <a:lumOff val="15000"/>
                  </a:schemeClr>
                </a:solidFill>
              </a:rPr>
              <a:t>, Tsamaija, </a:t>
            </a:r>
            <a:r>
              <a:rPr lang="en-US" sz="2400" dirty="0" err="1">
                <a:solidFill>
                  <a:schemeClr val="tx1">
                    <a:lumMod val="85000"/>
                    <a:lumOff val="15000"/>
                  </a:schemeClr>
                </a:solidFill>
              </a:rPr>
              <a:t>Saweena</a:t>
            </a:r>
            <a:r>
              <a:rPr lang="en-US" sz="2400" dirty="0">
                <a:solidFill>
                  <a:schemeClr val="tx1">
                    <a:lumMod val="85000"/>
                    <a:lumOff val="15000"/>
                  </a:schemeClr>
                </a:solidFill>
              </a:rPr>
              <a:t>, </a:t>
            </a:r>
            <a:r>
              <a:rPr lang="en-US" sz="2400" dirty="0" err="1">
                <a:solidFill>
                  <a:schemeClr val="tx1">
                    <a:lumMod val="85000"/>
                    <a:lumOff val="15000"/>
                  </a:schemeClr>
                </a:solidFill>
              </a:rPr>
              <a:t>yolanta</a:t>
            </a:r>
            <a:r>
              <a:rPr lang="en-US" sz="2400" dirty="0">
                <a:solidFill>
                  <a:schemeClr val="tx1">
                    <a:lumMod val="85000"/>
                    <a:lumOff val="15000"/>
                  </a:schemeClr>
                </a:solidFill>
              </a:rPr>
              <a:t>, </a:t>
            </a:r>
            <a:r>
              <a:rPr lang="en-US" sz="2400" dirty="0" err="1">
                <a:solidFill>
                  <a:schemeClr val="tx1">
                    <a:lumMod val="85000"/>
                    <a:lumOff val="15000"/>
                  </a:schemeClr>
                </a:solidFill>
              </a:rPr>
              <a:t>zsoka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GB" sz="2400" i="1" dirty="0">
                <a:solidFill>
                  <a:srgbClr val="FFFFFF"/>
                </a:solidFill>
              </a:rPr>
              <a:t>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a:t>
            </a:r>
            <a:br>
              <a:rPr lang="en-GB" sz="2400" i="1" dirty="0">
                <a:solidFill>
                  <a:srgbClr val="FFFFFF"/>
                </a:solidFill>
              </a:rPr>
            </a:br>
            <a:br>
              <a:rPr lang="en-GB" sz="2400" i="1" dirty="0">
                <a:solidFill>
                  <a:srgbClr val="FFFFFF"/>
                </a:solidFill>
              </a:rPr>
            </a:br>
            <a:r>
              <a:rPr lang="en-GB" sz="2400" i="1" dirty="0">
                <a:solidFill>
                  <a:srgbClr val="FFFFFF"/>
                </a:solidFill>
              </a:rPr>
              <a:t>We explore different factors which may affect the levels of CO2 produced by each airline, such as fleet size, ticket prices and revenue, altogether not only investigating the way in which airlines can affect the environment but also its impact on aspects of the economy.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Summary</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4E7D-6232-4CD6-A4E6-254B8736B3F7}"/>
              </a:ext>
            </a:extLst>
          </p:cNvPr>
          <p:cNvSpPr>
            <a:spLocks noGrp="1"/>
          </p:cNvSpPr>
          <p:nvPr>
            <p:ph type="title"/>
          </p:nvPr>
        </p:nvSpPr>
        <p:spPr/>
        <p:txBody>
          <a:bodyPr/>
          <a:lstStyle/>
          <a:p>
            <a:r>
              <a:rPr lang="en-GB" dirty="0"/>
              <a:t>Emissions &amp; Passenger Analysis</a:t>
            </a:r>
          </a:p>
        </p:txBody>
      </p:sp>
      <p:sp>
        <p:nvSpPr>
          <p:cNvPr id="3" name="Content Placeholder 2">
            <a:extLst>
              <a:ext uri="{FF2B5EF4-FFF2-40B4-BE49-F238E27FC236}">
                <a16:creationId xmlns:a16="http://schemas.microsoft.com/office/drawing/2014/main" id="{15F05E37-29FF-48F8-AA96-9D76340C8274}"/>
              </a:ext>
            </a:extLst>
          </p:cNvPr>
          <p:cNvSpPr>
            <a:spLocks noGrp="1"/>
          </p:cNvSpPr>
          <p:nvPr>
            <p:ph idx="1"/>
          </p:nvPr>
        </p:nvSpPr>
        <p:spPr>
          <a:xfrm>
            <a:off x="6126480" y="2161209"/>
            <a:ext cx="5316772" cy="3760891"/>
          </a:xfrm>
        </p:spPr>
        <p:txBody>
          <a:bodyPr>
            <a:normAutofit lnSpcReduction="10000"/>
          </a:bodyPr>
          <a:lstStyle/>
          <a:p>
            <a:r>
              <a:rPr lang="en-GB">
                <a:solidFill>
                  <a:srgbClr val="000000"/>
                </a:solidFill>
              </a:rPr>
              <a:t>BTS data for both fuel consumption and passengers transported </a:t>
            </a:r>
            <a:r>
              <a:rPr lang="en-GB" b="0" i="0" u="none" strike="noStrike">
                <a:solidFill>
                  <a:srgbClr val="000000"/>
                </a:solidFill>
                <a:effectLst/>
              </a:rPr>
              <a:t>was used to produce a yearly picture of the carbon footprint per passenger travelling with each airline. The data was processed to ensure that it could be combined with other datasets.</a:t>
            </a:r>
          </a:p>
          <a:p>
            <a:r>
              <a:rPr lang="en-GB" b="0" i="0" u="none" strike="noStrike">
                <a:solidFill>
                  <a:srgbClr val="000000"/>
                </a:solidFill>
                <a:effectLst/>
              </a:rPr>
              <a:t>The carbon footprint per passenger for most airlines has reduced over time. Surprisingly, some lower emission airlines have a very high carbon footprint per passenger. This may be due to the composition of their fleet, but too many other factors need to be considered to be certain .</a:t>
            </a:r>
            <a:endParaRPr lang="en-GB" dirty="0"/>
          </a:p>
        </p:txBody>
      </p:sp>
      <p:pic>
        <p:nvPicPr>
          <p:cNvPr id="1026" name="Picture 2">
            <a:extLst>
              <a:ext uri="{FF2B5EF4-FFF2-40B4-BE49-F238E27FC236}">
                <a16:creationId xmlns:a16="http://schemas.microsoft.com/office/drawing/2014/main" id="{71FE4D3C-60E4-4EE5-BD82-A80C88B250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801"/>
          <a:stretch/>
        </p:blipFill>
        <p:spPr bwMode="auto">
          <a:xfrm>
            <a:off x="455128" y="2060454"/>
            <a:ext cx="5316773" cy="396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76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034-F0CC-4F95-9AA7-EF71273C88B3}"/>
              </a:ext>
            </a:extLst>
          </p:cNvPr>
          <p:cNvSpPr>
            <a:spLocks noGrp="1"/>
          </p:cNvSpPr>
          <p:nvPr>
            <p:ph type="title"/>
          </p:nvPr>
        </p:nvSpPr>
        <p:spPr/>
        <p:txBody>
          <a:bodyPr/>
          <a:lstStyle/>
          <a:p>
            <a:r>
              <a:rPr lang="en-GB" dirty="0"/>
              <a:t>Fleet Data Analysis </a:t>
            </a:r>
          </a:p>
        </p:txBody>
      </p:sp>
      <p:sp>
        <p:nvSpPr>
          <p:cNvPr id="3" name="Content Placeholder 2">
            <a:extLst>
              <a:ext uri="{FF2B5EF4-FFF2-40B4-BE49-F238E27FC236}">
                <a16:creationId xmlns:a16="http://schemas.microsoft.com/office/drawing/2014/main" id="{CA3F76BB-0B11-4101-B156-4396656696D8}"/>
              </a:ext>
            </a:extLst>
          </p:cNvPr>
          <p:cNvSpPr>
            <a:spLocks noGrp="1"/>
          </p:cNvSpPr>
          <p:nvPr>
            <p:ph idx="1"/>
          </p:nvPr>
        </p:nvSpPr>
        <p:spPr>
          <a:xfrm>
            <a:off x="1097280" y="2108201"/>
            <a:ext cx="5293246" cy="3760891"/>
          </a:xfrm>
        </p:spPr>
        <p:txBody>
          <a:bodyPr/>
          <a:lstStyle/>
          <a:p>
            <a:r>
              <a:rPr lang="en-GB" sz="1800" b="0" i="0" u="none" strike="noStrike" dirty="0">
                <a:solidFill>
                  <a:srgbClr val="000000"/>
                </a:solidFill>
                <a:effectLst/>
              </a:rPr>
              <a:t>Inventory data was used for each airline which included every individual airline owned. The data was imported into a pandas data frame and only the useful data was retained. The data was further reformatted to allow the qualitative data to be represented in nested pie charts and histograms.</a:t>
            </a:r>
          </a:p>
          <a:p>
            <a:r>
              <a:rPr lang="en-GB" sz="1800" b="0" i="0" u="none" strike="noStrike" dirty="0">
                <a:solidFill>
                  <a:srgbClr val="000000"/>
                </a:solidFill>
                <a:effectLst/>
              </a:rPr>
              <a:t>Fleet age, model distribution, and size all appear to play a role in airline annual emissions, however it is likely a greater role is played by how the fleet is utilised.</a:t>
            </a:r>
            <a:endParaRPr lang="en-GB" dirty="0"/>
          </a:p>
        </p:txBody>
      </p:sp>
      <p:pic>
        <p:nvPicPr>
          <p:cNvPr id="1026" name="Picture 2">
            <a:extLst>
              <a:ext uri="{FF2B5EF4-FFF2-40B4-BE49-F238E27FC236}">
                <a16:creationId xmlns:a16="http://schemas.microsoft.com/office/drawing/2014/main" id="{E1D1E1C6-39E5-4ABE-83F5-7E96BF6A0F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229" y="2102309"/>
            <a:ext cx="3740971" cy="39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6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73C-9969-455C-9A84-F29BA9F7FCD6}"/>
              </a:ext>
            </a:extLst>
          </p:cNvPr>
          <p:cNvSpPr>
            <a:spLocks noGrp="1"/>
          </p:cNvSpPr>
          <p:nvPr>
            <p:ph type="title"/>
          </p:nvPr>
        </p:nvSpPr>
        <p:spPr/>
        <p:txBody>
          <a:bodyPr/>
          <a:lstStyle/>
          <a:p>
            <a:r>
              <a:rPr lang="en-GB" dirty="0"/>
              <a:t>Revenue &amp; Emissions Analysis</a:t>
            </a:r>
          </a:p>
        </p:txBody>
      </p:sp>
      <p:sp>
        <p:nvSpPr>
          <p:cNvPr id="3" name="Content Placeholder 2">
            <a:extLst>
              <a:ext uri="{FF2B5EF4-FFF2-40B4-BE49-F238E27FC236}">
                <a16:creationId xmlns:a16="http://schemas.microsoft.com/office/drawing/2014/main" id="{7E0AA153-32AF-40A6-8B10-C13A959C7DDC}"/>
              </a:ext>
            </a:extLst>
          </p:cNvPr>
          <p:cNvSpPr>
            <a:spLocks noGrp="1"/>
          </p:cNvSpPr>
          <p:nvPr>
            <p:ph idx="1"/>
          </p:nvPr>
        </p:nvSpPr>
        <p:spPr>
          <a:xfrm>
            <a:off x="983152" y="2108201"/>
            <a:ext cx="4853883" cy="3760891"/>
          </a:xfrm>
        </p:spPr>
        <p:txBody>
          <a:bodyPr/>
          <a:lstStyle/>
          <a:p>
            <a:r>
              <a:rPr lang="en-GB" dirty="0"/>
              <a:t>The csv was constructed by averaging the emissions quarterly. The data from revenue was used to plot graphs for emissions and revenue for each year for the Airlines. Scatter plot was used to illustrate trends in revenue per year for the Airlines.</a:t>
            </a:r>
          </a:p>
          <a:p>
            <a:r>
              <a:rPr lang="en-GB" dirty="0"/>
              <a:t>There is a direct correlation between emissions and revenue of airlines.</a:t>
            </a:r>
          </a:p>
        </p:txBody>
      </p:sp>
      <p:pic>
        <p:nvPicPr>
          <p:cNvPr id="1026" name="Picture 2">
            <a:extLst>
              <a:ext uri="{FF2B5EF4-FFF2-40B4-BE49-F238E27FC236}">
                <a16:creationId xmlns:a16="http://schemas.microsoft.com/office/drawing/2014/main" id="{13196C38-8E27-47AB-85F9-30A7246D5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040" y="1887195"/>
            <a:ext cx="3713697" cy="2192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5AAF28-A58B-4B4D-B905-9916BE0F91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227" y="4079345"/>
            <a:ext cx="3520510" cy="23202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7C2BF2-9C8B-44DB-BAD3-A6E50561A4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5780" y="1962661"/>
            <a:ext cx="2636096" cy="163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06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Ticket Price Analysis</a:t>
            </a:r>
          </a:p>
        </p:txBody>
      </p:sp>
      <p:sp>
        <p:nvSpPr>
          <p:cNvPr id="3" name="Content Placeholder 2"/>
          <p:cNvSpPr>
            <a:spLocks noGrp="1"/>
          </p:cNvSpPr>
          <p:nvPr>
            <p:ph sz="half" idx="2"/>
          </p:nvPr>
        </p:nvSpPr>
        <p:spPr>
          <a:xfrm>
            <a:off x="1097279" y="2020632"/>
            <a:ext cx="4907067" cy="3848463"/>
          </a:xfrm>
        </p:spPr>
        <p:txBody>
          <a:bodyPr numCol="1">
            <a:normAutofit/>
          </a:bodyPr>
          <a:lstStyle/>
          <a:p>
            <a:r>
              <a:rPr lang="en-GB" dirty="0"/>
              <a:t>The ticket price data of domestic flights has been analysed</a:t>
            </a:r>
          </a:p>
          <a:p>
            <a:r>
              <a:rPr lang="en-GB" dirty="0"/>
              <a:t>The aim is to investigate a possible relationship between prices and CO2 emissions of flights</a:t>
            </a:r>
          </a:p>
          <a:p>
            <a:r>
              <a:rPr lang="en-GB" dirty="0"/>
              <a:t>Weak negative correlation (-0.65) was found between </a:t>
            </a:r>
            <a:r>
              <a:rPr lang="en-GB" i="1" dirty="0"/>
              <a:t>Average price per mile </a:t>
            </a:r>
            <a:r>
              <a:rPr lang="en-GB" dirty="0"/>
              <a:t>and </a:t>
            </a:r>
            <a:r>
              <a:rPr lang="en-GB" i="1" dirty="0"/>
              <a:t>CO2 emission thousand kg per mile</a:t>
            </a:r>
          </a:p>
          <a:p>
            <a:pPr algn="just"/>
            <a:r>
              <a:rPr lang="en-GB" dirty="0"/>
              <a:t>The result is possibly due to different business strategies of different airlines, rather than within individual companies</a:t>
            </a:r>
          </a:p>
          <a:p>
            <a:endParaRPr lang="en-GB" dirty="0"/>
          </a:p>
          <a:p>
            <a:endParaRPr lang="en-GB" dirty="0"/>
          </a:p>
        </p:txBody>
      </p:sp>
      <p:pic>
        <p:nvPicPr>
          <p:cNvPr id="1028" name="Picture 4" descr="D:\Pictures\prices.png"/>
          <p:cNvPicPr>
            <a:picLocks noGrp="1" noChangeAspect="1" noChangeArrowheads="1"/>
          </p:cNvPicPr>
          <p:nvPr>
            <p:ph sz="quarter" idx="4"/>
          </p:nvPr>
        </p:nvPicPr>
        <p:blipFill>
          <a:blip r:embed="rId2"/>
          <a:srcRect/>
          <a:stretch>
            <a:fillRect/>
          </a:stretch>
        </p:blipFill>
        <p:spPr bwMode="auto">
          <a:xfrm>
            <a:off x="6049108" y="1937505"/>
            <a:ext cx="4932369" cy="3931483"/>
          </a:xfrm>
          <a:prstGeom prst="rect">
            <a:avLst/>
          </a:prstGeom>
          <a:noFill/>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{58933683-AD0E-4D69-A308-B2D29FF3EECA}tf56160789_win32</Template>
  <TotalTime>29</TotalTime>
  <Words>447</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The Environmental &amp; Economical Impact  of USA’s Airlines</vt:lpstr>
      <vt:lpstr>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We explore different factors which may affect the levels of CO2 produced by each airline, such as fleet size, ticket prices and revenue, altogether not only investigating the way in which airlines can affect the environment but also its impact on aspects of the economy. </vt:lpstr>
      <vt:lpstr>Emissions &amp; Passenger Analysis</vt:lpstr>
      <vt:lpstr>Fleet Data Analysis </vt:lpstr>
      <vt:lpstr>Revenue &amp; Emissions Analysis</vt:lpstr>
      <vt:lpstr>Ticket Price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&amp; Economical Impact  of USA’s Airlines</dc:title>
  <dc:creator>Tsamaija Forsythe-Gidharry</dc:creator>
  <cp:lastModifiedBy>geneva.kirwan@gmail.com</cp:lastModifiedBy>
  <cp:revision>7</cp:revision>
  <dcterms:created xsi:type="dcterms:W3CDTF">2022-01-02T23:47:42Z</dcterms:created>
  <dcterms:modified xsi:type="dcterms:W3CDTF">2022-01-03T07:21:42Z</dcterms:modified>
</cp:coreProperties>
</file>