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auan Gabri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18T01:36:37.480">
    <p:pos x="6000" y="0"/>
    <p:text>Sistemas distribuídos em jogos referem-se a jogos que são projetados para serem executados em vários dispositivos e plataformas de maneira coordenada e sincronizada, permitindo que os jogadores interajam entre si e com o ambiente do jogo em tempo real. Esses sistemas distribuídos geralmente são compostos por dois componentes principais: o servidor e o cliente.
O servidor é o componente central da arquitetura de jogos distribuídos, responsável por gerenciar o estado do jogo e pela coordenação de todas as interações entre os jogadores e o ambiente do jogo. Ele mantém um registro do estado do jogo, armazenando informações como a posição dos jogadores, o estado dos objetos do jogo e outros dados importantes. O servidor também é responsável por gerenciar a lógica do jogo, como colisões, detecção de acertos, cálculo de pontuações e outros aspectos do jogo que requerem uma interação entre os jogadores e o ambiente.
O cliente é o componente que é executado em cada dispositivo individual do jogador, permitindo que o jogador interaja com o jogo. O cliente é responsável pela apresentação dos gráficos e sons do jogo, bem como pelo envio e recebimento de dados do servidor. O cliente se comunica com o servidor através de uma conexão de rede, transmitindo informações como as ações do jogador, como movimentos e tiros, e recebendo informações do servidor, como atualizações do estado do jogo.
A estrutura da aplicação de jogos distribuídos é geralmente composta por uma série de módulos que se comunicam uns com os outros através de uma conexão de rede. Esses módulos podem incluir:
Motor do jogo: responsável pelo processamento do jogo em si, como renderização gráfica, simulação de física e interação do usuário.
Servidor de rede: responsável por gerenciar a comunicação entre os clientes e o servidor, mantendo o estado do jogo e gerenciando o tráfego de rede.
Cliente de rede: responsável por gerenciar a comunicação entre o cliente e o servidor, enviando e recebendo dados do servidor.
Interface do usuário: responsável por fornece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119dc1b5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119dc1b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119dc1b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119dc1b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119dc1b5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119dc1b5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1621256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1621256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1621256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1621256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119dc1b5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119dc1b5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68850" y="1744600"/>
            <a:ext cx="4806300" cy="90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BR"/>
              <a:t>Jogos</a:t>
            </a:r>
            <a:endParaRPr/>
          </a:p>
        </p:txBody>
      </p:sp>
      <p:sp>
        <p:nvSpPr>
          <p:cNvPr id="55" name="Google Shape;55;p13"/>
          <p:cNvSpPr txBox="1"/>
          <p:nvPr>
            <p:ph idx="1" type="subTitle"/>
          </p:nvPr>
        </p:nvSpPr>
        <p:spPr>
          <a:xfrm>
            <a:off x="2521500" y="2994725"/>
            <a:ext cx="4101000" cy="12024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pt-BR"/>
              <a:t>- </a:t>
            </a:r>
            <a:r>
              <a:rPr lang="pt-BR"/>
              <a:t>Juan David Ramirez</a:t>
            </a:r>
            <a:endParaRPr/>
          </a:p>
          <a:p>
            <a:pPr indent="0" lvl="0" marL="0" rtl="0" algn="ctr">
              <a:spcBef>
                <a:spcPts val="0"/>
              </a:spcBef>
              <a:spcAft>
                <a:spcPts val="0"/>
              </a:spcAft>
              <a:buNone/>
            </a:pPr>
            <a:r>
              <a:rPr lang="pt-BR"/>
              <a:t>- Rauan Gabriel Raimondi</a:t>
            </a:r>
            <a:endParaRPr/>
          </a:p>
          <a:p>
            <a:pPr indent="0" lvl="0" marL="0" rtl="0" algn="ctr">
              <a:spcBef>
                <a:spcPts val="0"/>
              </a:spcBef>
              <a:spcAft>
                <a:spcPts val="0"/>
              </a:spcAft>
              <a:buNone/>
            </a:pPr>
            <a:r>
              <a:rPr lang="pt-BR"/>
              <a:t>- Cristian do Santos</a:t>
            </a:r>
            <a:endParaRPr/>
          </a:p>
          <a:p>
            <a:pPr indent="0" lvl="0" marL="0" rtl="0" algn="ctr">
              <a:spcBef>
                <a:spcPts val="0"/>
              </a:spcBef>
              <a:spcAft>
                <a:spcPts val="0"/>
              </a:spcAft>
              <a:buNone/>
            </a:pPr>
            <a:r>
              <a:rPr lang="pt-BR"/>
              <a:t>- João Victor Carmindo</a:t>
            </a:r>
            <a:endParaRPr/>
          </a:p>
        </p:txBody>
      </p:sp>
      <p:pic>
        <p:nvPicPr>
          <p:cNvPr id="56" name="Google Shape;56;p13"/>
          <p:cNvPicPr preferRelativeResize="0"/>
          <p:nvPr/>
        </p:nvPicPr>
        <p:blipFill>
          <a:blip r:embed="rId3">
            <a:alphaModFix/>
          </a:blip>
          <a:stretch>
            <a:fillRect/>
          </a:stretch>
        </p:blipFill>
        <p:spPr>
          <a:xfrm rot="-802275">
            <a:off x="3463650" y="-330950"/>
            <a:ext cx="2216701" cy="2216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63100" y="1009050"/>
            <a:ext cx="2004000" cy="26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 que é</a:t>
            </a:r>
            <a:br>
              <a:rPr lang="pt-BR"/>
            </a:br>
            <a:r>
              <a:rPr lang="pt-BR"/>
              <a:t>sistema</a:t>
            </a:r>
            <a:endParaRPr/>
          </a:p>
          <a:p>
            <a:pPr indent="0" lvl="0" marL="0" rtl="0" algn="l">
              <a:spcBef>
                <a:spcPts val="0"/>
              </a:spcBef>
              <a:spcAft>
                <a:spcPts val="0"/>
              </a:spcAft>
              <a:buNone/>
            </a:pPr>
            <a:r>
              <a:rPr lang="pt-BR"/>
              <a:t>distribuído</a:t>
            </a:r>
            <a:endParaRPr/>
          </a:p>
          <a:p>
            <a:pPr indent="0" lvl="0" marL="0" rtl="0" algn="l">
              <a:spcBef>
                <a:spcPts val="0"/>
              </a:spcBef>
              <a:spcAft>
                <a:spcPts val="0"/>
              </a:spcAft>
              <a:buNone/>
            </a:pPr>
            <a:r>
              <a:rPr lang="pt-BR"/>
              <a:t>para jogos</a:t>
            </a:r>
            <a:endParaRPr/>
          </a:p>
        </p:txBody>
      </p:sp>
      <p:pic>
        <p:nvPicPr>
          <p:cNvPr id="62" name="Google Shape;62;p14"/>
          <p:cNvPicPr preferRelativeResize="0"/>
          <p:nvPr/>
        </p:nvPicPr>
        <p:blipFill>
          <a:blip r:embed="rId3">
            <a:alphaModFix/>
          </a:blip>
          <a:stretch>
            <a:fillRect/>
          </a:stretch>
        </p:blipFill>
        <p:spPr>
          <a:xfrm>
            <a:off x="2527725" y="704250"/>
            <a:ext cx="6054300" cy="403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Conceitos Relacionados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pt-BR"/>
              <a:t>Arquitetura Cliente-Servidor</a:t>
            </a:r>
            <a:r>
              <a:rPr lang="pt-BR"/>
              <a:t>: Isso é usado em jogos mais complexos, como World of Warcraft ou Fortnite. Nesta arquitetura, todos os jogadores estão conectados a um servidor central que coordena o jogo e provê recursos compartilhados.</a:t>
            </a:r>
            <a:endParaRPr/>
          </a:p>
          <a:p>
            <a:pPr indent="0" lvl="0" marL="0" rtl="0" algn="l">
              <a:spcBef>
                <a:spcPts val="1200"/>
              </a:spcBef>
              <a:spcAft>
                <a:spcPts val="0"/>
              </a:spcAft>
              <a:buNone/>
            </a:pPr>
            <a:r>
              <a:rPr b="1" lang="pt-BR"/>
              <a:t>Arquitetura Ponto a Ponto</a:t>
            </a:r>
            <a:r>
              <a:rPr lang="pt-BR"/>
              <a:t>: Que é mais simples e usada em jogos de cartas online por exemplo. Nessa abordagem, os jogadores se conectam diretamente entre si sem um servidor central intermediário.</a:t>
            </a:r>
            <a:endParaRPr/>
          </a:p>
          <a:p>
            <a:pPr indent="0" lvl="0" marL="0" rtl="0" algn="l">
              <a:spcBef>
                <a:spcPts val="1200"/>
              </a:spcBef>
              <a:spcAft>
                <a:spcPts val="0"/>
              </a:spcAft>
              <a:buNone/>
            </a:pPr>
            <a:r>
              <a:rPr b="1" lang="pt-BR"/>
              <a:t>Balanceamento de Carga</a:t>
            </a:r>
            <a:r>
              <a:rPr lang="pt-BR"/>
              <a:t>: É importante garantir que o processamento do jogo seja distribuído por vários servidores e que o jogo não fique lento ou </a:t>
            </a:r>
            <a:r>
              <a:rPr lang="pt-BR"/>
              <a:t>congelado.</a:t>
            </a:r>
            <a:endParaRPr/>
          </a:p>
          <a:p>
            <a:pPr indent="0" lvl="0" marL="0" rtl="0" algn="l">
              <a:spcBef>
                <a:spcPts val="1200"/>
              </a:spcBef>
              <a:spcAft>
                <a:spcPts val="0"/>
              </a:spcAft>
              <a:buNone/>
            </a:pPr>
            <a:r>
              <a:rPr b="1" lang="pt-BR"/>
              <a:t>Replicação de Dados</a:t>
            </a:r>
            <a:r>
              <a:rPr lang="pt-BR"/>
              <a:t>: Deve-se garantir que todos os jogadores </a:t>
            </a:r>
            <a:r>
              <a:rPr lang="pt-BR"/>
              <a:t>tenham as mesmas</a:t>
            </a:r>
            <a:r>
              <a:rPr lang="pt-BR"/>
              <a:t> informações sobre o jogo em tempo real. Isso é feito por meio da técnica de replicação de dados que é utilizada em jogos como por exemplo no Call of Duty.</a:t>
            </a:r>
            <a:endParaRPr/>
          </a:p>
          <a:p>
            <a:pPr indent="0" lvl="0" marL="0" rtl="0" algn="l">
              <a:spcBef>
                <a:spcPts val="1200"/>
              </a:spcBef>
              <a:spcAft>
                <a:spcPts val="0"/>
              </a:spcAft>
              <a:buNone/>
            </a:pPr>
            <a:r>
              <a:rPr b="1" lang="pt-BR"/>
              <a:t>Latência</a:t>
            </a:r>
            <a:r>
              <a:rPr lang="pt-BR"/>
              <a:t>: Se refere ao atraso potencial entre a ação de um jogador e a exibição no jogo de outro jogador. Isso é especialmente importante para jogos de tiro em primeira pessoa </a:t>
            </a:r>
            <a:r>
              <a:rPr lang="pt-BR"/>
              <a:t>como por exemplo no</a:t>
            </a:r>
            <a:r>
              <a:rPr lang="pt-BR"/>
              <a:t> Counter-Strike.</a:t>
            </a:r>
            <a:endParaRPr/>
          </a:p>
          <a:p>
            <a:pPr indent="0" lvl="0" marL="0" rtl="0" algn="l">
              <a:spcBef>
                <a:spcPts val="1200"/>
              </a:spcBef>
              <a:spcAft>
                <a:spcPts val="1200"/>
              </a:spcAft>
              <a:buNone/>
            </a:pPr>
            <a:r>
              <a:rPr b="1" lang="pt-BR"/>
              <a:t>S</a:t>
            </a:r>
            <a:r>
              <a:rPr b="1" lang="pt-BR"/>
              <a:t>incronização</a:t>
            </a:r>
            <a:r>
              <a:rPr lang="pt-BR"/>
              <a:t>:</a:t>
            </a:r>
            <a:r>
              <a:rPr lang="pt-BR"/>
              <a:t> É o processo de garantir que a experiência de jogo seja a mesma para todos os jogadores. Isso garante que as ações de cada jogador sejam exibidas corretamente em todos os dispositivos. Isso é muito importante em jogos de corrida </a:t>
            </a:r>
            <a:r>
              <a:rPr lang="pt-BR"/>
              <a:t>como por exemplo no </a:t>
            </a:r>
            <a:r>
              <a:rPr lang="pt-BR"/>
              <a:t>Need for Speed.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875500" y="314150"/>
            <a:ext cx="339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a:t>
            </a:r>
            <a:r>
              <a:rPr lang="pt-BR"/>
              <a:t>strutura da aplicação</a:t>
            </a:r>
            <a:endParaRPr/>
          </a:p>
        </p:txBody>
      </p:sp>
      <p:pic>
        <p:nvPicPr>
          <p:cNvPr id="74" name="Google Shape;74;p16"/>
          <p:cNvPicPr preferRelativeResize="0"/>
          <p:nvPr/>
        </p:nvPicPr>
        <p:blipFill>
          <a:blip r:embed="rId4">
            <a:alphaModFix/>
          </a:blip>
          <a:stretch>
            <a:fillRect/>
          </a:stretch>
        </p:blipFill>
        <p:spPr>
          <a:xfrm>
            <a:off x="3742250" y="1700325"/>
            <a:ext cx="1659500" cy="174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2451500" y="912856"/>
            <a:ext cx="4241000" cy="331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pt-BR"/>
              <a:t>1.	Motor do jogo: responsável pelo processamento do jogo em si, como renderização gráfica, simulação de física e interação do usuário.</a:t>
            </a:r>
            <a:endParaRPr/>
          </a:p>
          <a:p>
            <a:pPr indent="0" lvl="0" marL="0" rtl="0" algn="l">
              <a:spcBef>
                <a:spcPts val="1200"/>
              </a:spcBef>
              <a:spcAft>
                <a:spcPts val="0"/>
              </a:spcAft>
              <a:buNone/>
            </a:pPr>
            <a:r>
              <a:rPr lang="pt-BR"/>
              <a:t>2.	Servidor de rede: responsável por gerenciar a comunicação entre os clientes e o servidor, mantendo o estado do jogo e gerenciando o tráfego de rede.</a:t>
            </a:r>
            <a:endParaRPr/>
          </a:p>
          <a:p>
            <a:pPr indent="0" lvl="0" marL="0" rtl="0" algn="l">
              <a:spcBef>
                <a:spcPts val="1200"/>
              </a:spcBef>
              <a:spcAft>
                <a:spcPts val="0"/>
              </a:spcAft>
              <a:buNone/>
            </a:pPr>
            <a:r>
              <a:rPr lang="pt-BR"/>
              <a:t>3.	Cliente de rede: responsável por gerenciar a comunicação entre o cliente e o servidor, enviando e recebendo dados do servidor.</a:t>
            </a:r>
            <a:endParaRPr/>
          </a:p>
          <a:p>
            <a:pPr indent="0" lvl="0" marL="0" rtl="0" algn="l">
              <a:spcBef>
                <a:spcPts val="1200"/>
              </a:spcBef>
              <a:spcAft>
                <a:spcPts val="0"/>
              </a:spcAft>
              <a:buNone/>
            </a:pPr>
            <a:r>
              <a:rPr lang="pt-BR"/>
              <a:t>4.	Interface do usuário: responsável por fornecer a interface gráfica do jogo, incluindo menus, HUDs e outros elementos visuais.</a:t>
            </a:r>
            <a:endParaRPr/>
          </a:p>
          <a:p>
            <a:pPr indent="0" lvl="0" marL="0" rtl="0" algn="l">
              <a:spcBef>
                <a:spcPts val="1200"/>
              </a:spcBef>
              <a:spcAft>
                <a:spcPts val="0"/>
              </a:spcAft>
              <a:buNone/>
            </a:pPr>
            <a:r>
              <a:rPr lang="pt-BR"/>
              <a:t>5.	Inteligência artificial: responsável por simular comportamentos inteligentes dos personagens controlados por computador do jogo.</a:t>
            </a:r>
            <a:endParaRPr/>
          </a:p>
          <a:p>
            <a:pPr indent="0" lvl="0" marL="0" rtl="0" algn="l">
              <a:spcBef>
                <a:spcPts val="1200"/>
              </a:spcBef>
              <a:spcAft>
                <a:spcPts val="0"/>
              </a:spcAft>
              <a:buNone/>
            </a:pPr>
            <a:r>
              <a:rPr lang="pt-BR"/>
              <a:t>6.	Armazenamento de dados: responsável por armazenar e recuperar dados do jogo, como informações de perfil do jogador e pontuações.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Vantagens e Desvantagens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pt-BR" sz="3800"/>
              <a:t>vantagens:</a:t>
            </a:r>
            <a:r>
              <a:rPr b="1" lang="pt-BR" sz="3800"/>
              <a:t> </a:t>
            </a:r>
            <a:endParaRPr b="1" sz="3800"/>
          </a:p>
          <a:p>
            <a:pPr indent="0" lvl="0" marL="0" rtl="0" algn="l">
              <a:spcBef>
                <a:spcPts val="1200"/>
              </a:spcBef>
              <a:spcAft>
                <a:spcPts val="0"/>
              </a:spcAft>
              <a:buNone/>
            </a:pPr>
            <a:r>
              <a:rPr b="1" lang="pt-BR" sz="3800"/>
              <a:t>escalabilidade: </a:t>
            </a:r>
            <a:r>
              <a:rPr lang="pt-BR" sz="3800"/>
              <a:t>é um dos principais benefícios dos sistemas distribuídos em videogames. Um grande número de pessoas pode ser acomodado simultaneamente em um mundo virtual compartilhado, como em MMORPGs, usando vários servidores distribuídos. Isso permite que os jogos lidem com cargas de pico e cresçam na contagem de jogadores sem afetar a jogabilidade ou o desempenho.</a:t>
            </a:r>
            <a:endParaRPr sz="3800"/>
          </a:p>
          <a:p>
            <a:pPr indent="0" lvl="0" marL="0" rtl="0" algn="l">
              <a:spcBef>
                <a:spcPts val="1200"/>
              </a:spcBef>
              <a:spcAft>
                <a:spcPts val="0"/>
              </a:spcAft>
              <a:buNone/>
            </a:pPr>
            <a:r>
              <a:rPr b="1" lang="pt-BR" sz="3800"/>
              <a:t>confiabilidade:</a:t>
            </a:r>
            <a:r>
              <a:rPr lang="pt-BR" sz="3800"/>
              <a:t> É possível reduzir o impacto sistêmico de falhas de servidor ou tempo de inatividade, dispersando a funcionalidade do jogo entre vários servidores. Os jogadores ainda podem jogar em outros servidores se um cair, evitando a interrupção total do jogo</a:t>
            </a:r>
            <a:endParaRPr sz="3800"/>
          </a:p>
          <a:p>
            <a:pPr indent="0" lvl="0" marL="0" rtl="0" algn="l">
              <a:spcBef>
                <a:spcPts val="1200"/>
              </a:spcBef>
              <a:spcAft>
                <a:spcPts val="0"/>
              </a:spcAft>
              <a:buNone/>
            </a:pPr>
            <a:r>
              <a:rPr b="1" lang="pt-BR" sz="3800"/>
              <a:t>desvantagens:</a:t>
            </a:r>
            <a:endParaRPr b="1" sz="3800"/>
          </a:p>
          <a:p>
            <a:pPr indent="0" lvl="0" marL="0" rtl="0" algn="l">
              <a:spcBef>
                <a:spcPts val="1200"/>
              </a:spcBef>
              <a:spcAft>
                <a:spcPts val="0"/>
              </a:spcAft>
              <a:buNone/>
            </a:pPr>
            <a:r>
              <a:rPr b="1" lang="pt-BR" sz="3800"/>
              <a:t>complexidade de desenvolvimento: A implementação do sistema distribuído em jogos pode ser desafiadora e exige administração de rede avançada e habilidades de programação. Pode ser difícil coordenar vários servidores distribuídos e solucionar problemas em um ambiente distribuído pode ser mais complicado do que em um centralizado.</a:t>
            </a:r>
            <a:endParaRPr b="1" sz="3800"/>
          </a:p>
          <a:p>
            <a:pPr indent="0" lvl="0" marL="0" rtl="0" algn="l">
              <a:spcBef>
                <a:spcPts val="1200"/>
              </a:spcBef>
              <a:spcAft>
                <a:spcPts val="0"/>
              </a:spcAft>
              <a:buNone/>
            </a:pPr>
            <a:r>
              <a:rPr b="1" lang="pt-BR" sz="3800"/>
              <a:t>custo: em comparação com um único servidor centralizado, configurar e manter servidores distribuídos pode ser mais caro. Maiores despesas operacionais para instalação e manutenção de sistemas distribuídos em jogos podem surgir da necessidade de mais infraestrutura de rede, hardware e software.</a:t>
            </a:r>
            <a:endParaRPr b="1" sz="3800"/>
          </a:p>
          <a:p>
            <a:pPr indent="0" lvl="0" marL="0" rtl="0" algn="l">
              <a:spcBef>
                <a:spcPts val="1200"/>
              </a:spcBef>
              <a:spcAft>
                <a:spcPts val="0"/>
              </a:spcAft>
              <a:buNone/>
            </a:pPr>
            <a:r>
              <a:t/>
            </a:r>
            <a:endParaRPr b="1" sz="3800"/>
          </a:p>
          <a:p>
            <a:pPr indent="0" lvl="0" marL="0" rtl="0" algn="l">
              <a:spcBef>
                <a:spcPts val="1200"/>
              </a:spcBef>
              <a:spcAft>
                <a:spcPts val="0"/>
              </a:spcAft>
              <a:buNone/>
            </a:pPr>
            <a:r>
              <a:t/>
            </a:r>
            <a:endParaRPr b="1" sz="3800"/>
          </a:p>
          <a:p>
            <a:pPr indent="0" lvl="0" marL="0" rtl="0" algn="l">
              <a:spcBef>
                <a:spcPts val="1200"/>
              </a:spcBef>
              <a:spcAft>
                <a:spcPts val="0"/>
              </a:spcAft>
              <a:buNone/>
            </a:pPr>
            <a:r>
              <a:t/>
            </a:r>
            <a:endParaRPr b="1" sz="1642"/>
          </a:p>
          <a:p>
            <a:pPr indent="0" lvl="0" marL="0" rtl="0" algn="l">
              <a:spcBef>
                <a:spcPts val="1200"/>
              </a:spcBef>
              <a:spcAft>
                <a:spcPts val="0"/>
              </a:spcAft>
              <a:buNone/>
            </a:pPr>
            <a:r>
              <a:t/>
            </a:r>
            <a:endParaRPr b="1" sz="1500"/>
          </a:p>
          <a:p>
            <a:pPr indent="0" lvl="0" marL="0" rtl="0" algn="l">
              <a:spcBef>
                <a:spcPts val="1200"/>
              </a:spcBef>
              <a:spcAft>
                <a:spcPts val="0"/>
              </a:spcAft>
              <a:buNone/>
            </a:pPr>
            <a:r>
              <a:rPr b="1" lang="pt-BR" sz="1300"/>
              <a:t> </a:t>
            </a:r>
            <a:endParaRPr b="1" sz="1300"/>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