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nton" pitchFamily="2" charset="77"/>
      <p:regular r:id="rId25"/>
    </p:embeddedFont>
    <p:embeddedFont>
      <p:font typeface="Proxima Nova" panose="02000506030000020004" pitchFamily="2" charset="0"/>
      <p:regular r:id="rId26"/>
      <p:bold r:id="rId27"/>
      <p:italic r:id="rId28"/>
      <p:boldItalic r:id="rId29"/>
    </p:embeddedFont>
    <p:embeddedFont>
      <p:font typeface="Raleway" pitchFamily="2" charset="77"/>
      <p:regular r:id="rId30"/>
      <p:bold r:id="rId31"/>
      <p:italic r:id="rId32"/>
      <p:boldItalic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snapToObjects="1">
      <p:cViewPr varScale="1">
        <p:scale>
          <a:sx n="146" d="100"/>
          <a:sy n="146"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prnewswire.com/in/news-releases/smart-contracts-market-size-to-reach-usd-345-4-million-by-2026-at-cagr-18-1-valuates-reports-832536081.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rnewswire.com/in/news-releases/smart-contracts-market-size-to-reach-usd-345-4-million-by-2026-at-cagr-18-1-valuates-reports-832536081.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BountyBase/who-are-the-investors-behind-the-300-billion-dollar-crypto-industry-a82a701d177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506ec47a3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506ec47a3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506ec47a3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506ec47a3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those who may not know much about this growing technology, blockchains are essentially a digital ledger of transactions</a:t>
            </a:r>
            <a:endParaRPr/>
          </a:p>
          <a:p>
            <a:pPr marL="0" lvl="0" indent="0" algn="l" rtl="0">
              <a:spcBef>
                <a:spcPts val="0"/>
              </a:spcBef>
              <a:spcAft>
                <a:spcPts val="0"/>
              </a:spcAft>
              <a:buNone/>
            </a:pPr>
            <a:endParaRPr/>
          </a:p>
          <a:p>
            <a:pPr marL="0" lvl="0" indent="0" algn="l" rtl="0">
              <a:spcBef>
                <a:spcPts val="0"/>
              </a:spcBef>
              <a:spcAft>
                <a:spcPts val="0"/>
              </a:spcAft>
              <a:buNone/>
            </a:pPr>
            <a:r>
              <a:rPr lang="en"/>
              <a:t>The nature of blockchain technology allows for increased transparency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506ec47a3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506ec47a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506ec47a3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506ec47a3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506ec47a3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506ec47a3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506ec47a3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506ec47a3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506ec47a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506ec47a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506ec47a3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506ec47a3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0506ec47a3_0_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0506ec47a3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Source: </a:t>
            </a:r>
            <a:r>
              <a:rPr lang="en" u="sng">
                <a:solidFill>
                  <a:schemeClr val="hlink"/>
                </a:solidFill>
                <a:latin typeface="Source Sans Pro"/>
                <a:ea typeface="Source Sans Pro"/>
                <a:cs typeface="Source Sans Pro"/>
                <a:sym typeface="Source Sans Pro"/>
                <a:hlinkClick r:id="rId3"/>
              </a:rPr>
              <a:t>https://www.prnewswire.com/in/news-releases/smart-contracts-market-size-to-reach-usd-345-4-million-by-2026-at-cagr-18-1-valuates-reports-832536081.html</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CAGR: Compound Annual Growth Rate</a:t>
            </a:r>
            <a:endParaRPr>
              <a:latin typeface="Source Sans Pro"/>
              <a:ea typeface="Source Sans Pro"/>
              <a:cs typeface="Source Sans Pro"/>
              <a:sym typeface="Source Sans Pr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506ec47a3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506ec47a3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913bf32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913bf3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you to get SMART with your rental contracts.</a:t>
            </a:r>
            <a:endParaRPr/>
          </a:p>
          <a:p>
            <a:pPr marL="0" lvl="0" indent="0" algn="l" rtl="0">
              <a:spcBef>
                <a:spcPts val="0"/>
              </a:spcBef>
              <a:spcAft>
                <a:spcPts val="0"/>
              </a:spcAft>
              <a:buNone/>
            </a:pPr>
            <a:endParaRPr/>
          </a:p>
          <a:p>
            <a:pPr marL="0" lvl="0" indent="0" algn="l" rtl="0">
              <a:spcBef>
                <a:spcPts val="0"/>
              </a:spcBef>
              <a:spcAft>
                <a:spcPts val="0"/>
              </a:spcAft>
              <a:buNone/>
            </a:pPr>
            <a:r>
              <a:rPr lang="en"/>
              <a:t>Currently, rental contracts often go through third party intermediaries to exchange payment from the tenant to the landlord, which can often cause problems with security and fairness.</a:t>
            </a:r>
            <a:endParaRPr/>
          </a:p>
          <a:p>
            <a:pPr marL="0" lvl="0" indent="0" algn="l" rtl="0">
              <a:spcBef>
                <a:spcPts val="0"/>
              </a:spcBef>
              <a:spcAft>
                <a:spcPts val="0"/>
              </a:spcAft>
              <a:buNone/>
            </a:pPr>
            <a:endParaRPr/>
          </a:p>
          <a:p>
            <a:pPr marL="0" lvl="0" indent="0" algn="l" rtl="0">
              <a:spcBef>
                <a:spcPts val="0"/>
              </a:spcBef>
              <a:spcAft>
                <a:spcPts val="0"/>
              </a:spcAft>
              <a:buNone/>
            </a:pPr>
            <a:r>
              <a:rPr lang="en"/>
              <a:t>We want our landlords and tenants to have a guaranteed quick, safe, and fair contract.</a:t>
            </a:r>
            <a:endParaRPr/>
          </a:p>
          <a:p>
            <a:pPr marL="0" lvl="0" indent="0" algn="l" rtl="0">
              <a:spcBef>
                <a:spcPts val="0"/>
              </a:spcBef>
              <a:spcAft>
                <a:spcPts val="0"/>
              </a:spcAft>
              <a:buNone/>
            </a:pPr>
            <a:endParaRPr/>
          </a:p>
          <a:p>
            <a:pPr marL="0" lvl="0" indent="0" algn="l" rtl="0">
              <a:spcBef>
                <a:spcPts val="0"/>
              </a:spcBef>
              <a:spcAft>
                <a:spcPts val="0"/>
              </a:spcAft>
              <a:buNone/>
            </a:pPr>
            <a:r>
              <a:rPr lang="en"/>
              <a:t>Using our new technology, we’ll eliminate the need for trusted intermediaries, overall leading to more efficiency and security.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506ec47a3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506ec47a3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506ec47a3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0506ec47a3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506ec47a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506ec47a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913bf32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913bf32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Introducing On the Block, the smart way to pay your rental payments</a:t>
            </a:r>
            <a:endParaRPr/>
          </a:p>
          <a:p>
            <a:pPr marL="0" lvl="0" indent="0" algn="l" rtl="0">
              <a:spcBef>
                <a:spcPts val="0"/>
              </a:spcBef>
              <a:spcAft>
                <a:spcPts val="0"/>
              </a:spcAft>
              <a:buNone/>
            </a:pPr>
            <a:endParaRPr/>
          </a:p>
          <a:p>
            <a:pPr marL="0" lvl="0" indent="0" algn="l" rtl="0">
              <a:spcBef>
                <a:spcPts val="0"/>
              </a:spcBef>
              <a:spcAft>
                <a:spcPts val="0"/>
              </a:spcAft>
              <a:buNone/>
            </a:pPr>
            <a:r>
              <a:rPr lang="en"/>
              <a:t>On the Block is an Ethereum-based decentralized application, which allows users to easily interact with a smart contract to set up timely, recurring payments</a:t>
            </a:r>
            <a:endParaRPr/>
          </a:p>
          <a:p>
            <a:pPr marL="0" lvl="0" indent="0" algn="l" rtl="0">
              <a:spcBef>
                <a:spcPts val="0"/>
              </a:spcBef>
              <a:spcAft>
                <a:spcPts val="0"/>
              </a:spcAft>
              <a:buNone/>
            </a:pPr>
            <a:endParaRPr/>
          </a:p>
          <a:p>
            <a:pPr marL="0" lvl="0" indent="0" algn="l" rtl="0">
              <a:spcBef>
                <a:spcPts val="0"/>
              </a:spcBef>
              <a:spcAft>
                <a:spcPts val="0"/>
              </a:spcAft>
              <a:buNone/>
            </a:pPr>
            <a:r>
              <a:rPr lang="en"/>
              <a:t>By utilizing an Ethereum-based application, we can streamline the complicated process of paying rent to a landlord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506ec47a3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506ec47a3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 overview of the key features of On the Block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06ec47a3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06ec47a3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highlight>
                  <a:srgbClr val="FFFFFF"/>
                </a:highlight>
                <a:latin typeface="Source Sans Pro"/>
                <a:ea typeface="Source Sans Pro"/>
                <a:cs typeface="Source Sans Pro"/>
                <a:sym typeface="Source Sans Pro"/>
              </a:rPr>
              <a:t>Genny - Smart contract technology offers us numerous benefits for rental contract use cases</a:t>
            </a:r>
            <a:endParaRPr>
              <a:solidFill>
                <a:schemeClr val="dk1"/>
              </a:solidFill>
              <a:highlight>
                <a:srgbClr val="FFFFFF"/>
              </a:highlight>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b="1">
              <a:solidFill>
                <a:schemeClr val="dk1"/>
              </a:solidFill>
              <a:highlight>
                <a:srgbClr val="FFFFFF"/>
              </a:highlight>
              <a:latin typeface="Source Sans Pro"/>
              <a:ea typeface="Source Sans Pro"/>
              <a:cs typeface="Source Sans Pro"/>
              <a:sym typeface="Source Sans Pro"/>
            </a:endParaRPr>
          </a:p>
          <a:p>
            <a:pPr marL="0" lvl="0" indent="0" algn="l" rtl="0">
              <a:lnSpc>
                <a:spcPct val="100000"/>
              </a:lnSpc>
              <a:spcBef>
                <a:spcPts val="0"/>
              </a:spcBef>
              <a:spcAft>
                <a:spcPts val="0"/>
              </a:spcAft>
              <a:buClr>
                <a:schemeClr val="dk1"/>
              </a:buClr>
              <a:buSzPts val="1100"/>
              <a:buFont typeface="Arial"/>
              <a:buNone/>
            </a:pPr>
            <a:r>
              <a:rPr lang="en" b="1">
                <a:solidFill>
                  <a:schemeClr val="dk1"/>
                </a:solidFill>
                <a:highlight>
                  <a:srgbClr val="FFFFFF"/>
                </a:highlight>
                <a:latin typeface="Source Sans Pro"/>
                <a:ea typeface="Source Sans Pro"/>
                <a:cs typeface="Source Sans Pro"/>
                <a:sym typeface="Source Sans Pro"/>
              </a:rPr>
              <a:t>Cost-Effectiveness:</a:t>
            </a:r>
            <a:r>
              <a:rPr lang="en">
                <a:solidFill>
                  <a:schemeClr val="dk1"/>
                </a:solidFill>
                <a:highlight>
                  <a:srgbClr val="FFFFFF"/>
                </a:highlight>
                <a:latin typeface="Source Sans Pro"/>
                <a:ea typeface="Source Sans Pro"/>
                <a:cs typeface="Source Sans Pro"/>
                <a:sym typeface="Source Sans Pro"/>
              </a:rPr>
              <a:t> Smart contracts can replace agents that mediate agreements in cases where agreement terms can be observed publicly and digitally. For example, in legal processes that are dependent upon traditional torts, property, civil procedure, evidence or contract analysis, smart contracts can replace lawyers by automating manual processes.</a:t>
            </a:r>
            <a:endParaRPr>
              <a:solidFill>
                <a:schemeClr val="dk1"/>
              </a:solidFill>
              <a:highlight>
                <a:srgbClr val="FFFFFF"/>
              </a:highlight>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chemeClr val="dk1"/>
              </a:solidFill>
              <a:highlight>
                <a:srgbClr val="FFFFFF"/>
              </a:highlight>
              <a:latin typeface="Source Sans Pro"/>
              <a:ea typeface="Source Sans Pro"/>
              <a:cs typeface="Source Sans Pro"/>
              <a:sym typeface="Source Sans Pro"/>
            </a:endParaRPr>
          </a:p>
          <a:p>
            <a:pPr marL="0" lvl="0" indent="0" algn="l" rtl="0">
              <a:lnSpc>
                <a:spcPct val="100000"/>
              </a:lnSpc>
              <a:spcBef>
                <a:spcPts val="0"/>
              </a:spcBef>
              <a:spcAft>
                <a:spcPts val="0"/>
              </a:spcAft>
              <a:buClr>
                <a:schemeClr val="dk1"/>
              </a:buClr>
              <a:buSzPts val="1100"/>
              <a:buFont typeface="Arial"/>
              <a:buNone/>
            </a:pPr>
            <a:r>
              <a:rPr lang="en" b="1">
                <a:solidFill>
                  <a:schemeClr val="dk1"/>
                </a:solidFill>
                <a:highlight>
                  <a:srgbClr val="FFFFFF"/>
                </a:highlight>
                <a:latin typeface="Source Sans Pro"/>
                <a:ea typeface="Source Sans Pro"/>
                <a:cs typeface="Source Sans Pro"/>
                <a:sym typeface="Source Sans Pro"/>
              </a:rPr>
              <a:t>Time Savings:</a:t>
            </a:r>
            <a:r>
              <a:rPr lang="en">
                <a:solidFill>
                  <a:schemeClr val="dk1"/>
                </a:solidFill>
                <a:highlight>
                  <a:srgbClr val="FFFFFF"/>
                </a:highlight>
                <a:latin typeface="Source Sans Pro"/>
                <a:ea typeface="Source Sans Pro"/>
                <a:cs typeface="Source Sans Pro"/>
                <a:sym typeface="Source Sans Pro"/>
              </a:rPr>
              <a:t> Due to intermediaries and paperwork of traditional contracts, it takes time to finalize an agreement. Since smart contracts eliminate the need for intermediaries, they can be completed faster.</a:t>
            </a:r>
            <a:endParaRPr>
              <a:solidFill>
                <a:schemeClr val="dk1"/>
              </a:solidFill>
              <a:highlight>
                <a:srgbClr val="FFFFFF"/>
              </a:highlight>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chemeClr val="dk1"/>
              </a:solidFill>
              <a:highlight>
                <a:srgbClr val="FFFFFF"/>
              </a:highlight>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chemeClr val="dk1"/>
                </a:solidFill>
                <a:highlight>
                  <a:srgbClr val="FFFFFF"/>
                </a:highlight>
                <a:latin typeface="Source Sans Pro"/>
                <a:ea typeface="Source Sans Pro"/>
                <a:cs typeface="Source Sans Pro"/>
                <a:sym typeface="Source Sans Pro"/>
              </a:rPr>
              <a:t>Security:</a:t>
            </a:r>
            <a:r>
              <a:rPr lang="en">
                <a:solidFill>
                  <a:schemeClr val="dk1"/>
                </a:solidFill>
                <a:highlight>
                  <a:srgbClr val="FFFFFF"/>
                </a:highlight>
                <a:latin typeface="Source Sans Pro"/>
                <a:ea typeface="Source Sans Pro"/>
                <a:cs typeface="Source Sans Pro"/>
                <a:sym typeface="Source Sans Pro"/>
              </a:rPr>
              <a:t> Blockchain technology makes transactions more secure due to its decentralized structure. For instance, if hackers want to change the dollar amount in a transaction, they would need to control at least more than 50% of all computing power on the blockchain. Though the technology does not make the system unhackable, it certainly makes the process harder.</a:t>
            </a:r>
            <a:endParaRPr>
              <a:solidFill>
                <a:schemeClr val="dk1"/>
              </a:solidFill>
              <a:highlight>
                <a:srgbClr val="FFFFFF"/>
              </a:highlight>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chemeClr val="dk1"/>
              </a:solidFill>
              <a:highlight>
                <a:srgbClr val="FFFFFF"/>
              </a:highlight>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chemeClr val="dk1"/>
                </a:solidFill>
                <a:highlight>
                  <a:srgbClr val="FFFFFF"/>
                </a:highlight>
                <a:latin typeface="Source Sans Pro"/>
                <a:ea typeface="Source Sans Pro"/>
                <a:cs typeface="Source Sans Pro"/>
                <a:sym typeface="Source Sans Pro"/>
              </a:rPr>
              <a:t>Accuracy: </a:t>
            </a:r>
            <a:r>
              <a:rPr lang="en">
                <a:solidFill>
                  <a:schemeClr val="dk1"/>
                </a:solidFill>
                <a:highlight>
                  <a:srgbClr val="FFFFFF"/>
                </a:highlight>
                <a:latin typeface="Source Sans Pro"/>
                <a:ea typeface="Source Sans Pro"/>
                <a:cs typeface="Source Sans Pro"/>
                <a:sym typeface="Source Sans Pro"/>
              </a:rPr>
              <a:t> Since smart contracts are written as computer code, there will be fewer parties to make manual mistakes during the process of contract preparation.</a:t>
            </a:r>
            <a:endParaRPr>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506ec47a3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506ec47a3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This solution is extremely effective not only in the benefits that it offers, but also that it satisfies the growing demand for smart contracts</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Source: </a:t>
            </a:r>
            <a:r>
              <a:rPr lang="en" u="sng">
                <a:solidFill>
                  <a:schemeClr val="dk1"/>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https://www.prnewswire.com/in/news-releases/smart-contracts-market-size-to-reach-usd-345-4-million-by-2026-at-cagr-18-1-valuates-reports-832536081.html</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CAGR: Compound Annual Growth Rate</a:t>
            </a:r>
            <a:endParaRPr>
              <a:latin typeface="Source Sans Pro"/>
              <a:ea typeface="Source Sans Pro"/>
              <a:cs typeface="Source Sans Pro"/>
              <a:sym typeface="Source Sans Pr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913bf32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913bf32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Source Sans Pro"/>
                <a:ea typeface="Source Sans Pro"/>
                <a:cs typeface="Source Sans Pro"/>
                <a:sym typeface="Source Sans Pro"/>
              </a:rPr>
              <a:t>Our target users are today’s typical cryptocurrency users who are looking to rent</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chemeClr val="dk1"/>
                </a:solidFill>
                <a:latin typeface="Source Sans Pro"/>
                <a:ea typeface="Source Sans Pro"/>
                <a:cs typeface="Source Sans Pro"/>
                <a:sym typeface="Source Sans Pro"/>
              </a:rPr>
              <a:t>But with the growing demand and push for the smart contracts market -- if you are not yet a crypto or Ethereum user then you can become one in just 3 simple steps: just simply download an ethereum wallet, get some eth, and try out on the block today!</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Source:</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u="sng">
                <a:solidFill>
                  <a:schemeClr val="dk1"/>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https://medium.com/@BountyBase/who-are-the-investors-behind-the-300-billion-dollar-crypto-industry-a82a701d1771</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913bf32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913bf3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506ec47a3_0_5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506ec47a3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hyperlink" Target="https://research.aimultiple.com/smart-contracts/" TargetMode="External"/><Relationship Id="rId3" Type="http://schemas.openxmlformats.org/officeDocument/2006/relationships/hyperlink" Target="https://www.euromoney.com/learning/blockchain-explained/what-is-blockchain" TargetMode="External"/><Relationship Id="rId7" Type="http://schemas.openxmlformats.org/officeDocument/2006/relationships/hyperlink" Target="https://aws.amazon.com/blockchain/what-is-ethereu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ethereum.org/en/what-is-ethereum/" TargetMode="External"/><Relationship Id="rId5" Type="http://schemas.openxmlformats.org/officeDocument/2006/relationships/hyperlink" Target="https://cryptocurrencyfacts.com/what-is-ethereum/" TargetMode="External"/><Relationship Id="rId4" Type="http://schemas.openxmlformats.org/officeDocument/2006/relationships/hyperlink" Target="https://www.prnewswire.com/in/news-releases/smart-contracts-market-size-to-reach-usd-345-4-million-by-2026-at-cagr-18-1-valuates-reports-832536081.html" TargetMode="External"/><Relationship Id="rId9" Type="http://schemas.openxmlformats.org/officeDocument/2006/relationships/hyperlink" Target="https://medium.com/@BountyBase/who-are-the-investors-behind-the-300-billion-dollar-crypto-industry-a82a701d177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subTitle" idx="1"/>
          </p:nvPr>
        </p:nvSpPr>
        <p:spPr>
          <a:xfrm>
            <a:off x="430800" y="3662175"/>
            <a:ext cx="8520600" cy="1004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2158">
                <a:solidFill>
                  <a:schemeClr val="lt1"/>
                </a:solidFill>
                <a:latin typeface="Proxima Nova"/>
                <a:ea typeface="Proxima Nova"/>
                <a:cs typeface="Proxima Nova"/>
                <a:sym typeface="Proxima Nova"/>
              </a:rPr>
              <a:t>Ethereum Smart Contract and Decentralized Application for Rental Contracts</a:t>
            </a:r>
            <a:endParaRPr sz="2158">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sz="150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sz="1500">
                <a:solidFill>
                  <a:schemeClr val="lt1"/>
                </a:solidFill>
                <a:latin typeface="Proxima Nova"/>
                <a:ea typeface="Proxima Nova"/>
                <a:cs typeface="Proxima Nova"/>
                <a:sym typeface="Proxima Nova"/>
              </a:rPr>
              <a:t>Group 5</a:t>
            </a:r>
            <a:endParaRPr sz="150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sz="1500">
                <a:solidFill>
                  <a:schemeClr val="lt1"/>
                </a:solidFill>
                <a:latin typeface="Proxima Nova"/>
                <a:ea typeface="Proxima Nova"/>
                <a:cs typeface="Proxima Nova"/>
                <a:sym typeface="Proxima Nova"/>
              </a:rPr>
              <a:t>Katie Bramlett, Claire Furtick, Genevieve Flynn, &amp; Ada Kilic</a:t>
            </a:r>
            <a:endParaRPr sz="1500">
              <a:solidFill>
                <a:schemeClr val="lt1"/>
              </a:solidFill>
              <a:latin typeface="Proxima Nova"/>
              <a:ea typeface="Proxima Nova"/>
              <a:cs typeface="Proxima Nova"/>
              <a:sym typeface="Proxima Nova"/>
            </a:endParaRPr>
          </a:p>
        </p:txBody>
      </p:sp>
      <p:sp>
        <p:nvSpPr>
          <p:cNvPr id="59" name="Google Shape;59;p13"/>
          <p:cNvSpPr txBox="1">
            <a:spLocks noGrp="1"/>
          </p:cNvSpPr>
          <p:nvPr>
            <p:ph type="subTitle" idx="1"/>
          </p:nvPr>
        </p:nvSpPr>
        <p:spPr>
          <a:xfrm>
            <a:off x="430800" y="2739445"/>
            <a:ext cx="82824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solidFill>
                  <a:schemeClr val="lt1"/>
                </a:solidFill>
                <a:latin typeface="Anton"/>
                <a:ea typeface="Anton"/>
                <a:cs typeface="Anton"/>
                <a:sym typeface="Anton"/>
              </a:rPr>
              <a:t>On the Block</a:t>
            </a:r>
            <a:endParaRPr sz="4000">
              <a:solidFill>
                <a:schemeClr val="lt1"/>
              </a:solidFill>
              <a:latin typeface="Anton"/>
              <a:ea typeface="Anton"/>
              <a:cs typeface="Anton"/>
              <a:sym typeface="Anton"/>
            </a:endParaRPr>
          </a:p>
        </p:txBody>
      </p:sp>
      <p:pic>
        <p:nvPicPr>
          <p:cNvPr id="60" name="Google Shape;60;p13"/>
          <p:cNvPicPr preferRelativeResize="0"/>
          <p:nvPr/>
        </p:nvPicPr>
        <p:blipFill rotWithShape="1">
          <a:blip r:embed="rId3">
            <a:alphaModFix/>
          </a:blip>
          <a:srcRect l="21199" t="21247" r="23478" b="43585"/>
          <a:stretch/>
        </p:blipFill>
        <p:spPr>
          <a:xfrm>
            <a:off x="-30575" y="1018600"/>
            <a:ext cx="3917750" cy="1867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t>Introducing</a:t>
            </a:r>
            <a:r>
              <a:rPr lang="en"/>
              <a:t> </a:t>
            </a:r>
            <a:r>
              <a:rPr lang="en" sz="4222">
                <a:solidFill>
                  <a:schemeClr val="dk1"/>
                </a:solidFill>
              </a:rPr>
              <a:t>On the Block</a:t>
            </a:r>
            <a:endParaRPr sz="4222">
              <a:solidFill>
                <a:schemeClr val="dk1"/>
              </a:solidFill>
            </a:endParaRPr>
          </a:p>
        </p:txBody>
      </p:sp>
      <p:sp>
        <p:nvSpPr>
          <p:cNvPr id="135" name="Google Shape;135;p22"/>
          <p:cNvSpPr txBox="1">
            <a:spLocks noGrp="1"/>
          </p:cNvSpPr>
          <p:nvPr>
            <p:ph type="body" idx="1"/>
          </p:nvPr>
        </p:nvSpPr>
        <p:spPr>
          <a:xfrm>
            <a:off x="311700" y="2760300"/>
            <a:ext cx="82416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rPr>
              <a:t>Front End: </a:t>
            </a:r>
            <a:r>
              <a:rPr lang="en" sz="1600">
                <a:solidFill>
                  <a:schemeClr val="dk2"/>
                </a:solidFill>
              </a:rPr>
              <a:t>Decentralized Application (dApp)</a:t>
            </a:r>
            <a:endParaRPr sz="1600">
              <a:solidFill>
                <a:schemeClr val="dk2"/>
              </a:solidFill>
            </a:endParaRPr>
          </a:p>
          <a:p>
            <a:pPr marL="0" lvl="0" indent="0" algn="l" rtl="0">
              <a:spcBef>
                <a:spcPts val="1200"/>
              </a:spcBef>
              <a:spcAft>
                <a:spcPts val="0"/>
              </a:spcAft>
              <a:buNone/>
            </a:pPr>
            <a:r>
              <a:rPr lang="en" sz="1600" b="1">
                <a:solidFill>
                  <a:srgbClr val="000000"/>
                </a:solidFill>
              </a:rPr>
              <a:t>Back End: </a:t>
            </a:r>
            <a:r>
              <a:rPr lang="en" sz="1600">
                <a:solidFill>
                  <a:schemeClr val="dk2"/>
                </a:solidFill>
              </a:rPr>
              <a:t>Ethereum Smart Contract</a:t>
            </a:r>
            <a:endParaRPr sz="1600">
              <a:solidFill>
                <a:srgbClr val="000000"/>
              </a:solidFill>
            </a:endParaRPr>
          </a:p>
          <a:p>
            <a:pPr marL="0" lvl="0" indent="0" algn="l" rtl="0">
              <a:spcBef>
                <a:spcPts val="1200"/>
              </a:spcBef>
              <a:spcAft>
                <a:spcPts val="0"/>
              </a:spcAft>
              <a:buNone/>
            </a:pPr>
            <a:r>
              <a:rPr lang="en" sz="1500" b="1">
                <a:solidFill>
                  <a:schemeClr val="dk2"/>
                </a:solidFill>
              </a:rPr>
              <a:t>On the Block</a:t>
            </a:r>
            <a:r>
              <a:rPr lang="en" sz="1500">
                <a:solidFill>
                  <a:schemeClr val="dk2"/>
                </a:solidFill>
              </a:rPr>
              <a:t>, our Ethereum decentralized application, allows users to easily interact with a smart contract to set up timely, recurring monthly payments. By utilizing blockchain technology, specifically an Ethereum-based application, we are alleviating the tedious and complicated process of paying rent to a landlord.</a:t>
            </a:r>
            <a:endParaRPr sz="1500">
              <a:solidFill>
                <a:srgbClr val="000000"/>
              </a:solidFill>
            </a:endParaRPr>
          </a:p>
        </p:txBody>
      </p:sp>
      <p:sp>
        <p:nvSpPr>
          <p:cNvPr id="136" name="Google Shape;136;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37" name="Google Shape;137;p22"/>
          <p:cNvPicPr preferRelativeResize="0"/>
          <p:nvPr/>
        </p:nvPicPr>
        <p:blipFill rotWithShape="1">
          <a:blip r:embed="rId3">
            <a:alphaModFix/>
          </a:blip>
          <a:srcRect l="18816" t="19913" r="22512" b="44690"/>
          <a:stretch/>
        </p:blipFill>
        <p:spPr>
          <a:xfrm>
            <a:off x="311700" y="1601000"/>
            <a:ext cx="2562197" cy="1159301"/>
          </a:xfrm>
          <a:prstGeom prst="rect">
            <a:avLst/>
          </a:prstGeom>
          <a:noFill/>
          <a:ln>
            <a:noFill/>
          </a:ln>
        </p:spPr>
      </p:pic>
      <p:sp>
        <p:nvSpPr>
          <p:cNvPr id="138" name="Google Shape;138;p22"/>
          <p:cNvSpPr txBox="1">
            <a:spLocks noGrp="1"/>
          </p:cNvSpPr>
          <p:nvPr>
            <p:ph type="body" idx="1"/>
          </p:nvPr>
        </p:nvSpPr>
        <p:spPr>
          <a:xfrm>
            <a:off x="311700" y="1103888"/>
            <a:ext cx="8241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 </a:t>
            </a:r>
            <a:r>
              <a:rPr lang="en" sz="2000" b="1">
                <a:solidFill>
                  <a:schemeClr val="dk1"/>
                </a:solidFill>
              </a:rPr>
              <a:t>SMART</a:t>
            </a:r>
            <a:r>
              <a:rPr lang="en">
                <a:solidFill>
                  <a:srgbClr val="000000"/>
                </a:solidFill>
              </a:rPr>
              <a:t> way to pay your monthly rental payments.</a:t>
            </a:r>
            <a:endParaRPr sz="17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5462750" y="1463675"/>
            <a:ext cx="3681250" cy="3467400"/>
          </a:xfrm>
          <a:prstGeom prst="rect">
            <a:avLst/>
          </a:prstGeom>
          <a:noFill/>
          <a:ln>
            <a:noFill/>
          </a:ln>
        </p:spPr>
      </p:pic>
      <p:pic>
        <p:nvPicPr>
          <p:cNvPr id="144" name="Google Shape;144;p23"/>
          <p:cNvPicPr preferRelativeResize="0"/>
          <p:nvPr/>
        </p:nvPicPr>
        <p:blipFill>
          <a:blip r:embed="rId3">
            <a:alphaModFix/>
          </a:blip>
          <a:stretch>
            <a:fillRect/>
          </a:stretch>
        </p:blipFill>
        <p:spPr>
          <a:xfrm>
            <a:off x="-8700" y="1478075"/>
            <a:ext cx="3681250" cy="3467400"/>
          </a:xfrm>
          <a:prstGeom prst="rect">
            <a:avLst/>
          </a:prstGeom>
          <a:noFill/>
          <a:ln>
            <a:noFill/>
          </a:ln>
        </p:spPr>
      </p:pic>
      <p:pic>
        <p:nvPicPr>
          <p:cNvPr id="145" name="Google Shape;145;p23"/>
          <p:cNvPicPr preferRelativeResize="0"/>
          <p:nvPr/>
        </p:nvPicPr>
        <p:blipFill>
          <a:blip r:embed="rId3">
            <a:alphaModFix/>
          </a:blip>
          <a:stretch>
            <a:fillRect/>
          </a:stretch>
        </p:blipFill>
        <p:spPr>
          <a:xfrm>
            <a:off x="2807575" y="837500"/>
            <a:ext cx="3681250" cy="3467400"/>
          </a:xfrm>
          <a:prstGeom prst="rect">
            <a:avLst/>
          </a:prstGeom>
          <a:noFill/>
          <a:ln>
            <a:noFill/>
          </a:ln>
        </p:spPr>
      </p:pic>
      <p:sp>
        <p:nvSpPr>
          <p:cNvPr id="146" name="Google Shape;146;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47" name="Google Shape;147;p23"/>
          <p:cNvSpPr txBox="1">
            <a:spLocks noGrp="1"/>
          </p:cNvSpPr>
          <p:nvPr>
            <p:ph type="title"/>
          </p:nvPr>
        </p:nvSpPr>
        <p:spPr>
          <a:xfrm>
            <a:off x="427925" y="1871175"/>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chemeClr val="lt1"/>
                </a:solidFill>
              </a:rPr>
              <a:t>Blockchain</a:t>
            </a:r>
            <a:endParaRPr>
              <a:solidFill>
                <a:schemeClr val="lt1"/>
              </a:solidFill>
            </a:endParaRPr>
          </a:p>
        </p:txBody>
      </p:sp>
      <p:sp>
        <p:nvSpPr>
          <p:cNvPr id="148" name="Google Shape;148;p23"/>
          <p:cNvSpPr txBox="1">
            <a:spLocks noGrp="1"/>
          </p:cNvSpPr>
          <p:nvPr>
            <p:ph type="body" idx="1"/>
          </p:nvPr>
        </p:nvSpPr>
        <p:spPr>
          <a:xfrm>
            <a:off x="311700" y="2526450"/>
            <a:ext cx="2621700" cy="3179400"/>
          </a:xfrm>
          <a:prstGeom prst="rect">
            <a:avLst/>
          </a:prstGeom>
        </p:spPr>
        <p:txBody>
          <a:bodyPr spcFirstLastPara="1" wrap="square" lIns="91425" tIns="91425" rIns="91425" bIns="91425" anchor="t" anchorCtr="0">
            <a:normAutofit/>
          </a:bodyPr>
          <a:lstStyle/>
          <a:p>
            <a:pPr marL="0" lvl="0" indent="0" algn="l" rtl="0">
              <a:spcBef>
                <a:spcPts val="1100"/>
              </a:spcBef>
              <a:spcAft>
                <a:spcPts val="1100"/>
              </a:spcAft>
              <a:buClr>
                <a:schemeClr val="dk2"/>
              </a:buClr>
              <a:buSzPts val="1100"/>
              <a:buFont typeface="Arial"/>
              <a:buNone/>
            </a:pPr>
            <a:r>
              <a:rPr lang="en" sz="1500">
                <a:solidFill>
                  <a:schemeClr val="lt1"/>
                </a:solidFill>
              </a:rPr>
              <a:t>A </a:t>
            </a:r>
            <a:r>
              <a:rPr lang="en" sz="1500" b="1">
                <a:solidFill>
                  <a:schemeClr val="dk1"/>
                </a:solidFill>
              </a:rPr>
              <a:t>blockchain</a:t>
            </a:r>
            <a:r>
              <a:rPr lang="en" sz="1500" b="1">
                <a:solidFill>
                  <a:schemeClr val="lt1"/>
                </a:solidFill>
              </a:rPr>
              <a:t> </a:t>
            </a:r>
            <a:r>
              <a:rPr lang="en" sz="1500">
                <a:solidFill>
                  <a:schemeClr val="lt1"/>
                </a:solidFill>
              </a:rPr>
              <a:t>is essentially a </a:t>
            </a:r>
            <a:r>
              <a:rPr lang="en" sz="1500" b="1">
                <a:solidFill>
                  <a:schemeClr val="lt1"/>
                </a:solidFill>
              </a:rPr>
              <a:t>digital ledger of transactions</a:t>
            </a:r>
            <a:r>
              <a:rPr lang="en" sz="1500">
                <a:solidFill>
                  <a:schemeClr val="lt1"/>
                </a:solidFill>
              </a:rPr>
              <a:t> that is duplicated and distributed across the entire network of computer systems on the blockchain.</a:t>
            </a:r>
            <a:endParaRPr sz="1500">
              <a:solidFill>
                <a:schemeClr val="lt1"/>
              </a:solidFill>
            </a:endParaRPr>
          </a:p>
        </p:txBody>
      </p:sp>
      <p:sp>
        <p:nvSpPr>
          <p:cNvPr id="149" name="Google Shape;149;p23"/>
          <p:cNvSpPr txBox="1">
            <a:spLocks noGrp="1"/>
          </p:cNvSpPr>
          <p:nvPr>
            <p:ph type="title"/>
          </p:nvPr>
        </p:nvSpPr>
        <p:spPr>
          <a:xfrm>
            <a:off x="311700" y="214100"/>
            <a:ext cx="8520600" cy="623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333">
                <a:solidFill>
                  <a:schemeClr val="dk1"/>
                </a:solidFill>
              </a:rPr>
              <a:t>An Overview of Smart Contract Technology</a:t>
            </a:r>
            <a:endParaRPr/>
          </a:p>
        </p:txBody>
      </p:sp>
      <p:sp>
        <p:nvSpPr>
          <p:cNvPr id="150" name="Google Shape;150;p23"/>
          <p:cNvSpPr txBox="1">
            <a:spLocks noGrp="1"/>
          </p:cNvSpPr>
          <p:nvPr>
            <p:ph type="title"/>
          </p:nvPr>
        </p:nvSpPr>
        <p:spPr>
          <a:xfrm>
            <a:off x="3365963" y="1284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chemeClr val="lt1"/>
                </a:solidFill>
              </a:rPr>
              <a:t>Ethereum</a:t>
            </a:r>
            <a:endParaRPr>
              <a:solidFill>
                <a:schemeClr val="lt1"/>
              </a:solidFill>
            </a:endParaRPr>
          </a:p>
        </p:txBody>
      </p:sp>
      <p:sp>
        <p:nvSpPr>
          <p:cNvPr id="151" name="Google Shape;151;p23"/>
          <p:cNvSpPr txBox="1">
            <a:spLocks noGrp="1"/>
          </p:cNvSpPr>
          <p:nvPr>
            <p:ph type="body" idx="1"/>
          </p:nvPr>
        </p:nvSpPr>
        <p:spPr>
          <a:xfrm>
            <a:off x="3336988" y="20403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1700"/>
              </a:spcAft>
              <a:buNone/>
            </a:pPr>
            <a:r>
              <a:rPr lang="en" sz="1800" b="1">
                <a:solidFill>
                  <a:schemeClr val="dk1"/>
                </a:solidFill>
              </a:rPr>
              <a:t>Ethereum</a:t>
            </a:r>
            <a:r>
              <a:rPr lang="en" sz="1800" b="1">
                <a:solidFill>
                  <a:schemeClr val="lt1"/>
                </a:solidFill>
              </a:rPr>
              <a:t> </a:t>
            </a:r>
            <a:r>
              <a:rPr lang="en" sz="1500">
                <a:solidFill>
                  <a:schemeClr val="lt1"/>
                </a:solidFill>
              </a:rPr>
              <a:t>is </a:t>
            </a:r>
            <a:r>
              <a:rPr lang="en" sz="1500" b="1">
                <a:solidFill>
                  <a:schemeClr val="lt1"/>
                </a:solidFill>
              </a:rPr>
              <a:t>an open-source, public, blockchain-based, smart contract-based, decentralized and distributed computing system</a:t>
            </a:r>
            <a:r>
              <a:rPr lang="en" sz="1500">
                <a:solidFill>
                  <a:schemeClr val="lt1"/>
                </a:solidFill>
              </a:rPr>
              <a:t>.</a:t>
            </a:r>
            <a:endParaRPr sz="1500">
              <a:solidFill>
                <a:schemeClr val="lt1"/>
              </a:solidFill>
            </a:endParaRPr>
          </a:p>
        </p:txBody>
      </p:sp>
      <p:sp>
        <p:nvSpPr>
          <p:cNvPr id="152" name="Google Shape;152;p23"/>
          <p:cNvSpPr txBox="1">
            <a:spLocks noGrp="1"/>
          </p:cNvSpPr>
          <p:nvPr>
            <p:ph type="title"/>
          </p:nvPr>
        </p:nvSpPr>
        <p:spPr>
          <a:xfrm>
            <a:off x="6662563" y="204095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solidFill>
                  <a:schemeClr val="lt1"/>
                </a:solidFill>
              </a:rPr>
              <a:t>Smart</a:t>
            </a:r>
            <a:endParaRPr>
              <a:solidFill>
                <a:schemeClr val="lt1"/>
              </a:solidFill>
            </a:endParaRPr>
          </a:p>
          <a:p>
            <a:pPr marL="0" lvl="0" indent="0" algn="l" rtl="0">
              <a:spcBef>
                <a:spcPts val="0"/>
              </a:spcBef>
              <a:spcAft>
                <a:spcPts val="0"/>
              </a:spcAft>
              <a:buNone/>
            </a:pPr>
            <a:r>
              <a:rPr lang="en">
                <a:solidFill>
                  <a:schemeClr val="lt1"/>
                </a:solidFill>
              </a:rPr>
              <a:t>Contracts</a:t>
            </a:r>
            <a:endParaRPr>
              <a:solidFill>
                <a:schemeClr val="lt1"/>
              </a:solidFill>
            </a:endParaRPr>
          </a:p>
        </p:txBody>
      </p:sp>
      <p:sp>
        <p:nvSpPr>
          <p:cNvPr id="153" name="Google Shape;153;p23"/>
          <p:cNvSpPr txBox="1">
            <a:spLocks noGrp="1"/>
          </p:cNvSpPr>
          <p:nvPr>
            <p:ph type="body" idx="1"/>
          </p:nvPr>
        </p:nvSpPr>
        <p:spPr>
          <a:xfrm>
            <a:off x="6396138" y="279665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solidFill>
                  <a:schemeClr val="lt1"/>
                </a:solidFill>
              </a:rPr>
              <a:t>A</a:t>
            </a:r>
            <a:r>
              <a:rPr lang="en" sz="1600" b="1">
                <a:solidFill>
                  <a:schemeClr val="lt1"/>
                </a:solidFill>
              </a:rPr>
              <a:t> </a:t>
            </a:r>
            <a:r>
              <a:rPr lang="en" sz="1600" b="1">
                <a:solidFill>
                  <a:schemeClr val="dk1"/>
                </a:solidFill>
              </a:rPr>
              <a:t>smart contract</a:t>
            </a:r>
            <a:r>
              <a:rPr lang="en" sz="1600" b="1">
                <a:solidFill>
                  <a:schemeClr val="lt1"/>
                </a:solidFill>
              </a:rPr>
              <a:t> </a:t>
            </a:r>
            <a:r>
              <a:rPr lang="en" sz="1600">
                <a:solidFill>
                  <a:schemeClr val="lt1"/>
                </a:solidFill>
              </a:rPr>
              <a:t>is simply a program that runs on the Ethereum blockchain. </a:t>
            </a:r>
            <a:endParaRPr sz="1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159" name="Google Shape;159;p24"/>
          <p:cNvPicPr preferRelativeResize="0"/>
          <p:nvPr/>
        </p:nvPicPr>
        <p:blipFill>
          <a:blip r:embed="rId3">
            <a:alphaModFix/>
          </a:blip>
          <a:stretch>
            <a:fillRect/>
          </a:stretch>
        </p:blipFill>
        <p:spPr>
          <a:xfrm>
            <a:off x="241550" y="91849"/>
            <a:ext cx="8520101" cy="4706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Brief Overview of Blockchain Technology</a:t>
            </a:r>
            <a:endParaRPr/>
          </a:p>
        </p:txBody>
      </p:sp>
      <p:sp>
        <p:nvSpPr>
          <p:cNvPr id="165" name="Google Shape;16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Clr>
                <a:schemeClr val="dk2"/>
              </a:buClr>
              <a:buSzPts val="1100"/>
              <a:buFont typeface="Arial"/>
              <a:buNone/>
            </a:pPr>
            <a:r>
              <a:rPr lang="en" sz="1500">
                <a:solidFill>
                  <a:srgbClr val="1A1A1A"/>
                </a:solidFill>
              </a:rPr>
              <a:t>Blockchain is a system of recording information in a way that makes it difficult or impossible to change, hack, or cheat the system.</a:t>
            </a:r>
            <a:endParaRPr sz="1500">
              <a:solidFill>
                <a:srgbClr val="1A1A1A"/>
              </a:solidFill>
            </a:endParaRPr>
          </a:p>
          <a:p>
            <a:pPr marL="0" lvl="0" indent="0" algn="l" rtl="0">
              <a:spcBef>
                <a:spcPts val="1100"/>
              </a:spcBef>
              <a:spcAft>
                <a:spcPts val="0"/>
              </a:spcAft>
              <a:buNone/>
            </a:pPr>
            <a:r>
              <a:rPr lang="en" sz="1500">
                <a:solidFill>
                  <a:srgbClr val="1A1A1A"/>
                </a:solidFill>
              </a:rPr>
              <a:t>A </a:t>
            </a:r>
            <a:r>
              <a:rPr lang="en" sz="1500" b="1">
                <a:solidFill>
                  <a:srgbClr val="1A1A1A"/>
                </a:solidFill>
              </a:rPr>
              <a:t>blockchain </a:t>
            </a:r>
            <a:r>
              <a:rPr lang="en" sz="1500">
                <a:solidFill>
                  <a:srgbClr val="1A1A1A"/>
                </a:solidFill>
              </a:rPr>
              <a:t>is essentially a </a:t>
            </a:r>
            <a:r>
              <a:rPr lang="en" sz="1500" b="1">
                <a:solidFill>
                  <a:srgbClr val="1A1A1A"/>
                </a:solidFill>
              </a:rPr>
              <a:t>digital ledger of transactions</a:t>
            </a:r>
            <a:r>
              <a:rPr lang="en" sz="1500">
                <a:solidFill>
                  <a:srgbClr val="1A1A1A"/>
                </a:solidFill>
              </a:rPr>
              <a:t> that is duplicated and distributed across the entire network of computer systems on the blockchain. Each block in the chain contains a number of transactions, and every time a new transaction occurs on the blockchain, a record of that transaction is added to every participant’s ledger.</a:t>
            </a:r>
            <a:endParaRPr sz="1500">
              <a:solidFill>
                <a:srgbClr val="1A1A1A"/>
              </a:solidFill>
            </a:endParaRPr>
          </a:p>
          <a:p>
            <a:pPr marL="0" lvl="0" indent="0" algn="l" rtl="0">
              <a:spcBef>
                <a:spcPts val="1100"/>
              </a:spcBef>
              <a:spcAft>
                <a:spcPts val="0"/>
              </a:spcAft>
              <a:buNone/>
            </a:pPr>
            <a:r>
              <a:rPr lang="en" sz="1500">
                <a:solidFill>
                  <a:srgbClr val="1A1A1A"/>
                </a:solidFill>
              </a:rPr>
              <a:t>This means if one block in one chain was changed, it would be immediately apparent it had been tampered with. If hackers wanted to corrupt a blockchain system, they would have to change every block in the chain, across all of the distributed versions of the chain.</a:t>
            </a:r>
            <a:endParaRPr sz="1500">
              <a:solidFill>
                <a:srgbClr val="1A1A1A"/>
              </a:solidFill>
            </a:endParaRPr>
          </a:p>
          <a:p>
            <a:pPr marL="0" lvl="0" indent="0" algn="l" rtl="0">
              <a:spcBef>
                <a:spcPts val="1100"/>
              </a:spcBef>
              <a:spcAft>
                <a:spcPts val="1100"/>
              </a:spcAft>
              <a:buNone/>
            </a:pPr>
            <a:endParaRPr sz="1500">
              <a:solidFill>
                <a:srgbClr val="1A1A1A"/>
              </a:solidFill>
            </a:endParaRPr>
          </a:p>
        </p:txBody>
      </p:sp>
      <p:sp>
        <p:nvSpPr>
          <p:cNvPr id="166" name="Google Shape;166;p2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Ethereum?</a:t>
            </a:r>
            <a:endParaRPr/>
          </a:p>
        </p:txBody>
      </p:sp>
      <p:sp>
        <p:nvSpPr>
          <p:cNvPr id="172" name="Google Shape;17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Ethereum </a:t>
            </a:r>
            <a:r>
              <a:rPr lang="en" sz="1500">
                <a:solidFill>
                  <a:srgbClr val="1A1A1A"/>
                </a:solidFill>
              </a:rPr>
              <a:t>is </a:t>
            </a:r>
            <a:r>
              <a:rPr lang="en" sz="1500" b="1">
                <a:solidFill>
                  <a:srgbClr val="1A1A1A"/>
                </a:solidFill>
              </a:rPr>
              <a:t>an open-source, public, blockchain-based, smart contract-based, decentralized and distributed computing system</a:t>
            </a:r>
            <a:r>
              <a:rPr lang="en" sz="1500">
                <a:solidFill>
                  <a:srgbClr val="1A1A1A"/>
                </a:solidFill>
              </a:rPr>
              <a:t> that establishes a P2P¹ network that securely executes and verifies application code, called smart contracts. </a:t>
            </a:r>
            <a:r>
              <a:rPr lang="en" sz="1500">
                <a:solidFill>
                  <a:srgbClr val="1A1A1A"/>
                </a:solidFill>
                <a:highlight>
                  <a:srgbClr val="FFFFFF"/>
                </a:highlight>
              </a:rPr>
              <a:t>The native cryptocurrency token on the Ethereum network is Ether (ETH).</a:t>
            </a:r>
            <a:endParaRPr sz="1500">
              <a:solidFill>
                <a:srgbClr val="1A1A1A"/>
              </a:solidFill>
            </a:endParaRPr>
          </a:p>
          <a:p>
            <a:pPr marL="0" lvl="0" indent="0" algn="l" rtl="0">
              <a:spcBef>
                <a:spcPts val="1700"/>
              </a:spcBef>
              <a:spcAft>
                <a:spcPts val="0"/>
              </a:spcAft>
              <a:buNone/>
            </a:pPr>
            <a:r>
              <a:rPr lang="en" sz="1500">
                <a:solidFill>
                  <a:srgbClr val="1A1A1A"/>
                </a:solidFill>
              </a:rPr>
              <a:t>Smart contracts allow participants to transact with each other </a:t>
            </a:r>
            <a:r>
              <a:rPr lang="en" sz="1500" i="1">
                <a:solidFill>
                  <a:srgbClr val="1A1A1A"/>
                </a:solidFill>
              </a:rPr>
              <a:t>without a trusted central authority</a:t>
            </a:r>
            <a:r>
              <a:rPr lang="en" sz="1500">
                <a:solidFill>
                  <a:srgbClr val="1A1A1A"/>
                </a:solidFill>
              </a:rPr>
              <a:t>. Transaction records are immutable, verifiable, and securely distributed across the network, giving participants full ownership and visibility into transaction data</a:t>
            </a:r>
            <a:r>
              <a:rPr lang="en" sz="1500">
                <a:solidFill>
                  <a:srgbClr val="1A1A1A"/>
                </a:solidFill>
                <a:highlight>
                  <a:srgbClr val="FFFFFF"/>
                </a:highlight>
              </a:rPr>
              <a:t>.</a:t>
            </a:r>
            <a:endParaRPr sz="1500">
              <a:solidFill>
                <a:srgbClr val="1A1A1A"/>
              </a:solidFill>
            </a:endParaRPr>
          </a:p>
          <a:p>
            <a:pPr marL="0" lvl="0" indent="0" algn="l" rtl="0">
              <a:spcBef>
                <a:spcPts val="1700"/>
              </a:spcBef>
              <a:spcAft>
                <a:spcPts val="0"/>
              </a:spcAft>
              <a:buNone/>
            </a:pPr>
            <a:r>
              <a:rPr lang="en" sz="1500">
                <a:solidFill>
                  <a:srgbClr val="1A1A1A"/>
                </a:solidFill>
              </a:rPr>
              <a:t>Blockchains such as Bitcoin and </a:t>
            </a:r>
            <a:r>
              <a:rPr lang="en" sz="1500" b="1">
                <a:solidFill>
                  <a:srgbClr val="1A1A1A"/>
                </a:solidFill>
              </a:rPr>
              <a:t>Ethereum</a:t>
            </a:r>
            <a:r>
              <a:rPr lang="en" sz="1500">
                <a:solidFill>
                  <a:srgbClr val="1A1A1A"/>
                </a:solidFill>
              </a:rPr>
              <a:t> are constantly and continually growing as blocks are being added to the chain, which significantly adds to the security of the ledger.</a:t>
            </a:r>
            <a:endParaRPr sz="1500">
              <a:solidFill>
                <a:schemeClr val="accent1"/>
              </a:solidFill>
              <a:highlight>
                <a:srgbClr val="FFFFFF"/>
              </a:highlight>
            </a:endParaRPr>
          </a:p>
          <a:p>
            <a:pPr marL="0" lvl="0" indent="0" algn="l" rtl="0">
              <a:spcBef>
                <a:spcPts val="1700"/>
              </a:spcBef>
              <a:spcAft>
                <a:spcPts val="0"/>
              </a:spcAft>
              <a:buNone/>
            </a:pPr>
            <a:r>
              <a:rPr lang="en" sz="1500">
                <a:solidFill>
                  <a:schemeClr val="accent1"/>
                </a:solidFill>
                <a:highlight>
                  <a:srgbClr val="FFFFFF"/>
                </a:highlight>
              </a:rPr>
              <a:t>It is the </a:t>
            </a:r>
            <a:r>
              <a:rPr lang="en" b="1">
                <a:solidFill>
                  <a:schemeClr val="dk1"/>
                </a:solidFill>
                <a:highlight>
                  <a:srgbClr val="FFFFFF"/>
                </a:highlight>
              </a:rPr>
              <a:t>world's programmable blockchain</a:t>
            </a:r>
            <a:r>
              <a:rPr lang="en" sz="1500">
                <a:solidFill>
                  <a:schemeClr val="accent1"/>
                </a:solidFill>
                <a:highlight>
                  <a:srgbClr val="FFFFFF"/>
                </a:highlight>
              </a:rPr>
              <a:t>.</a:t>
            </a:r>
            <a:endParaRPr sz="1500">
              <a:solidFill>
                <a:schemeClr val="accent1"/>
              </a:solidFill>
              <a:highlight>
                <a:srgbClr val="FFFFFF"/>
              </a:highlight>
            </a:endParaRPr>
          </a:p>
          <a:p>
            <a:pPr marL="0" lvl="0" indent="0" algn="l" rtl="0">
              <a:spcBef>
                <a:spcPts val="1700"/>
              </a:spcBef>
              <a:spcAft>
                <a:spcPts val="0"/>
              </a:spcAft>
              <a:buNone/>
            </a:pPr>
            <a:r>
              <a:rPr lang="en" sz="1000">
                <a:solidFill>
                  <a:schemeClr val="accent1"/>
                </a:solidFill>
                <a:highlight>
                  <a:srgbClr val="FFFFFF"/>
                </a:highlight>
              </a:rPr>
              <a:t>1: Peer-to-Peer</a:t>
            </a:r>
            <a:endParaRPr sz="1000">
              <a:solidFill>
                <a:schemeClr val="accent1"/>
              </a:solidFill>
              <a:highlight>
                <a:srgbClr val="FFFFFF"/>
              </a:highlight>
            </a:endParaRPr>
          </a:p>
          <a:p>
            <a:pPr marL="0" lvl="0" indent="0" algn="l" rtl="0">
              <a:spcBef>
                <a:spcPts val="1700"/>
              </a:spcBef>
              <a:spcAft>
                <a:spcPts val="0"/>
              </a:spcAft>
              <a:buNone/>
            </a:pPr>
            <a:endParaRPr sz="1500">
              <a:solidFill>
                <a:srgbClr val="1A1A1A"/>
              </a:solidFill>
            </a:endParaRPr>
          </a:p>
          <a:p>
            <a:pPr marL="0" lvl="0" indent="0" algn="l" rtl="0">
              <a:spcBef>
                <a:spcPts val="1100"/>
              </a:spcBef>
              <a:spcAft>
                <a:spcPts val="0"/>
              </a:spcAft>
              <a:buNone/>
            </a:pPr>
            <a:endParaRPr sz="1500">
              <a:solidFill>
                <a:srgbClr val="1A1A1A"/>
              </a:solidFill>
            </a:endParaRPr>
          </a:p>
          <a:p>
            <a:pPr marL="0" lvl="0" indent="0" algn="l" rtl="0">
              <a:spcBef>
                <a:spcPts val="1100"/>
              </a:spcBef>
              <a:spcAft>
                <a:spcPts val="0"/>
              </a:spcAft>
              <a:buNone/>
            </a:pPr>
            <a:endParaRPr sz="1500">
              <a:solidFill>
                <a:srgbClr val="1A1A1A"/>
              </a:solidFill>
            </a:endParaRPr>
          </a:p>
          <a:p>
            <a:pPr marL="0" lvl="0" indent="0" algn="l" rtl="0">
              <a:spcBef>
                <a:spcPts val="1100"/>
              </a:spcBef>
              <a:spcAft>
                <a:spcPts val="0"/>
              </a:spcAft>
              <a:buNone/>
            </a:pPr>
            <a:endParaRPr sz="1500">
              <a:solidFill>
                <a:srgbClr val="1A1A1A"/>
              </a:solidFill>
            </a:endParaRPr>
          </a:p>
          <a:p>
            <a:pPr marL="0" lvl="0" indent="0" algn="l" rtl="0">
              <a:spcBef>
                <a:spcPts val="1100"/>
              </a:spcBef>
              <a:spcAft>
                <a:spcPts val="0"/>
              </a:spcAft>
              <a:buNone/>
            </a:pPr>
            <a:endParaRPr sz="1500">
              <a:solidFill>
                <a:srgbClr val="1A1A1A"/>
              </a:solidFill>
            </a:endParaRPr>
          </a:p>
          <a:p>
            <a:pPr marL="0" lvl="0" indent="0" algn="l" rtl="0">
              <a:spcBef>
                <a:spcPts val="1100"/>
              </a:spcBef>
              <a:spcAft>
                <a:spcPts val="1100"/>
              </a:spcAft>
              <a:buNone/>
            </a:pPr>
            <a:endParaRPr sz="1500">
              <a:solidFill>
                <a:srgbClr val="1A1A1A"/>
              </a:solidFill>
            </a:endParaRPr>
          </a:p>
        </p:txBody>
      </p:sp>
      <p:sp>
        <p:nvSpPr>
          <p:cNvPr id="173" name="Google Shape;173;p2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Smart Contracts and dApps</a:t>
            </a:r>
            <a:endParaRPr/>
          </a:p>
        </p:txBody>
      </p:sp>
      <p:sp>
        <p:nvSpPr>
          <p:cNvPr id="179" name="Google Shape;17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2"/>
                </a:solidFill>
                <a:highlight>
                  <a:schemeClr val="lt1"/>
                </a:highlight>
              </a:rPr>
              <a:t>A</a:t>
            </a:r>
            <a:r>
              <a:rPr lang="en" sz="1500" b="1">
                <a:solidFill>
                  <a:schemeClr val="dk2"/>
                </a:solidFill>
                <a:highlight>
                  <a:schemeClr val="lt1"/>
                </a:highlight>
              </a:rPr>
              <a:t> smart contract </a:t>
            </a:r>
            <a:r>
              <a:rPr lang="en" sz="1500">
                <a:solidFill>
                  <a:schemeClr val="dk2"/>
                </a:solidFill>
                <a:highlight>
                  <a:schemeClr val="lt1"/>
                </a:highlight>
              </a:rPr>
              <a:t>is simply a program that runs on the Ethereum blockchain. It's a collection of code (its functions) and data (its state) that resides at a specific address on the Ethereum blockchain.</a:t>
            </a:r>
            <a:endParaRPr sz="1500">
              <a:solidFill>
                <a:schemeClr val="dk2"/>
              </a:solidFill>
              <a:highlight>
                <a:schemeClr val="lt1"/>
              </a:highlight>
            </a:endParaRPr>
          </a:p>
          <a:p>
            <a:pPr marL="0" lvl="0" indent="0" algn="l" rtl="0">
              <a:spcBef>
                <a:spcPts val="1200"/>
              </a:spcBef>
              <a:spcAft>
                <a:spcPts val="0"/>
              </a:spcAft>
              <a:buNone/>
            </a:pPr>
            <a:r>
              <a:rPr lang="en" sz="1500">
                <a:solidFill>
                  <a:schemeClr val="dk2"/>
                </a:solidFill>
                <a:highlight>
                  <a:srgbClr val="FFFFFF"/>
                </a:highlight>
              </a:rPr>
              <a:t>If you consider </a:t>
            </a:r>
            <a:r>
              <a:rPr lang="en" sz="1500" b="1">
                <a:solidFill>
                  <a:schemeClr val="dk2"/>
                </a:solidFill>
                <a:highlight>
                  <a:srgbClr val="FFFFFF"/>
                </a:highlight>
              </a:rPr>
              <a:t>Smart Contracts as back-end APIs </a:t>
            </a:r>
            <a:r>
              <a:rPr lang="en" sz="1500">
                <a:solidFill>
                  <a:schemeClr val="dk2"/>
                </a:solidFill>
                <a:highlight>
                  <a:srgbClr val="FFFFFF"/>
                </a:highlight>
              </a:rPr>
              <a:t>running in the Blockchain, </a:t>
            </a:r>
            <a:r>
              <a:rPr lang="en" sz="1500" b="1">
                <a:solidFill>
                  <a:schemeClr val="dk2"/>
                </a:solidFill>
                <a:highlight>
                  <a:srgbClr val="FFFFFF"/>
                </a:highlight>
              </a:rPr>
              <a:t>Decentralized Applications (dApps) are the front-end or UX</a:t>
            </a:r>
            <a:r>
              <a:rPr lang="en" sz="1500">
                <a:solidFill>
                  <a:schemeClr val="dk2"/>
                </a:solidFill>
                <a:highlight>
                  <a:srgbClr val="FFFFFF"/>
                </a:highlight>
              </a:rPr>
              <a:t>. They represent the visible layer connecting users or other applications with the Smart Contracts running in the Blockchain.</a:t>
            </a:r>
            <a:endParaRPr sz="1500">
              <a:solidFill>
                <a:schemeClr val="dk2"/>
              </a:solidFill>
              <a:highlight>
                <a:srgbClr val="FFFFFF"/>
              </a:highlight>
            </a:endParaRPr>
          </a:p>
          <a:p>
            <a:pPr marL="0" lvl="0" indent="0" algn="l" rtl="0">
              <a:spcBef>
                <a:spcPts val="1200"/>
              </a:spcBef>
              <a:spcAft>
                <a:spcPts val="0"/>
              </a:spcAft>
              <a:buNone/>
            </a:pPr>
            <a:endParaRPr sz="1500">
              <a:solidFill>
                <a:schemeClr val="dk2"/>
              </a:solidFill>
              <a:highlight>
                <a:srgbClr val="FFFFFF"/>
              </a:highlight>
            </a:endParaRPr>
          </a:p>
          <a:p>
            <a:pPr marL="0" lvl="0" indent="0" algn="l" rtl="0">
              <a:spcBef>
                <a:spcPts val="1200"/>
              </a:spcBef>
              <a:spcAft>
                <a:spcPts val="0"/>
              </a:spcAft>
              <a:buNone/>
            </a:pPr>
            <a:r>
              <a:rPr lang="en" sz="1500">
                <a:solidFill>
                  <a:schemeClr val="dk2"/>
                </a:solidFill>
                <a:highlight>
                  <a:srgbClr val="FFFF00"/>
                </a:highlight>
              </a:rPr>
              <a:t>INCLUDE PICTURES OF DAPP HERE !?!?</a:t>
            </a:r>
            <a:endParaRPr sz="1500">
              <a:solidFill>
                <a:schemeClr val="dk2"/>
              </a:solidFill>
              <a:highlight>
                <a:srgbClr val="FFFF00"/>
              </a:highlight>
            </a:endParaRPr>
          </a:p>
          <a:p>
            <a:pPr marL="0" lvl="0" indent="0" algn="l" rtl="0">
              <a:spcBef>
                <a:spcPts val="1200"/>
              </a:spcBef>
              <a:spcAft>
                <a:spcPts val="0"/>
              </a:spcAft>
              <a:buNone/>
            </a:pPr>
            <a:endParaRPr sz="1500">
              <a:solidFill>
                <a:schemeClr val="dk2"/>
              </a:solidFill>
              <a:highlight>
                <a:schemeClr val="lt1"/>
              </a:highlight>
            </a:endParaRPr>
          </a:p>
          <a:p>
            <a:pPr marL="0" lvl="0" indent="0" algn="l" rtl="0">
              <a:spcBef>
                <a:spcPts val="1200"/>
              </a:spcBef>
              <a:spcAft>
                <a:spcPts val="1200"/>
              </a:spcAft>
              <a:buNone/>
            </a:pPr>
            <a:endParaRPr sz="1500">
              <a:solidFill>
                <a:schemeClr val="dk2"/>
              </a:solidFill>
              <a:highlight>
                <a:schemeClr val="lt1"/>
              </a:highlight>
            </a:endParaRPr>
          </a:p>
        </p:txBody>
      </p:sp>
      <p:sp>
        <p:nvSpPr>
          <p:cNvPr id="180" name="Google Shape;180;p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28155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Benefits of Smart Contracts</a:t>
            </a:r>
            <a:endParaRPr/>
          </a:p>
        </p:txBody>
      </p:sp>
      <p:sp>
        <p:nvSpPr>
          <p:cNvPr id="186" name="Google Shape;186;p2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187" name="Google Shape;187;p28"/>
          <p:cNvPicPr preferRelativeResize="0"/>
          <p:nvPr/>
        </p:nvPicPr>
        <p:blipFill>
          <a:blip r:embed="rId3">
            <a:alphaModFix/>
          </a:blip>
          <a:stretch>
            <a:fillRect/>
          </a:stretch>
        </p:blipFill>
        <p:spPr>
          <a:xfrm>
            <a:off x="311700" y="904950"/>
            <a:ext cx="4303695" cy="393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11700" y="28155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Smart Contracts Work?</a:t>
            </a:r>
            <a:endParaRPr/>
          </a:p>
        </p:txBody>
      </p:sp>
      <p:sp>
        <p:nvSpPr>
          <p:cNvPr id="193" name="Google Shape;193;p2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194" name="Google Shape;194;p29"/>
          <p:cNvPicPr preferRelativeResize="0"/>
          <p:nvPr/>
        </p:nvPicPr>
        <p:blipFill rotWithShape="1">
          <a:blip r:embed="rId3">
            <a:alphaModFix/>
          </a:blip>
          <a:srcRect t="18560"/>
          <a:stretch/>
        </p:blipFill>
        <p:spPr>
          <a:xfrm>
            <a:off x="311700" y="981588"/>
            <a:ext cx="7962900" cy="318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Growing Demand for Smart Contracts</a:t>
            </a:r>
            <a:endParaRPr/>
          </a:p>
        </p:txBody>
      </p:sp>
      <p:sp>
        <p:nvSpPr>
          <p:cNvPr id="200" name="Google Shape;20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3000"/>
              </a:spcBef>
              <a:spcAft>
                <a:spcPts val="0"/>
              </a:spcAft>
              <a:buNone/>
            </a:pPr>
            <a:r>
              <a:rPr lang="en" sz="1500">
                <a:solidFill>
                  <a:srgbClr val="1A1A1A"/>
                </a:solidFill>
                <a:highlight>
                  <a:srgbClr val="FFFFFF"/>
                </a:highlight>
              </a:rPr>
              <a:t>The </a:t>
            </a:r>
            <a:r>
              <a:rPr lang="en" b="1">
                <a:solidFill>
                  <a:schemeClr val="dk1"/>
                </a:solidFill>
                <a:highlight>
                  <a:srgbClr val="FFFFFF"/>
                </a:highlight>
              </a:rPr>
              <a:t>global Smart Contracts market size</a:t>
            </a:r>
            <a:r>
              <a:rPr lang="en" sz="1500">
                <a:solidFill>
                  <a:srgbClr val="1A1A1A"/>
                </a:solidFill>
                <a:highlight>
                  <a:srgbClr val="FFFFFF"/>
                </a:highlight>
              </a:rPr>
              <a:t> is projected to reach </a:t>
            </a:r>
            <a:r>
              <a:rPr lang="en" b="1">
                <a:solidFill>
                  <a:schemeClr val="dk1"/>
                </a:solidFill>
                <a:highlight>
                  <a:srgbClr val="FFFFFF"/>
                </a:highlight>
              </a:rPr>
              <a:t>USD 345.4 Million by 2026</a:t>
            </a:r>
            <a:r>
              <a:rPr lang="en" sz="1500">
                <a:solidFill>
                  <a:srgbClr val="1A1A1A"/>
                </a:solidFill>
                <a:highlight>
                  <a:srgbClr val="FFFFFF"/>
                </a:highlight>
              </a:rPr>
              <a:t>, from USD 106.7 Million in 2019, at a </a:t>
            </a:r>
            <a:r>
              <a:rPr lang="en" b="1">
                <a:solidFill>
                  <a:schemeClr val="dk1"/>
                </a:solidFill>
                <a:highlight>
                  <a:srgbClr val="FFFFFF"/>
                </a:highlight>
              </a:rPr>
              <a:t>CAGR</a:t>
            </a:r>
            <a:r>
              <a:rPr lang="en">
                <a:solidFill>
                  <a:schemeClr val="dk1"/>
                </a:solidFill>
                <a:highlight>
                  <a:srgbClr val="FFFFFF"/>
                </a:highlight>
              </a:rPr>
              <a:t>¹</a:t>
            </a:r>
            <a:r>
              <a:rPr lang="en" b="1">
                <a:solidFill>
                  <a:schemeClr val="dk1"/>
                </a:solidFill>
                <a:highlight>
                  <a:srgbClr val="FFFFFF"/>
                </a:highlight>
              </a:rPr>
              <a:t> of 18.1%</a:t>
            </a:r>
            <a:r>
              <a:rPr lang="en" sz="1500">
                <a:solidFill>
                  <a:srgbClr val="1A1A1A"/>
                </a:solidFill>
                <a:highlight>
                  <a:srgbClr val="FFFFFF"/>
                </a:highlight>
              </a:rPr>
              <a:t> during the forecast period 2021-2026.</a:t>
            </a:r>
            <a:endParaRPr sz="1500">
              <a:solidFill>
                <a:srgbClr val="1A1A1A"/>
              </a:solidFill>
              <a:highlight>
                <a:srgbClr val="FFFFFF"/>
              </a:highlight>
            </a:endParaRPr>
          </a:p>
          <a:p>
            <a:pPr marL="0" lvl="0" indent="0" algn="l" rtl="0">
              <a:lnSpc>
                <a:spcPct val="115000"/>
              </a:lnSpc>
              <a:spcBef>
                <a:spcPts val="3000"/>
              </a:spcBef>
              <a:spcAft>
                <a:spcPts val="0"/>
              </a:spcAft>
              <a:buNone/>
            </a:pPr>
            <a:r>
              <a:rPr lang="en" sz="1500">
                <a:solidFill>
                  <a:srgbClr val="1A1A1A"/>
                </a:solidFill>
                <a:highlight>
                  <a:srgbClr val="FFFFFF"/>
                </a:highlight>
              </a:rPr>
              <a:t>Major factors driving the growth of smart contract market size are increasing adoption of various applications in industries such as supply chain, banking, government, insurance, and </a:t>
            </a:r>
            <a:r>
              <a:rPr lang="en" sz="1500" b="1">
                <a:solidFill>
                  <a:srgbClr val="1A1A1A"/>
                </a:solidFill>
                <a:highlight>
                  <a:srgbClr val="FFFFFF"/>
                </a:highlight>
              </a:rPr>
              <a:t>real estate</a:t>
            </a:r>
            <a:r>
              <a:rPr lang="en" sz="1500">
                <a:solidFill>
                  <a:srgbClr val="1A1A1A"/>
                </a:solidFill>
                <a:highlight>
                  <a:srgbClr val="FFFFFF"/>
                </a:highlight>
              </a:rPr>
              <a:t>. </a:t>
            </a: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r>
              <a:rPr lang="en" sz="1500">
                <a:solidFill>
                  <a:srgbClr val="1A1A1A"/>
                </a:solidFill>
                <a:highlight>
                  <a:srgbClr val="FFFFFF"/>
                </a:highlight>
              </a:rPr>
              <a:t>Furthermore, the rising popularity of Blockchain technology is fueling the demand for the Smart Contracts Market.</a:t>
            </a: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r>
              <a:rPr lang="en" sz="1200" i="1">
                <a:solidFill>
                  <a:srgbClr val="1A1A1A"/>
                </a:solidFill>
                <a:highlight>
                  <a:srgbClr val="FFFFFF"/>
                </a:highlight>
              </a:rPr>
              <a:t>(From PRNewsWire)</a:t>
            </a:r>
            <a:endParaRPr sz="1200" i="1">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r>
              <a:rPr lang="en" sz="1000">
                <a:solidFill>
                  <a:srgbClr val="1A1A1A"/>
                </a:solidFill>
                <a:highlight>
                  <a:srgbClr val="FFFFFF"/>
                </a:highlight>
              </a:rPr>
              <a:t>1: Compound Annual Growth Rate</a:t>
            </a:r>
            <a:endParaRPr sz="1000">
              <a:solidFill>
                <a:srgbClr val="1A1A1A"/>
              </a:solidFill>
              <a:highlight>
                <a:srgbClr val="FFFFFF"/>
              </a:highlight>
            </a:endParaRPr>
          </a:p>
          <a:p>
            <a:pPr marL="0" lvl="0" indent="0" algn="l" rtl="0">
              <a:spcBef>
                <a:spcPts val="3000"/>
              </a:spcBef>
              <a:spcAft>
                <a:spcPts val="3000"/>
              </a:spcAft>
              <a:buNone/>
            </a:pPr>
            <a:endParaRPr sz="1500">
              <a:solidFill>
                <a:srgbClr val="1A1A1A"/>
              </a:solidFill>
              <a:highlight>
                <a:srgbClr val="FFFFFF"/>
              </a:highlight>
            </a:endParaRPr>
          </a:p>
        </p:txBody>
      </p:sp>
      <p:sp>
        <p:nvSpPr>
          <p:cNvPr id="201" name="Google Shape;201;p3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1"/>
          <p:cNvPicPr preferRelativeResize="0"/>
          <p:nvPr/>
        </p:nvPicPr>
        <p:blipFill rotWithShape="1">
          <a:blip r:embed="rId3">
            <a:alphaModFix/>
          </a:blip>
          <a:srcRect t="3901"/>
          <a:stretch/>
        </p:blipFill>
        <p:spPr>
          <a:xfrm>
            <a:off x="1064045" y="47325"/>
            <a:ext cx="6885854" cy="5096174"/>
          </a:xfrm>
          <a:prstGeom prst="rect">
            <a:avLst/>
          </a:prstGeom>
          <a:noFill/>
          <a:ln>
            <a:noFill/>
          </a:ln>
        </p:spPr>
      </p:pic>
      <p:sp>
        <p:nvSpPr>
          <p:cNvPr id="207" name="Google Shape;207;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Diagram</a:t>
            </a:r>
            <a:endParaRPr/>
          </a:p>
        </p:txBody>
      </p:sp>
      <p:sp>
        <p:nvSpPr>
          <p:cNvPr id="208" name="Google Shape;208;p3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09" name="Google Shape;209;p31"/>
          <p:cNvSpPr txBox="1"/>
          <p:nvPr/>
        </p:nvSpPr>
        <p:spPr>
          <a:xfrm>
            <a:off x="311700" y="4774550"/>
            <a:ext cx="3241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Source Sans Pro"/>
                <a:ea typeface="Source Sans Pro"/>
                <a:cs typeface="Source Sans Pro"/>
                <a:sym typeface="Source Sans Pro"/>
              </a:rPr>
              <a:t>From C-4 Software Model, Level 2 Containers</a:t>
            </a:r>
            <a:endParaRPr sz="800" i="1">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56737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30">
                <a:solidFill>
                  <a:srgbClr val="1A1A1A"/>
                </a:solidFill>
              </a:rPr>
              <a:t>Get</a:t>
            </a:r>
            <a:r>
              <a:rPr lang="en" sz="3030">
                <a:solidFill>
                  <a:srgbClr val="1A1A1A"/>
                </a:solidFill>
              </a:rPr>
              <a:t> </a:t>
            </a:r>
            <a:r>
              <a:rPr lang="en" sz="3830">
                <a:solidFill>
                  <a:schemeClr val="dk1"/>
                </a:solidFill>
              </a:rPr>
              <a:t>SMART</a:t>
            </a:r>
            <a:r>
              <a:rPr lang="en" sz="3030">
                <a:solidFill>
                  <a:srgbClr val="1A1A1A"/>
                </a:solidFill>
              </a:rPr>
              <a:t> </a:t>
            </a:r>
            <a:r>
              <a:rPr lang="en" sz="3230">
                <a:solidFill>
                  <a:srgbClr val="1A1A1A"/>
                </a:solidFill>
              </a:rPr>
              <a:t>with your rental contracts.</a:t>
            </a:r>
            <a:endParaRPr sz="3230">
              <a:solidFill>
                <a:srgbClr val="1A1A1A"/>
              </a:solidFill>
            </a:endParaRPr>
          </a:p>
          <a:p>
            <a:pPr marL="0" lvl="0" indent="0" algn="l" rtl="0">
              <a:spcBef>
                <a:spcPts val="0"/>
              </a:spcBef>
              <a:spcAft>
                <a:spcPts val="0"/>
              </a:spcAft>
              <a:buSzPts val="990"/>
              <a:buNone/>
            </a:pPr>
            <a:endParaRPr sz="2700"/>
          </a:p>
        </p:txBody>
      </p:sp>
      <p:sp>
        <p:nvSpPr>
          <p:cNvPr id="66" name="Google Shape;66;p14"/>
          <p:cNvSpPr txBox="1">
            <a:spLocks noGrp="1"/>
          </p:cNvSpPr>
          <p:nvPr>
            <p:ph type="body" idx="1"/>
          </p:nvPr>
        </p:nvSpPr>
        <p:spPr>
          <a:xfrm>
            <a:off x="311700" y="1410125"/>
            <a:ext cx="8520600" cy="35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Real-world rental contracts often go through a third party intermediary to exchange payment from the tenant to the landlord, which leaves room for error with safety, security, and fairness.</a:t>
            </a:r>
            <a:endParaRPr sz="1600">
              <a:solidFill>
                <a:schemeClr val="dk2"/>
              </a:solidFill>
            </a:endParaRPr>
          </a:p>
          <a:p>
            <a:pPr marL="0" lvl="0" indent="0" algn="l" rtl="0">
              <a:spcBef>
                <a:spcPts val="1200"/>
              </a:spcBef>
              <a:spcAft>
                <a:spcPts val="0"/>
              </a:spcAft>
              <a:buClr>
                <a:schemeClr val="dk2"/>
              </a:buClr>
              <a:buSzPts val="1100"/>
              <a:buFont typeface="Arial"/>
              <a:buNone/>
            </a:pPr>
            <a:r>
              <a:rPr lang="en" sz="1600">
                <a:solidFill>
                  <a:schemeClr val="dk2"/>
                </a:solidFill>
              </a:rPr>
              <a:t>Landlords and tenants should be guaranteed </a:t>
            </a:r>
            <a:r>
              <a:rPr lang="en" sz="1600" b="1">
                <a:solidFill>
                  <a:schemeClr val="dk2"/>
                </a:solidFill>
              </a:rPr>
              <a:t>a quick, safe, and fair contract.</a:t>
            </a:r>
            <a:endParaRPr sz="1600" b="1">
              <a:solidFill>
                <a:schemeClr val="dk2"/>
              </a:solidFill>
            </a:endParaRPr>
          </a:p>
          <a:p>
            <a:pPr marL="0" lvl="0" indent="0" algn="l" rtl="0">
              <a:spcBef>
                <a:spcPts val="1200"/>
              </a:spcBef>
              <a:spcAft>
                <a:spcPts val="0"/>
              </a:spcAft>
              <a:buNone/>
            </a:pPr>
            <a:endParaRPr sz="1600">
              <a:solidFill>
                <a:schemeClr val="dk2"/>
              </a:solidFill>
            </a:endParaRPr>
          </a:p>
          <a:p>
            <a:pPr marL="0" lvl="0" indent="0" algn="l" rtl="0">
              <a:lnSpc>
                <a:spcPct val="105000"/>
              </a:lnSpc>
              <a:spcBef>
                <a:spcPts val="1200"/>
              </a:spcBef>
              <a:spcAft>
                <a:spcPts val="1200"/>
              </a:spcAft>
              <a:buNone/>
            </a:pPr>
            <a:endParaRPr sz="1500">
              <a:solidFill>
                <a:schemeClr val="dk2"/>
              </a:solidFill>
            </a:endParaRPr>
          </a:p>
        </p:txBody>
      </p:sp>
      <p:sp>
        <p:nvSpPr>
          <p:cNvPr id="67" name="Google Shape;67;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68" name="Google Shape;68;p14"/>
          <p:cNvPicPr preferRelativeResize="0"/>
          <p:nvPr/>
        </p:nvPicPr>
        <p:blipFill>
          <a:blip r:embed="rId3">
            <a:alphaModFix/>
          </a:blip>
          <a:stretch>
            <a:fillRect/>
          </a:stretch>
        </p:blipFill>
        <p:spPr>
          <a:xfrm>
            <a:off x="418225" y="2705575"/>
            <a:ext cx="5360399" cy="204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dApp Development</a:t>
            </a:r>
            <a:endParaRPr/>
          </a:p>
        </p:txBody>
      </p:sp>
      <p:sp>
        <p:nvSpPr>
          <p:cNvPr id="215" name="Google Shape;215;p3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16" name="Google Shape;216;p32"/>
          <p:cNvPicPr preferRelativeResize="0"/>
          <p:nvPr/>
        </p:nvPicPr>
        <p:blipFill>
          <a:blip r:embed="rId3">
            <a:alphaModFix/>
          </a:blip>
          <a:stretch>
            <a:fillRect/>
          </a:stretch>
        </p:blipFill>
        <p:spPr>
          <a:xfrm>
            <a:off x="1762887" y="1007275"/>
            <a:ext cx="5618228" cy="40750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Smart Contract Development</a:t>
            </a:r>
            <a:endParaRPr/>
          </a:p>
        </p:txBody>
      </p:sp>
      <p:sp>
        <p:nvSpPr>
          <p:cNvPr id="222" name="Google Shape;222;p3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Prototypes </a:t>
            </a:r>
            <a:endParaRPr/>
          </a:p>
        </p:txBody>
      </p:sp>
      <p:sp>
        <p:nvSpPr>
          <p:cNvPr id="228" name="Google Shape;228;p3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229" name="Google Shape;229;p34"/>
          <p:cNvPicPr preferRelativeResize="0"/>
          <p:nvPr/>
        </p:nvPicPr>
        <p:blipFill rotWithShape="1">
          <a:blip r:embed="rId3">
            <a:alphaModFix/>
          </a:blip>
          <a:srcRect l="33790" t="21191" r="33303" b="18363"/>
          <a:stretch/>
        </p:blipFill>
        <p:spPr>
          <a:xfrm>
            <a:off x="572375" y="1301775"/>
            <a:ext cx="2811402" cy="2811400"/>
          </a:xfrm>
          <a:prstGeom prst="rect">
            <a:avLst/>
          </a:prstGeom>
          <a:noFill/>
          <a:ln>
            <a:noFill/>
          </a:ln>
        </p:spPr>
      </p:pic>
      <p:pic>
        <p:nvPicPr>
          <p:cNvPr id="230" name="Google Shape;230;p34"/>
          <p:cNvPicPr preferRelativeResize="0"/>
          <p:nvPr/>
        </p:nvPicPr>
        <p:blipFill rotWithShape="1">
          <a:blip r:embed="rId4">
            <a:alphaModFix/>
          </a:blip>
          <a:srcRect l="4561" t="4538" r="5992" b="27719"/>
          <a:stretch/>
        </p:blipFill>
        <p:spPr>
          <a:xfrm>
            <a:off x="3762925" y="334575"/>
            <a:ext cx="4428124" cy="4466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t>Introducing</a:t>
            </a:r>
            <a:r>
              <a:rPr lang="en"/>
              <a:t> </a:t>
            </a:r>
            <a:r>
              <a:rPr lang="en" sz="4222">
                <a:solidFill>
                  <a:schemeClr val="dk1"/>
                </a:solidFill>
              </a:rPr>
              <a:t>On the Block</a:t>
            </a:r>
            <a:endParaRPr sz="4222">
              <a:solidFill>
                <a:schemeClr val="dk1"/>
              </a:solidFill>
            </a:endParaRPr>
          </a:p>
        </p:txBody>
      </p:sp>
      <p:sp>
        <p:nvSpPr>
          <p:cNvPr id="74" name="Google Shape;74;p15"/>
          <p:cNvSpPr txBox="1">
            <a:spLocks noGrp="1"/>
          </p:cNvSpPr>
          <p:nvPr>
            <p:ph type="body" idx="1"/>
          </p:nvPr>
        </p:nvSpPr>
        <p:spPr>
          <a:xfrm>
            <a:off x="311700" y="3547850"/>
            <a:ext cx="82416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2"/>
                </a:solidFill>
              </a:rPr>
              <a:t>On the Block</a:t>
            </a:r>
            <a:r>
              <a:rPr lang="en">
                <a:solidFill>
                  <a:schemeClr val="dk2"/>
                </a:solidFill>
              </a:rPr>
              <a:t>, our Ethereum-based decentralized application, is a streamlined payment portal which can be used to set up timely, recurring rental payments.</a:t>
            </a:r>
            <a:endParaRPr>
              <a:solidFill>
                <a:schemeClr val="dk2"/>
              </a:solidFill>
            </a:endParaRPr>
          </a:p>
          <a:p>
            <a:pPr marL="0" lvl="0" indent="0" algn="l" rtl="0">
              <a:spcBef>
                <a:spcPts val="0"/>
              </a:spcBef>
              <a:spcAft>
                <a:spcPts val="0"/>
              </a:spcAft>
              <a:buNone/>
            </a:pPr>
            <a:endParaRPr sz="1500">
              <a:solidFill>
                <a:schemeClr val="dk2"/>
              </a:solidFill>
            </a:endParaRPr>
          </a:p>
          <a:p>
            <a:pPr marL="0" lvl="0" indent="0" algn="l" rtl="0">
              <a:spcBef>
                <a:spcPts val="0"/>
              </a:spcBef>
              <a:spcAft>
                <a:spcPts val="0"/>
              </a:spcAft>
              <a:buClr>
                <a:schemeClr val="dk2"/>
              </a:buClr>
              <a:buSzPts val="1100"/>
              <a:buFont typeface="Arial"/>
              <a:buNone/>
            </a:pPr>
            <a:endParaRPr sz="1500">
              <a:solidFill>
                <a:srgbClr val="000000"/>
              </a:solidFill>
            </a:endParaRPr>
          </a:p>
        </p:txBody>
      </p:sp>
      <p:sp>
        <p:nvSpPr>
          <p:cNvPr id="75" name="Google Shape;75;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76" name="Google Shape;76;p15"/>
          <p:cNvSpPr txBox="1">
            <a:spLocks noGrp="1"/>
          </p:cNvSpPr>
          <p:nvPr>
            <p:ph type="body" idx="1"/>
          </p:nvPr>
        </p:nvSpPr>
        <p:spPr>
          <a:xfrm>
            <a:off x="311700" y="1210888"/>
            <a:ext cx="8241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 </a:t>
            </a:r>
            <a:r>
              <a:rPr lang="en" sz="2000" b="1">
                <a:solidFill>
                  <a:schemeClr val="dk1"/>
                </a:solidFill>
              </a:rPr>
              <a:t>SMART</a:t>
            </a:r>
            <a:r>
              <a:rPr lang="en">
                <a:solidFill>
                  <a:srgbClr val="000000"/>
                </a:solidFill>
              </a:rPr>
              <a:t> way to make your rental payments.</a:t>
            </a:r>
            <a:endParaRPr sz="1700">
              <a:solidFill>
                <a:srgbClr val="000000"/>
              </a:solidFill>
            </a:endParaRPr>
          </a:p>
        </p:txBody>
      </p:sp>
      <p:pic>
        <p:nvPicPr>
          <p:cNvPr id="77" name="Google Shape;77;p15"/>
          <p:cNvPicPr preferRelativeResize="0"/>
          <p:nvPr/>
        </p:nvPicPr>
        <p:blipFill rotWithShape="1">
          <a:blip r:embed="rId3">
            <a:alphaModFix/>
          </a:blip>
          <a:srcRect l="21199" t="21247" r="23478" b="43585"/>
          <a:stretch/>
        </p:blipFill>
        <p:spPr>
          <a:xfrm>
            <a:off x="542625" y="1746963"/>
            <a:ext cx="3917750" cy="186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10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a:t>On the Block</a:t>
            </a:r>
            <a:r>
              <a:rPr lang="en" sz="3000">
                <a:solidFill>
                  <a:schemeClr val="dk1"/>
                </a:solidFill>
              </a:rPr>
              <a:t> Features</a:t>
            </a:r>
            <a:endParaRPr sz="3000">
              <a:solidFill>
                <a:schemeClr val="dk1"/>
              </a:solidFill>
            </a:endParaRPr>
          </a:p>
        </p:txBody>
      </p:sp>
      <p:sp>
        <p:nvSpPr>
          <p:cNvPr id="83" name="Google Shape;83;p16"/>
          <p:cNvSpPr txBox="1">
            <a:spLocks noGrp="1"/>
          </p:cNvSpPr>
          <p:nvPr>
            <p:ph type="body" idx="1"/>
          </p:nvPr>
        </p:nvSpPr>
        <p:spPr>
          <a:xfrm>
            <a:off x="1009850" y="1373763"/>
            <a:ext cx="8241600" cy="331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Start New Rental Contracts</a:t>
            </a:r>
            <a:endParaRPr b="1">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r>
              <a:rPr lang="en" b="1">
                <a:solidFill>
                  <a:schemeClr val="dk2"/>
                </a:solidFill>
              </a:rPr>
              <a:t>Check Existing Rental Contracts</a:t>
            </a:r>
            <a:endParaRPr b="1">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r>
              <a:rPr lang="en" b="1">
                <a:solidFill>
                  <a:schemeClr val="dk2"/>
                </a:solidFill>
              </a:rPr>
              <a:t>Get Easy Notifications and Alerts</a:t>
            </a:r>
            <a:endParaRPr b="1">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endParaRPr b="1">
              <a:solidFill>
                <a:schemeClr val="dk2"/>
              </a:solidFill>
            </a:endParaRPr>
          </a:p>
        </p:txBody>
      </p:sp>
      <p:sp>
        <p:nvSpPr>
          <p:cNvPr id="84" name="Google Shape;84;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85" name="Google Shape;85;p16"/>
          <p:cNvPicPr preferRelativeResize="0"/>
          <p:nvPr/>
        </p:nvPicPr>
        <p:blipFill>
          <a:blip r:embed="rId3">
            <a:alphaModFix/>
          </a:blip>
          <a:stretch>
            <a:fillRect/>
          </a:stretch>
        </p:blipFill>
        <p:spPr>
          <a:xfrm>
            <a:off x="4377025" y="1562025"/>
            <a:ext cx="886150" cy="886150"/>
          </a:xfrm>
          <a:prstGeom prst="rect">
            <a:avLst/>
          </a:prstGeom>
          <a:noFill/>
          <a:ln>
            <a:noFill/>
          </a:ln>
        </p:spPr>
      </p:pic>
      <p:pic>
        <p:nvPicPr>
          <p:cNvPr id="86" name="Google Shape;86;p16"/>
          <p:cNvPicPr preferRelativeResize="0"/>
          <p:nvPr/>
        </p:nvPicPr>
        <p:blipFill rotWithShape="1">
          <a:blip r:embed="rId4">
            <a:alphaModFix/>
          </a:blip>
          <a:srcRect l="16995" r="14195"/>
          <a:stretch/>
        </p:blipFill>
        <p:spPr>
          <a:xfrm>
            <a:off x="251050" y="2953325"/>
            <a:ext cx="834775" cy="1213150"/>
          </a:xfrm>
          <a:prstGeom prst="rect">
            <a:avLst/>
          </a:prstGeom>
          <a:noFill/>
          <a:ln>
            <a:noFill/>
          </a:ln>
        </p:spPr>
      </p:pic>
      <p:pic>
        <p:nvPicPr>
          <p:cNvPr id="87" name="Google Shape;87;p16"/>
          <p:cNvPicPr preferRelativeResize="0"/>
          <p:nvPr/>
        </p:nvPicPr>
        <p:blipFill>
          <a:blip r:embed="rId5">
            <a:alphaModFix/>
          </a:blip>
          <a:stretch>
            <a:fillRect/>
          </a:stretch>
        </p:blipFill>
        <p:spPr>
          <a:xfrm>
            <a:off x="273821" y="2067175"/>
            <a:ext cx="789227" cy="886150"/>
          </a:xfrm>
          <a:prstGeom prst="rect">
            <a:avLst/>
          </a:prstGeom>
          <a:noFill/>
          <a:ln>
            <a:noFill/>
          </a:ln>
        </p:spPr>
      </p:pic>
      <p:pic>
        <p:nvPicPr>
          <p:cNvPr id="88" name="Google Shape;88;p16"/>
          <p:cNvPicPr preferRelativeResize="0"/>
          <p:nvPr/>
        </p:nvPicPr>
        <p:blipFill>
          <a:blip r:embed="rId6">
            <a:alphaModFix/>
          </a:blip>
          <a:stretch>
            <a:fillRect/>
          </a:stretch>
        </p:blipFill>
        <p:spPr>
          <a:xfrm>
            <a:off x="4402713" y="2613863"/>
            <a:ext cx="834775" cy="834775"/>
          </a:xfrm>
          <a:prstGeom prst="rect">
            <a:avLst/>
          </a:prstGeom>
          <a:noFill/>
          <a:ln>
            <a:noFill/>
          </a:ln>
        </p:spPr>
      </p:pic>
      <p:sp>
        <p:nvSpPr>
          <p:cNvPr id="89" name="Google Shape;89;p16"/>
          <p:cNvSpPr txBox="1">
            <a:spLocks noGrp="1"/>
          </p:cNvSpPr>
          <p:nvPr>
            <p:ph type="body" idx="1"/>
          </p:nvPr>
        </p:nvSpPr>
        <p:spPr>
          <a:xfrm>
            <a:off x="5187800" y="1221100"/>
            <a:ext cx="3858900" cy="331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b="1">
              <a:solidFill>
                <a:schemeClr val="dk2"/>
              </a:solidFill>
            </a:endParaRPr>
          </a:p>
          <a:p>
            <a:pPr marL="0" lvl="0" indent="0" algn="r" rtl="0">
              <a:spcBef>
                <a:spcPts val="0"/>
              </a:spcBef>
              <a:spcAft>
                <a:spcPts val="0"/>
              </a:spcAft>
              <a:buNone/>
            </a:pPr>
            <a:endParaRPr b="1">
              <a:solidFill>
                <a:schemeClr val="dk2"/>
              </a:solidFill>
            </a:endParaRPr>
          </a:p>
          <a:p>
            <a:pPr marL="0" lvl="0" indent="0" algn="l" rtl="0">
              <a:spcBef>
                <a:spcPts val="0"/>
              </a:spcBef>
              <a:spcAft>
                <a:spcPts val="0"/>
              </a:spcAft>
              <a:buNone/>
            </a:pPr>
            <a:r>
              <a:rPr lang="en" b="1">
                <a:solidFill>
                  <a:schemeClr val="dk2"/>
                </a:solidFill>
              </a:rPr>
              <a:t>Set Up Timely Recurring Payments</a:t>
            </a:r>
            <a:endParaRPr b="1">
              <a:solidFill>
                <a:schemeClr val="dk2"/>
              </a:solidFill>
            </a:endParaRPr>
          </a:p>
          <a:p>
            <a:pPr marL="0" lvl="0" indent="0" algn="ctr" rtl="0">
              <a:spcBef>
                <a:spcPts val="0"/>
              </a:spcBef>
              <a:spcAft>
                <a:spcPts val="0"/>
              </a:spcAft>
              <a:buNone/>
            </a:pPr>
            <a:endParaRPr b="1">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r>
              <a:rPr lang="en" b="1">
                <a:solidFill>
                  <a:schemeClr val="dk2"/>
                </a:solidFill>
              </a:rPr>
              <a:t>Terminate Existing Contracts</a:t>
            </a:r>
            <a:endParaRPr b="1">
              <a:solidFill>
                <a:schemeClr val="dk2"/>
              </a:solidFill>
            </a:endParaRPr>
          </a:p>
          <a:p>
            <a:pPr marL="0" lvl="0" indent="0" algn="r" rtl="0">
              <a:spcBef>
                <a:spcPts val="0"/>
              </a:spcBef>
              <a:spcAft>
                <a:spcPts val="0"/>
              </a:spcAft>
              <a:buNone/>
            </a:pPr>
            <a:endParaRPr b="1">
              <a:solidFill>
                <a:schemeClr val="dk2"/>
              </a:solidFill>
            </a:endParaRPr>
          </a:p>
          <a:p>
            <a:pPr marL="0" lvl="0" indent="0" algn="r" rtl="0">
              <a:spcBef>
                <a:spcPts val="0"/>
              </a:spcBef>
              <a:spcAft>
                <a:spcPts val="0"/>
              </a:spcAft>
              <a:buNone/>
            </a:pPr>
            <a:endParaRPr b="1">
              <a:solidFill>
                <a:schemeClr val="dk2"/>
              </a:solidFill>
            </a:endParaRPr>
          </a:p>
          <a:p>
            <a:pPr marL="0" lvl="0" indent="0" algn="r" rtl="0">
              <a:spcBef>
                <a:spcPts val="0"/>
              </a:spcBef>
              <a:spcAft>
                <a:spcPts val="0"/>
              </a:spcAft>
              <a:buNone/>
            </a:pPr>
            <a:endParaRPr b="1">
              <a:solidFill>
                <a:schemeClr val="dk2"/>
              </a:solidFill>
            </a:endParaRPr>
          </a:p>
          <a:p>
            <a:pPr marL="0" lvl="0" indent="0" algn="r" rtl="0">
              <a:spcBef>
                <a:spcPts val="0"/>
              </a:spcBef>
              <a:spcAft>
                <a:spcPts val="0"/>
              </a:spcAft>
              <a:buNone/>
            </a:pPr>
            <a:endParaRPr b="1">
              <a:solidFill>
                <a:schemeClr val="dk2"/>
              </a:solidFill>
            </a:endParaRPr>
          </a:p>
        </p:txBody>
      </p:sp>
      <p:pic>
        <p:nvPicPr>
          <p:cNvPr id="90" name="Google Shape;90;p16"/>
          <p:cNvPicPr preferRelativeResize="0"/>
          <p:nvPr/>
        </p:nvPicPr>
        <p:blipFill>
          <a:blip r:embed="rId7">
            <a:alphaModFix/>
          </a:blip>
          <a:stretch>
            <a:fillRect/>
          </a:stretch>
        </p:blipFill>
        <p:spPr>
          <a:xfrm>
            <a:off x="273823" y="1221100"/>
            <a:ext cx="789225" cy="78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7"/>
          <p:cNvPicPr preferRelativeResize="0"/>
          <p:nvPr/>
        </p:nvPicPr>
        <p:blipFill rotWithShape="1">
          <a:blip r:embed="rId3">
            <a:alphaModFix/>
          </a:blip>
          <a:srcRect t="1057" b="2769"/>
          <a:stretch/>
        </p:blipFill>
        <p:spPr>
          <a:xfrm>
            <a:off x="2561575" y="1164850"/>
            <a:ext cx="4020875" cy="3972849"/>
          </a:xfrm>
          <a:prstGeom prst="rect">
            <a:avLst/>
          </a:prstGeom>
          <a:noFill/>
          <a:ln>
            <a:noFill/>
          </a:ln>
        </p:spPr>
      </p:pic>
      <p:sp>
        <p:nvSpPr>
          <p:cNvPr id="96" name="Google Shape;96;p17"/>
          <p:cNvSpPr txBox="1">
            <a:spLocks noGrp="1"/>
          </p:cNvSpPr>
          <p:nvPr>
            <p:ph type="title"/>
          </p:nvPr>
        </p:nvSpPr>
        <p:spPr>
          <a:xfrm>
            <a:off x="235275" y="21507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Smart Contract Technology a </a:t>
            </a:r>
            <a:r>
              <a:rPr lang="en">
                <a:solidFill>
                  <a:schemeClr val="dk1"/>
                </a:solidFill>
              </a:rPr>
              <a:t>Better Solution</a:t>
            </a:r>
            <a:r>
              <a:rPr lang="en"/>
              <a:t> for Rental Contracts?</a:t>
            </a:r>
            <a:endParaRPr/>
          </a:p>
        </p:txBody>
      </p:sp>
      <p:sp>
        <p:nvSpPr>
          <p:cNvPr id="97" name="Google Shape;97;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t>
            </a:r>
            <a:r>
              <a:rPr lang="en" sz="3333">
                <a:solidFill>
                  <a:schemeClr val="dk1"/>
                </a:solidFill>
              </a:rPr>
              <a:t>Growing Demand</a:t>
            </a:r>
            <a:r>
              <a:rPr lang="en"/>
              <a:t> for Smart Contracts</a:t>
            </a:r>
            <a:endParaRPr/>
          </a:p>
        </p:txBody>
      </p:sp>
      <p:sp>
        <p:nvSpPr>
          <p:cNvPr id="103" name="Google Shape;103;p18"/>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2"/>
                </a:solidFill>
                <a:highlight>
                  <a:srgbClr val="FFFFFF"/>
                </a:highlight>
              </a:rPr>
              <a:t>The </a:t>
            </a:r>
            <a:r>
              <a:rPr lang="en" b="1">
                <a:solidFill>
                  <a:schemeClr val="dk2"/>
                </a:solidFill>
                <a:highlight>
                  <a:srgbClr val="FFFFFF"/>
                </a:highlight>
              </a:rPr>
              <a:t>global Smart Contracts market size</a:t>
            </a:r>
            <a:r>
              <a:rPr lang="en" sz="1500">
                <a:solidFill>
                  <a:schemeClr val="dk2"/>
                </a:solidFill>
                <a:highlight>
                  <a:srgbClr val="FFFFFF"/>
                </a:highlight>
              </a:rPr>
              <a:t> is projected to reach</a:t>
            </a:r>
            <a:r>
              <a:rPr lang="en" sz="1500">
                <a:solidFill>
                  <a:srgbClr val="1A1A1A"/>
                </a:solidFill>
                <a:highlight>
                  <a:srgbClr val="FFFFFF"/>
                </a:highlight>
              </a:rPr>
              <a:t> </a:t>
            </a:r>
            <a:r>
              <a:rPr lang="en" b="1">
                <a:solidFill>
                  <a:schemeClr val="dk1"/>
                </a:solidFill>
                <a:highlight>
                  <a:srgbClr val="FFFFFF"/>
                </a:highlight>
              </a:rPr>
              <a:t>USD 345.4 Million by 2026</a:t>
            </a:r>
            <a:r>
              <a:rPr lang="en" sz="1500">
                <a:solidFill>
                  <a:srgbClr val="1A1A1A"/>
                </a:solidFill>
                <a:highlight>
                  <a:srgbClr val="FFFFFF"/>
                </a:highlight>
              </a:rPr>
              <a:t>, </a:t>
            </a:r>
            <a:r>
              <a:rPr lang="en" sz="1500">
                <a:solidFill>
                  <a:schemeClr val="dk2"/>
                </a:solidFill>
                <a:highlight>
                  <a:srgbClr val="FFFFFF"/>
                </a:highlight>
              </a:rPr>
              <a:t>from USD 106.7 Million in 2019, at a</a:t>
            </a:r>
            <a:r>
              <a:rPr lang="en" sz="1500">
                <a:solidFill>
                  <a:srgbClr val="1A1A1A"/>
                </a:solidFill>
                <a:highlight>
                  <a:srgbClr val="FFFFFF"/>
                </a:highlight>
              </a:rPr>
              <a:t> </a:t>
            </a:r>
            <a:r>
              <a:rPr lang="en" b="1">
                <a:solidFill>
                  <a:schemeClr val="dk1"/>
                </a:solidFill>
                <a:highlight>
                  <a:srgbClr val="FFFFFF"/>
                </a:highlight>
              </a:rPr>
              <a:t>CAGR</a:t>
            </a:r>
            <a:r>
              <a:rPr lang="en">
                <a:solidFill>
                  <a:schemeClr val="dk1"/>
                </a:solidFill>
                <a:highlight>
                  <a:srgbClr val="FFFFFF"/>
                </a:highlight>
              </a:rPr>
              <a:t>¹</a:t>
            </a:r>
            <a:r>
              <a:rPr lang="en" b="1">
                <a:solidFill>
                  <a:schemeClr val="dk1"/>
                </a:solidFill>
                <a:highlight>
                  <a:srgbClr val="FFFFFF"/>
                </a:highlight>
              </a:rPr>
              <a:t> of 18.1%</a:t>
            </a:r>
            <a:r>
              <a:rPr lang="en" sz="1500">
                <a:solidFill>
                  <a:srgbClr val="1A1A1A"/>
                </a:solidFill>
                <a:highlight>
                  <a:srgbClr val="FFFFFF"/>
                </a:highlight>
              </a:rPr>
              <a:t> </a:t>
            </a:r>
            <a:r>
              <a:rPr lang="en" sz="1500">
                <a:solidFill>
                  <a:schemeClr val="dk2"/>
                </a:solidFill>
                <a:highlight>
                  <a:srgbClr val="FFFFFF"/>
                </a:highlight>
              </a:rPr>
              <a:t>during the forecast period 2021-2026.</a:t>
            </a:r>
            <a:endParaRPr sz="1500">
              <a:solidFill>
                <a:schemeClr val="dk2"/>
              </a:solidFill>
              <a:highlight>
                <a:srgbClr val="FFFFFF"/>
              </a:highlight>
            </a:endParaRPr>
          </a:p>
          <a:p>
            <a:pPr marL="0" lvl="0" indent="0" algn="l" rtl="0">
              <a:lnSpc>
                <a:spcPct val="115000"/>
              </a:lnSpc>
              <a:spcBef>
                <a:spcPts val="0"/>
              </a:spcBef>
              <a:spcAft>
                <a:spcPts val="0"/>
              </a:spcAft>
              <a:buNone/>
            </a:pPr>
            <a:endParaRPr sz="800">
              <a:solidFill>
                <a:schemeClr val="dk2"/>
              </a:solidFill>
              <a:highlight>
                <a:srgbClr val="FFFFFF"/>
              </a:highlight>
            </a:endParaRPr>
          </a:p>
          <a:p>
            <a:pPr marL="0" lvl="0" indent="0" algn="l" rtl="0">
              <a:lnSpc>
                <a:spcPct val="115000"/>
              </a:lnSpc>
              <a:spcBef>
                <a:spcPts val="0"/>
              </a:spcBef>
              <a:spcAft>
                <a:spcPts val="0"/>
              </a:spcAft>
              <a:buNone/>
            </a:pPr>
            <a:r>
              <a:rPr lang="en" sz="1500">
                <a:solidFill>
                  <a:schemeClr val="dk2"/>
                </a:solidFill>
                <a:highlight>
                  <a:srgbClr val="FFFFFF"/>
                </a:highlight>
              </a:rPr>
              <a:t>The rising popularity of Blockchain technology is fueling the demand for the Smart Contracts Market.</a:t>
            </a:r>
            <a:endParaRPr sz="1500">
              <a:solidFill>
                <a:schemeClr val="dk2"/>
              </a:solidFill>
              <a:highlight>
                <a:srgbClr val="FFFFFF"/>
              </a:highlight>
            </a:endParaRPr>
          </a:p>
          <a:p>
            <a:pPr marL="0" lvl="0" indent="0" algn="l" rtl="0">
              <a:spcBef>
                <a:spcPts val="0"/>
              </a:spcBef>
              <a:spcAft>
                <a:spcPts val="0"/>
              </a:spcAft>
              <a:buNone/>
            </a:pPr>
            <a:endParaRPr sz="1200" i="1">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r>
              <a:rPr lang="en" sz="1500">
                <a:solidFill>
                  <a:srgbClr val="1A1A1A"/>
                </a:solidFill>
                <a:highlight>
                  <a:srgbClr val="FFFFFF"/>
                </a:highlight>
              </a:rPr>
              <a:t>															</a:t>
            </a:r>
            <a:r>
              <a:rPr lang="en" sz="1200" i="1">
                <a:solidFill>
                  <a:srgbClr val="1A1A1A"/>
                </a:solidFill>
                <a:highlight>
                  <a:srgbClr val="FFFFFF"/>
                </a:highlight>
              </a:rPr>
              <a:t>(From PRNewsWire)</a:t>
            </a:r>
            <a:endParaRPr sz="1200" i="1">
              <a:solidFill>
                <a:srgbClr val="1A1A1A"/>
              </a:solidFill>
              <a:highlight>
                <a:srgbClr val="FFFFFF"/>
              </a:highlight>
            </a:endParaRPr>
          </a:p>
          <a:p>
            <a:pPr marL="5943600" lvl="0" indent="457200" algn="l" rtl="0">
              <a:spcBef>
                <a:spcPts val="0"/>
              </a:spcBef>
              <a:spcAft>
                <a:spcPts val="0"/>
              </a:spcAft>
              <a:buNone/>
            </a:pPr>
            <a:r>
              <a:rPr lang="en" sz="1000">
                <a:solidFill>
                  <a:srgbClr val="1A1A1A"/>
                </a:solidFill>
                <a:highlight>
                  <a:srgbClr val="FFFFFF"/>
                </a:highlight>
              </a:rPr>
              <a:t>1: Compound Annual Growth Rate</a:t>
            </a: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500">
              <a:solidFill>
                <a:srgbClr val="1A1A1A"/>
              </a:solidFill>
              <a:highlight>
                <a:srgbClr val="FFFFFF"/>
              </a:highlight>
            </a:endParaRPr>
          </a:p>
          <a:p>
            <a:pPr marL="0" lvl="0" indent="0" algn="l" rtl="0">
              <a:lnSpc>
                <a:spcPct val="115000"/>
              </a:lnSpc>
              <a:spcBef>
                <a:spcPts val="0"/>
              </a:spcBef>
              <a:spcAft>
                <a:spcPts val="0"/>
              </a:spcAft>
              <a:buNone/>
            </a:pPr>
            <a:endParaRPr sz="1200" i="1">
              <a:solidFill>
                <a:srgbClr val="1A1A1A"/>
              </a:solidFill>
              <a:highlight>
                <a:srgbClr val="FFFFFF"/>
              </a:highlight>
            </a:endParaRPr>
          </a:p>
          <a:p>
            <a:pPr marL="0" lvl="0" indent="0" algn="l" rtl="0">
              <a:lnSpc>
                <a:spcPct val="115000"/>
              </a:lnSpc>
              <a:spcBef>
                <a:spcPts val="0"/>
              </a:spcBef>
              <a:spcAft>
                <a:spcPts val="0"/>
              </a:spcAft>
              <a:buNone/>
            </a:pPr>
            <a:endParaRPr sz="1000">
              <a:solidFill>
                <a:srgbClr val="1A1A1A"/>
              </a:solidFill>
              <a:highlight>
                <a:srgbClr val="FFFFFF"/>
              </a:highlight>
            </a:endParaRPr>
          </a:p>
          <a:p>
            <a:pPr marL="0" lvl="0" indent="0" algn="l" rtl="0">
              <a:spcBef>
                <a:spcPts val="3000"/>
              </a:spcBef>
              <a:spcAft>
                <a:spcPts val="3000"/>
              </a:spcAft>
              <a:buNone/>
            </a:pPr>
            <a:endParaRPr sz="1500">
              <a:solidFill>
                <a:srgbClr val="1A1A1A"/>
              </a:solidFill>
              <a:highlight>
                <a:srgbClr val="FFFFFF"/>
              </a:highlight>
            </a:endParaRPr>
          </a:p>
        </p:txBody>
      </p:sp>
      <p:sp>
        <p:nvSpPr>
          <p:cNvPr id="104" name="Google Shape;104;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05" name="Google Shape;105;p18"/>
          <p:cNvPicPr preferRelativeResize="0"/>
          <p:nvPr/>
        </p:nvPicPr>
        <p:blipFill rotWithShape="1">
          <a:blip r:embed="rId3">
            <a:alphaModFix/>
          </a:blip>
          <a:srcRect t="12049"/>
          <a:stretch/>
        </p:blipFill>
        <p:spPr>
          <a:xfrm>
            <a:off x="479675" y="2313025"/>
            <a:ext cx="5555476" cy="2699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 the Block’s </a:t>
            </a:r>
            <a:r>
              <a:rPr lang="en">
                <a:solidFill>
                  <a:schemeClr val="dk1"/>
                </a:solidFill>
              </a:rPr>
              <a:t>Target Users</a:t>
            </a:r>
            <a:endParaRPr>
              <a:solidFill>
                <a:schemeClr val="dk1"/>
              </a:solidFill>
            </a:endParaRPr>
          </a:p>
        </p:txBody>
      </p:sp>
      <p:sp>
        <p:nvSpPr>
          <p:cNvPr id="111" name="Google Shape;11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rPr>
              <a:t>Users of, or those interested in setting up, </a:t>
            </a:r>
            <a:r>
              <a:rPr lang="en" sz="1500" b="1">
                <a:solidFill>
                  <a:schemeClr val="dk2"/>
                </a:solidFill>
              </a:rPr>
              <a:t>Ethereum </a:t>
            </a:r>
            <a:r>
              <a:rPr lang="en" sz="1500">
                <a:solidFill>
                  <a:schemeClr val="dk2"/>
                </a:solidFill>
              </a:rPr>
              <a:t>and looking to rent</a:t>
            </a:r>
            <a:endParaRPr sz="1200" b="1">
              <a:solidFill>
                <a:schemeClr val="dk2"/>
              </a:solidFill>
            </a:endParaRPr>
          </a:p>
          <a:p>
            <a:pPr marL="0" lvl="0" indent="0" algn="l" rtl="0">
              <a:spcBef>
                <a:spcPts val="1200"/>
              </a:spcBef>
              <a:spcAft>
                <a:spcPts val="0"/>
              </a:spcAft>
              <a:buClr>
                <a:schemeClr val="dk2"/>
              </a:buClr>
              <a:buSzPts val="1100"/>
              <a:buFont typeface="Arial"/>
              <a:buNone/>
            </a:pPr>
            <a:r>
              <a:rPr lang="en" sz="1300" b="1">
                <a:solidFill>
                  <a:schemeClr val="dk2"/>
                </a:solidFill>
              </a:rPr>
              <a:t>Today’s typical cryptocurrency user</a:t>
            </a:r>
            <a:endParaRPr sz="1300" b="1">
              <a:solidFill>
                <a:schemeClr val="dk2"/>
              </a:solidFill>
            </a:endParaRPr>
          </a:p>
          <a:p>
            <a:pPr marL="0" lvl="0" indent="0" algn="l" rtl="0">
              <a:spcBef>
                <a:spcPts val="1200"/>
              </a:spcBef>
              <a:spcAft>
                <a:spcPts val="0"/>
              </a:spcAft>
              <a:buNone/>
            </a:pPr>
            <a:endParaRPr sz="1300">
              <a:solidFill>
                <a:schemeClr val="dk2"/>
              </a:solidFill>
              <a:highlight>
                <a:srgbClr val="FFFFFF"/>
              </a:highlight>
            </a:endParaRPr>
          </a:p>
          <a:p>
            <a:pPr marL="0" lvl="0" indent="0" algn="l" rtl="0">
              <a:spcBef>
                <a:spcPts val="1200"/>
              </a:spcBef>
              <a:spcAft>
                <a:spcPts val="0"/>
              </a:spcAft>
              <a:buNone/>
            </a:pPr>
            <a:endParaRPr sz="1300">
              <a:solidFill>
                <a:schemeClr val="dk2"/>
              </a:solidFill>
              <a:highlight>
                <a:srgbClr val="FFFFFF"/>
              </a:highlight>
            </a:endParaRPr>
          </a:p>
          <a:p>
            <a:pPr marL="0" lvl="0" indent="0" algn="l" rtl="0">
              <a:spcBef>
                <a:spcPts val="1200"/>
              </a:spcBef>
              <a:spcAft>
                <a:spcPts val="0"/>
              </a:spcAft>
              <a:buNone/>
            </a:pPr>
            <a:endParaRPr sz="1300">
              <a:solidFill>
                <a:schemeClr val="dk2"/>
              </a:solidFill>
              <a:highlight>
                <a:srgbClr val="FFFFFF"/>
              </a:highlight>
            </a:endParaRPr>
          </a:p>
          <a:p>
            <a:pPr marL="0" lvl="0" indent="0" algn="l" rtl="0">
              <a:lnSpc>
                <a:spcPct val="115000"/>
              </a:lnSpc>
              <a:spcBef>
                <a:spcPts val="1200"/>
              </a:spcBef>
              <a:spcAft>
                <a:spcPts val="0"/>
              </a:spcAft>
              <a:buNone/>
            </a:pPr>
            <a:r>
              <a:rPr lang="en" sz="2000" b="1">
                <a:solidFill>
                  <a:schemeClr val="dk2"/>
                </a:solidFill>
                <a:latin typeface="Raleway"/>
                <a:ea typeface="Raleway"/>
                <a:cs typeface="Raleway"/>
                <a:sym typeface="Raleway"/>
              </a:rPr>
              <a:t>You can be an Ethereum user too.</a:t>
            </a:r>
            <a:endParaRPr sz="2000" b="1">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sz="2000" b="1">
                <a:solidFill>
                  <a:schemeClr val="dk1"/>
                </a:solidFill>
              </a:rPr>
              <a:t>Quick and Easy Access</a:t>
            </a:r>
            <a:endParaRPr sz="2000" b="1">
              <a:solidFill>
                <a:schemeClr val="dk1"/>
              </a:solidFill>
            </a:endParaRPr>
          </a:p>
          <a:p>
            <a:pPr marL="0" lvl="0" indent="0" algn="l" rtl="0">
              <a:lnSpc>
                <a:spcPct val="115000"/>
              </a:lnSpc>
              <a:spcBef>
                <a:spcPts val="1200"/>
              </a:spcBef>
              <a:spcAft>
                <a:spcPts val="0"/>
              </a:spcAft>
              <a:buNone/>
            </a:pPr>
            <a:r>
              <a:rPr lang="en">
                <a:solidFill>
                  <a:schemeClr val="dk2"/>
                </a:solidFill>
                <a:highlight>
                  <a:srgbClr val="FFFFFF"/>
                </a:highlight>
              </a:rPr>
              <a:t>Download an Ethereum wallet, get some ETH ($), and try our </a:t>
            </a:r>
            <a:r>
              <a:rPr lang="en" b="1">
                <a:solidFill>
                  <a:schemeClr val="dk2"/>
                </a:solidFill>
                <a:highlight>
                  <a:srgbClr val="FFFFFF"/>
                </a:highlight>
              </a:rPr>
              <a:t>On the Block</a:t>
            </a:r>
            <a:r>
              <a:rPr lang="en">
                <a:solidFill>
                  <a:schemeClr val="dk2"/>
                </a:solidFill>
                <a:highlight>
                  <a:srgbClr val="FFFFFF"/>
                </a:highlight>
              </a:rPr>
              <a:t> dApp today!</a:t>
            </a:r>
            <a:endParaRPr sz="1600">
              <a:solidFill>
                <a:schemeClr val="dk2"/>
              </a:solidFill>
              <a:highlight>
                <a:srgbClr val="FFFFFF"/>
              </a:highlight>
            </a:endParaRPr>
          </a:p>
          <a:p>
            <a:pPr marL="0" lvl="0" indent="0" algn="l" rtl="0">
              <a:spcBef>
                <a:spcPts val="1200"/>
              </a:spcBef>
              <a:spcAft>
                <a:spcPts val="0"/>
              </a:spcAft>
              <a:buNone/>
            </a:pPr>
            <a:endParaRPr sz="1500">
              <a:solidFill>
                <a:srgbClr val="1A1A1A"/>
              </a:solidFill>
            </a:endParaRPr>
          </a:p>
          <a:p>
            <a:pPr marL="0" lvl="0" indent="0" algn="l" rtl="0">
              <a:spcBef>
                <a:spcPts val="1200"/>
              </a:spcBef>
              <a:spcAft>
                <a:spcPts val="1200"/>
              </a:spcAft>
              <a:buNone/>
            </a:pPr>
            <a:endParaRPr sz="1500"/>
          </a:p>
        </p:txBody>
      </p:sp>
      <p:sp>
        <p:nvSpPr>
          <p:cNvPr id="112" name="Google Shape;112;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13" name="Google Shape;113;p19"/>
          <p:cNvPicPr preferRelativeResize="0"/>
          <p:nvPr/>
        </p:nvPicPr>
        <p:blipFill rotWithShape="1">
          <a:blip r:embed="rId3">
            <a:alphaModFix/>
          </a:blip>
          <a:srcRect l="5820"/>
          <a:stretch/>
        </p:blipFill>
        <p:spPr>
          <a:xfrm>
            <a:off x="3036900" y="1504250"/>
            <a:ext cx="1590175" cy="1646950"/>
          </a:xfrm>
          <a:prstGeom prst="rect">
            <a:avLst/>
          </a:prstGeom>
          <a:noFill/>
          <a:ln>
            <a:noFill/>
          </a:ln>
        </p:spPr>
      </p:pic>
      <p:pic>
        <p:nvPicPr>
          <p:cNvPr id="114" name="Google Shape;114;p19"/>
          <p:cNvPicPr preferRelativeResize="0"/>
          <p:nvPr/>
        </p:nvPicPr>
        <p:blipFill>
          <a:blip r:embed="rId4">
            <a:alphaModFix/>
          </a:blip>
          <a:stretch>
            <a:fillRect/>
          </a:stretch>
        </p:blipFill>
        <p:spPr>
          <a:xfrm>
            <a:off x="4627075" y="2116675"/>
            <a:ext cx="1282950" cy="1231125"/>
          </a:xfrm>
          <a:prstGeom prst="rect">
            <a:avLst/>
          </a:prstGeom>
          <a:noFill/>
          <a:ln>
            <a:noFill/>
          </a:ln>
        </p:spPr>
      </p:pic>
      <p:pic>
        <p:nvPicPr>
          <p:cNvPr id="115" name="Google Shape;115;p19"/>
          <p:cNvPicPr preferRelativeResize="0"/>
          <p:nvPr/>
        </p:nvPicPr>
        <p:blipFill>
          <a:blip r:embed="rId5">
            <a:alphaModFix/>
          </a:blip>
          <a:stretch>
            <a:fillRect/>
          </a:stretch>
        </p:blipFill>
        <p:spPr>
          <a:xfrm>
            <a:off x="5910025" y="1570050"/>
            <a:ext cx="1282950" cy="1175139"/>
          </a:xfrm>
          <a:prstGeom prst="rect">
            <a:avLst/>
          </a:prstGeom>
          <a:noFill/>
          <a:ln>
            <a:noFill/>
          </a:ln>
        </p:spPr>
      </p:pic>
      <p:pic>
        <p:nvPicPr>
          <p:cNvPr id="116" name="Google Shape;116;p19"/>
          <p:cNvPicPr preferRelativeResize="0"/>
          <p:nvPr/>
        </p:nvPicPr>
        <p:blipFill rotWithShape="1">
          <a:blip r:embed="rId6">
            <a:alphaModFix/>
          </a:blip>
          <a:srcRect l="2286"/>
          <a:stretch/>
        </p:blipFill>
        <p:spPr>
          <a:xfrm>
            <a:off x="7242125" y="1929673"/>
            <a:ext cx="1590175" cy="1605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 Cited</a:t>
            </a:r>
            <a:endParaRPr/>
          </a:p>
        </p:txBody>
      </p:sp>
      <p:sp>
        <p:nvSpPr>
          <p:cNvPr id="122" name="Google Shape;12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u="sng">
                <a:solidFill>
                  <a:schemeClr val="dk1"/>
                </a:solidFill>
                <a:hlinkClick r:id="rId3">
                  <a:extLst>
                    <a:ext uri="{A12FA001-AC4F-418D-AE19-62706E023703}">
                      <ahyp:hlinkClr xmlns:ahyp="http://schemas.microsoft.com/office/drawing/2018/hyperlinkcolor" val="tx"/>
                    </a:ext>
                  </a:extLst>
                </a:hlinkClick>
              </a:rPr>
              <a:t>https://www.euromoney.com/learning/blockchain-explained/what-is-blockchain</a:t>
            </a:r>
            <a:endParaRPr sz="1700">
              <a:solidFill>
                <a:schemeClr val="dk1"/>
              </a:solidFill>
            </a:endParaRPr>
          </a:p>
          <a:p>
            <a:pPr marL="0" lvl="0" indent="0" algn="l" rtl="0">
              <a:spcBef>
                <a:spcPts val="1200"/>
              </a:spcBef>
              <a:spcAft>
                <a:spcPts val="0"/>
              </a:spcAft>
              <a:buNone/>
            </a:pPr>
            <a:r>
              <a:rPr lang="en" sz="1700" u="sng">
                <a:solidFill>
                  <a:schemeClr val="dk1"/>
                </a:solidFill>
                <a:hlinkClick r:id="rId4">
                  <a:extLst>
                    <a:ext uri="{A12FA001-AC4F-418D-AE19-62706E023703}">
                      <ahyp:hlinkClr xmlns:ahyp="http://schemas.microsoft.com/office/drawing/2018/hyperlinkcolor" val="tx"/>
                    </a:ext>
                  </a:extLst>
                </a:hlinkClick>
              </a:rPr>
              <a:t>https://www.prnewswire.com/in/news-releases/smart-contracts-market-size-to-reach-usd-345-4-million-by-2026-at-cagr-18-1-valuates-reports-832536081.html</a:t>
            </a:r>
            <a:endParaRPr sz="1700">
              <a:solidFill>
                <a:schemeClr val="dk1"/>
              </a:solidFill>
            </a:endParaRPr>
          </a:p>
          <a:p>
            <a:pPr marL="0" lvl="0" indent="0" algn="l" rtl="0">
              <a:spcBef>
                <a:spcPts val="1200"/>
              </a:spcBef>
              <a:spcAft>
                <a:spcPts val="0"/>
              </a:spcAft>
              <a:buNone/>
            </a:pPr>
            <a:r>
              <a:rPr lang="en" sz="1700" u="sng">
                <a:solidFill>
                  <a:schemeClr val="dk1"/>
                </a:solidFill>
                <a:hlinkClick r:id="rId5">
                  <a:extLst>
                    <a:ext uri="{A12FA001-AC4F-418D-AE19-62706E023703}">
                      <ahyp:hlinkClr xmlns:ahyp="http://schemas.microsoft.com/office/drawing/2018/hyperlinkcolor" val="tx"/>
                    </a:ext>
                  </a:extLst>
                </a:hlinkClick>
              </a:rPr>
              <a:t>https://cryptocurrencyfacts.com/what-is-ethereum/</a:t>
            </a:r>
            <a:endParaRPr sz="1700">
              <a:solidFill>
                <a:schemeClr val="dk1"/>
              </a:solidFill>
            </a:endParaRPr>
          </a:p>
          <a:p>
            <a:pPr marL="0" lvl="0" indent="0" algn="l" rtl="0">
              <a:spcBef>
                <a:spcPts val="1200"/>
              </a:spcBef>
              <a:spcAft>
                <a:spcPts val="0"/>
              </a:spcAft>
              <a:buNone/>
            </a:pPr>
            <a:r>
              <a:rPr lang="en" sz="1700" u="sng">
                <a:solidFill>
                  <a:schemeClr val="dk1"/>
                </a:solidFill>
                <a:hlinkClick r:id="rId6">
                  <a:extLst>
                    <a:ext uri="{A12FA001-AC4F-418D-AE19-62706E023703}">
                      <ahyp:hlinkClr xmlns:ahyp="http://schemas.microsoft.com/office/drawing/2018/hyperlinkcolor" val="tx"/>
                    </a:ext>
                  </a:extLst>
                </a:hlinkClick>
              </a:rPr>
              <a:t>https://ethereum.org/en/what-is-ethereum/</a:t>
            </a:r>
            <a:endParaRPr sz="1700">
              <a:solidFill>
                <a:schemeClr val="dk1"/>
              </a:solidFill>
            </a:endParaRPr>
          </a:p>
          <a:p>
            <a:pPr marL="0" lvl="0" indent="0" algn="l" rtl="0">
              <a:spcBef>
                <a:spcPts val="1200"/>
              </a:spcBef>
              <a:spcAft>
                <a:spcPts val="0"/>
              </a:spcAft>
              <a:buNone/>
            </a:pPr>
            <a:r>
              <a:rPr lang="en" sz="1700" u="sng">
                <a:solidFill>
                  <a:schemeClr val="dk1"/>
                </a:solidFill>
                <a:hlinkClick r:id="rId7">
                  <a:extLst>
                    <a:ext uri="{A12FA001-AC4F-418D-AE19-62706E023703}">
                      <ahyp:hlinkClr xmlns:ahyp="http://schemas.microsoft.com/office/drawing/2018/hyperlinkcolor" val="tx"/>
                    </a:ext>
                  </a:extLst>
                </a:hlinkClick>
              </a:rPr>
              <a:t>https://aws.amazon.com/blockchain/what-is-ethereum/</a:t>
            </a:r>
            <a:endParaRPr sz="1700">
              <a:solidFill>
                <a:schemeClr val="dk1"/>
              </a:solidFill>
            </a:endParaRPr>
          </a:p>
          <a:p>
            <a:pPr marL="0" lvl="0" indent="0" algn="l" rtl="0">
              <a:spcBef>
                <a:spcPts val="1200"/>
              </a:spcBef>
              <a:spcAft>
                <a:spcPts val="0"/>
              </a:spcAft>
              <a:buNone/>
            </a:pPr>
            <a:r>
              <a:rPr lang="en" sz="1700" u="sng">
                <a:solidFill>
                  <a:schemeClr val="dk1"/>
                </a:solidFill>
                <a:hlinkClick r:id="rId8">
                  <a:extLst>
                    <a:ext uri="{A12FA001-AC4F-418D-AE19-62706E023703}">
                      <ahyp:hlinkClr xmlns:ahyp="http://schemas.microsoft.com/office/drawing/2018/hyperlinkcolor" val="tx"/>
                    </a:ext>
                  </a:extLst>
                </a:hlinkClick>
              </a:rPr>
              <a:t>https://research.aimultiple.com/smart-contracts/</a:t>
            </a:r>
            <a:endParaRPr sz="1700">
              <a:solidFill>
                <a:schemeClr val="dk1"/>
              </a:solidFill>
            </a:endParaRPr>
          </a:p>
          <a:p>
            <a:pPr marL="0" lvl="0" indent="0" algn="l" rtl="0">
              <a:lnSpc>
                <a:spcPct val="100000"/>
              </a:lnSpc>
              <a:spcBef>
                <a:spcPts val="1200"/>
              </a:spcBef>
              <a:spcAft>
                <a:spcPts val="0"/>
              </a:spcAft>
              <a:buClr>
                <a:schemeClr val="dk2"/>
              </a:buClr>
              <a:buSzPts val="1100"/>
              <a:buFont typeface="Arial"/>
              <a:buNone/>
            </a:pPr>
            <a:r>
              <a:rPr lang="en" sz="1700" u="sng">
                <a:solidFill>
                  <a:schemeClr val="dk1"/>
                </a:solidFill>
                <a:hlinkClick r:id="rId9">
                  <a:extLst>
                    <a:ext uri="{A12FA001-AC4F-418D-AE19-62706E023703}">
                      <ahyp:hlinkClr xmlns:ahyp="http://schemas.microsoft.com/office/drawing/2018/hyperlinkcolor" val="tx"/>
                    </a:ext>
                  </a:extLst>
                </a:hlinkClick>
              </a:rPr>
              <a:t>https://medium.com/@BountyBase/who-are-the-investors-behind-the-300-billion-dollar-crypto-industry-a82a701d1771</a:t>
            </a:r>
            <a:endParaRPr sz="1700">
              <a:solidFill>
                <a:schemeClr val="dk1"/>
              </a:solidFill>
            </a:endParaRPr>
          </a:p>
        </p:txBody>
      </p:sp>
      <p:sp>
        <p:nvSpPr>
          <p:cNvPr id="123" name="Google Shape;123;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Backup Slides: </a:t>
            </a:r>
            <a:r>
              <a:rPr lang="en" sz="3800"/>
              <a:t>“The How”</a:t>
            </a:r>
            <a:endParaRPr sz="3800"/>
          </a:p>
        </p:txBody>
      </p:sp>
      <p:sp>
        <p:nvSpPr>
          <p:cNvPr id="129" name="Google Shape;129;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Tree>
  </p:cSld>
  <p:clrMapOvr>
    <a:masterClrMapping/>
  </p:clrMapOvr>
</p:sld>
</file>

<file path=ppt/theme/theme1.xml><?xml version="1.0" encoding="utf-8"?>
<a:theme xmlns:a="http://schemas.openxmlformats.org/drawingml/2006/main" name="Plum">
  <a:themeElements>
    <a:clrScheme name="Plum">
      <a:dk1>
        <a:srgbClr val="32C9F3"/>
      </a:dk1>
      <a:lt1>
        <a:srgbClr val="FFFFFF"/>
      </a:lt1>
      <a:dk2>
        <a:srgbClr val="000000"/>
      </a:dk2>
      <a:lt2>
        <a:srgbClr val="7F7F7F"/>
      </a:lt2>
      <a:accent1>
        <a:srgbClr val="333333"/>
      </a:accent1>
      <a:accent2>
        <a:srgbClr val="000000"/>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1562</Words>
  <Application>Microsoft Macintosh PowerPoint</Application>
  <PresentationFormat>On-screen Show (16:9)</PresentationFormat>
  <Paragraphs>176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Raleway</vt:lpstr>
      <vt:lpstr>Source Sans Pro</vt:lpstr>
      <vt:lpstr>Arial</vt:lpstr>
      <vt:lpstr>Proxima Nova</vt:lpstr>
      <vt:lpstr>Anton</vt:lpstr>
      <vt:lpstr>Plum</vt:lpstr>
      <vt:lpstr>PowerPoint Presentation</vt:lpstr>
      <vt:lpstr>Get SMART with your rental contracts. </vt:lpstr>
      <vt:lpstr>Introducing On the Block</vt:lpstr>
      <vt:lpstr>On the Block Features</vt:lpstr>
      <vt:lpstr>Why is Smart Contract Technology a Better Solution for Rental Contracts?</vt:lpstr>
      <vt:lpstr>The Growing Demand for Smart Contracts</vt:lpstr>
      <vt:lpstr>On the Block’s Target Users</vt:lpstr>
      <vt:lpstr>Work Cited</vt:lpstr>
      <vt:lpstr>Backup Slides: “The How”</vt:lpstr>
      <vt:lpstr>Introducing On the Block</vt:lpstr>
      <vt:lpstr>Blockchain</vt:lpstr>
      <vt:lpstr>PowerPoint Presentation</vt:lpstr>
      <vt:lpstr>A Brief Overview of Blockchain Technology</vt:lpstr>
      <vt:lpstr>What is Ethereum?</vt:lpstr>
      <vt:lpstr>Smart Contracts and dApps</vt:lpstr>
      <vt:lpstr>Benefits of Smart Contracts</vt:lpstr>
      <vt:lpstr>How Do Smart Contracts Work?</vt:lpstr>
      <vt:lpstr>The Growing Demand for Smart Contracts</vt:lpstr>
      <vt:lpstr>Solution Diagram</vt:lpstr>
      <vt:lpstr>dApp Development</vt:lpstr>
      <vt:lpstr>Smart Contract Development</vt:lpstr>
      <vt:lpstr>Prototypes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Bramlett, Katie</cp:lastModifiedBy>
  <cp:revision>1</cp:revision>
  <dcterms:modified xsi:type="dcterms:W3CDTF">2021-12-07T19:26:07Z</dcterms:modified>
</cp:coreProperties>
</file>