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7" r:id="rId2"/>
    <p:sldId id="269" r:id="rId3"/>
    <p:sldId id="271" r:id="rId4"/>
    <p:sldId id="260" r:id="rId5"/>
    <p:sldId id="270" r:id="rId6"/>
    <p:sldId id="274" r:id="rId7"/>
    <p:sldId id="272" r:id="rId8"/>
    <p:sldId id="262" r:id="rId9"/>
    <p:sldId id="266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4B3C"/>
    <a:srgbClr val="6F7873"/>
    <a:srgbClr val="568DD6"/>
    <a:srgbClr val="E0E0E0"/>
    <a:srgbClr val="DFDFDF"/>
    <a:srgbClr val="66CCFF"/>
    <a:srgbClr val="00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410" y="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429E0-6EE4-425D-8904-F5F4AEC6D4A9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851B-BE34-4D3A-AAE1-288F60148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94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36A1A-D1BF-4B54-A8E3-EBFB02D0CD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49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CA4C-D56B-487B-B4EF-470DA9D9B40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224BFCD-2394-4C34-A35B-483FE262CCE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CA4C-D56B-487B-B4EF-470DA9D9B40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FCD-2394-4C34-A35B-483FE262CC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CA4C-D56B-487B-B4EF-470DA9D9B40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FCD-2394-4C34-A35B-483FE262CC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CA4C-D56B-487B-B4EF-470DA9D9B40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FCD-2394-4C34-A35B-483FE262CC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CA4C-D56B-487B-B4EF-470DA9D9B40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FCD-2394-4C34-A35B-483FE262CCE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CA4C-D56B-487B-B4EF-470DA9D9B40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FCD-2394-4C34-A35B-483FE262CC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CA4C-D56B-487B-B4EF-470DA9D9B40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FCD-2394-4C34-A35B-483FE262CC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CA4C-D56B-487B-B4EF-470DA9D9B40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FCD-2394-4C34-A35B-483FE262CC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CA4C-D56B-487B-B4EF-470DA9D9B40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FCD-2394-4C34-A35B-483FE262CC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CA4C-D56B-487B-B4EF-470DA9D9B40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FCD-2394-4C34-A35B-483FE262CCE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CA4C-D56B-487B-B4EF-470DA9D9B40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FCD-2394-4C34-A35B-483FE262CCE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844CA4C-D56B-487B-B4EF-470DA9D9B40F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224BFCD-2394-4C34-A35B-483FE262CC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hyperlink" Target="https://pixabay.com/en/smartphone-smart-phone-android-1917228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6C646E-411F-449E-B3F3-C9B941DADC2F}"/>
              </a:ext>
            </a:extLst>
          </p:cNvPr>
          <p:cNvSpPr/>
          <p:nvPr/>
        </p:nvSpPr>
        <p:spPr>
          <a:xfrm>
            <a:off x="201782" y="228600"/>
            <a:ext cx="8763000" cy="64008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4B5C98-B925-430F-9929-E3975CF3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64" y="1447800"/>
            <a:ext cx="8207036" cy="190500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Mobile Programing</a:t>
            </a:r>
            <a:br>
              <a:rPr lang="en-US" altLang="ko-KR" sz="40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altLang="ko-KR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Term </a:t>
            </a:r>
            <a:r>
              <a:rPr lang="en-US" altLang="ko-KR" sz="4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ProJECt</a:t>
            </a:r>
            <a:endParaRPr lang="ko-KR" altLang="en-US" sz="4000" dirty="0">
              <a:latin typeface="Segoe UI Black" panose="020B0A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59F4A-017E-4209-A6C8-CCFE917FA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4221163"/>
            <a:ext cx="5334000" cy="19050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F6FD4-85B8-4BA3-A53C-769D36EE2DA0}"/>
              </a:ext>
            </a:extLst>
          </p:cNvPr>
          <p:cNvSpPr txBox="1"/>
          <p:nvPr/>
        </p:nvSpPr>
        <p:spPr>
          <a:xfrm>
            <a:off x="6580018" y="5263088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201635806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김정민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201635841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이채현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201635848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장휘준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201835848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서동익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284AC6-E408-4280-BE29-5A075762BEC5}"/>
              </a:ext>
            </a:extLst>
          </p:cNvPr>
          <p:cNvSpPr/>
          <p:nvPr/>
        </p:nvSpPr>
        <p:spPr>
          <a:xfrm>
            <a:off x="887582" y="1447800"/>
            <a:ext cx="73914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1213CD-F02B-4452-AE9B-6AEE78B4EACB}"/>
              </a:ext>
            </a:extLst>
          </p:cNvPr>
          <p:cNvSpPr/>
          <p:nvPr/>
        </p:nvSpPr>
        <p:spPr>
          <a:xfrm>
            <a:off x="876300" y="3276600"/>
            <a:ext cx="73914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861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6C646E-411F-449E-B3F3-C9B941DADC2F}"/>
              </a:ext>
            </a:extLst>
          </p:cNvPr>
          <p:cNvSpPr/>
          <p:nvPr/>
        </p:nvSpPr>
        <p:spPr>
          <a:xfrm>
            <a:off x="201782" y="228600"/>
            <a:ext cx="8763000" cy="64008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4B5C98-B925-430F-9929-E3975CF3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82" y="2209800"/>
            <a:ext cx="8207036" cy="1905000"/>
          </a:xfrm>
        </p:spPr>
        <p:txBody>
          <a:bodyPr>
            <a:normAutofit/>
          </a:bodyPr>
          <a:lstStyle/>
          <a:p>
            <a:r>
              <a:rPr lang="en-US" altLang="ko-KR" sz="7200" dirty="0">
                <a:latin typeface="Segoe UI Black" panose="020B0A02040204020203" pitchFamily="34" charset="0"/>
              </a:rPr>
              <a:t>Q&amp;A?</a:t>
            </a:r>
            <a:endParaRPr lang="ko-KR" altLang="en-US" sz="7200" dirty="0">
              <a:latin typeface="Segoe UI Black" panose="020B0A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59F4A-017E-4209-A6C8-CCFE917FA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4221163"/>
            <a:ext cx="5334000" cy="19050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18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4DE6C7F7-1314-4BC7-8BCE-F8E73BC8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Contents</a:t>
            </a:r>
            <a:endParaRPr lang="ko-KR" altLang="en-US" sz="2500" dirty="0">
              <a:latin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BFE4F1F-8E60-406D-B1D8-1294C53AF58D}"/>
              </a:ext>
            </a:extLst>
          </p:cNvPr>
          <p:cNvSpPr/>
          <p:nvPr/>
        </p:nvSpPr>
        <p:spPr>
          <a:xfrm>
            <a:off x="577903" y="3910812"/>
            <a:ext cx="2037717" cy="1972701"/>
          </a:xfrm>
          <a:prstGeom prst="ellipse">
            <a:avLst/>
          </a:prstGeom>
          <a:solidFill>
            <a:srgbClr val="D2714E"/>
          </a:solidFill>
          <a:ln>
            <a:solidFill>
              <a:srgbClr val="D27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A5C8B20-0D02-4EDE-A9AB-D028043EF1C3}"/>
              </a:ext>
            </a:extLst>
          </p:cNvPr>
          <p:cNvSpPr/>
          <p:nvPr/>
        </p:nvSpPr>
        <p:spPr>
          <a:xfrm>
            <a:off x="2534283" y="3910811"/>
            <a:ext cx="2037717" cy="1972702"/>
          </a:xfrm>
          <a:prstGeom prst="ellipse">
            <a:avLst/>
          </a:prstGeom>
          <a:solidFill>
            <a:srgbClr val="F69247"/>
          </a:solidFill>
          <a:ln>
            <a:solidFill>
              <a:srgbClr val="F69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3F37081-DFF6-42A0-A0A8-D1B21E41CB9E}"/>
              </a:ext>
            </a:extLst>
          </p:cNvPr>
          <p:cNvSpPr/>
          <p:nvPr/>
        </p:nvSpPr>
        <p:spPr>
          <a:xfrm>
            <a:off x="4516828" y="3910811"/>
            <a:ext cx="2037717" cy="1972702"/>
          </a:xfrm>
          <a:prstGeom prst="ellipse">
            <a:avLst/>
          </a:prstGeom>
          <a:solidFill>
            <a:srgbClr val="FEC542"/>
          </a:solidFill>
          <a:ln>
            <a:solidFill>
              <a:srgbClr val="FEC5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C7062-74CD-4FD7-9914-A6ED083FCD61}"/>
              </a:ext>
            </a:extLst>
          </p:cNvPr>
          <p:cNvSpPr txBox="1"/>
          <p:nvPr/>
        </p:nvSpPr>
        <p:spPr>
          <a:xfrm>
            <a:off x="856780" y="2968900"/>
            <a:ext cx="154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ko-KR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2ED4012-790E-4E1C-AFF0-B990C7A65491}"/>
              </a:ext>
            </a:extLst>
          </p:cNvPr>
          <p:cNvSpPr/>
          <p:nvPr/>
        </p:nvSpPr>
        <p:spPr>
          <a:xfrm>
            <a:off x="1392994" y="2357645"/>
            <a:ext cx="38100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ko-KR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CE128E6-1EDD-48CD-968F-6F0DFAAE8270}"/>
              </a:ext>
            </a:extLst>
          </p:cNvPr>
          <p:cNvSpPr/>
          <p:nvPr/>
        </p:nvSpPr>
        <p:spPr>
          <a:xfrm>
            <a:off x="3350169" y="2357645"/>
            <a:ext cx="38100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ko-KR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0B01F4D-2C8A-41C8-8172-74B62CE09784}"/>
              </a:ext>
            </a:extLst>
          </p:cNvPr>
          <p:cNvSpPr/>
          <p:nvPr/>
        </p:nvSpPr>
        <p:spPr>
          <a:xfrm>
            <a:off x="5307344" y="2357645"/>
            <a:ext cx="38100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ko-KR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4BFB2C6-2B2E-4742-A62B-E65AA752BCB9}"/>
              </a:ext>
            </a:extLst>
          </p:cNvPr>
          <p:cNvSpPr/>
          <p:nvPr/>
        </p:nvSpPr>
        <p:spPr>
          <a:xfrm>
            <a:off x="7373531" y="2357645"/>
            <a:ext cx="381000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ko-KR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B2D0E1-AF1E-4515-811F-CF81AABE819D}"/>
              </a:ext>
            </a:extLst>
          </p:cNvPr>
          <p:cNvSpPr txBox="1"/>
          <p:nvPr/>
        </p:nvSpPr>
        <p:spPr>
          <a:xfrm>
            <a:off x="3150276" y="2968900"/>
            <a:ext cx="89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Needs</a:t>
            </a:r>
            <a:endParaRPr lang="ko-KR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18F5CB-805D-4F8E-8EF5-4ECE418B8249}"/>
              </a:ext>
            </a:extLst>
          </p:cNvPr>
          <p:cNvSpPr txBox="1"/>
          <p:nvPr/>
        </p:nvSpPr>
        <p:spPr>
          <a:xfrm>
            <a:off x="4765490" y="2968969"/>
            <a:ext cx="154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Other things</a:t>
            </a:r>
            <a:endParaRPr lang="ko-KR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BBB12-7F5F-4483-B1CC-2BD3A9FD520A}"/>
              </a:ext>
            </a:extLst>
          </p:cNvPr>
          <p:cNvSpPr txBox="1"/>
          <p:nvPr/>
        </p:nvSpPr>
        <p:spPr>
          <a:xfrm>
            <a:off x="6601001" y="2968900"/>
            <a:ext cx="213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Schedule &amp; Roles</a:t>
            </a:r>
            <a:endParaRPr lang="ko-KR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05E6D0-8095-472E-A556-42F7DCA3EA11}"/>
              </a:ext>
            </a:extLst>
          </p:cNvPr>
          <p:cNvSpPr txBox="1"/>
          <p:nvPr/>
        </p:nvSpPr>
        <p:spPr>
          <a:xfrm>
            <a:off x="870047" y="4573995"/>
            <a:ext cx="1453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App?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FCDE75-9A69-48D2-8043-0EDE74283763}"/>
              </a:ext>
            </a:extLst>
          </p:cNvPr>
          <p:cNvSpPr txBox="1"/>
          <p:nvPr/>
        </p:nvSpPr>
        <p:spPr>
          <a:xfrm>
            <a:off x="2645095" y="4435495"/>
            <a:ext cx="1892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Deep Learning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Modules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Built-in function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6B725A-5F3E-48AC-904E-F8CDDCFADF56}"/>
              </a:ext>
            </a:extLst>
          </p:cNvPr>
          <p:cNvSpPr txBox="1"/>
          <p:nvPr/>
        </p:nvSpPr>
        <p:spPr>
          <a:xfrm>
            <a:off x="4594420" y="4674112"/>
            <a:ext cx="192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Functions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127EFF3-01E8-4381-B76E-29B2A6F42E66}"/>
              </a:ext>
            </a:extLst>
          </p:cNvPr>
          <p:cNvSpPr/>
          <p:nvPr/>
        </p:nvSpPr>
        <p:spPr>
          <a:xfrm>
            <a:off x="6494191" y="3910811"/>
            <a:ext cx="2037718" cy="1972701"/>
          </a:xfrm>
          <a:prstGeom prst="ellipse">
            <a:avLst/>
          </a:prstGeom>
          <a:solidFill>
            <a:srgbClr val="7CC458"/>
          </a:solidFill>
          <a:ln>
            <a:solidFill>
              <a:srgbClr val="7CC4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543CF1-B6B9-4A48-AC76-62AD905A9BC0}"/>
              </a:ext>
            </a:extLst>
          </p:cNvPr>
          <p:cNvSpPr txBox="1"/>
          <p:nvPr/>
        </p:nvSpPr>
        <p:spPr>
          <a:xfrm>
            <a:off x="6447142" y="4674112"/>
            <a:ext cx="213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 &amp; Roles</a:t>
            </a:r>
            <a:endParaRPr lang="ko-KR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28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D7CDB46-8168-4617-9A94-55652661768B}"/>
              </a:ext>
            </a:extLst>
          </p:cNvPr>
          <p:cNvSpPr/>
          <p:nvPr/>
        </p:nvSpPr>
        <p:spPr>
          <a:xfrm>
            <a:off x="3558610" y="3678115"/>
            <a:ext cx="2156390" cy="381000"/>
          </a:xfrm>
          <a:prstGeom prst="rightArrow">
            <a:avLst/>
          </a:prstGeom>
          <a:solidFill>
            <a:srgbClr val="568DD6"/>
          </a:solidFill>
          <a:ln>
            <a:solidFill>
              <a:srgbClr val="568D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664" y="533400"/>
            <a:ext cx="8260672" cy="762000"/>
          </a:xfrm>
        </p:spPr>
        <p:txBody>
          <a:bodyPr>
            <a:noAutofit/>
          </a:bodyPr>
          <a:lstStyle/>
          <a:p>
            <a:r>
              <a:rPr lang="en-US" sz="2500" dirty="0">
                <a:latin typeface="Segoe UI Black" panose="020B0A02040204020203" pitchFamily="34" charset="0"/>
                <a:ea typeface="Segoe UI Black" panose="020B0A02040204020203" pitchFamily="34" charset="0"/>
                <a:cs typeface="Calibri" panose="020F0502020204030204" pitchFamily="34" charset="0"/>
              </a:rPr>
              <a:t>Super Resolution</a:t>
            </a:r>
          </a:p>
        </p:txBody>
      </p:sp>
      <p:pic>
        <p:nvPicPr>
          <p:cNvPr id="11" name="그래픽 10" descr="스마트폰">
            <a:extLst>
              <a:ext uri="{FF2B5EF4-FFF2-40B4-BE49-F238E27FC236}">
                <a16:creationId xmlns:a16="http://schemas.microsoft.com/office/drawing/2014/main" id="{6AE89732-DDCF-42F0-AABF-A6B402671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6705" y="3068515"/>
            <a:ext cx="1600200" cy="1600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912E010-5A98-4714-9BDE-856AF1FB9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64" y="2466975"/>
            <a:ext cx="2565959" cy="28384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8BAA2F2-2233-4BB5-99D8-A68E3466B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729" y="2451360"/>
            <a:ext cx="2609850" cy="286968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D0A4EC-E64D-4632-92C6-B655F3A4AED5}"/>
              </a:ext>
            </a:extLst>
          </p:cNvPr>
          <p:cNvSpPr/>
          <p:nvPr/>
        </p:nvSpPr>
        <p:spPr>
          <a:xfrm>
            <a:off x="4343400" y="3352800"/>
            <a:ext cx="533400" cy="990600"/>
          </a:xfrm>
          <a:prstGeom prst="rect">
            <a:avLst/>
          </a:prstGeom>
          <a:solidFill>
            <a:srgbClr val="E0E0E0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4E4DD1-2B06-467D-A350-3B7BEB527D77}"/>
              </a:ext>
            </a:extLst>
          </p:cNvPr>
          <p:cNvSpPr/>
          <p:nvPr/>
        </p:nvSpPr>
        <p:spPr>
          <a:xfrm>
            <a:off x="4395112" y="3352800"/>
            <a:ext cx="533400" cy="990600"/>
          </a:xfrm>
          <a:prstGeom prst="rect">
            <a:avLst/>
          </a:prstGeom>
          <a:solidFill>
            <a:srgbClr val="E0E0E0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모니터, 앉아있는, 화면, 어두운이(가) 표시된 사진&#10;&#10;자동 생성된 설명">
            <a:extLst>
              <a:ext uri="{FF2B5EF4-FFF2-40B4-BE49-F238E27FC236}">
                <a16:creationId xmlns:a16="http://schemas.microsoft.com/office/drawing/2014/main" id="{9BEAF71F-ADE8-4E70-A90C-F53640A88E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433545" y="2657933"/>
            <a:ext cx="2456533" cy="245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664" y="533400"/>
            <a:ext cx="8260672" cy="762000"/>
          </a:xfrm>
        </p:spPr>
        <p:txBody>
          <a:bodyPr>
            <a:noAutofit/>
          </a:bodyPr>
          <a:lstStyle/>
          <a:p>
            <a:r>
              <a:rPr lang="en-US" sz="2500" dirty="0">
                <a:latin typeface="Segoe UI Black" panose="020B0A02040204020203" pitchFamily="34" charset="0"/>
                <a:ea typeface="Segoe UI Black" panose="020B0A02040204020203" pitchFamily="34" charset="0"/>
                <a:cs typeface="Calibri" panose="020F0502020204030204" pitchFamily="34" charset="0"/>
              </a:rPr>
              <a:t>What need to implement?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3886200" cy="3581400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Calibri" pitchFamily="34" charset="0"/>
              </a:rPr>
              <a:t> Deep Learning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Calibri" pitchFamily="34" charset="0"/>
              </a:rPr>
              <a:t> Android </a:t>
            </a:r>
            <a:r>
              <a:rPr lang="en-US" altLang="ko-KR" b="1" dirty="0">
                <a:latin typeface="Segoe UI Black" panose="020B0A02040204020203" pitchFamily="34" charset="0"/>
                <a:ea typeface="Segoe UI Black" panose="020B0A02040204020203" pitchFamily="34" charset="0"/>
                <a:cs typeface="Calibri" pitchFamily="34" charset="0"/>
              </a:rPr>
              <a:t>Module</a:t>
            </a:r>
          </a:p>
          <a:p>
            <a:pPr marL="114300" indent="0">
              <a:buNone/>
            </a:pPr>
            <a:endParaRPr lang="en-US" altLang="ko-KR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b="1" dirty="0">
                <a:latin typeface="Segoe UI Black" panose="020B0A02040204020203" pitchFamily="34" charset="0"/>
                <a:ea typeface="Segoe UI Black" panose="020B0A02040204020203" pitchFamily="34" charset="0"/>
                <a:cs typeface="Calibri" pitchFamily="34" charset="0"/>
              </a:rPr>
              <a:t> Basic function</a:t>
            </a:r>
            <a:endParaRPr lang="en-US" b="1" dirty="0">
              <a:solidFill>
                <a:srgbClr val="0070C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51635"/>
            <a:ext cx="3100099" cy="29767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30B263-7FF2-42DB-BDB7-F43B9A4072B5}"/>
              </a:ext>
            </a:extLst>
          </p:cNvPr>
          <p:cNvSpPr txBox="1"/>
          <p:nvPr/>
        </p:nvSpPr>
        <p:spPr>
          <a:xfrm>
            <a:off x="2133600" y="30480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libri" panose="020F0502020204030204" pitchFamily="34" charset="0"/>
              </a:rPr>
              <a:t>Extract PT File</a:t>
            </a:r>
            <a:endParaRPr lang="ko-KR" altLang="en-US" sz="2000" b="1" dirty="0">
              <a:solidFill>
                <a:srgbClr val="0070C0"/>
              </a:solidFill>
              <a:latin typeface="Segoe UI Black" panose="020B0A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B96FC-8F21-49F8-B2BA-E9850ECE9823}"/>
              </a:ext>
            </a:extLst>
          </p:cNvPr>
          <p:cNvSpPr txBox="1"/>
          <p:nvPr/>
        </p:nvSpPr>
        <p:spPr>
          <a:xfrm>
            <a:off x="2133600" y="390734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libri" panose="020F0502020204030204" pitchFamily="34" charset="0"/>
              </a:rPr>
              <a:t>Pytorch</a:t>
            </a:r>
            <a:r>
              <a:rPr lang="en-US" altLang="ko-KR" sz="2000" b="1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libri" panose="020F0502020204030204" pitchFamily="34" charset="0"/>
              </a:rPr>
              <a:t> Android</a:t>
            </a:r>
            <a:endParaRPr lang="ko-KR" altLang="en-US" sz="2000" b="1" dirty="0">
              <a:solidFill>
                <a:srgbClr val="0070C0"/>
              </a:solidFill>
              <a:latin typeface="Segoe UI Black" panose="020B0A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59A584-07C6-4AAB-A780-33F9F4174BF1}"/>
              </a:ext>
            </a:extLst>
          </p:cNvPr>
          <p:cNvSpPr txBox="1"/>
          <p:nvPr/>
        </p:nvSpPr>
        <p:spPr>
          <a:xfrm>
            <a:off x="2133600" y="48006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libri" panose="020F0502020204030204" pitchFamily="34" charset="0"/>
              </a:rPr>
              <a:t>Image Process, UI</a:t>
            </a:r>
            <a:endParaRPr lang="ko-KR" altLang="en-US" sz="2000" b="1" dirty="0">
              <a:solidFill>
                <a:srgbClr val="0070C0"/>
              </a:solidFill>
              <a:latin typeface="Segoe UI Black" panose="020B0A02040204020203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4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664" y="533400"/>
            <a:ext cx="8260672" cy="762000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rgbClr val="6F787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libri" panose="020F0502020204030204" pitchFamily="34" charset="0"/>
              </a:rPr>
              <a:t>Deep learning</a:t>
            </a:r>
          </a:p>
        </p:txBody>
      </p:sp>
      <p:pic>
        <p:nvPicPr>
          <p:cNvPr id="1028" name="Picture 4" descr="[Deep Learning이란 무엇인가?] Backpropagation, 역전파 알아보기">
            <a:extLst>
              <a:ext uri="{FF2B5EF4-FFF2-40B4-BE49-F238E27FC236}">
                <a16:creationId xmlns:a16="http://schemas.microsoft.com/office/drawing/2014/main" id="{DFBDF38C-5615-4517-AD24-0ADE036D9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878" y="2564645"/>
            <a:ext cx="3557587" cy="27751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1545AE-FA45-4B5F-A283-BA7F1E1B7B21}"/>
              </a:ext>
            </a:extLst>
          </p:cNvPr>
          <p:cNvSpPr txBox="1"/>
          <p:nvPr/>
        </p:nvSpPr>
        <p:spPr>
          <a:xfrm>
            <a:off x="441664" y="2890390"/>
            <a:ext cx="6019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64B3C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SR</a:t>
            </a:r>
            <a:r>
              <a:rPr lang="ko-KR" altLang="en-US" sz="2400" dirty="0">
                <a:solidFill>
                  <a:srgbClr val="564B3C"/>
                </a:solidFill>
                <a:latin typeface="Segoe UI Black" panose="020B0A02040204020203" pitchFamily="34" charset="0"/>
              </a:rPr>
              <a:t> </a:t>
            </a:r>
            <a:r>
              <a:rPr lang="en-US" altLang="ko-KR" sz="2400" dirty="0">
                <a:solidFill>
                  <a:srgbClr val="564B3C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GAN </a:t>
            </a:r>
          </a:p>
          <a:p>
            <a:r>
              <a:rPr lang="en-US" altLang="ko-KR" sz="2400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Super Resolution Model</a:t>
            </a:r>
          </a:p>
          <a:p>
            <a:endParaRPr lang="en-US" altLang="ko-KR" sz="2000" dirty="0">
              <a:solidFill>
                <a:srgbClr val="6F7873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altLang="ko-KR" sz="2400" dirty="0">
                <a:solidFill>
                  <a:srgbClr val="564B3C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Extract .PT File</a:t>
            </a:r>
          </a:p>
          <a:p>
            <a:r>
              <a:rPr lang="ko-KR" altLang="en-US" sz="2000" dirty="0">
                <a:solidFill>
                  <a:srgbClr val="0070C0"/>
                </a:solidFill>
                <a:latin typeface="Segoe UI Black" panose="020B0A02040204020203" pitchFamily="34" charset="0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Segoe UI Black" panose="020B0A02040204020203" pitchFamily="34" charset="0"/>
              </a:rPr>
              <a:t>	Saved Pretrained Weight</a:t>
            </a:r>
          </a:p>
          <a:p>
            <a:r>
              <a:rPr lang="en-US" altLang="ko-KR" sz="2000" dirty="0">
                <a:solidFill>
                  <a:srgbClr val="0070C0"/>
                </a:solidFill>
                <a:latin typeface="Segoe UI Black" panose="020B0A02040204020203" pitchFamily="34" charset="0"/>
              </a:rPr>
              <a:t>	with </a:t>
            </a:r>
            <a:r>
              <a:rPr lang="en-US" altLang="ko-KR" sz="2000" dirty="0" err="1">
                <a:solidFill>
                  <a:srgbClr val="0070C0"/>
                </a:solidFill>
                <a:latin typeface="Segoe UI Black" panose="020B0A02040204020203" pitchFamily="34" charset="0"/>
              </a:rPr>
              <a:t>Pytorch</a:t>
            </a:r>
            <a:endParaRPr lang="en-US" altLang="ko-KR" sz="2000" dirty="0">
              <a:solidFill>
                <a:srgbClr val="0070C0"/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54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664" y="533400"/>
            <a:ext cx="8260672" cy="762000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rgbClr val="6F787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libri" panose="020F0502020204030204" pitchFamily="34" charset="0"/>
              </a:rPr>
              <a:t>Android module</a:t>
            </a:r>
          </a:p>
        </p:txBody>
      </p:sp>
      <p:pic>
        <p:nvPicPr>
          <p:cNvPr id="1026" name="Picture 2" descr="Object Detector Android App Using PyTorch Mobile Neural Network">
            <a:extLst>
              <a:ext uri="{FF2B5EF4-FFF2-40B4-BE49-F238E27FC236}">
                <a16:creationId xmlns:a16="http://schemas.microsoft.com/office/drawing/2014/main" id="{A45C9B01-D78E-4DF0-B705-5E59DFA7D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83" y="1905000"/>
            <a:ext cx="4981433" cy="2781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CB62FB-9949-4B6E-BCE6-F95A7C7FB924}"/>
              </a:ext>
            </a:extLst>
          </p:cNvPr>
          <p:cNvSpPr txBox="1"/>
          <p:nvPr/>
        </p:nvSpPr>
        <p:spPr>
          <a:xfrm>
            <a:off x="4267200" y="41148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6F7873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Pytorch</a:t>
            </a:r>
            <a:r>
              <a:rPr lang="en-US" altLang="ko-KR" sz="2400" dirty="0">
                <a:solidFill>
                  <a:srgbClr val="6F7873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Android</a:t>
            </a:r>
          </a:p>
          <a:p>
            <a:r>
              <a:rPr lang="en-US" altLang="ko-KR" sz="2400" dirty="0">
                <a:solidFill>
                  <a:srgbClr val="0070C0"/>
                </a:solidFill>
                <a:latin typeface="Segoe UI Black" panose="020B0A02040204020203" pitchFamily="34" charset="0"/>
              </a:rPr>
              <a:t>	</a:t>
            </a:r>
            <a:endParaRPr lang="ko-KR" altLang="en-US" sz="2400" dirty="0">
              <a:solidFill>
                <a:srgbClr val="0070C0"/>
              </a:solidFill>
              <a:latin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C6F990-DC82-4AFE-BA64-E534BED1FFAE}"/>
              </a:ext>
            </a:extLst>
          </p:cNvPr>
          <p:cNvSpPr txBox="1"/>
          <p:nvPr/>
        </p:nvSpPr>
        <p:spPr>
          <a:xfrm>
            <a:off x="639931" y="4928691"/>
            <a:ext cx="7864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70C0"/>
                </a:solidFill>
                <a:latin typeface="Segoe UI Black" panose="020B0A02040204020203" pitchFamily="34" charset="0"/>
              </a:rPr>
              <a:t>S</a:t>
            </a:r>
            <a:r>
              <a:rPr lang="en-US" altLang="ko-KR" sz="2000" dirty="0">
                <a:solidFill>
                  <a:srgbClr val="0070C0"/>
                </a:solidFill>
                <a:latin typeface="Segoe UI Black" panose="020B0A02040204020203" pitchFamily="34" charset="0"/>
              </a:rPr>
              <a:t>upport Android Studio</a:t>
            </a:r>
          </a:p>
          <a:p>
            <a:pPr algn="ctr"/>
            <a:endParaRPr lang="en-US" altLang="ko-KR" sz="2000" dirty="0">
              <a:solidFill>
                <a:srgbClr val="0070C0"/>
              </a:solidFill>
              <a:latin typeface="Segoe UI Black" panose="020B0A02040204020203" pitchFamily="34" charset="0"/>
            </a:endParaRPr>
          </a:p>
          <a:p>
            <a:pPr algn="ctr"/>
            <a:r>
              <a:rPr lang="en-US" altLang="ko-KR" sz="2800" dirty="0">
                <a:solidFill>
                  <a:srgbClr val="0070C0"/>
                </a:solidFill>
                <a:latin typeface="Segoe UI Black" panose="020B0A02040204020203" pitchFamily="34" charset="0"/>
              </a:rPr>
              <a:t>R</a:t>
            </a:r>
            <a:r>
              <a:rPr lang="en-US" altLang="ko-KR" sz="2000" dirty="0">
                <a:solidFill>
                  <a:srgbClr val="0070C0"/>
                </a:solidFill>
                <a:latin typeface="Segoe UI Black" panose="020B0A02040204020203" pitchFamily="34" charset="0"/>
              </a:rPr>
              <a:t>un Pretrained Model in Android</a:t>
            </a:r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7053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135FFD9-737D-4C1A-952D-92E24A68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>
            <a:normAutofit/>
          </a:bodyPr>
          <a:lstStyle/>
          <a:p>
            <a:r>
              <a:rPr lang="en-US" altLang="ko-KR" sz="25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scalability on development</a:t>
            </a:r>
            <a:endParaRPr lang="ko-KR" altLang="en-US" sz="2500" dirty="0">
              <a:latin typeface="Segoe UI Black" panose="020B0A02040204020203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89D9295-FE61-401C-A9B4-973512079117}"/>
              </a:ext>
            </a:extLst>
          </p:cNvPr>
          <p:cNvCxnSpPr/>
          <p:nvPr/>
        </p:nvCxnSpPr>
        <p:spPr>
          <a:xfrm>
            <a:off x="972000" y="4038600"/>
            <a:ext cx="720000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E014BB5-F723-43DE-8DCF-4540A831E174}"/>
              </a:ext>
            </a:extLst>
          </p:cNvPr>
          <p:cNvCxnSpPr>
            <a:cxnSpLocks/>
          </p:cNvCxnSpPr>
          <p:nvPr/>
        </p:nvCxnSpPr>
        <p:spPr>
          <a:xfrm>
            <a:off x="4572000" y="1933800"/>
            <a:ext cx="0" cy="45432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21B1F1-D63B-4FA8-B0C8-E7220D738592}"/>
              </a:ext>
            </a:extLst>
          </p:cNvPr>
          <p:cNvSpPr/>
          <p:nvPr/>
        </p:nvSpPr>
        <p:spPr>
          <a:xfrm>
            <a:off x="1440673" y="2053080"/>
            <a:ext cx="17684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564B3C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libri" pitchFamily="34" charset="0"/>
              </a:rPr>
              <a:t>Size Control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26BFC8-6A83-4D20-A5B7-40B7E75A8831}"/>
              </a:ext>
            </a:extLst>
          </p:cNvPr>
          <p:cNvSpPr/>
          <p:nvPr/>
        </p:nvSpPr>
        <p:spPr>
          <a:xfrm>
            <a:off x="5663190" y="2042682"/>
            <a:ext cx="2111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564B3C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Sharing In SNS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C4B0F4-9F37-4481-93A7-E191A81B5F1C}"/>
              </a:ext>
            </a:extLst>
          </p:cNvPr>
          <p:cNvSpPr/>
          <p:nvPr/>
        </p:nvSpPr>
        <p:spPr>
          <a:xfrm>
            <a:off x="1336477" y="4205400"/>
            <a:ext cx="1976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564B3C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libri" pitchFamily="34" charset="0"/>
              </a:rPr>
              <a:t>Virtualization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4C6EF7-4628-4147-8483-4B11C5422764}"/>
              </a:ext>
            </a:extLst>
          </p:cNvPr>
          <p:cNvSpPr/>
          <p:nvPr/>
        </p:nvSpPr>
        <p:spPr>
          <a:xfrm>
            <a:off x="5314390" y="4147407"/>
            <a:ext cx="28122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564B3C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libri" pitchFamily="34" charset="0"/>
              </a:rPr>
              <a:t>New Transformation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7D8D2F7A-28C1-44DE-B468-BBCA485245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4" t="34939" r="19285" b="35844"/>
          <a:stretch/>
        </p:blipFill>
        <p:spPr bwMode="auto">
          <a:xfrm>
            <a:off x="5376636" y="2972943"/>
            <a:ext cx="2684585" cy="68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EB06898-E7D6-44A5-A3C6-421DE71E9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57" y="2787685"/>
            <a:ext cx="889864" cy="88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7928AC-C977-4F54-BE16-D664865A30CC}"/>
              </a:ext>
            </a:extLst>
          </p:cNvPr>
          <p:cNvSpPr/>
          <p:nvPr/>
        </p:nvSpPr>
        <p:spPr>
          <a:xfrm>
            <a:off x="1996276" y="3253586"/>
            <a:ext cx="289724" cy="299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전화이(가) 표시된 사진&#10;&#10;자동 생성된 설명">
            <a:extLst>
              <a:ext uri="{FF2B5EF4-FFF2-40B4-BE49-F238E27FC236}">
                <a16:creationId xmlns:a16="http://schemas.microsoft.com/office/drawing/2014/main" id="{B4A0A587-6803-4021-B887-C876569EEA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4919424"/>
            <a:ext cx="2603825" cy="134892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E84B73A-639C-44ED-BED5-16E14C492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408" y="4667211"/>
            <a:ext cx="2493038" cy="186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4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DB2A10E-F0E6-4830-AE7A-0F148A37B607}"/>
              </a:ext>
            </a:extLst>
          </p:cNvPr>
          <p:cNvCxnSpPr>
            <a:cxnSpLocks/>
          </p:cNvCxnSpPr>
          <p:nvPr/>
        </p:nvCxnSpPr>
        <p:spPr>
          <a:xfrm>
            <a:off x="7236641" y="2286000"/>
            <a:ext cx="0" cy="289560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FFA6481-2B0C-4DAE-9CD6-F1F95B15DC31}"/>
              </a:ext>
            </a:extLst>
          </p:cNvPr>
          <p:cNvCxnSpPr>
            <a:cxnSpLocks/>
          </p:cNvCxnSpPr>
          <p:nvPr/>
        </p:nvCxnSpPr>
        <p:spPr>
          <a:xfrm>
            <a:off x="5371034" y="2286000"/>
            <a:ext cx="0" cy="289560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404264D-0F0D-4A86-838A-4E2CBE2ED7EE}"/>
              </a:ext>
            </a:extLst>
          </p:cNvPr>
          <p:cNvCxnSpPr>
            <a:cxnSpLocks/>
          </p:cNvCxnSpPr>
          <p:nvPr/>
        </p:nvCxnSpPr>
        <p:spPr>
          <a:xfrm>
            <a:off x="3505200" y="2286000"/>
            <a:ext cx="0" cy="289560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38E12C6-1821-40CC-BAC2-6356E537117C}"/>
              </a:ext>
            </a:extLst>
          </p:cNvPr>
          <p:cNvCxnSpPr/>
          <p:nvPr/>
        </p:nvCxnSpPr>
        <p:spPr>
          <a:xfrm>
            <a:off x="1676400" y="2133600"/>
            <a:ext cx="0" cy="304800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328" y="1600201"/>
            <a:ext cx="8260672" cy="9906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Schedule</a:t>
            </a:r>
            <a:b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br>
              <a:rPr lang="en-US" sz="25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br>
              <a:rPr lang="en-US" sz="25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br>
              <a:rPr lang="en-US" sz="25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br>
              <a:rPr lang="en-US" sz="25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br>
              <a:rPr lang="en-US" sz="25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US" sz="25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7783" y="3128955"/>
            <a:ext cx="1981200" cy="757245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endParaRPr lang="en-US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1600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Final presentation: </a:t>
            </a:r>
            <a:endParaRPr lang="en-US" sz="16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41A871A-C9BD-4A94-BCB9-6899E4807905}"/>
              </a:ext>
            </a:extLst>
          </p:cNvPr>
          <p:cNvSpPr/>
          <p:nvPr/>
        </p:nvSpPr>
        <p:spPr>
          <a:xfrm flipV="1">
            <a:off x="894533" y="1799734"/>
            <a:ext cx="7476262" cy="62452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egoe UI Black" panose="020B0A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7C883-D4A9-43BD-8203-BE4BF2DD6D8B}"/>
              </a:ext>
            </a:extLst>
          </p:cNvPr>
          <p:cNvSpPr txBox="1"/>
          <p:nvPr/>
        </p:nvSpPr>
        <p:spPr>
          <a:xfrm>
            <a:off x="1083059" y="525589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~ 4/22</a:t>
            </a:r>
            <a:endParaRPr lang="ko-KR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9F63D0-213D-4C56-A224-44AFC02A5EFA}"/>
              </a:ext>
            </a:extLst>
          </p:cNvPr>
          <p:cNvSpPr txBox="1"/>
          <p:nvPr/>
        </p:nvSpPr>
        <p:spPr>
          <a:xfrm>
            <a:off x="7922439" y="32443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7/3</a:t>
            </a:r>
            <a:endParaRPr lang="ko-KR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E25AB8-50EC-498A-A5D0-64416E2CD6DE}"/>
              </a:ext>
            </a:extLst>
          </p:cNvPr>
          <p:cNvSpPr txBox="1"/>
          <p:nvPr/>
        </p:nvSpPr>
        <p:spPr>
          <a:xfrm>
            <a:off x="4902048" y="525589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~6/18</a:t>
            </a:r>
            <a:endParaRPr lang="ko-KR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B6EB63-59F8-4B78-8976-E28A000FC1A5}"/>
              </a:ext>
            </a:extLst>
          </p:cNvPr>
          <p:cNvSpPr txBox="1"/>
          <p:nvPr/>
        </p:nvSpPr>
        <p:spPr>
          <a:xfrm>
            <a:off x="3011308" y="5255893"/>
            <a:ext cx="98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~5/21</a:t>
            </a:r>
            <a:endParaRPr lang="ko-KR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36AABF-FBCE-4925-8C52-97BD11CDB4F4}"/>
              </a:ext>
            </a:extLst>
          </p:cNvPr>
          <p:cNvSpPr txBox="1"/>
          <p:nvPr/>
        </p:nvSpPr>
        <p:spPr>
          <a:xfrm>
            <a:off x="6801231" y="5255893"/>
            <a:ext cx="87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~7/2</a:t>
            </a:r>
            <a:endParaRPr lang="ko-KR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5B819C-F3A8-45C0-A513-76E0A79581AB}"/>
              </a:ext>
            </a:extLst>
          </p:cNvPr>
          <p:cNvSpPr txBox="1"/>
          <p:nvPr/>
        </p:nvSpPr>
        <p:spPr>
          <a:xfrm>
            <a:off x="341591" y="3472190"/>
            <a:ext cx="123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Planning &amp; role sharing</a:t>
            </a:r>
            <a:endParaRPr lang="ko-KR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835B79-B899-469F-8BFF-C7143C885710}"/>
              </a:ext>
            </a:extLst>
          </p:cNvPr>
          <p:cNvSpPr txBox="1"/>
          <p:nvPr/>
        </p:nvSpPr>
        <p:spPr>
          <a:xfrm>
            <a:off x="2080487" y="3472190"/>
            <a:ext cx="1588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Prototype</a:t>
            </a:r>
          </a:p>
          <a:p>
            <a:endParaRPr lang="en-US" altLang="ko-KR" sz="14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BFA58D-0670-40D4-94F9-967253D29002}"/>
              </a:ext>
            </a:extLst>
          </p:cNvPr>
          <p:cNvSpPr txBox="1"/>
          <p:nvPr/>
        </p:nvSpPr>
        <p:spPr>
          <a:xfrm>
            <a:off x="3662516" y="3472190"/>
            <a:ext cx="1588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Part Implementation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610FED-0E4B-41E4-9C99-362B5262FD8D}"/>
              </a:ext>
            </a:extLst>
          </p:cNvPr>
          <p:cNvSpPr txBox="1"/>
          <p:nvPr/>
        </p:nvSpPr>
        <p:spPr>
          <a:xfrm>
            <a:off x="5791200" y="3463050"/>
            <a:ext cx="1588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Edit wiki</a:t>
            </a:r>
          </a:p>
          <a:p>
            <a:r>
              <a:rPr lang="en-US" altLang="ko-KR" sz="1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Debugging</a:t>
            </a:r>
          </a:p>
          <a:p>
            <a:endParaRPr lang="en-US" altLang="ko-KR" sz="14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6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135FFD9-737D-4C1A-952D-92E24A68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latin typeface="Segoe UI Black" panose="020B0A02040204020203" pitchFamily="34" charset="0"/>
                <a:ea typeface="Segoe UI Black" panose="020B0A02040204020203" pitchFamily="34" charset="0"/>
              </a:rPr>
              <a:t>roles</a:t>
            </a:r>
            <a:endParaRPr lang="ko-KR" altLang="en-US" sz="2500" dirty="0">
              <a:latin typeface="Segoe UI Black" panose="020B0A02040204020203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89D9295-FE61-401C-A9B4-973512079117}"/>
              </a:ext>
            </a:extLst>
          </p:cNvPr>
          <p:cNvCxnSpPr/>
          <p:nvPr/>
        </p:nvCxnSpPr>
        <p:spPr>
          <a:xfrm>
            <a:off x="972000" y="4038600"/>
            <a:ext cx="720000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E014BB5-F723-43DE-8DCF-4540A831E174}"/>
              </a:ext>
            </a:extLst>
          </p:cNvPr>
          <p:cNvCxnSpPr>
            <a:cxnSpLocks/>
          </p:cNvCxnSpPr>
          <p:nvPr/>
        </p:nvCxnSpPr>
        <p:spPr>
          <a:xfrm>
            <a:off x="4572000" y="1933800"/>
            <a:ext cx="0" cy="45432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그림 16" descr="그리기, 시계, 표지판이(가) 표시된 사진&#10;&#10;자동 생성된 설명">
            <a:extLst>
              <a:ext uri="{FF2B5EF4-FFF2-40B4-BE49-F238E27FC236}">
                <a16:creationId xmlns:a16="http://schemas.microsoft.com/office/drawing/2014/main" id="{88636C65-373D-430A-859B-86C5F9CC08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56" y="1882098"/>
            <a:ext cx="885600" cy="885600"/>
          </a:xfrm>
          <a:prstGeom prst="rect">
            <a:avLst/>
          </a:prstGeom>
        </p:spPr>
      </p:pic>
      <p:pic>
        <p:nvPicPr>
          <p:cNvPr id="19" name="그림 18" descr="장난감이(가) 표시된 사진&#10;&#10;자동 생성된 설명">
            <a:extLst>
              <a:ext uri="{FF2B5EF4-FFF2-40B4-BE49-F238E27FC236}">
                <a16:creationId xmlns:a16="http://schemas.microsoft.com/office/drawing/2014/main" id="{78305840-3298-4561-BA8C-436113E8B2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192" y="4519145"/>
            <a:ext cx="885600" cy="885600"/>
          </a:xfrm>
          <a:prstGeom prst="rect">
            <a:avLst/>
          </a:prstGeom>
        </p:spPr>
      </p:pic>
      <p:pic>
        <p:nvPicPr>
          <p:cNvPr id="21" name="그림 20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4626525C-5093-4893-9F6D-C3DF4DFE9A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8" y="4524378"/>
            <a:ext cx="885593" cy="885600"/>
          </a:xfrm>
          <a:prstGeom prst="rect">
            <a:avLst/>
          </a:prstGeom>
        </p:spPr>
      </p:pic>
      <p:pic>
        <p:nvPicPr>
          <p:cNvPr id="23" name="그림 22" descr="그리기이(가) 표시된 사진&#10;&#10;자동 생성된 설명">
            <a:extLst>
              <a:ext uri="{FF2B5EF4-FFF2-40B4-BE49-F238E27FC236}">
                <a16:creationId xmlns:a16="http://schemas.microsoft.com/office/drawing/2014/main" id="{3026A49C-BAC1-45F3-89FA-E54024CDCE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08" y="1925879"/>
            <a:ext cx="885584" cy="8855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8371855-FD81-4BD2-A430-E05EBD0D7109}"/>
              </a:ext>
            </a:extLst>
          </p:cNvPr>
          <p:cNvSpPr txBox="1"/>
          <p:nvPr/>
        </p:nvSpPr>
        <p:spPr>
          <a:xfrm>
            <a:off x="1585741" y="2034499"/>
            <a:ext cx="1276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Kim </a:t>
            </a:r>
            <a:r>
              <a:rPr lang="en-US" altLang="ko-KR" sz="1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Jeongmin</a:t>
            </a:r>
            <a:endParaRPr lang="en-US" altLang="ko-KR" sz="1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803406-19BC-4DA8-8C15-923A96F20939}"/>
              </a:ext>
            </a:extLst>
          </p:cNvPr>
          <p:cNvSpPr txBox="1"/>
          <p:nvPr/>
        </p:nvSpPr>
        <p:spPr>
          <a:xfrm>
            <a:off x="6299989" y="2078265"/>
            <a:ext cx="1429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Lee </a:t>
            </a:r>
            <a:r>
              <a:rPr lang="en-US" altLang="ko-KR" sz="1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Chaehyeon</a:t>
            </a:r>
            <a:endParaRPr lang="ko-KR" altLang="en-US" sz="1200" dirty="0">
              <a:latin typeface="Segoe UI Black" panose="020B0A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C9C64B-6C3E-4EE9-B940-B28A89D66360}"/>
              </a:ext>
            </a:extLst>
          </p:cNvPr>
          <p:cNvSpPr txBox="1"/>
          <p:nvPr/>
        </p:nvSpPr>
        <p:spPr>
          <a:xfrm>
            <a:off x="6680999" y="4542619"/>
            <a:ext cx="104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Seo</a:t>
            </a:r>
            <a:r>
              <a:rPr lang="en-US" altLang="ko-KR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altLang="ko-KR" sz="1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Dongik</a:t>
            </a:r>
            <a:endParaRPr lang="en-US" altLang="ko-KR" sz="1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310807-2C1D-4017-AD2A-F9813C7196E1}"/>
              </a:ext>
            </a:extLst>
          </p:cNvPr>
          <p:cNvSpPr txBox="1"/>
          <p:nvPr/>
        </p:nvSpPr>
        <p:spPr>
          <a:xfrm>
            <a:off x="1585756" y="4547852"/>
            <a:ext cx="1143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Jang </a:t>
            </a:r>
            <a:r>
              <a:rPr lang="en-US" altLang="ko-KR" sz="1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Hwijun</a:t>
            </a:r>
            <a:endParaRPr lang="en-US" altLang="ko-KR" sz="1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39172F-EA6F-4C70-B391-20E9830D9E76}"/>
              </a:ext>
            </a:extLst>
          </p:cNvPr>
          <p:cNvSpPr txBox="1"/>
          <p:nvPr/>
        </p:nvSpPr>
        <p:spPr>
          <a:xfrm>
            <a:off x="1709370" y="2501771"/>
            <a:ext cx="2590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latin typeface="Segoe UI Black" panose="020B0A02040204020203" pitchFamily="34" charset="0"/>
                <a:ea typeface="Segoe UI Black" panose="020B0A02040204020203" pitchFamily="34" charset="0"/>
              </a:rPr>
              <a:t>Deep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latin typeface="Segoe UI Black" panose="020B0A02040204020203" pitchFamily="34" charset="0"/>
                <a:ea typeface="Segoe UI Black" panose="020B0A02040204020203" pitchFamily="34" charset="0"/>
              </a:rPr>
              <a:t>Manage Modules</a:t>
            </a:r>
            <a:endParaRPr lang="ko-KR" altLang="en-US" dirty="0">
              <a:latin typeface="Segoe UI Black" panose="020B0A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847A1D-4F05-4D59-A90F-6547F70A22EA}"/>
              </a:ext>
            </a:extLst>
          </p:cNvPr>
          <p:cNvSpPr txBox="1"/>
          <p:nvPr/>
        </p:nvSpPr>
        <p:spPr>
          <a:xfrm>
            <a:off x="5095415" y="2501702"/>
            <a:ext cx="2590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latin typeface="Segoe UI Black" panose="020B0A02040204020203" pitchFamily="34" charset="0"/>
                <a:ea typeface="Segoe UI Black" panose="020B0A02040204020203" pitchFamily="34" charset="0"/>
              </a:rPr>
              <a:t>Manage </a:t>
            </a:r>
            <a:r>
              <a:rPr lang="en-US" altLang="ko-K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Github</a:t>
            </a:r>
            <a:endParaRPr lang="en-US" altLang="ko-KR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latin typeface="Segoe UI Black" panose="020B0A02040204020203" pitchFamily="34" charset="0"/>
                <a:ea typeface="Segoe UI Black" panose="020B0A02040204020203" pitchFamily="34" charset="0"/>
              </a:rPr>
              <a:t>Apply Modules</a:t>
            </a:r>
            <a:endParaRPr lang="ko-KR" altLang="en-US" dirty="0">
              <a:latin typeface="Segoe UI Black" panose="020B0A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D48020-3547-407F-B042-EA9020A30D9B}"/>
              </a:ext>
            </a:extLst>
          </p:cNvPr>
          <p:cNvSpPr txBox="1"/>
          <p:nvPr/>
        </p:nvSpPr>
        <p:spPr>
          <a:xfrm>
            <a:off x="1738170" y="4935911"/>
            <a:ext cx="259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latin typeface="Segoe UI Black" panose="020B0A02040204020203" pitchFamily="34" charset="0"/>
                <a:ea typeface="Segoe UI Black" panose="020B0A02040204020203" pitchFamily="34" charset="0"/>
              </a:rPr>
              <a:t>Control a function</a:t>
            </a:r>
            <a:endParaRPr lang="ko-KR" altLang="en-US" dirty="0">
              <a:latin typeface="Segoe UI Black" panose="020B0A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139FDE-1B83-4D47-A093-69595AB0BA91}"/>
              </a:ext>
            </a:extLst>
          </p:cNvPr>
          <p:cNvSpPr txBox="1"/>
          <p:nvPr/>
        </p:nvSpPr>
        <p:spPr>
          <a:xfrm>
            <a:off x="5100705" y="4932248"/>
            <a:ext cx="259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latin typeface="Segoe UI Black" panose="020B0A02040204020203" pitchFamily="34" charset="0"/>
                <a:ea typeface="Segoe UI Black" panose="020B0A02040204020203" pitchFamily="34" charset="0"/>
              </a:rPr>
              <a:t>Mobile UI</a:t>
            </a:r>
            <a:endParaRPr lang="ko-KR" altLang="en-US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383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465</TotalTime>
  <Words>140</Words>
  <Application>Microsoft Office PowerPoint</Application>
  <PresentationFormat>화면 슬라이드 쇼(4:3)</PresentationFormat>
  <Paragraphs>90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돋움체</vt:lpstr>
      <vt:lpstr>맑은 고딕</vt:lpstr>
      <vt:lpstr>Arial</vt:lpstr>
      <vt:lpstr>Book Antiqua</vt:lpstr>
      <vt:lpstr>Calibri</vt:lpstr>
      <vt:lpstr>Century Gothic</vt:lpstr>
      <vt:lpstr>Segoe UI</vt:lpstr>
      <vt:lpstr>Segoe UI Black</vt:lpstr>
      <vt:lpstr>Wingdings</vt:lpstr>
      <vt:lpstr>Apothecary</vt:lpstr>
      <vt:lpstr>Mobile Programing Term ProJECt</vt:lpstr>
      <vt:lpstr>Contents</vt:lpstr>
      <vt:lpstr>Super Resolution</vt:lpstr>
      <vt:lpstr>What need to implement?</vt:lpstr>
      <vt:lpstr>Deep learning</vt:lpstr>
      <vt:lpstr>Android module</vt:lpstr>
      <vt:lpstr>scalability on development</vt:lpstr>
      <vt:lpstr>Schedule      </vt:lpstr>
      <vt:lpstr>roles</vt:lpstr>
      <vt:lpstr>Q&amp;A?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Web Design and Development  Process    </dc:title>
  <dc:creator>Riddhi Dhanani</dc:creator>
  <cp:lastModifiedBy>채현 이</cp:lastModifiedBy>
  <cp:revision>100</cp:revision>
  <dcterms:created xsi:type="dcterms:W3CDTF">2017-01-23T06:33:56Z</dcterms:created>
  <dcterms:modified xsi:type="dcterms:W3CDTF">2020-04-16T12:31:57Z</dcterms:modified>
</cp:coreProperties>
</file>