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57" r:id="rId5"/>
    <p:sldId id="260" r:id="rId6"/>
    <p:sldId id="261" r:id="rId7"/>
    <p:sldId id="259" r:id="rId8"/>
    <p:sldId id="263" r:id="rId9"/>
    <p:sldId id="264" r:id="rId10"/>
    <p:sldId id="258" r:id="rId11"/>
    <p:sldId id="262" r:id="rId12"/>
    <p:sldId id="265" r:id="rId13"/>
    <p:sldId id="269" r:id="rId14"/>
    <p:sldId id="266" r:id="rId15"/>
    <p:sldId id="267" r:id="rId16"/>
    <p:sldId id="268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6"/>
        <p:guide pos="38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15900" y="161290"/>
            <a:ext cx="11760200" cy="6525260"/>
          </a:xfrm>
        </p:spPr>
        <p:txBody>
          <a:bodyPr/>
          <a:lstStyle/>
          <a:p>
            <a:pPr algn="l"/>
            <a:endParaRPr lang="zh-CN" altLang="en-US" sz="1600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0"/>
            <a:ext cx="1019556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82560" y="2423795"/>
            <a:ext cx="274510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北京理工大学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徐州中医</a:t>
            </a:r>
            <a:r>
              <a:rPr lang="zh-CN" altLang="en-US" sz="1400">
                <a:solidFill>
                  <a:srgbClr val="FF0000"/>
                </a:solidFill>
              </a:rPr>
              <a:t>院</a:t>
            </a:r>
            <a:endParaRPr lang="zh-CN" altLang="en-US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2022.10 CCL(</a:t>
            </a:r>
            <a:r>
              <a:rPr lang="zh-CN" altLang="en-US" sz="1400">
                <a:solidFill>
                  <a:srgbClr val="FF0000"/>
                </a:solidFill>
              </a:rPr>
              <a:t>中国计算语言学会</a:t>
            </a:r>
            <a:r>
              <a:rPr lang="en-US" altLang="zh-CN" sz="1400">
                <a:solidFill>
                  <a:srgbClr val="FF0000"/>
                </a:solidFill>
              </a:rPr>
              <a:t>)</a:t>
            </a:r>
            <a:endParaRPr lang="en-US" altLang="zh-CN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微调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阶段：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数据集（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train,dev,test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）：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微调数据集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6325" y="1763395"/>
            <a:ext cx="5904865" cy="4812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285" y="1334135"/>
            <a:ext cx="10934065" cy="44888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引入知识对模型的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影响：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{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"Name": "风寒袭肺证",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"Definition": "是指风寒侵袭，肺气失宣，以恶寒，无汗，咳嗽，胸闷气喘，吐白痰，苔白，脉浮紧等为常见症的证候。常见于咳嗽等疾病中。西医学小儿支气管炎、急性气管-支气管炎中可见本证。",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"Typical_performance": "咳嗽，咳痰清稀，鼻塞，流清涕，喉痒，兼有恶寒重、发热轻，或见身痛无汗，舌苔薄白，脉浮紧。",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"Common_isease": "1、咳嗽\n\n症见咳嗽声重，气急咽痒，咳痰稀薄色白，鼻塞，流清涕，头痛，肢体酸痛，恶寒，发热，无汗，舌苔薄白，脉浮或浮紧。治宜疏风散寒，宣肺止咳。方用三拗汤合止嗽散加减。\n\n2、小儿支气管炎\n\n症见咳嗽频作，痰稀色白易咯，鼻塞，喷嚏，流清涕，恶寒，发热，无汘，咽痒声重，口不渴，头痛，全身酸痛，舌质淡红，苔薄白，脉浮紧或指纹浮红。治宜疏风散寒，宣肺止咳。方用华盖散加减。\n\n3、急性气管-支气管炎\n\n咳嗽声重，气急咽痒，咳痰稀白，鼻塞流涕，恶寒发热，无汗，头痛，肢体酸楚，舌苔薄白，脉浮或浮紧。治宜疏风散寒，宣肺止咳。方用止嗽散合三拗汤。",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"id": 0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}</a:t>
            </a:r>
            <a:r>
              <a:rPr lang="en-US" altLang="zh-CN" sz="1400" b="1">
                <a:latin typeface="Times New Roman Bold" panose="02020603050405020304" charset="0"/>
                <a:cs typeface="Times New Roman Bold" panose="02020603050405020304" charset="0"/>
              </a:rPr>
              <a:t>, {... ...}, {... ...}, ... ...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关于引入知识的对比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实验：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实验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1: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输入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诊断历史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 +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所有的证型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名称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实验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2: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输入诊断历史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 + 5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个证型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名称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实验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3: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输入诊断历史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 + 5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个证型名称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 +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证型对应的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知识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2527935"/>
            <a:ext cx="9969500" cy="3904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收获：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1.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数据集和模型可以直接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拿来用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2.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加入知识（多分类任务如何引入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类别知识）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3.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症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-&gt;</a:t>
            </a: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证</a:t>
            </a:r>
            <a:r>
              <a:rPr lang="en-US" altLang="zh-CN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-&gt;</a:t>
            </a: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方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（中药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集合）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还没有证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方（中药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集合）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	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数据集和模型都没有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找到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		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一个网站特别好：https://www.dayi.org.cn/。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4.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引入算法来优化模型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贡献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有三点：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1.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创建了一个公共的大规模的中医辩证论治数据集（来源徐州中医院的真实脱敏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病例）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2.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提出了两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种数据标准化的方法：（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1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）剪枝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（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2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）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合并：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3.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提出了一个特定领域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(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中医辩证论治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)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的预训练模型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ZY-BERT</a:t>
            </a:r>
            <a:endParaRPr lang="en-US" altLang="zh-CN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 u="sng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 u="sng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 u="sng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 u="sng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 u="sng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 u="sng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 u="sng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 u="sng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 u="sng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 u="sng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 u="sng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 u="sng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 u="sng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 u="sng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 u="sng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 u="sng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 u="sng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 u="sng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中医方面的几个重要的名词：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1. 症（症状）：在疾病状态下机体生理功能发生异常时病人的**主观感受**,头痛、乏力、畏寒、吞咽困难等被称为**症状**。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2.  证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（证型）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：当今中医诊断学界乃约定为疾病某个阶段的本质，即对当前病因、病位、病性、病势等所做高度的病理性概括，是立法用药的依据。</a:t>
            </a:r>
            <a:endParaRPr lang="en-US" altLang="zh-CN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3. 方剂：是中医药学中用于治疗疾病的药方，其中**包含多种草药**的组合。</a:t>
            </a:r>
            <a:endParaRPr lang="en-US" altLang="zh-CN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4.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药材</a:t>
            </a:r>
            <a:endParaRPr lang="en-US" altLang="zh-CN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中医诊断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过程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	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115" y="1289685"/>
            <a:ext cx="84201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辩证论治：患有</a:t>
            </a: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相同疾病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的人可能有</a:t>
            </a: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不同的证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，所以就会有</a:t>
            </a: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不同的方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；相反，带有</a:t>
            </a: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不同疾病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的病人可能有</a:t>
            </a: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相同的证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，所以给他们开了</a:t>
            </a: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相同的方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。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---同病异治 异病同治</a:t>
            </a:r>
            <a:endParaRPr lang="en-US" altLang="zh-CN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10" y="1511935"/>
            <a:ext cx="8554085" cy="4796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特点</a:t>
            </a:r>
            <a:r>
              <a:rPr lang="en-US" altLang="zh-CN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1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：区别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于现代医学，中医有自己的一套独特完整的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理论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特点</a:t>
            </a:r>
            <a:r>
              <a:rPr lang="en-US" altLang="zh-CN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2:  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区别于</a:t>
            </a:r>
            <a:r>
              <a:rPr lang="en-US" altLang="zh-CN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ICD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编码（指国际疾病分类）的诊断过程相对直接简单，中医辩证论治还需要理解文字中的信息进而收集更多的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证据，才能确定证型。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2253615"/>
            <a:ext cx="10257155" cy="4045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一、数据集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1.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预训练模型用的数据集（让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BERT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具备中医领域的通识能力）：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网络上爬取的各种中医相关的资料，书籍，期刊，网站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......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2.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微调数据集（让经过预训练后的模型具备处理特定任务的能力）（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中医辩证论治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）：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{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"user_id": "490695",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"lcd_id": "A17.41",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"lcd_name": "便血",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"syndrome": "气虚不摄证",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"chief_complaint": "解黑便半日",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"description": "患者凌晨无明显诱因出现解黑便症状，可见鲜血，伴腹痛隐隐，量少，2次/日，无粘液脓液，无里急后重，伴呕吐，呕吐物为胃内容物及咖啡色液体，量可，家属遂送病人送至我院急诊就诊，急诊拟上消化道出血收住入院。发病来，患者仍解黑便，伴乏力，食欲减退，觉恶心欲吐，无咳嗽咳痰，无发热黄疸，无心慌胸闷，无吞咽困难，无尿血，食纳、睡眠欠佳，小便正常，大便色黑，近期无明显消瘦。",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"detection": "神志清晰，精神尚可，形体形体适中，语言清晰，口唇红润；皮肤正常，无斑疹。头颅大小形态正常，无目窼下陷，无白睛，耳轮正常，无耳瘘级生疮；颈部对称，无青筋暴露，无瘿瘤瘰疬，胸部对称，虚里搏动正常，腹部平坦，无癥瘕痞块，爪甲色泽红润，双下肢对称，舌质红，苔薄黄，脉弦。",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"norm_syndrome": "气虚不摄证"</a:t>
            </a:r>
            <a:r>
              <a:rPr lang="en-US" altLang="zh-CN" sz="14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400" b="1">
                <a:latin typeface="Times New Roman Bold" panose="02020603050405020304" charset="0"/>
                <a:cs typeface="Times New Roman Bold" panose="02020603050405020304" charset="0"/>
              </a:rPr>
              <a:t>}，</a:t>
            </a:r>
            <a:r>
              <a:rPr lang="en-US" altLang="zh-CN" sz="1400" b="1">
                <a:latin typeface="Times New Roman Bold" panose="02020603050405020304" charset="0"/>
                <a:cs typeface="Times New Roman Bold" panose="02020603050405020304" charset="0"/>
              </a:rPr>
              <a:t>{... ...}, {... ...}, ... ... </a:t>
            </a:r>
            <a:endParaRPr lang="zh-CN" altLang="en-US" sz="14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55950" y="5741670"/>
            <a:ext cx="1751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Label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二、提出了两个统一、标准化</a:t>
            </a:r>
            <a:r>
              <a:rPr lang="zh-CN" altLang="en-US" sz="1800" b="1" u="sng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证型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的方法：（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1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）剪枝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（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2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）合并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合并：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e.g. : </a:t>
            </a:r>
            <a:r>
              <a:rPr lang="en-US" altLang="zh-CN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风热证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和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风热外袭证 </a:t>
            </a:r>
            <a:r>
              <a:rPr lang="zh-CN" altLang="en-US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属于同一证型</a:t>
            </a:r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endParaRPr lang="zh-CN" altLang="en-US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	         脾肾阳衰证 </a:t>
            </a:r>
            <a:r>
              <a:rPr lang="zh-CN" altLang="en-US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和</a:t>
            </a:r>
            <a:r>
              <a:rPr lang="en-US" altLang="zh-CN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 脾肾阳虚证 </a:t>
            </a:r>
            <a:r>
              <a:rPr lang="zh-CN" altLang="en-US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属于同一证型</a:t>
            </a:r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 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marL="0" indent="0">
              <a:buNone/>
            </a:pPr>
            <a:endParaRPr lang="zh-CN" altLang="en-US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剪枝：</a:t>
            </a:r>
            <a:endParaRPr lang="zh-CN" altLang="en-US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	e.g. : </a:t>
            </a:r>
            <a:r>
              <a:rPr lang="zh-CN" altLang="en-US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风寒证</a:t>
            </a:r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 -&gt; 风寒</a:t>
            </a:r>
            <a:r>
              <a:rPr lang="en-US" altLang="zh-CN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束表证</a:t>
            </a:r>
            <a:endParaRPr lang="zh-CN" altLang="en-US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		      -&gt; </a:t>
            </a:r>
            <a:r>
              <a:rPr lang="zh-CN" altLang="en-US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风寒</a:t>
            </a: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袭肺证</a:t>
            </a:r>
            <a:r>
              <a:rPr lang="en-US" altLang="zh-CN" sz="1800" b="1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 </a:t>
            </a:r>
            <a:endParaRPr lang="en-US" altLang="zh-CN" sz="1800" b="1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218440"/>
            <a:ext cx="11734800" cy="6443345"/>
          </a:xfrm>
        </p:spPr>
        <p:txBody>
          <a:bodyPr/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TCM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SD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: A 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Benchmark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for Probing 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Syndrome Differentiation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 via 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Natural Language Processing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solidFill>
                  <a:srgbClr val="FF0000"/>
                </a:solidFill>
                <a:latin typeface="Times New Roman Bold" panose="02020603050405020304" charset="0"/>
                <a:cs typeface="Times New Roman Bold" panose="02020603050405020304" charset="0"/>
              </a:rPr>
              <a:t>传统中国医学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-</a:t>
            </a:r>
            <a:r>
              <a:rPr lang="zh-CN" altLang="en-US" sz="1800" b="1">
                <a:solidFill>
                  <a:srgbClr val="00B050"/>
                </a:solidFill>
                <a:latin typeface="Times New Roman Bold" panose="02020603050405020304" charset="0"/>
                <a:cs typeface="Times New Roman Bold" panose="02020603050405020304" charset="0"/>
              </a:rPr>
              <a:t>辩证论治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：通过</a:t>
            </a:r>
            <a:r>
              <a:rPr lang="zh-CN" altLang="en-US" sz="1800" b="1">
                <a:solidFill>
                  <a:srgbClr val="7030A0"/>
                </a:solidFill>
                <a:latin typeface="Times New Roman Bold" panose="02020603050405020304" charset="0"/>
                <a:cs typeface="Times New Roman Bold" panose="02020603050405020304" charset="0"/>
              </a:rPr>
              <a:t>自然语言处理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探索辩证论治的</a:t>
            </a:r>
            <a:r>
              <a:rPr lang="zh-CN" altLang="en-US" sz="1800" b="1">
                <a:solidFill>
                  <a:srgbClr val="00B0F0"/>
                </a:solidFill>
                <a:latin typeface="Times New Roman Bold" panose="02020603050405020304" charset="0"/>
                <a:cs typeface="Times New Roman Bold" panose="02020603050405020304" charset="0"/>
              </a:rPr>
              <a:t>基准数据集</a:t>
            </a:r>
            <a:endParaRPr lang="zh-CN" altLang="en-US" sz="1800" b="1">
              <a:solidFill>
                <a:srgbClr val="00B0F0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三、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特定领域的预训练模型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ZY-BERT</a:t>
            </a:r>
            <a:endParaRPr lang="en-US" altLang="zh-CN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预训练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阶段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数据集：收集中医相关的各种类型的数据，包括网站中的书籍、文章、和知网中的论文，大致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4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亿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词。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预训练的方式：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CM(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字符掩盖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)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和</a:t>
            </a: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NSP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（下一个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句子）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本次采用的方式：全词掩盖（例如：“阳虚”，训练时掩盖“阳虚”而不是单独掩盖‘阳’或者‘</a:t>
            </a:r>
            <a:r>
              <a:rPr lang="zh-CN" altLang="en-US" sz="1800" b="1">
                <a:latin typeface="Times New Roman Bold" panose="02020603050405020304" charset="0"/>
                <a:cs typeface="Times New Roman Bold" panose="02020603050405020304" charset="0"/>
              </a:rPr>
              <a:t>虚’）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r>
              <a:rPr lang="en-US" altLang="zh-CN" sz="1800" b="1">
                <a:latin typeface="Times New Roman Bold" panose="02020603050405020304" charset="0"/>
                <a:cs typeface="Times New Roman Bold" panose="02020603050405020304" charset="0"/>
              </a:rPr>
              <a:t>	</a:t>
            </a: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  <a:p>
            <a:pPr marL="0" indent="0">
              <a:buNone/>
            </a:pPr>
            <a:endParaRPr lang="zh-CN" altLang="en-US" sz="1800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2911475"/>
            <a:ext cx="9335770" cy="3683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3751</Words>
  <Application>WPS 文字</Application>
  <PresentationFormat>宽屏</PresentationFormat>
  <Paragraphs>141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 Regular</vt:lpstr>
      <vt:lpstr>Times New Roman Bold</vt:lpstr>
      <vt:lpstr>Apple Color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耿佳豪</cp:lastModifiedBy>
  <cp:revision>34</cp:revision>
  <dcterms:created xsi:type="dcterms:W3CDTF">2023-04-24T03:17:54Z</dcterms:created>
  <dcterms:modified xsi:type="dcterms:W3CDTF">2023-04-24T03:17:54Z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2052-5.3.0.7872</vt:lpwstr>
  </property>
  <property fmtid="{D5CDD505-2E9C-101B-9397-08002B2CF9AE}" pid="3" name="ICV">
    <vt:lpwstr>FAA0BB02371B3CA6FAD04364A673F3B9_41</vt:lpwstr>
  </property>
</Properties>
</file>