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5" r:id="rId9"/>
    <p:sldId id="266" r:id="rId10"/>
    <p:sldId id="267" r:id="rId11"/>
    <p:sldId id="268" r:id="rId12"/>
    <p:sldId id="269" r:id="rId13"/>
    <p:sldId id="270" r:id="rId14"/>
    <p:sldId id="271" r:id="rId15"/>
    <p:sldId id="262"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470D2D2-D088-4485-8316-E190DCAE7704}" type="datetimeFigureOut">
              <a:rPr lang="zh-CN" altLang="en-US" smtClean="0"/>
              <a:t>2022/3/22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5605C9-861A-4D85-AB09-F4288766163F}" type="slidenum">
              <a:rPr lang="zh-CN" altLang="en-US" smtClean="0"/>
              <a:t>‹#›</a:t>
            </a:fld>
            <a:endParaRPr lang="zh-CN" altLang="en-US"/>
          </a:p>
        </p:txBody>
      </p:sp>
    </p:spTree>
    <p:extLst>
      <p:ext uri="{BB962C8B-B14F-4D97-AF65-F5344CB8AC3E}">
        <p14:creationId xmlns:p14="http://schemas.microsoft.com/office/powerpoint/2010/main" val="3865022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70D2D2-D088-4485-8316-E190DCAE7704}" type="datetimeFigureOut">
              <a:rPr lang="zh-CN" altLang="en-US" smtClean="0"/>
              <a:t>2022/3/22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5605C9-861A-4D85-AB09-F4288766163F}" type="slidenum">
              <a:rPr lang="zh-CN" altLang="en-US" smtClean="0"/>
              <a:t>‹#›</a:t>
            </a:fld>
            <a:endParaRPr lang="zh-CN" altLang="en-US"/>
          </a:p>
        </p:txBody>
      </p:sp>
    </p:spTree>
    <p:extLst>
      <p:ext uri="{BB962C8B-B14F-4D97-AF65-F5344CB8AC3E}">
        <p14:creationId xmlns:p14="http://schemas.microsoft.com/office/powerpoint/2010/main" val="1504146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70D2D2-D088-4485-8316-E190DCAE7704}" type="datetimeFigureOut">
              <a:rPr lang="zh-CN" altLang="en-US" smtClean="0"/>
              <a:t>2022/3/22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5605C9-861A-4D85-AB09-F4288766163F}" type="slidenum">
              <a:rPr lang="zh-CN" altLang="en-US" smtClean="0"/>
              <a:t>‹#›</a:t>
            </a:fld>
            <a:endParaRPr lang="zh-CN" altLang="en-US"/>
          </a:p>
        </p:txBody>
      </p:sp>
    </p:spTree>
    <p:extLst>
      <p:ext uri="{BB962C8B-B14F-4D97-AF65-F5344CB8AC3E}">
        <p14:creationId xmlns:p14="http://schemas.microsoft.com/office/powerpoint/2010/main" val="190940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70D2D2-D088-4485-8316-E190DCAE7704}" type="datetimeFigureOut">
              <a:rPr lang="zh-CN" altLang="en-US" smtClean="0"/>
              <a:t>2022/3/22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5605C9-861A-4D85-AB09-F4288766163F}" type="slidenum">
              <a:rPr lang="zh-CN" altLang="en-US" smtClean="0"/>
              <a:t>‹#›</a:t>
            </a:fld>
            <a:endParaRPr lang="zh-CN" altLang="en-US"/>
          </a:p>
        </p:txBody>
      </p:sp>
    </p:spTree>
    <p:extLst>
      <p:ext uri="{BB962C8B-B14F-4D97-AF65-F5344CB8AC3E}">
        <p14:creationId xmlns:p14="http://schemas.microsoft.com/office/powerpoint/2010/main" val="75043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470D2D2-D088-4485-8316-E190DCAE7704}" type="datetimeFigureOut">
              <a:rPr lang="zh-CN" altLang="en-US" smtClean="0"/>
              <a:t>2022/3/22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5605C9-861A-4D85-AB09-F4288766163F}" type="slidenum">
              <a:rPr lang="zh-CN" altLang="en-US" smtClean="0"/>
              <a:t>‹#›</a:t>
            </a:fld>
            <a:endParaRPr lang="zh-CN" altLang="en-US"/>
          </a:p>
        </p:txBody>
      </p:sp>
    </p:spTree>
    <p:extLst>
      <p:ext uri="{BB962C8B-B14F-4D97-AF65-F5344CB8AC3E}">
        <p14:creationId xmlns:p14="http://schemas.microsoft.com/office/powerpoint/2010/main" val="410548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470D2D2-D088-4485-8316-E190DCAE7704}" type="datetimeFigureOut">
              <a:rPr lang="zh-CN" altLang="en-US" smtClean="0"/>
              <a:t>2022/3/22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5605C9-861A-4D85-AB09-F4288766163F}" type="slidenum">
              <a:rPr lang="zh-CN" altLang="en-US" smtClean="0"/>
              <a:t>‹#›</a:t>
            </a:fld>
            <a:endParaRPr lang="zh-CN" altLang="en-US"/>
          </a:p>
        </p:txBody>
      </p:sp>
    </p:spTree>
    <p:extLst>
      <p:ext uri="{BB962C8B-B14F-4D97-AF65-F5344CB8AC3E}">
        <p14:creationId xmlns:p14="http://schemas.microsoft.com/office/powerpoint/2010/main" val="277074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470D2D2-D088-4485-8316-E190DCAE7704}" type="datetimeFigureOut">
              <a:rPr lang="zh-CN" altLang="en-US" smtClean="0"/>
              <a:t>2022/3/22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85605C9-861A-4D85-AB09-F4288766163F}" type="slidenum">
              <a:rPr lang="zh-CN" altLang="en-US" smtClean="0"/>
              <a:t>‹#›</a:t>
            </a:fld>
            <a:endParaRPr lang="zh-CN" altLang="en-US"/>
          </a:p>
        </p:txBody>
      </p:sp>
    </p:spTree>
    <p:extLst>
      <p:ext uri="{BB962C8B-B14F-4D97-AF65-F5344CB8AC3E}">
        <p14:creationId xmlns:p14="http://schemas.microsoft.com/office/powerpoint/2010/main" val="400920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470D2D2-D088-4485-8316-E190DCAE7704}" type="datetimeFigureOut">
              <a:rPr lang="zh-CN" altLang="en-US" smtClean="0"/>
              <a:t>2022/3/22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85605C9-861A-4D85-AB09-F4288766163F}" type="slidenum">
              <a:rPr lang="zh-CN" altLang="en-US" smtClean="0"/>
              <a:t>‹#›</a:t>
            </a:fld>
            <a:endParaRPr lang="zh-CN" altLang="en-US"/>
          </a:p>
        </p:txBody>
      </p:sp>
    </p:spTree>
    <p:extLst>
      <p:ext uri="{BB962C8B-B14F-4D97-AF65-F5344CB8AC3E}">
        <p14:creationId xmlns:p14="http://schemas.microsoft.com/office/powerpoint/2010/main" val="159167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70D2D2-D088-4485-8316-E190DCAE7704}" type="datetimeFigureOut">
              <a:rPr lang="zh-CN" altLang="en-US" smtClean="0"/>
              <a:t>2022/3/22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85605C9-861A-4D85-AB09-F4288766163F}" type="slidenum">
              <a:rPr lang="zh-CN" altLang="en-US" smtClean="0"/>
              <a:t>‹#›</a:t>
            </a:fld>
            <a:endParaRPr lang="zh-CN" altLang="en-US"/>
          </a:p>
        </p:txBody>
      </p:sp>
    </p:spTree>
    <p:extLst>
      <p:ext uri="{BB962C8B-B14F-4D97-AF65-F5344CB8AC3E}">
        <p14:creationId xmlns:p14="http://schemas.microsoft.com/office/powerpoint/2010/main" val="186262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470D2D2-D088-4485-8316-E190DCAE7704}" type="datetimeFigureOut">
              <a:rPr lang="zh-CN" altLang="en-US" smtClean="0"/>
              <a:t>2022/3/22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5605C9-861A-4D85-AB09-F4288766163F}" type="slidenum">
              <a:rPr lang="zh-CN" altLang="en-US" smtClean="0"/>
              <a:t>‹#›</a:t>
            </a:fld>
            <a:endParaRPr lang="zh-CN" altLang="en-US"/>
          </a:p>
        </p:txBody>
      </p:sp>
    </p:spTree>
    <p:extLst>
      <p:ext uri="{BB962C8B-B14F-4D97-AF65-F5344CB8AC3E}">
        <p14:creationId xmlns:p14="http://schemas.microsoft.com/office/powerpoint/2010/main" val="291816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470D2D2-D088-4485-8316-E190DCAE7704}" type="datetimeFigureOut">
              <a:rPr lang="zh-CN" altLang="en-US" smtClean="0"/>
              <a:t>2022/3/22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5605C9-861A-4D85-AB09-F4288766163F}" type="slidenum">
              <a:rPr lang="zh-CN" altLang="en-US" smtClean="0"/>
              <a:t>‹#›</a:t>
            </a:fld>
            <a:endParaRPr lang="zh-CN" altLang="en-US"/>
          </a:p>
        </p:txBody>
      </p:sp>
    </p:spTree>
    <p:extLst>
      <p:ext uri="{BB962C8B-B14F-4D97-AF65-F5344CB8AC3E}">
        <p14:creationId xmlns:p14="http://schemas.microsoft.com/office/powerpoint/2010/main" val="1621262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0D2D2-D088-4485-8316-E190DCAE7704}" type="datetimeFigureOut">
              <a:rPr lang="zh-CN" altLang="en-US" smtClean="0"/>
              <a:t>2022/3/22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605C9-861A-4D85-AB09-F4288766163F}" type="slidenum">
              <a:rPr lang="zh-CN" altLang="en-US" smtClean="0"/>
              <a:t>‹#›</a:t>
            </a:fld>
            <a:endParaRPr lang="zh-CN" altLang="en-US"/>
          </a:p>
        </p:txBody>
      </p:sp>
    </p:spTree>
    <p:extLst>
      <p:ext uri="{BB962C8B-B14F-4D97-AF65-F5344CB8AC3E}">
        <p14:creationId xmlns:p14="http://schemas.microsoft.com/office/powerpoint/2010/main" val="3972786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aike.baidu.com/item/Python" TargetMode="External"/><Relationship Id="rId2" Type="http://schemas.openxmlformats.org/officeDocument/2006/relationships/hyperlink" Target="https://baike.baidu.com/item/%E5%BC%80%E6%BA%90/246339" TargetMode="External"/><Relationship Id="rId1" Type="http://schemas.openxmlformats.org/officeDocument/2006/relationships/slideLayout" Target="../slideLayouts/slideLayout2.xml"/><Relationship Id="rId5" Type="http://schemas.openxmlformats.org/officeDocument/2006/relationships/hyperlink" Target="https://baike.baidu.com/item/%E4%BA%BA%E5%B7%A5%E6%99%BA%E8%83%BD/9180" TargetMode="External"/><Relationship Id="rId4" Type="http://schemas.openxmlformats.org/officeDocument/2006/relationships/hyperlink" Target="https://baike.baidu.com/item/Facebook/744958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65666" y="527548"/>
            <a:ext cx="9993297" cy="5626100"/>
          </a:xfrm>
        </p:spPr>
        <p:txBody>
          <a:bodyPr>
            <a:normAutofit/>
          </a:bodyPr>
          <a:lstStyle/>
          <a:p>
            <a:pPr algn="l">
              <a:lnSpc>
                <a:spcPct val="100000"/>
              </a:lnSpc>
            </a:pPr>
            <a:r>
              <a:rPr lang="en-US" altLang="zh-CN" sz="2000" dirty="0" smtClean="0">
                <a:latin typeface="黑体" panose="02010609060101010101" pitchFamily="49" charset="-122"/>
                <a:ea typeface="黑体" panose="02010609060101010101" pitchFamily="49" charset="-122"/>
              </a:rPr>
              <a:t>1. Word2Vec:</a:t>
            </a:r>
            <a:endParaRPr lang="en-US" altLang="zh-CN" sz="2000" dirty="0">
              <a:latin typeface="黑体" panose="02010609060101010101" pitchFamily="49" charset="-122"/>
              <a:ea typeface="黑体" panose="02010609060101010101" pitchFamily="49" charset="-122"/>
            </a:endParaRPr>
          </a:p>
          <a:p>
            <a:pPr algn="l">
              <a:lnSpc>
                <a:spcPct val="100000"/>
              </a:lnSpc>
            </a:pPr>
            <a:r>
              <a:rPr lang="zh-CN" altLang="en-US" sz="1600" dirty="0" smtClean="0">
                <a:latin typeface="黑体" panose="02010609060101010101" pitchFamily="49" charset="-122"/>
                <a:ea typeface="黑体" panose="02010609060101010101" pitchFamily="49" charset="-122"/>
              </a:rPr>
              <a:t>是</a:t>
            </a:r>
            <a:r>
              <a:rPr lang="zh-CN" altLang="en-US" sz="1600" dirty="0">
                <a:latin typeface="黑体" panose="02010609060101010101" pitchFamily="49" charset="-122"/>
                <a:ea typeface="黑体" panose="02010609060101010101" pitchFamily="49" charset="-122"/>
              </a:rPr>
              <a:t>一群用来</a:t>
            </a:r>
            <a:r>
              <a:rPr lang="zh-CN" altLang="en-US" sz="1600" dirty="0">
                <a:solidFill>
                  <a:srgbClr val="FF0000"/>
                </a:solidFill>
                <a:latin typeface="黑体" panose="02010609060101010101" pitchFamily="49" charset="-122"/>
                <a:ea typeface="黑体" panose="02010609060101010101" pitchFamily="49" charset="-122"/>
              </a:rPr>
              <a:t>产生词向量</a:t>
            </a:r>
            <a:r>
              <a:rPr lang="zh-CN" altLang="en-US" sz="1600" dirty="0">
                <a:latin typeface="黑体" panose="02010609060101010101" pitchFamily="49" charset="-122"/>
                <a:ea typeface="黑体" panose="02010609060101010101" pitchFamily="49" charset="-122"/>
              </a:rPr>
              <a:t>的相关</a:t>
            </a:r>
            <a:r>
              <a:rPr lang="zh-CN" altLang="en-US" sz="1600" dirty="0" smtClean="0">
                <a:latin typeface="黑体" panose="02010609060101010101" pitchFamily="49" charset="-122"/>
                <a:ea typeface="黑体" panose="02010609060101010101" pitchFamily="49" charset="-122"/>
              </a:rPr>
              <a:t>模型。但他不仅仅用于产生词向量，他可以通过模型训练之后，</a:t>
            </a:r>
            <a:r>
              <a:rPr lang="zh-CN" altLang="en-US" sz="1600" dirty="0" smtClean="0">
                <a:solidFill>
                  <a:srgbClr val="FF0000"/>
                </a:solidFill>
                <a:latin typeface="黑体" panose="02010609060101010101" pitchFamily="49" charset="-122"/>
                <a:ea typeface="黑体" panose="02010609060101010101" pitchFamily="49" charset="-122"/>
              </a:rPr>
              <a:t>预测单词的上下文</a:t>
            </a:r>
            <a:r>
              <a:rPr lang="zh-CN" altLang="en-US" sz="1600" dirty="0" smtClean="0">
                <a:latin typeface="黑体" panose="02010609060101010101" pitchFamily="49" charset="-122"/>
                <a:ea typeface="黑体" panose="02010609060101010101" pitchFamily="49" charset="-122"/>
              </a:rPr>
              <a:t>，比如输入一个单词，然后他会输出这个单词最有可能的上下文，也就是输出这个词旁边最有可能出现的词。</a:t>
            </a:r>
            <a:endParaRPr lang="en-US" altLang="zh-CN" sz="1600" dirty="0" smtClean="0">
              <a:latin typeface="黑体" panose="02010609060101010101" pitchFamily="49" charset="-122"/>
              <a:ea typeface="黑体" panose="02010609060101010101" pitchFamily="49" charset="-122"/>
            </a:endParaRPr>
          </a:p>
          <a:p>
            <a:pPr algn="l">
              <a:lnSpc>
                <a:spcPct val="100000"/>
              </a:lnSpc>
            </a:pPr>
            <a:r>
              <a:rPr lang="zh-CN" altLang="en-US" sz="1600" dirty="0" smtClean="0">
                <a:latin typeface="黑体" panose="02010609060101010101" pitchFamily="49" charset="-122"/>
                <a:ea typeface="黑体" panose="02010609060101010101" pitchFamily="49" charset="-122"/>
              </a:rPr>
              <a:t>进而，我们可以</a:t>
            </a:r>
            <a:r>
              <a:rPr lang="zh-CN" altLang="en-US" sz="1600" dirty="0" smtClean="0">
                <a:solidFill>
                  <a:srgbClr val="FF0000"/>
                </a:solidFill>
                <a:latin typeface="黑体" panose="02010609060101010101" pitchFamily="49" charset="-122"/>
                <a:ea typeface="黑体" panose="02010609060101010101" pitchFamily="49" charset="-122"/>
              </a:rPr>
              <a:t>推断出</a:t>
            </a:r>
            <a:r>
              <a:rPr lang="zh-CN" altLang="en-US" sz="1600" dirty="0" smtClean="0">
                <a:latin typeface="黑体" panose="02010609060101010101" pitchFamily="49" charset="-122"/>
                <a:ea typeface="黑体" panose="02010609060101010101" pitchFamily="49" charset="-122"/>
              </a:rPr>
              <a:t>，我们可以</a:t>
            </a:r>
            <a:r>
              <a:rPr lang="zh-CN" altLang="en-US" sz="1600" dirty="0" smtClean="0">
                <a:solidFill>
                  <a:srgbClr val="FF0000"/>
                </a:solidFill>
                <a:latin typeface="黑体" panose="02010609060101010101" pitchFamily="49" charset="-122"/>
                <a:ea typeface="黑体" panose="02010609060101010101" pitchFamily="49" charset="-122"/>
              </a:rPr>
              <a:t>找到一个单词的近义词</a:t>
            </a:r>
            <a:r>
              <a:rPr lang="zh-CN" altLang="en-US" sz="1600" dirty="0" smtClean="0">
                <a:latin typeface="黑体" panose="02010609060101010101" pitchFamily="49" charset="-122"/>
                <a:ea typeface="黑体" panose="02010609060101010101" pitchFamily="49" charset="-122"/>
              </a:rPr>
              <a:t>。如果两个词有相同的上下文，那么这两个词语义应该是非常接近的。这个模型可以达到这样的效果。</a:t>
            </a:r>
            <a:endParaRPr lang="en-US" altLang="zh-CN" sz="1600" dirty="0">
              <a:latin typeface="黑体" panose="02010609060101010101" pitchFamily="49" charset="-122"/>
              <a:ea typeface="黑体" panose="02010609060101010101" pitchFamily="49" charset="-122"/>
            </a:endParaRPr>
          </a:p>
          <a:p>
            <a:pPr algn="l">
              <a:lnSpc>
                <a:spcPct val="100000"/>
              </a:lnSpc>
            </a:pPr>
            <a:r>
              <a:rPr lang="en-US" altLang="zh-CN" sz="1600" dirty="0" smtClean="0">
                <a:latin typeface="黑体" panose="02010609060101010101" pitchFamily="49" charset="-122"/>
                <a:ea typeface="黑体" panose="02010609060101010101" pitchFamily="49" charset="-122"/>
              </a:rPr>
              <a:t>Word2vec</a:t>
            </a:r>
            <a:r>
              <a:rPr lang="zh-CN" altLang="en-US" sz="1600" dirty="0">
                <a:latin typeface="黑体" panose="02010609060101010101" pitchFamily="49" charset="-122"/>
                <a:ea typeface="黑体" panose="02010609060101010101" pitchFamily="49" charset="-122"/>
              </a:rPr>
              <a:t>主要依赖两个模型：</a:t>
            </a:r>
            <a:r>
              <a:rPr lang="en-US" altLang="zh-CN" sz="1600" dirty="0">
                <a:solidFill>
                  <a:srgbClr val="FF0000"/>
                </a:solidFill>
                <a:latin typeface="黑体" panose="02010609060101010101" pitchFamily="49" charset="-122"/>
                <a:ea typeface="黑体" panose="02010609060101010101" pitchFamily="49" charset="-122"/>
              </a:rPr>
              <a:t>skip-gram</a:t>
            </a:r>
            <a:r>
              <a:rPr lang="zh-CN" altLang="en-US" sz="1600" dirty="0">
                <a:solidFill>
                  <a:srgbClr val="FF0000"/>
                </a:solidFill>
                <a:latin typeface="黑体" panose="02010609060101010101" pitchFamily="49" charset="-122"/>
                <a:ea typeface="黑体" panose="02010609060101010101" pitchFamily="49" charset="-122"/>
              </a:rPr>
              <a:t>模型</a:t>
            </a:r>
            <a:r>
              <a:rPr lang="zh-CN" altLang="en-US" sz="1600" dirty="0">
                <a:latin typeface="黑体" panose="02010609060101010101" pitchFamily="49" charset="-122"/>
                <a:ea typeface="黑体" panose="02010609060101010101" pitchFamily="49" charset="-122"/>
              </a:rPr>
              <a:t>和词</a:t>
            </a:r>
            <a:r>
              <a:rPr lang="zh-CN" altLang="en-US" sz="1600" dirty="0" smtClean="0">
                <a:latin typeface="黑体" panose="02010609060101010101" pitchFamily="49" charset="-122"/>
                <a:ea typeface="黑体" panose="02010609060101010101" pitchFamily="49" charset="-122"/>
              </a:rPr>
              <a:t>袋</a:t>
            </a:r>
            <a:r>
              <a:rPr lang="en-US" altLang="zh-CN" sz="1600" dirty="0" smtClean="0">
                <a:latin typeface="黑体" panose="02010609060101010101" pitchFamily="49" charset="-122"/>
                <a:ea typeface="黑体" panose="02010609060101010101" pitchFamily="49" charset="-122"/>
              </a:rPr>
              <a:t>(CBWM)</a:t>
            </a:r>
            <a:r>
              <a:rPr lang="zh-CN" altLang="en-US" sz="1600" dirty="0" smtClean="0">
                <a:latin typeface="黑体" panose="02010609060101010101" pitchFamily="49" charset="-122"/>
                <a:ea typeface="黑体" panose="02010609060101010101" pitchFamily="49" charset="-122"/>
              </a:rPr>
              <a:t>模型。他</a:t>
            </a:r>
            <a:r>
              <a:rPr lang="zh-CN" altLang="en-US" sz="1600" dirty="0">
                <a:latin typeface="黑体" panose="02010609060101010101" pitchFamily="49" charset="-122"/>
                <a:ea typeface="黑体" panose="02010609060101010101" pitchFamily="49" charset="-122"/>
              </a:rPr>
              <a:t>是如何依赖这两个模型，来</a:t>
            </a:r>
            <a:r>
              <a:rPr lang="zh-CN" altLang="en-US" sz="1600" dirty="0">
                <a:solidFill>
                  <a:srgbClr val="FF0000"/>
                </a:solidFill>
                <a:latin typeface="黑体" panose="02010609060101010101" pitchFamily="49" charset="-122"/>
                <a:ea typeface="黑体" panose="02010609060101010101" pitchFamily="49" charset="-122"/>
              </a:rPr>
              <a:t>产生词向量</a:t>
            </a:r>
            <a:r>
              <a:rPr lang="zh-CN" altLang="en-US" sz="1600" dirty="0">
                <a:latin typeface="黑体" panose="02010609060101010101" pitchFamily="49" charset="-122"/>
                <a:ea typeface="黑体" panose="02010609060101010101" pitchFamily="49" charset="-122"/>
              </a:rPr>
              <a:t>，并</a:t>
            </a:r>
            <a:r>
              <a:rPr lang="zh-CN" altLang="en-US" sz="1600" dirty="0">
                <a:solidFill>
                  <a:srgbClr val="FF0000"/>
                </a:solidFill>
                <a:latin typeface="黑体" panose="02010609060101010101" pitchFamily="49" charset="-122"/>
                <a:ea typeface="黑体" panose="02010609060101010101" pitchFamily="49" charset="-122"/>
              </a:rPr>
              <a:t>预测出这个单词（词向量）的上下文</a:t>
            </a:r>
            <a:r>
              <a:rPr lang="zh-CN" altLang="en-US" sz="1600" dirty="0">
                <a:latin typeface="黑体" panose="02010609060101010101" pitchFamily="49" charset="-122"/>
                <a:ea typeface="黑体" panose="02010609060101010101" pitchFamily="49" charset="-122"/>
              </a:rPr>
              <a:t>的呢</a:t>
            </a:r>
            <a:r>
              <a:rPr lang="zh-CN" altLang="en-US" sz="1600" dirty="0" smtClean="0">
                <a:latin typeface="黑体" panose="02010609060101010101" pitchFamily="49" charset="-122"/>
                <a:ea typeface="黑体" panose="02010609060101010101" pitchFamily="49" charset="-122"/>
              </a:rPr>
              <a:t>？</a:t>
            </a:r>
            <a:r>
              <a:rPr lang="en-US" altLang="zh-CN" sz="1600" dirty="0" smtClean="0">
                <a:latin typeface="黑体" panose="02010609060101010101" pitchFamily="49" charset="-122"/>
                <a:ea typeface="黑体" panose="02010609060101010101" pitchFamily="49" charset="-122"/>
              </a:rPr>
              <a:t> </a:t>
            </a:r>
          </a:p>
          <a:p>
            <a:pPr algn="l">
              <a:lnSpc>
                <a:spcPct val="100000"/>
              </a:lnSpc>
            </a:pPr>
            <a:r>
              <a:rPr lang="en-US" altLang="zh-CN" sz="1600" dirty="0" smtClean="0">
                <a:latin typeface="黑体" panose="02010609060101010101" pitchFamily="49" charset="-122"/>
                <a:ea typeface="黑体" panose="02010609060101010101" pitchFamily="49" charset="-122"/>
              </a:rPr>
              <a:t>2</a:t>
            </a:r>
            <a:r>
              <a:rPr lang="en-US" altLang="zh-CN" sz="1600" dirty="0">
                <a:latin typeface="黑体" panose="02010609060101010101" pitchFamily="49" charset="-122"/>
                <a:ea typeface="黑体" panose="02010609060101010101" pitchFamily="49" charset="-122"/>
              </a:rPr>
              <a:t>. ONE-HOT</a:t>
            </a:r>
            <a:r>
              <a:rPr lang="zh-CN" altLang="en-US" sz="1600" dirty="0">
                <a:latin typeface="黑体" panose="02010609060101010101" pitchFamily="49" charset="-122"/>
                <a:ea typeface="黑体" panose="02010609060101010101" pitchFamily="49" charset="-122"/>
              </a:rPr>
              <a:t>编码：</a:t>
            </a:r>
            <a:endParaRPr lang="en-US" altLang="zh-CN" sz="1600" dirty="0">
              <a:latin typeface="黑体" panose="02010609060101010101" pitchFamily="49" charset="-122"/>
              <a:ea typeface="黑体" panose="02010609060101010101" pitchFamily="49" charset="-122"/>
            </a:endParaRPr>
          </a:p>
          <a:p>
            <a:pPr algn="l">
              <a:lnSpc>
                <a:spcPct val="100000"/>
              </a:lnSpc>
            </a:pPr>
            <a:r>
              <a:rPr lang="en-US" altLang="zh-CN" sz="1600" dirty="0" smtClean="0">
                <a:latin typeface="黑体" panose="02010609060101010101" pitchFamily="49" charset="-122"/>
                <a:ea typeface="黑体" panose="02010609060101010101" pitchFamily="49" charset="-122"/>
              </a:rPr>
              <a:t> </a:t>
            </a:r>
            <a:r>
              <a:rPr lang="zh-CN" altLang="en-US" sz="1600" dirty="0" smtClean="0">
                <a:latin typeface="黑体" panose="02010609060101010101" pitchFamily="49" charset="-122"/>
                <a:ea typeface="黑体" panose="02010609060101010101" pitchFamily="49" charset="-122"/>
              </a:rPr>
              <a:t>因为模型要经过训练，单词要</a:t>
            </a:r>
            <a:r>
              <a:rPr lang="zh-CN" altLang="en-US" sz="1600" dirty="0" smtClean="0">
                <a:solidFill>
                  <a:srgbClr val="FF0000"/>
                </a:solidFill>
                <a:latin typeface="黑体" panose="02010609060101010101" pitchFamily="49" charset="-122"/>
                <a:ea typeface="黑体" panose="02010609060101010101" pitchFamily="49" charset="-122"/>
              </a:rPr>
              <a:t>输入</a:t>
            </a:r>
            <a:r>
              <a:rPr lang="zh-CN" altLang="en-US" sz="1600" dirty="0" smtClean="0">
                <a:latin typeface="黑体" panose="02010609060101010101" pitchFamily="49" charset="-122"/>
                <a:ea typeface="黑体" panose="02010609060101010101" pitchFamily="49" charset="-122"/>
              </a:rPr>
              <a:t>到模型当中，我们要将</a:t>
            </a:r>
            <a:r>
              <a:rPr lang="zh-CN" altLang="en-US" sz="1600" dirty="0" smtClean="0">
                <a:solidFill>
                  <a:srgbClr val="FF0000"/>
                </a:solidFill>
                <a:latin typeface="黑体" panose="02010609060101010101" pitchFamily="49" charset="-122"/>
                <a:ea typeface="黑体" panose="02010609060101010101" pitchFamily="49" charset="-122"/>
              </a:rPr>
              <a:t>单词</a:t>
            </a:r>
            <a:r>
              <a:rPr lang="en-US" altLang="zh-CN" sz="1600" dirty="0" smtClean="0">
                <a:solidFill>
                  <a:srgbClr val="FF0000"/>
                </a:solidFill>
                <a:latin typeface="黑体" panose="02010609060101010101" pitchFamily="49" charset="-122"/>
                <a:ea typeface="黑体" panose="02010609060101010101" pitchFamily="49" charset="-122"/>
              </a:rPr>
              <a:t>-&gt;</a:t>
            </a:r>
            <a:r>
              <a:rPr lang="zh-CN" altLang="en-US" sz="1600" dirty="0" smtClean="0">
                <a:solidFill>
                  <a:srgbClr val="FF0000"/>
                </a:solidFill>
                <a:latin typeface="黑体" panose="02010609060101010101" pitchFamily="49" charset="-122"/>
                <a:ea typeface="黑体" panose="02010609060101010101" pitchFamily="49" charset="-122"/>
              </a:rPr>
              <a:t>向量</a:t>
            </a:r>
            <a:endParaRPr lang="en-US" altLang="zh-CN" sz="1600" dirty="0" smtClean="0">
              <a:solidFill>
                <a:srgbClr val="FF0000"/>
              </a:solidFill>
              <a:latin typeface="黑体" panose="02010609060101010101" pitchFamily="49" charset="-122"/>
              <a:ea typeface="黑体" panose="02010609060101010101" pitchFamily="49" charset="-122"/>
            </a:endParaRPr>
          </a:p>
          <a:p>
            <a:pPr algn="l">
              <a:lnSpc>
                <a:spcPct val="100000"/>
              </a:lnSpc>
            </a:pPr>
            <a:r>
              <a:rPr lang="zh-CN" altLang="en-US" sz="1600" dirty="0" smtClean="0">
                <a:latin typeface="黑体" panose="02010609060101010101" pitchFamily="49" charset="-122"/>
                <a:ea typeface="黑体" panose="02010609060101010101" pitchFamily="49" charset="-122"/>
              </a:rPr>
              <a:t>那如何表示这些单词呢？最</a:t>
            </a:r>
            <a:r>
              <a:rPr lang="zh-CN" altLang="en-US" sz="1600" dirty="0">
                <a:latin typeface="黑体" panose="02010609060101010101" pitchFamily="49" charset="-122"/>
                <a:ea typeface="黑体" panose="02010609060101010101" pitchFamily="49" charset="-122"/>
              </a:rPr>
              <a:t>常用</a:t>
            </a:r>
            <a:r>
              <a:rPr lang="zh-CN" altLang="en-US" sz="1600" dirty="0" smtClean="0">
                <a:latin typeface="黑体" panose="02010609060101010101" pitchFamily="49" charset="-122"/>
                <a:ea typeface="黑体" panose="02010609060101010101" pitchFamily="49" charset="-122"/>
              </a:rPr>
              <a:t>的有一种</a:t>
            </a:r>
            <a:r>
              <a:rPr lang="en-US" altLang="zh-CN" sz="1600" dirty="0" smtClean="0">
                <a:solidFill>
                  <a:srgbClr val="FF0000"/>
                </a:solidFill>
                <a:latin typeface="黑体" panose="02010609060101010101" pitchFamily="49" charset="-122"/>
                <a:ea typeface="黑体" panose="02010609060101010101" pitchFamily="49" charset="-122"/>
              </a:rPr>
              <a:t>ONE-HOT</a:t>
            </a:r>
            <a:r>
              <a:rPr lang="zh-CN" altLang="en-US" sz="1600" dirty="0" smtClean="0">
                <a:latin typeface="黑体" panose="02010609060101010101" pitchFamily="49" charset="-122"/>
                <a:ea typeface="黑体" panose="02010609060101010101" pitchFamily="49" charset="-122"/>
              </a:rPr>
              <a:t>编码（当然这只是其中的一种）：</a:t>
            </a:r>
            <a:endParaRPr lang="en-US" altLang="zh-CN" sz="1600" dirty="0">
              <a:latin typeface="黑体" panose="02010609060101010101" pitchFamily="49" charset="-122"/>
              <a:ea typeface="黑体" panose="02010609060101010101" pitchFamily="49" charset="-122"/>
            </a:endParaRPr>
          </a:p>
          <a:p>
            <a:pPr algn="l">
              <a:lnSpc>
                <a:spcPct val="100000"/>
              </a:lnSpc>
            </a:pPr>
            <a:r>
              <a:rPr lang="en-US" altLang="zh-CN" sz="1600" dirty="0" smtClean="0">
                <a:solidFill>
                  <a:srgbClr val="FF0000"/>
                </a:solidFill>
                <a:latin typeface="黑体" panose="02010609060101010101" pitchFamily="49" charset="-122"/>
                <a:ea typeface="黑体" panose="02010609060101010101" pitchFamily="49" charset="-122"/>
              </a:rPr>
              <a:t>1</a:t>
            </a:r>
            <a:r>
              <a:rPr lang="zh-CN" altLang="en-US" sz="1600" dirty="0" smtClean="0">
                <a:solidFill>
                  <a:srgbClr val="FF0000"/>
                </a:solidFill>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首先要构建一个自己的词汇表，包含了所有在模型中会出现的单词</a:t>
            </a:r>
            <a:endParaRPr lang="en-US" altLang="zh-CN" sz="1600" dirty="0" smtClean="0">
              <a:latin typeface="黑体" panose="02010609060101010101" pitchFamily="49" charset="-122"/>
              <a:ea typeface="黑体" panose="02010609060101010101" pitchFamily="49" charset="-122"/>
            </a:endParaRPr>
          </a:p>
          <a:p>
            <a:pPr algn="l">
              <a:lnSpc>
                <a:spcPct val="100000"/>
              </a:lnSpc>
            </a:pPr>
            <a:r>
              <a:rPr lang="en-US" altLang="zh-CN" sz="1600" dirty="0" smtClean="0">
                <a:solidFill>
                  <a:srgbClr val="FF0000"/>
                </a:solidFill>
                <a:latin typeface="黑体" panose="02010609060101010101" pitchFamily="49" charset="-122"/>
                <a:ea typeface="黑体" panose="02010609060101010101" pitchFamily="49" charset="-122"/>
              </a:rPr>
              <a:t> 2</a:t>
            </a:r>
            <a:r>
              <a:rPr lang="zh-CN" altLang="en-US" sz="1600" dirty="0" smtClean="0">
                <a:solidFill>
                  <a:srgbClr val="FF0000"/>
                </a:solidFill>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然后再对每个单词进行编码</a:t>
            </a:r>
            <a:endParaRPr lang="en-US" altLang="zh-CN" sz="1600" dirty="0" smtClean="0">
              <a:latin typeface="黑体" panose="02010609060101010101" pitchFamily="49" charset="-122"/>
              <a:ea typeface="黑体" panose="02010609060101010101" pitchFamily="49" charset="-122"/>
            </a:endParaRPr>
          </a:p>
          <a:p>
            <a:pPr algn="l">
              <a:lnSpc>
                <a:spcPct val="100000"/>
              </a:lnSpc>
            </a:pPr>
            <a:r>
              <a:rPr lang="zh-CN" altLang="en-US" sz="1600" dirty="0" smtClean="0">
                <a:solidFill>
                  <a:srgbClr val="FF0000"/>
                </a:solidFill>
                <a:latin typeface="黑体" panose="02010609060101010101" pitchFamily="49" charset="-122"/>
                <a:ea typeface="黑体" panose="02010609060101010101" pitchFamily="49" charset="-122"/>
              </a:rPr>
              <a:t>如何编码？很粗暴。</a:t>
            </a:r>
            <a:endParaRPr lang="en-US" altLang="zh-CN" sz="1600" dirty="0" smtClean="0">
              <a:solidFill>
                <a:srgbClr val="FF0000"/>
              </a:solidFill>
              <a:latin typeface="黑体" panose="02010609060101010101" pitchFamily="49" charset="-122"/>
              <a:ea typeface="黑体" panose="02010609060101010101" pitchFamily="49" charset="-122"/>
            </a:endParaRPr>
          </a:p>
          <a:p>
            <a:pPr algn="l">
              <a:lnSpc>
                <a:spcPct val="150000"/>
              </a:lnSpc>
            </a:pPr>
            <a:r>
              <a:rPr lang="en-US" altLang="zh-CN" sz="1800" dirty="0" smtClean="0">
                <a:latin typeface="黑体" panose="02010609060101010101" pitchFamily="49" charset="-122"/>
                <a:ea typeface="黑体" panose="02010609060101010101" pitchFamily="49" charset="-122"/>
              </a:rPr>
              <a:t>	</a:t>
            </a:r>
          </a:p>
          <a:p>
            <a:pPr algn="l">
              <a:lnSpc>
                <a:spcPct val="150000"/>
              </a:lnSpc>
            </a:pPr>
            <a:endParaRPr lang="en-US" altLang="zh-CN" sz="1800" dirty="0" smtClean="0">
              <a:latin typeface="黑体" panose="02010609060101010101" pitchFamily="49" charset="-122"/>
              <a:ea typeface="黑体" panose="02010609060101010101" pitchFamily="49" charset="-122"/>
            </a:endParaRPr>
          </a:p>
          <a:p>
            <a:pPr algn="l">
              <a:lnSpc>
                <a:spcPct val="150000"/>
              </a:lnSpc>
            </a:pPr>
            <a:endParaRPr lang="en-US" altLang="zh-CN" sz="1800" dirty="0" smtClean="0">
              <a:latin typeface="黑体" panose="02010609060101010101" pitchFamily="49" charset="-122"/>
              <a:ea typeface="黑体" panose="02010609060101010101" pitchFamily="49" charset="-122"/>
            </a:endParaRPr>
          </a:p>
          <a:p>
            <a:pPr algn="l">
              <a:lnSpc>
                <a:spcPct val="150000"/>
              </a:lnSpc>
            </a:pPr>
            <a:endParaRPr lang="en-US" altLang="zh-CN" sz="2000" dirty="0"/>
          </a:p>
          <a:p>
            <a:pPr algn="l">
              <a:lnSpc>
                <a:spcPct val="150000"/>
              </a:lnSpc>
            </a:pP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1804098891"/>
              </p:ext>
            </p:extLst>
          </p:nvPr>
        </p:nvGraphicFramePr>
        <p:xfrm>
          <a:off x="5732601" y="4284107"/>
          <a:ext cx="952870" cy="2225040"/>
        </p:xfrm>
        <a:graphic>
          <a:graphicData uri="http://schemas.openxmlformats.org/drawingml/2006/table">
            <a:tbl>
              <a:tblPr firstRow="1" bandRow="1">
                <a:tableStyleId>{5C22544A-7EE6-4342-B048-85BDC9FD1C3A}</a:tableStyleId>
              </a:tblPr>
              <a:tblGrid>
                <a:gridCol w="952870">
                  <a:extLst>
                    <a:ext uri="{9D8B030D-6E8A-4147-A177-3AD203B41FA5}">
                      <a16:colId xmlns:a16="http://schemas.microsoft.com/office/drawing/2014/main" val="1415690991"/>
                    </a:ext>
                  </a:extLst>
                </a:gridCol>
              </a:tblGrid>
              <a:tr h="370840">
                <a:tc>
                  <a:txBody>
                    <a:bodyPr/>
                    <a:lstStyle/>
                    <a:p>
                      <a:r>
                        <a:rPr lang="en-US" altLang="zh-CN" dirty="0" smtClean="0"/>
                        <a:t>Ant</a:t>
                      </a:r>
                      <a:endParaRPr lang="zh-CN" altLang="en-US" dirty="0"/>
                    </a:p>
                  </a:txBody>
                  <a:tcPr/>
                </a:tc>
                <a:extLst>
                  <a:ext uri="{0D108BD9-81ED-4DB2-BD59-A6C34878D82A}">
                    <a16:rowId xmlns:a16="http://schemas.microsoft.com/office/drawing/2014/main" val="1257030608"/>
                  </a:ext>
                </a:extLst>
              </a:tr>
              <a:tr h="370840">
                <a:tc>
                  <a:txBody>
                    <a:bodyPr/>
                    <a:lstStyle/>
                    <a:p>
                      <a:r>
                        <a:rPr lang="en-US" altLang="zh-CN" dirty="0" smtClean="0"/>
                        <a:t>Dog</a:t>
                      </a:r>
                      <a:endParaRPr lang="zh-CN" altLang="en-US" dirty="0"/>
                    </a:p>
                  </a:txBody>
                  <a:tcPr/>
                </a:tc>
                <a:extLst>
                  <a:ext uri="{0D108BD9-81ED-4DB2-BD59-A6C34878D82A}">
                    <a16:rowId xmlns:a16="http://schemas.microsoft.com/office/drawing/2014/main" val="3237842837"/>
                  </a:ext>
                </a:extLst>
              </a:tr>
              <a:tr h="370840">
                <a:tc>
                  <a:txBody>
                    <a:bodyPr/>
                    <a:lstStyle/>
                    <a:p>
                      <a:r>
                        <a:rPr lang="en-US" altLang="zh-CN" dirty="0" smtClean="0"/>
                        <a:t>Pig</a:t>
                      </a:r>
                      <a:endParaRPr lang="zh-CN" altLang="en-US" dirty="0"/>
                    </a:p>
                  </a:txBody>
                  <a:tcPr/>
                </a:tc>
                <a:extLst>
                  <a:ext uri="{0D108BD9-81ED-4DB2-BD59-A6C34878D82A}">
                    <a16:rowId xmlns:a16="http://schemas.microsoft.com/office/drawing/2014/main" val="1742860593"/>
                  </a:ext>
                </a:extLst>
              </a:tr>
              <a:tr h="370840">
                <a:tc>
                  <a:txBody>
                    <a:bodyPr/>
                    <a:lstStyle/>
                    <a:p>
                      <a:r>
                        <a:rPr lang="en-US" altLang="zh-CN" dirty="0" smtClean="0"/>
                        <a:t>Bee</a:t>
                      </a:r>
                      <a:endParaRPr lang="zh-CN" altLang="en-US" dirty="0"/>
                    </a:p>
                  </a:txBody>
                  <a:tcPr/>
                </a:tc>
                <a:extLst>
                  <a:ext uri="{0D108BD9-81ED-4DB2-BD59-A6C34878D82A}">
                    <a16:rowId xmlns:a16="http://schemas.microsoft.com/office/drawing/2014/main" val="3871180831"/>
                  </a:ext>
                </a:extLst>
              </a:tr>
              <a:tr h="370840">
                <a:tc>
                  <a:txBody>
                    <a:bodyPr/>
                    <a:lstStyle/>
                    <a:p>
                      <a:r>
                        <a:rPr lang="en-US" altLang="zh-CN" dirty="0" smtClean="0"/>
                        <a:t>…</a:t>
                      </a:r>
                      <a:endParaRPr lang="zh-CN" altLang="en-US" dirty="0"/>
                    </a:p>
                  </a:txBody>
                  <a:tcPr/>
                </a:tc>
                <a:extLst>
                  <a:ext uri="{0D108BD9-81ED-4DB2-BD59-A6C34878D82A}">
                    <a16:rowId xmlns:a16="http://schemas.microsoft.com/office/drawing/2014/main" val="2795385195"/>
                  </a:ext>
                </a:extLst>
              </a:tr>
              <a:tr h="370840">
                <a:tc>
                  <a:txBody>
                    <a:bodyPr/>
                    <a:lstStyle/>
                    <a:p>
                      <a:r>
                        <a:rPr lang="en-US" altLang="zh-CN" dirty="0" smtClean="0"/>
                        <a:t>cat</a:t>
                      </a:r>
                      <a:endParaRPr lang="zh-CN" altLang="en-US" dirty="0"/>
                    </a:p>
                  </a:txBody>
                  <a:tcPr/>
                </a:tc>
                <a:extLst>
                  <a:ext uri="{0D108BD9-81ED-4DB2-BD59-A6C34878D82A}">
                    <a16:rowId xmlns:a16="http://schemas.microsoft.com/office/drawing/2014/main" val="1917009935"/>
                  </a:ext>
                </a:extLst>
              </a:tr>
            </a:tbl>
          </a:graphicData>
        </a:graphic>
      </p:graphicFrame>
      <p:sp>
        <p:nvSpPr>
          <p:cNvPr id="5" name="左大括号 4"/>
          <p:cNvSpPr/>
          <p:nvPr/>
        </p:nvSpPr>
        <p:spPr>
          <a:xfrm>
            <a:off x="5380059" y="4254939"/>
            <a:ext cx="221942" cy="2320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4572584" y="5208484"/>
            <a:ext cx="905523" cy="369332"/>
          </a:xfrm>
          <a:prstGeom prst="rect">
            <a:avLst/>
          </a:prstGeom>
          <a:noFill/>
        </p:spPr>
        <p:txBody>
          <a:bodyPr wrap="square" rtlCol="0">
            <a:spAutoFit/>
          </a:bodyPr>
          <a:lstStyle/>
          <a:p>
            <a:r>
              <a:rPr lang="en-US" altLang="zh-CN" dirty="0" smtClean="0"/>
              <a:t>10000</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075276767"/>
              </p:ext>
            </p:extLst>
          </p:nvPr>
        </p:nvGraphicFramePr>
        <p:xfrm>
          <a:off x="7456256" y="4289003"/>
          <a:ext cx="2939496" cy="2225040"/>
        </p:xfrm>
        <a:graphic>
          <a:graphicData uri="http://schemas.openxmlformats.org/drawingml/2006/table">
            <a:tbl>
              <a:tblPr firstRow="1" bandRow="1">
                <a:tableStyleId>{5C22544A-7EE6-4342-B048-85BDC9FD1C3A}</a:tableStyleId>
              </a:tblPr>
              <a:tblGrid>
                <a:gridCol w="489916">
                  <a:extLst>
                    <a:ext uri="{9D8B030D-6E8A-4147-A177-3AD203B41FA5}">
                      <a16:colId xmlns:a16="http://schemas.microsoft.com/office/drawing/2014/main" val="687444866"/>
                    </a:ext>
                  </a:extLst>
                </a:gridCol>
                <a:gridCol w="489916">
                  <a:extLst>
                    <a:ext uri="{9D8B030D-6E8A-4147-A177-3AD203B41FA5}">
                      <a16:colId xmlns:a16="http://schemas.microsoft.com/office/drawing/2014/main" val="3550390760"/>
                    </a:ext>
                  </a:extLst>
                </a:gridCol>
                <a:gridCol w="489916">
                  <a:extLst>
                    <a:ext uri="{9D8B030D-6E8A-4147-A177-3AD203B41FA5}">
                      <a16:colId xmlns:a16="http://schemas.microsoft.com/office/drawing/2014/main" val="3311794086"/>
                    </a:ext>
                  </a:extLst>
                </a:gridCol>
                <a:gridCol w="489916">
                  <a:extLst>
                    <a:ext uri="{9D8B030D-6E8A-4147-A177-3AD203B41FA5}">
                      <a16:colId xmlns:a16="http://schemas.microsoft.com/office/drawing/2014/main" val="4243340639"/>
                    </a:ext>
                  </a:extLst>
                </a:gridCol>
                <a:gridCol w="489916">
                  <a:extLst>
                    <a:ext uri="{9D8B030D-6E8A-4147-A177-3AD203B41FA5}">
                      <a16:colId xmlns:a16="http://schemas.microsoft.com/office/drawing/2014/main" val="3673875964"/>
                    </a:ext>
                  </a:extLst>
                </a:gridCol>
                <a:gridCol w="489916">
                  <a:extLst>
                    <a:ext uri="{9D8B030D-6E8A-4147-A177-3AD203B41FA5}">
                      <a16:colId xmlns:a16="http://schemas.microsoft.com/office/drawing/2014/main" val="2597569590"/>
                    </a:ext>
                  </a:extLst>
                </a:gridCol>
              </a:tblGrid>
              <a:tr h="370840">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0</a:t>
                      </a:r>
                      <a:endParaRPr lang="zh-CN" altLang="en-US" dirty="0"/>
                    </a:p>
                  </a:txBody>
                  <a:tcPr/>
                </a:tc>
                <a:extLst>
                  <a:ext uri="{0D108BD9-81ED-4DB2-BD59-A6C34878D82A}">
                    <a16:rowId xmlns:a16="http://schemas.microsoft.com/office/drawing/2014/main" val="1003775754"/>
                  </a:ext>
                </a:extLst>
              </a:tr>
              <a:tr h="370840">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0</a:t>
                      </a:r>
                      <a:endParaRPr lang="zh-CN" altLang="en-US" dirty="0"/>
                    </a:p>
                  </a:txBody>
                  <a:tcPr/>
                </a:tc>
                <a:extLst>
                  <a:ext uri="{0D108BD9-81ED-4DB2-BD59-A6C34878D82A}">
                    <a16:rowId xmlns:a16="http://schemas.microsoft.com/office/drawing/2014/main" val="1822643592"/>
                  </a:ext>
                </a:extLst>
              </a:tr>
              <a:tr h="370840">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0</a:t>
                      </a:r>
                      <a:endParaRPr lang="zh-CN" altLang="en-US" dirty="0"/>
                    </a:p>
                  </a:txBody>
                  <a:tcPr/>
                </a:tc>
                <a:extLst>
                  <a:ext uri="{0D108BD9-81ED-4DB2-BD59-A6C34878D82A}">
                    <a16:rowId xmlns:a16="http://schemas.microsoft.com/office/drawing/2014/main" val="352191928"/>
                  </a:ext>
                </a:extLst>
              </a:tr>
              <a:tr h="370840">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0</a:t>
                      </a:r>
                      <a:endParaRPr lang="zh-CN" altLang="en-US" dirty="0"/>
                    </a:p>
                  </a:txBody>
                  <a:tcPr/>
                </a:tc>
                <a:extLst>
                  <a:ext uri="{0D108BD9-81ED-4DB2-BD59-A6C34878D82A}">
                    <a16:rowId xmlns:a16="http://schemas.microsoft.com/office/drawing/2014/main" val="621116515"/>
                  </a:ext>
                </a:extLst>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1049663155"/>
                  </a:ext>
                </a:extLst>
              </a:tr>
              <a:tr h="370840">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1</a:t>
                      </a:r>
                      <a:endParaRPr lang="zh-CN" altLang="en-US" dirty="0"/>
                    </a:p>
                  </a:txBody>
                  <a:tcPr/>
                </a:tc>
                <a:extLst>
                  <a:ext uri="{0D108BD9-81ED-4DB2-BD59-A6C34878D82A}">
                    <a16:rowId xmlns:a16="http://schemas.microsoft.com/office/drawing/2014/main" val="3426613356"/>
                  </a:ext>
                </a:extLst>
              </a:tr>
            </a:tbl>
          </a:graphicData>
        </a:graphic>
      </p:graphicFrame>
      <p:sp>
        <p:nvSpPr>
          <p:cNvPr id="9" name="左大括号 8"/>
          <p:cNvSpPr/>
          <p:nvPr/>
        </p:nvSpPr>
        <p:spPr>
          <a:xfrm rot="5400000">
            <a:off x="8680337" y="2697410"/>
            <a:ext cx="337352" cy="2491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8389201" y="3316471"/>
            <a:ext cx="1207362" cy="369332"/>
          </a:xfrm>
          <a:prstGeom prst="rect">
            <a:avLst/>
          </a:prstGeom>
          <a:noFill/>
        </p:spPr>
        <p:txBody>
          <a:bodyPr wrap="square" rtlCol="0">
            <a:spAutoFit/>
          </a:bodyPr>
          <a:lstStyle/>
          <a:p>
            <a:r>
              <a:rPr lang="en-US" altLang="zh-CN" dirty="0" smtClean="0"/>
              <a:t>10000</a:t>
            </a:r>
            <a:r>
              <a:rPr lang="zh-CN" altLang="en-US" dirty="0" smtClean="0"/>
              <a:t>维</a:t>
            </a:r>
            <a:endParaRPr lang="zh-CN" altLang="en-US" dirty="0"/>
          </a:p>
        </p:txBody>
      </p:sp>
    </p:spTree>
    <p:extLst>
      <p:ext uri="{BB962C8B-B14F-4D97-AF65-F5344CB8AC3E}">
        <p14:creationId xmlns:p14="http://schemas.microsoft.com/office/powerpoint/2010/main" val="2640250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2457" y="292963"/>
            <a:ext cx="11061577" cy="5884000"/>
          </a:xfrm>
        </p:spPr>
        <p:txBody>
          <a:bodyPr>
            <a:normAutofit fontScale="92500" lnSpcReduction="10000"/>
          </a:bodyPr>
          <a:lstStyle/>
          <a:p>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交叉熵函数（</a:t>
            </a:r>
            <a:r>
              <a:rPr lang="en-US" altLang="zh-CN" sz="1600" dirty="0" err="1">
                <a:latin typeface="Times New Roman" panose="02020603050405020304" pitchFamily="18" charset="0"/>
                <a:ea typeface="黑体" panose="02010609060101010101" pitchFamily="49" charset="-122"/>
                <a:cs typeface="Times New Roman" panose="02020603050405020304" pitchFamily="18" charset="0"/>
              </a:rPr>
              <a:t>CrossEntropy</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 Loss</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lvl="1"/>
            <a:endPar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交叉</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熵可在神经网络</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机器学习</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中作为</a:t>
            </a:r>
            <a:r>
              <a:rPr lang="zh-CN" altLang="en-US" sz="16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损失函数（分类问题中，线性回归一般用</a:t>
            </a:r>
            <a:r>
              <a:rPr lang="en-US" altLang="zh-CN" sz="16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MSE</a:t>
            </a:r>
            <a:r>
              <a:rPr lang="zh-CN" altLang="en-US" sz="16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p</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表示真实标记的分布，</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q</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则为训练后的模型的预测标记分布，交叉熵损失函数可以</a:t>
            </a:r>
            <a:r>
              <a:rPr lang="zh-CN" altLang="en-US"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衡量</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en-US"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的相似性</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。交叉熵作为损失函数还有一个好处是使用</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sigmoid</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函数在</a:t>
            </a:r>
            <a:r>
              <a:rPr lang="zh-CN" altLang="en-US"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梯度下降</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时能避免</a:t>
            </a:r>
            <a:r>
              <a:rPr lang="zh-CN" altLang="en-US"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均方误差</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损失函数学习</a:t>
            </a:r>
            <a:r>
              <a:rPr lang="zh-CN" altLang="en-US"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速率降低</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的问题，因为学习速率可以被输出的误差所控制</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交叉熵损失函数</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err="1" smtClean="0">
                <a:latin typeface="Times New Roman" panose="02020603050405020304" pitchFamily="18" charset="0"/>
                <a:ea typeface="黑体" panose="02010609060101010101" pitchFamily="49" charset="-122"/>
                <a:cs typeface="Times New Roman" panose="02020603050405020304" pitchFamily="18" charset="0"/>
              </a:rPr>
              <a:t>CrossEntropy</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dirty="0" err="1" smtClean="0">
                <a:latin typeface="Times New Roman" panose="02020603050405020304" pitchFamily="18" charset="0"/>
                <a:ea typeface="黑体" panose="02010609060101010101" pitchFamily="49" charset="-122"/>
                <a:cs typeface="Times New Roman" panose="02020603050405020304" pitchFamily="18" charset="0"/>
              </a:rPr>
              <a:t>softmax</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函数，在分类问题中往往是一起来用的。</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至于为什么？</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
            </a:r>
            <a:b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b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 </a:t>
            </a:r>
            <a:r>
              <a:rPr lang="en-US" altLang="zh-CN" sz="1600" dirty="0" err="1" smtClean="0">
                <a:latin typeface="Times New Roman" panose="02020603050405020304" pitchFamily="18" charset="0"/>
                <a:ea typeface="黑体" panose="02010609060101010101" pitchFamily="49" charset="-122"/>
                <a:cs typeface="Times New Roman" panose="02020603050405020304" pitchFamily="18" charset="0"/>
              </a:rPr>
              <a:t>softmax</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函数优点：</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0.1</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之间，放大距离</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2. </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经过</a:t>
            </a:r>
            <a:r>
              <a:rPr lang="en-US" altLang="zh-CN" sz="1600" dirty="0" err="1" smtClean="0">
                <a:latin typeface="Times New Roman" panose="02020603050405020304" pitchFamily="18" charset="0"/>
                <a:ea typeface="黑体" panose="02010609060101010101" pitchFamily="49" charset="-122"/>
                <a:cs typeface="Times New Roman" panose="02020603050405020304" pitchFamily="18" charset="0"/>
              </a:rPr>
              <a:t>softmax</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之后，输出的神经元中最大的那个值变得与</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更近了，而其他的神经元经过</a:t>
            </a:r>
            <a:r>
              <a:rPr lang="en-US" altLang="zh-CN" sz="1600" dirty="0" err="1" smtClean="0">
                <a:latin typeface="Times New Roman" panose="02020603050405020304" pitchFamily="18" charset="0"/>
                <a:ea typeface="黑体" panose="02010609060101010101" pitchFamily="49" charset="-122"/>
                <a:cs typeface="Times New Roman" panose="02020603050405020304" pitchFamily="18" charset="0"/>
              </a:rPr>
              <a:t>softmax</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之后应该是变得与</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更近了，因为我们要的就是概率最大的那个神经元所对应的类别，所以经过</a:t>
            </a:r>
            <a:r>
              <a:rPr lang="en-US" altLang="zh-CN" sz="1600" dirty="0" err="1" smtClean="0">
                <a:latin typeface="Times New Roman" panose="02020603050405020304" pitchFamily="18" charset="0"/>
                <a:ea typeface="黑体" panose="02010609060101010101" pitchFamily="49" charset="-122"/>
                <a:cs typeface="Times New Roman" panose="02020603050405020304" pitchFamily="18" charset="0"/>
              </a:rPr>
              <a:t>softmax</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之后，预测的概率变得更接近于</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了，预测值更准确了。对于真实值的话，如果是分类问题，那个只有一个神经元对应的位置的实际值为</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，其他的全为</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，然后经过</a:t>
            </a:r>
            <a:r>
              <a:rPr lang="en-US" altLang="zh-CN" sz="1600" dirty="0" err="1" smtClean="0">
                <a:latin typeface="Times New Roman" panose="02020603050405020304" pitchFamily="18" charset="0"/>
                <a:ea typeface="黑体" panose="02010609060101010101" pitchFamily="49" charset="-122"/>
                <a:cs typeface="Times New Roman" panose="02020603050405020304" pitchFamily="18" charset="0"/>
              </a:rPr>
              <a:t>CrossEntropy</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之后，真实值与预测值的误差也变得更小了。</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3. </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反向传播的时候很容易计算，很容易更新权重。</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r>
              <a:rPr lang="en-US" altLang="zh-CN" dirty="0" smtClean="0"/>
              <a:t> </a:t>
            </a:r>
            <a:endParaRPr lang="zh-CN" altLang="en-US" dirty="0"/>
          </a:p>
        </p:txBody>
      </p:sp>
      <p:pic>
        <p:nvPicPr>
          <p:cNvPr id="6" name="图片 5"/>
          <p:cNvPicPr>
            <a:picLocks noChangeAspect="1"/>
          </p:cNvPicPr>
          <p:nvPr/>
        </p:nvPicPr>
        <p:blipFill>
          <a:blip r:embed="rId2"/>
          <a:stretch>
            <a:fillRect/>
          </a:stretch>
        </p:blipFill>
        <p:spPr>
          <a:xfrm>
            <a:off x="2088702" y="774022"/>
            <a:ext cx="3629025" cy="800100"/>
          </a:xfrm>
          <a:prstGeom prst="rect">
            <a:avLst/>
          </a:prstGeom>
        </p:spPr>
      </p:pic>
      <p:sp>
        <p:nvSpPr>
          <p:cNvPr id="7" name="圆角矩形 6"/>
          <p:cNvSpPr/>
          <p:nvPr/>
        </p:nvSpPr>
        <p:spPr>
          <a:xfrm>
            <a:off x="4407763" y="294212"/>
            <a:ext cx="1216748" cy="31876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真实值</a:t>
            </a:r>
            <a:endParaRPr lang="zh-CN" altLang="en-US" dirty="0">
              <a:solidFill>
                <a:srgbClr val="FF0000"/>
              </a:solidFill>
            </a:endParaRPr>
          </a:p>
        </p:txBody>
      </p:sp>
      <p:cxnSp>
        <p:nvCxnSpPr>
          <p:cNvPr id="9" name="直接箭头连接符 8"/>
          <p:cNvCxnSpPr/>
          <p:nvPr/>
        </p:nvCxnSpPr>
        <p:spPr>
          <a:xfrm flipH="1">
            <a:off x="4314548" y="621437"/>
            <a:ext cx="186431" cy="426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圆角矩形 10"/>
          <p:cNvSpPr/>
          <p:nvPr/>
        </p:nvSpPr>
        <p:spPr>
          <a:xfrm>
            <a:off x="5897224" y="792054"/>
            <a:ext cx="1216748" cy="31876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输出</a:t>
            </a:r>
            <a:r>
              <a:rPr lang="zh-CN" altLang="en-US" dirty="0" smtClean="0">
                <a:solidFill>
                  <a:srgbClr val="FF0000"/>
                </a:solidFill>
              </a:rPr>
              <a:t>值</a:t>
            </a:r>
            <a:endParaRPr lang="zh-CN" altLang="en-US" dirty="0">
              <a:solidFill>
                <a:srgbClr val="FF0000"/>
              </a:solidFill>
            </a:endParaRPr>
          </a:p>
        </p:txBody>
      </p:sp>
      <p:cxnSp>
        <p:nvCxnSpPr>
          <p:cNvPr id="12" name="直接箭头连接符 11"/>
          <p:cNvCxnSpPr/>
          <p:nvPr/>
        </p:nvCxnSpPr>
        <p:spPr>
          <a:xfrm flipH="1">
            <a:off x="5246703" y="1047565"/>
            <a:ext cx="653989" cy="126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0113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5825" y="239697"/>
            <a:ext cx="10687975" cy="5937266"/>
          </a:xfrm>
        </p:spPr>
        <p:txBody>
          <a:bodyPr/>
          <a:lstStyle/>
          <a:p>
            <a:r>
              <a:rPr lang="zh-CN" altLang="en-US" sz="1500" dirty="0">
                <a:latin typeface="Times New Roman" panose="02020603050405020304" pitchFamily="18" charset="0"/>
                <a:ea typeface="黑体" panose="02010609060101010101" pitchFamily="49" charset="-122"/>
                <a:cs typeface="Times New Roman" panose="02020603050405020304" pitchFamily="18" charset="0"/>
              </a:rPr>
              <a:t>反向传播</a:t>
            </a:r>
            <a:r>
              <a:rPr lang="en-US" altLang="zh-CN" sz="1500" dirty="0" err="1">
                <a:latin typeface="Times New Roman" panose="02020603050405020304" pitchFamily="18" charset="0"/>
                <a:ea typeface="黑体" panose="02010609060101010101" pitchFamily="49" charset="-122"/>
                <a:cs typeface="Times New Roman" panose="02020603050405020304" pitchFamily="18" charset="0"/>
              </a:rPr>
              <a:t>bp</a:t>
            </a:r>
            <a:r>
              <a:rPr lang="zh-CN" altLang="en-US" sz="15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5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500" dirty="0">
                <a:latin typeface="Times New Roman" panose="02020603050405020304" pitchFamily="18" charset="0"/>
                <a:ea typeface="黑体" panose="02010609060101010101" pitchFamily="49" charset="-122"/>
                <a:cs typeface="Times New Roman" panose="02020603050405020304" pitchFamily="18" charset="0"/>
              </a:rPr>
              <a:t>会用到高数中的</a:t>
            </a:r>
            <a:r>
              <a:rPr lang="zh-CN" altLang="en-US" sz="15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偏导数</a:t>
            </a:r>
            <a:r>
              <a:rPr lang="zh-CN" altLang="en-US" sz="1500" dirty="0">
                <a:latin typeface="Times New Roman" panose="02020603050405020304" pitchFamily="18" charset="0"/>
                <a:ea typeface="黑体" panose="02010609060101010101" pitchFamily="49" charset="-122"/>
                <a:cs typeface="Times New Roman" panose="02020603050405020304" pitchFamily="18" charset="0"/>
              </a:rPr>
              <a:t>，然后根据偏导数中的</a:t>
            </a:r>
            <a:r>
              <a:rPr lang="zh-CN" altLang="en-US" sz="15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链式求导法则</a:t>
            </a:r>
            <a:r>
              <a:rPr lang="zh-CN" altLang="en-US" sz="1500" dirty="0">
                <a:latin typeface="Times New Roman" panose="02020603050405020304" pitchFamily="18" charset="0"/>
                <a:ea typeface="黑体" panose="02010609060101010101" pitchFamily="49" charset="-122"/>
                <a:cs typeface="Times New Roman" panose="02020603050405020304" pitchFamily="18" charset="0"/>
              </a:rPr>
              <a:t>，依次的从神经网络的后面输出层根据求出来的偏导数也就是梯度来</a:t>
            </a:r>
            <a:r>
              <a:rPr lang="zh-CN" altLang="en-US" sz="15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更新权重</a:t>
            </a:r>
            <a:r>
              <a:rPr lang="zh-CN" altLang="en-US" sz="1500" dirty="0">
                <a:latin typeface="Times New Roman" panose="02020603050405020304" pitchFamily="18" charset="0"/>
                <a:ea typeface="黑体" panose="02010609060101010101" pitchFamily="49" charset="-122"/>
                <a:cs typeface="Times New Roman" panose="02020603050405020304" pitchFamily="18" charset="0"/>
              </a:rPr>
              <a:t>，以便为了下一次的训练。</a:t>
            </a:r>
            <a:endParaRPr lang="en-US" altLang="zh-CN" sz="1500" dirty="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r>
              <a:rPr lang="zh-CN" altLang="en-US" sz="1500" dirty="0" smtClean="0">
                <a:latin typeface="Times New Roman" panose="02020603050405020304" pitchFamily="18" charset="0"/>
                <a:ea typeface="黑体" panose="02010609060101010101" pitchFamily="49" charset="-122"/>
                <a:cs typeface="Times New Roman" panose="02020603050405020304" pitchFamily="18" charset="0"/>
              </a:rPr>
              <a:t>     至于</a:t>
            </a:r>
            <a:r>
              <a:rPr lang="zh-CN" altLang="en-US" sz="1500" dirty="0">
                <a:latin typeface="Times New Roman" panose="02020603050405020304" pitchFamily="18" charset="0"/>
                <a:ea typeface="黑体" panose="02010609060101010101" pitchFamily="49" charset="-122"/>
                <a:cs typeface="Times New Roman" panose="02020603050405020304" pitchFamily="18" charset="0"/>
              </a:rPr>
              <a:t>为什么要从后往前求导来更新参数？因为更新前面的权重矩阵会用到后面的值，所以还不如先</a:t>
            </a:r>
            <a:r>
              <a:rPr lang="zh-CN" altLang="en-US" sz="1500" dirty="0" smtClean="0">
                <a:latin typeface="Times New Roman" panose="02020603050405020304" pitchFamily="18" charset="0"/>
                <a:ea typeface="黑体" panose="02010609060101010101" pitchFamily="49" charset="-122"/>
                <a:cs typeface="Times New Roman" panose="02020603050405020304" pitchFamily="18" charset="0"/>
              </a:rPr>
              <a:t>把最后</a:t>
            </a:r>
            <a:r>
              <a:rPr lang="zh-CN" altLang="en-US" sz="1500" dirty="0">
                <a:latin typeface="Times New Roman" panose="02020603050405020304" pitchFamily="18" charset="0"/>
                <a:ea typeface="黑体" panose="02010609060101010101" pitchFamily="49" charset="-122"/>
                <a:cs typeface="Times New Roman" panose="02020603050405020304" pitchFamily="18" charset="0"/>
              </a:rPr>
              <a:t>面的求出来，在求前面的，直接一条龙更新完所有的</a:t>
            </a:r>
            <a:r>
              <a:rPr lang="zh-CN" altLang="en-US" sz="1500" dirty="0" smtClean="0">
                <a:latin typeface="Times New Roman" panose="02020603050405020304" pitchFamily="18" charset="0"/>
                <a:ea typeface="黑体" panose="02010609060101010101" pitchFamily="49" charset="-122"/>
                <a:cs typeface="Times New Roman" panose="02020603050405020304" pitchFamily="18" charset="0"/>
              </a:rPr>
              <a:t>权重，这样减少了运算量。</a:t>
            </a:r>
            <a:endParaRPr lang="en-US" altLang="zh-CN" sz="15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marL="0" indent="0">
              <a:buNone/>
            </a:pP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241" y="1722569"/>
            <a:ext cx="4610100" cy="2314575"/>
          </a:xfrm>
          <a:prstGeom prst="rect">
            <a:avLst/>
          </a:prstGeom>
        </p:spPr>
      </p:pic>
    </p:spTree>
    <p:extLst>
      <p:ext uri="{BB962C8B-B14F-4D97-AF65-F5344CB8AC3E}">
        <p14:creationId xmlns:p14="http://schemas.microsoft.com/office/powerpoint/2010/main" val="3664146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84085"/>
            <a:ext cx="10515600" cy="5892878"/>
          </a:xfrm>
        </p:spPr>
        <p:txBody>
          <a:bodyPr/>
          <a:lstStyle/>
          <a:p>
            <a:pPr marL="0" indent="0">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我学到的常见的神经网络：</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r>
              <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rPr>
              <a:t>全连接网络</a:t>
            </a:r>
            <a:r>
              <a:rPr lang="en-US" altLang="zh-CN" sz="1800" dirty="0" smtClean="0">
                <a:latin typeface="Times New Roman" panose="02020603050405020304" pitchFamily="18" charset="0"/>
                <a:ea typeface="黑体" panose="02010609060101010101" pitchFamily="49" charset="-122"/>
                <a:cs typeface="Times New Roman" panose="02020603050405020304" pitchFamily="18" charset="0"/>
              </a:rPr>
              <a:t>FCNN, Fully Connected Neural Network</a:t>
            </a:r>
          </a:p>
          <a:p>
            <a:pPr marL="0" indent="0">
              <a:buNone/>
            </a:pPr>
            <a:r>
              <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rPr>
              <a:t>经典的</a:t>
            </a:r>
            <a:r>
              <a:rPr lang="zh-CN" altLang="en-US" sz="18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线性回归</a:t>
            </a:r>
            <a:r>
              <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rPr>
              <a:t>，还有</a:t>
            </a:r>
            <a:r>
              <a:rPr lang="zh-CN" altLang="en-US" sz="18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分类问题</a:t>
            </a:r>
            <a:r>
              <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rPr>
              <a:t>都是用的这个</a:t>
            </a:r>
            <a:endParaRPr lang="en-US" altLang="zh-CN" sz="180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en-US" altLang="zh-CN" sz="1800" dirty="0" smtClean="0">
              <a:latin typeface="Times New Roman" panose="02020603050405020304" pitchFamily="18" charset="0"/>
              <a:ea typeface="黑体" panose="02010609060101010101" pitchFamily="49" charset="-122"/>
              <a:cs typeface="Times New Roman" panose="02020603050405020304" pitchFamily="18" charset="0"/>
            </a:endParaRPr>
          </a:p>
          <a:p>
            <a:pPr marL="514350" indent="-514350">
              <a:buAutoNum type="arabicPeriod"/>
            </a:pPr>
            <a:endParaRPr lang="en-US" altLang="zh-CN" dirty="0" smtClean="0"/>
          </a:p>
          <a:p>
            <a:pPr marL="514350" indent="-514350">
              <a:buAutoNum type="arabicPeriod"/>
            </a:pPr>
            <a:endParaRPr lang="en-US" altLang="zh-CN" dirty="0"/>
          </a:p>
          <a:p>
            <a:pPr marL="514350" indent="-514350">
              <a:buAutoNum type="arabicPeriod"/>
            </a:pPr>
            <a:endParaRPr lang="en-US" altLang="zh-CN" dirty="0" smtClean="0"/>
          </a:p>
          <a:p>
            <a:pPr marL="514350" indent="-514350">
              <a:buAutoNum type="arabicPeriod"/>
            </a:pPr>
            <a:endParaRPr lang="en-US" altLang="zh-CN" dirty="0" smtClean="0"/>
          </a:p>
          <a:p>
            <a:pPr marL="0" indent="0">
              <a:buNone/>
            </a:pPr>
            <a:endParaRPr lang="en-US" altLang="zh-CN" dirty="0" smtClean="0"/>
          </a:p>
          <a:p>
            <a:pPr marL="0" indent="0">
              <a:buNone/>
            </a:pP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en-US" altLang="zh-CN" sz="180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en-US" altLang="zh-CN" sz="180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050893" y="1647404"/>
            <a:ext cx="5527460" cy="2832252"/>
          </a:xfrm>
          <a:prstGeom prst="rect">
            <a:avLst/>
          </a:prstGeom>
        </p:spPr>
      </p:pic>
    </p:spTree>
    <p:extLst>
      <p:ext uri="{BB962C8B-B14F-4D97-AF65-F5344CB8AC3E}">
        <p14:creationId xmlns:p14="http://schemas.microsoft.com/office/powerpoint/2010/main" val="3920101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8474"/>
            <a:ext cx="10515600" cy="5848489"/>
          </a:xfrm>
        </p:spPr>
        <p:txBody>
          <a:bodyPr/>
          <a:lstStyle/>
          <a:p>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卷积神经网络（</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CNN</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），主要用于图像处理</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7695" y="850761"/>
            <a:ext cx="8474476" cy="3040073"/>
          </a:xfrm>
          <a:prstGeom prst="rect">
            <a:avLst/>
          </a:prstGeom>
        </p:spPr>
      </p:pic>
    </p:spTree>
    <p:extLst>
      <p:ext uri="{BB962C8B-B14F-4D97-AF65-F5344CB8AC3E}">
        <p14:creationId xmlns:p14="http://schemas.microsoft.com/office/powerpoint/2010/main" val="33397114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6229"/>
            <a:ext cx="10515600" cy="5830734"/>
          </a:xfrm>
        </p:spPr>
        <p:txBody>
          <a:bodyPr/>
          <a:lstStyle/>
          <a:p>
            <a:pPr marL="0" indent="0">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循环神经网络（</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RNN</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），主要用于</a:t>
            </a:r>
            <a:r>
              <a:rPr lang="en-US" altLang="zh-CN" sz="1800" dirty="0" err="1">
                <a:latin typeface="Times New Roman" panose="02020603050405020304" pitchFamily="18" charset="0"/>
                <a:ea typeface="黑体" panose="02010609060101010101" pitchFamily="49" charset="-122"/>
                <a:cs typeface="Times New Roman" panose="02020603050405020304" pitchFamily="18" charset="0"/>
              </a:rPr>
              <a:t>nlp</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marL="457200" lvl="1" indent="0">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循环神经网络的改进：长短期记忆模型（</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 LSTM </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-&gt;</a:t>
            </a:r>
            <a:r>
              <a:rPr lang="en-US" altLang="zh-CN" sz="1800" dirty="0" smtClean="0">
                <a:latin typeface="Times New Roman" panose="02020603050405020304" pitchFamily="18" charset="0"/>
                <a:ea typeface="黑体" panose="02010609060101010101" pitchFamily="49" charset="-122"/>
                <a:cs typeface="Times New Roman" panose="02020603050405020304" pitchFamily="18" charset="0"/>
              </a:rPr>
              <a:t>GRU</a:t>
            </a:r>
          </a:p>
          <a:p>
            <a:pPr marL="457200" lvl="1" indent="0">
              <a:buNone/>
            </a:pPr>
            <a:r>
              <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rPr>
              <a:t>某些</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任务需要能够更好的处理序列的信息，即前面的输入和后面的输入是有关系的</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a:p>
        </p:txBody>
      </p:sp>
      <p:pic>
        <p:nvPicPr>
          <p:cNvPr id="4" name="图片 3"/>
          <p:cNvPicPr>
            <a:picLocks noChangeAspect="1"/>
          </p:cNvPicPr>
          <p:nvPr/>
        </p:nvPicPr>
        <p:blipFill>
          <a:blip r:embed="rId2"/>
          <a:stretch>
            <a:fillRect/>
          </a:stretch>
        </p:blipFill>
        <p:spPr>
          <a:xfrm>
            <a:off x="1177070" y="1482237"/>
            <a:ext cx="7915275" cy="3143250"/>
          </a:xfrm>
          <a:prstGeom prst="rect">
            <a:avLst/>
          </a:prstGeom>
        </p:spPr>
      </p:pic>
    </p:spTree>
    <p:extLst>
      <p:ext uri="{BB962C8B-B14F-4D97-AF65-F5344CB8AC3E}">
        <p14:creationId xmlns:p14="http://schemas.microsoft.com/office/powerpoint/2010/main" val="2067974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67154" y="246185"/>
            <a:ext cx="10515600" cy="6357571"/>
          </a:xfrm>
        </p:spPr>
        <p:txBody>
          <a:bodyPr>
            <a:normAutofit fontScale="25000" lnSpcReduction="20000"/>
          </a:bodyPr>
          <a:lstStyle/>
          <a:p>
            <a:pPr marL="0" lvl="1" indent="0">
              <a:lnSpc>
                <a:spcPct val="170000"/>
              </a:lnSpc>
              <a:spcBef>
                <a:spcPts val="1000"/>
              </a:spcBef>
              <a:buNone/>
            </a:pPr>
            <a:r>
              <a:rPr lang="en-US" altLang="zh-CN" sz="6400" dirty="0" err="1">
                <a:latin typeface="黑体" panose="02010609060101010101" pitchFamily="49" charset="-122"/>
                <a:ea typeface="黑体" panose="02010609060101010101" pitchFamily="49" charset="-122"/>
              </a:rPr>
              <a:t>PyTorch</a:t>
            </a:r>
            <a:endParaRPr lang="en-US" altLang="zh-CN" sz="6400" dirty="0">
              <a:latin typeface="黑体" panose="02010609060101010101" pitchFamily="49" charset="-122"/>
              <a:ea typeface="黑体" panose="02010609060101010101" pitchFamily="49" charset="-122"/>
            </a:endParaRPr>
          </a:p>
          <a:p>
            <a:pPr marL="0" lvl="1" indent="0">
              <a:lnSpc>
                <a:spcPct val="170000"/>
              </a:lnSpc>
              <a:spcBef>
                <a:spcPts val="1000"/>
              </a:spcBef>
              <a:buNone/>
            </a:pPr>
            <a:r>
              <a:rPr lang="en-US" altLang="zh-CN" sz="6400" dirty="0" err="1">
                <a:latin typeface="黑体" panose="02010609060101010101" pitchFamily="49" charset="-122"/>
                <a:ea typeface="黑体" panose="02010609060101010101" pitchFamily="49" charset="-122"/>
              </a:rPr>
              <a:t>PyTorch</a:t>
            </a:r>
            <a:r>
              <a:rPr lang="zh-CN" altLang="en-US" sz="6400" dirty="0">
                <a:latin typeface="黑体" panose="02010609060101010101" pitchFamily="49" charset="-122"/>
                <a:ea typeface="黑体" panose="02010609060101010101" pitchFamily="49" charset="-122"/>
              </a:rPr>
              <a:t>是一个</a:t>
            </a:r>
            <a:r>
              <a:rPr lang="zh-CN" altLang="en-US" sz="6400" dirty="0">
                <a:latin typeface="黑体" panose="02010609060101010101" pitchFamily="49" charset="-122"/>
                <a:ea typeface="黑体" panose="02010609060101010101" pitchFamily="49" charset="-122"/>
                <a:hlinkClick r:id="rId2"/>
              </a:rPr>
              <a:t>开源</a:t>
            </a:r>
            <a:r>
              <a:rPr lang="zh-CN" altLang="en-US" sz="6400" dirty="0">
                <a:latin typeface="黑体" panose="02010609060101010101" pitchFamily="49" charset="-122"/>
                <a:ea typeface="黑体" panose="02010609060101010101" pitchFamily="49" charset="-122"/>
              </a:rPr>
              <a:t>的</a:t>
            </a:r>
            <a:r>
              <a:rPr lang="en-US" altLang="zh-CN" sz="6400" dirty="0">
                <a:latin typeface="黑体" panose="02010609060101010101" pitchFamily="49" charset="-122"/>
                <a:ea typeface="黑体" panose="02010609060101010101" pitchFamily="49" charset="-122"/>
                <a:hlinkClick r:id="rId3"/>
              </a:rPr>
              <a:t>Python</a:t>
            </a:r>
            <a:r>
              <a:rPr lang="zh-CN" altLang="en-US" sz="6400" dirty="0">
                <a:latin typeface="黑体" panose="02010609060101010101" pitchFamily="49" charset="-122"/>
                <a:ea typeface="黑体" panose="02010609060101010101" pitchFamily="49" charset="-122"/>
              </a:rPr>
              <a:t>机器学习库，基于</a:t>
            </a:r>
            <a:r>
              <a:rPr lang="en-US" altLang="zh-CN" sz="6400" dirty="0">
                <a:latin typeface="黑体" panose="02010609060101010101" pitchFamily="49" charset="-122"/>
                <a:ea typeface="黑体" panose="02010609060101010101" pitchFamily="49" charset="-122"/>
              </a:rPr>
              <a:t>Torch</a:t>
            </a:r>
            <a:r>
              <a:rPr lang="zh-CN" altLang="en-US" sz="6400" dirty="0">
                <a:latin typeface="黑体" panose="02010609060101010101" pitchFamily="49" charset="-122"/>
                <a:ea typeface="黑体" panose="02010609060101010101" pitchFamily="49" charset="-122"/>
              </a:rPr>
              <a:t>，</a:t>
            </a:r>
            <a:r>
              <a:rPr lang="zh-CN" altLang="en-US" sz="6400" dirty="0" smtClean="0">
                <a:latin typeface="黑体" panose="02010609060101010101" pitchFamily="49" charset="-122"/>
                <a:ea typeface="黑体" panose="02010609060101010101" pitchFamily="49" charset="-122"/>
              </a:rPr>
              <a:t>用于</a:t>
            </a:r>
            <a:r>
              <a:rPr lang="en-US" altLang="zh-CN" sz="6400" dirty="0" smtClean="0">
                <a:latin typeface="黑体" panose="02010609060101010101" pitchFamily="49" charset="-122"/>
                <a:ea typeface="黑体" panose="02010609060101010101" pitchFamily="49" charset="-122"/>
              </a:rPr>
              <a:t>CV,</a:t>
            </a:r>
            <a:r>
              <a:rPr lang="zh-CN" altLang="en-US" sz="6400" dirty="0" smtClean="0">
                <a:latin typeface="黑体" panose="02010609060101010101" pitchFamily="49" charset="-122"/>
                <a:ea typeface="黑体" panose="02010609060101010101" pitchFamily="49" charset="-122"/>
              </a:rPr>
              <a:t>自然语言处理语音识别等</a:t>
            </a:r>
            <a:r>
              <a:rPr lang="zh-CN" altLang="en-US" sz="6400" dirty="0">
                <a:latin typeface="黑体" panose="02010609060101010101" pitchFamily="49" charset="-122"/>
                <a:ea typeface="黑体" panose="02010609060101010101" pitchFamily="49" charset="-122"/>
              </a:rPr>
              <a:t>应用程序</a:t>
            </a:r>
            <a:r>
              <a:rPr lang="zh-CN" altLang="en-US" sz="6400" dirty="0" smtClean="0">
                <a:latin typeface="黑体" panose="02010609060101010101" pitchFamily="49" charset="-122"/>
                <a:ea typeface="黑体" panose="02010609060101010101" pitchFamily="49" charset="-122"/>
              </a:rPr>
              <a:t>。</a:t>
            </a:r>
            <a:endParaRPr lang="en-US" altLang="zh-CN" sz="6400" dirty="0" smtClean="0">
              <a:latin typeface="黑体" panose="02010609060101010101" pitchFamily="49" charset="-122"/>
              <a:ea typeface="黑体" panose="02010609060101010101" pitchFamily="49" charset="-122"/>
            </a:endParaRPr>
          </a:p>
          <a:p>
            <a:pPr marL="0" lvl="1" indent="0">
              <a:lnSpc>
                <a:spcPct val="170000"/>
              </a:lnSpc>
              <a:spcBef>
                <a:spcPts val="1000"/>
              </a:spcBef>
              <a:buNone/>
            </a:pPr>
            <a:r>
              <a:rPr lang="en-US" altLang="zh-CN" sz="6400" dirty="0">
                <a:latin typeface="黑体" panose="02010609060101010101" pitchFamily="49" charset="-122"/>
                <a:ea typeface="黑体" panose="02010609060101010101" pitchFamily="49" charset="-122"/>
              </a:rPr>
              <a:t>2017</a:t>
            </a:r>
            <a:r>
              <a:rPr lang="zh-CN" altLang="en-US" sz="6400" dirty="0">
                <a:latin typeface="黑体" panose="02010609060101010101" pitchFamily="49" charset="-122"/>
                <a:ea typeface="黑体" panose="02010609060101010101" pitchFamily="49" charset="-122"/>
              </a:rPr>
              <a:t>年</a:t>
            </a:r>
            <a:r>
              <a:rPr lang="en-US" altLang="zh-CN" sz="6400" dirty="0">
                <a:latin typeface="黑体" panose="02010609060101010101" pitchFamily="49" charset="-122"/>
                <a:ea typeface="黑体" panose="02010609060101010101" pitchFamily="49" charset="-122"/>
              </a:rPr>
              <a:t>1</a:t>
            </a:r>
            <a:r>
              <a:rPr lang="zh-CN" altLang="en-US" sz="6400" dirty="0">
                <a:latin typeface="黑体" panose="02010609060101010101" pitchFamily="49" charset="-122"/>
                <a:ea typeface="黑体" panose="02010609060101010101" pitchFamily="49" charset="-122"/>
              </a:rPr>
              <a:t>月，由</a:t>
            </a:r>
            <a:r>
              <a:rPr lang="en-US" altLang="zh-CN" sz="6400" dirty="0">
                <a:latin typeface="黑体" panose="02010609060101010101" pitchFamily="49" charset="-122"/>
                <a:ea typeface="黑体" panose="02010609060101010101" pitchFamily="49" charset="-122"/>
                <a:hlinkClick r:id="rId4"/>
              </a:rPr>
              <a:t>Facebook</a:t>
            </a:r>
            <a:r>
              <a:rPr lang="zh-CN" altLang="en-US" sz="6400" dirty="0">
                <a:latin typeface="黑体" panose="02010609060101010101" pitchFamily="49" charset="-122"/>
                <a:ea typeface="黑体" panose="02010609060101010101" pitchFamily="49" charset="-122"/>
                <a:hlinkClick r:id="rId5"/>
              </a:rPr>
              <a:t>人工智能</a:t>
            </a:r>
            <a:r>
              <a:rPr lang="zh-CN" altLang="en-US" sz="6400" dirty="0">
                <a:latin typeface="黑体" panose="02010609060101010101" pitchFamily="49" charset="-122"/>
                <a:ea typeface="黑体" panose="02010609060101010101" pitchFamily="49" charset="-122"/>
              </a:rPr>
              <a:t>研究院（</a:t>
            </a:r>
            <a:r>
              <a:rPr lang="en-US" altLang="zh-CN" sz="6400" dirty="0">
                <a:latin typeface="黑体" panose="02010609060101010101" pitchFamily="49" charset="-122"/>
                <a:ea typeface="黑体" panose="02010609060101010101" pitchFamily="49" charset="-122"/>
              </a:rPr>
              <a:t>FAIR</a:t>
            </a:r>
            <a:r>
              <a:rPr lang="zh-CN" altLang="en-US" sz="6400" dirty="0">
                <a:latin typeface="黑体" panose="02010609060101010101" pitchFamily="49" charset="-122"/>
                <a:ea typeface="黑体" panose="02010609060101010101" pitchFamily="49" charset="-122"/>
              </a:rPr>
              <a:t>）基于</a:t>
            </a:r>
            <a:r>
              <a:rPr lang="en-US" altLang="zh-CN" sz="6400" dirty="0">
                <a:latin typeface="黑体" panose="02010609060101010101" pitchFamily="49" charset="-122"/>
                <a:ea typeface="黑体" panose="02010609060101010101" pitchFamily="49" charset="-122"/>
              </a:rPr>
              <a:t>Torch</a:t>
            </a:r>
            <a:r>
              <a:rPr lang="zh-CN" altLang="en-US" sz="6400" dirty="0">
                <a:latin typeface="黑体" panose="02010609060101010101" pitchFamily="49" charset="-122"/>
                <a:ea typeface="黑体" panose="02010609060101010101" pitchFamily="49" charset="-122"/>
              </a:rPr>
              <a:t>推出了</a:t>
            </a:r>
            <a:r>
              <a:rPr lang="en-US" altLang="zh-CN" sz="6400" dirty="0" err="1">
                <a:latin typeface="黑体" panose="02010609060101010101" pitchFamily="49" charset="-122"/>
                <a:ea typeface="黑体" panose="02010609060101010101" pitchFamily="49" charset="-122"/>
              </a:rPr>
              <a:t>PyTorch</a:t>
            </a:r>
            <a:r>
              <a:rPr lang="zh-CN" altLang="en-US" sz="6400" dirty="0">
                <a:latin typeface="黑体" panose="02010609060101010101" pitchFamily="49" charset="-122"/>
                <a:ea typeface="黑体" panose="02010609060101010101" pitchFamily="49" charset="-122"/>
              </a:rPr>
              <a:t>。它是一个基于</a:t>
            </a:r>
            <a:r>
              <a:rPr lang="en-US" altLang="zh-CN" sz="6400" dirty="0">
                <a:latin typeface="黑体" panose="02010609060101010101" pitchFamily="49" charset="-122"/>
                <a:ea typeface="黑体" panose="02010609060101010101" pitchFamily="49" charset="-122"/>
              </a:rPr>
              <a:t>Python</a:t>
            </a:r>
            <a:r>
              <a:rPr lang="zh-CN" altLang="en-US" sz="6400" dirty="0">
                <a:latin typeface="黑体" panose="02010609060101010101" pitchFamily="49" charset="-122"/>
                <a:ea typeface="黑体" panose="02010609060101010101" pitchFamily="49" charset="-122"/>
              </a:rPr>
              <a:t>的可续计算包，提供两个高级功能：</a:t>
            </a:r>
            <a:r>
              <a:rPr lang="en-US" altLang="zh-CN" sz="6400" dirty="0">
                <a:latin typeface="黑体" panose="02010609060101010101" pitchFamily="49" charset="-122"/>
                <a:ea typeface="黑体" panose="02010609060101010101" pitchFamily="49" charset="-122"/>
              </a:rPr>
              <a:t>1</a:t>
            </a:r>
            <a:r>
              <a:rPr lang="zh-CN" altLang="en-US" sz="6400" dirty="0">
                <a:latin typeface="黑体" panose="02010609060101010101" pitchFamily="49" charset="-122"/>
                <a:ea typeface="黑体" panose="02010609060101010101" pitchFamily="49" charset="-122"/>
              </a:rPr>
              <a:t>、具有强大的</a:t>
            </a:r>
            <a:r>
              <a:rPr lang="en-US" altLang="zh-CN" sz="6400" dirty="0">
                <a:latin typeface="黑体" panose="02010609060101010101" pitchFamily="49" charset="-122"/>
                <a:ea typeface="黑体" panose="02010609060101010101" pitchFamily="49" charset="-122"/>
              </a:rPr>
              <a:t>GPU</a:t>
            </a:r>
            <a:r>
              <a:rPr lang="zh-CN" altLang="en-US" sz="6400" dirty="0">
                <a:latin typeface="黑体" panose="02010609060101010101" pitchFamily="49" charset="-122"/>
                <a:ea typeface="黑体" panose="02010609060101010101" pitchFamily="49" charset="-122"/>
              </a:rPr>
              <a:t>加速的张量计算（如</a:t>
            </a:r>
            <a:r>
              <a:rPr lang="en-US" altLang="zh-CN" sz="6400" dirty="0" err="1">
                <a:latin typeface="黑体" panose="02010609060101010101" pitchFamily="49" charset="-122"/>
                <a:ea typeface="黑体" panose="02010609060101010101" pitchFamily="49" charset="-122"/>
              </a:rPr>
              <a:t>NumPy</a:t>
            </a:r>
            <a:r>
              <a:rPr lang="zh-CN" altLang="en-US" sz="6400" dirty="0">
                <a:latin typeface="黑体" panose="02010609060101010101" pitchFamily="49" charset="-122"/>
                <a:ea typeface="黑体" panose="02010609060101010101" pitchFamily="49" charset="-122"/>
              </a:rPr>
              <a:t>）。</a:t>
            </a:r>
            <a:r>
              <a:rPr lang="en-US" altLang="zh-CN" sz="6400" dirty="0">
                <a:latin typeface="黑体" panose="02010609060101010101" pitchFamily="49" charset="-122"/>
                <a:ea typeface="黑体" panose="02010609060101010101" pitchFamily="49" charset="-122"/>
              </a:rPr>
              <a:t>2</a:t>
            </a:r>
            <a:r>
              <a:rPr lang="zh-CN" altLang="en-US" sz="6400" dirty="0">
                <a:latin typeface="黑体" panose="02010609060101010101" pitchFamily="49" charset="-122"/>
                <a:ea typeface="黑体" panose="02010609060101010101" pitchFamily="49" charset="-122"/>
              </a:rPr>
              <a:t>、包含自动求导系统的深度神经网络</a:t>
            </a:r>
            <a:r>
              <a:rPr lang="zh-CN" altLang="en-US" sz="6400" dirty="0" smtClean="0">
                <a:latin typeface="黑体" panose="02010609060101010101" pitchFamily="49" charset="-122"/>
                <a:ea typeface="黑体" panose="02010609060101010101" pitchFamily="49" charset="-122"/>
              </a:rPr>
              <a:t>。</a:t>
            </a:r>
            <a:endParaRPr lang="en-US" altLang="zh-CN" sz="6400" dirty="0">
              <a:latin typeface="黑体" panose="02010609060101010101" pitchFamily="49" charset="-122"/>
              <a:ea typeface="黑体" panose="02010609060101010101" pitchFamily="49" charset="-122"/>
            </a:endParaRPr>
          </a:p>
          <a:p>
            <a:pPr marL="0" lvl="1" indent="0">
              <a:lnSpc>
                <a:spcPct val="170000"/>
              </a:lnSpc>
              <a:spcBef>
                <a:spcPts val="1000"/>
              </a:spcBef>
              <a:buNone/>
            </a:pPr>
            <a:r>
              <a:rPr lang="en-US" altLang="zh-CN" sz="6400" dirty="0" smtClean="0">
                <a:latin typeface="黑体" panose="02010609060101010101" pitchFamily="49" charset="-122"/>
                <a:ea typeface="黑体" panose="02010609060101010101" pitchFamily="49" charset="-122"/>
              </a:rPr>
              <a:t>Dataset</a:t>
            </a:r>
          </a:p>
          <a:p>
            <a:pPr marL="0" lvl="1" indent="0">
              <a:lnSpc>
                <a:spcPct val="170000"/>
              </a:lnSpc>
              <a:spcBef>
                <a:spcPts val="1000"/>
              </a:spcBef>
              <a:buNone/>
            </a:pPr>
            <a:r>
              <a:rPr lang="en-US" altLang="zh-CN" sz="6400" dirty="0" err="1" smtClean="0">
                <a:latin typeface="黑体" panose="02010609060101010101" pitchFamily="49" charset="-122"/>
                <a:ea typeface="黑体" panose="02010609060101010101" pitchFamily="49" charset="-122"/>
              </a:rPr>
              <a:t>Dataloader</a:t>
            </a:r>
            <a:endParaRPr lang="en-US" altLang="zh-CN" sz="6400" dirty="0" smtClean="0">
              <a:latin typeface="黑体" panose="02010609060101010101" pitchFamily="49" charset="-122"/>
              <a:ea typeface="黑体" panose="02010609060101010101" pitchFamily="49" charset="-122"/>
            </a:endParaRPr>
          </a:p>
          <a:p>
            <a:pPr marL="0" lvl="1" indent="0">
              <a:lnSpc>
                <a:spcPct val="170000"/>
              </a:lnSpc>
              <a:spcBef>
                <a:spcPts val="1000"/>
              </a:spcBef>
              <a:buNone/>
            </a:pPr>
            <a:r>
              <a:rPr lang="zh-CN" altLang="en-US" sz="6400" dirty="0" smtClean="0">
                <a:latin typeface="黑体" panose="02010609060101010101" pitchFamily="49" charset="-122"/>
                <a:ea typeface="黑体" panose="02010609060101010101" pitchFamily="49" charset="-122"/>
              </a:rPr>
              <a:t>创建神经网络模型</a:t>
            </a:r>
            <a:endParaRPr lang="en-US" altLang="zh-CN" sz="6400" dirty="0" smtClean="0">
              <a:latin typeface="黑体" panose="02010609060101010101" pitchFamily="49" charset="-122"/>
              <a:ea typeface="黑体" panose="02010609060101010101" pitchFamily="49" charset="-122"/>
            </a:endParaRPr>
          </a:p>
          <a:p>
            <a:pPr marL="0" lvl="1" indent="0">
              <a:lnSpc>
                <a:spcPct val="170000"/>
              </a:lnSpc>
              <a:spcBef>
                <a:spcPts val="1000"/>
              </a:spcBef>
              <a:buNone/>
            </a:pPr>
            <a:r>
              <a:rPr lang="zh-CN" altLang="en-US" sz="6400" dirty="0" smtClean="0">
                <a:latin typeface="黑体" panose="02010609060101010101" pitchFamily="49" charset="-122"/>
                <a:ea typeface="黑体" panose="02010609060101010101" pitchFamily="49" charset="-122"/>
              </a:rPr>
              <a:t>调用激活函数</a:t>
            </a:r>
            <a:endParaRPr lang="en-US" altLang="zh-CN" sz="6400" dirty="0" smtClean="0">
              <a:latin typeface="黑体" panose="02010609060101010101" pitchFamily="49" charset="-122"/>
              <a:ea typeface="黑体" panose="02010609060101010101" pitchFamily="49" charset="-122"/>
            </a:endParaRPr>
          </a:p>
          <a:p>
            <a:pPr marL="0" lvl="1" indent="0">
              <a:lnSpc>
                <a:spcPct val="170000"/>
              </a:lnSpc>
              <a:spcBef>
                <a:spcPts val="1000"/>
              </a:spcBef>
              <a:buNone/>
            </a:pPr>
            <a:r>
              <a:rPr lang="zh-CN" altLang="en-US" sz="6400" dirty="0">
                <a:latin typeface="黑体" panose="02010609060101010101" pitchFamily="49" charset="-122"/>
                <a:ea typeface="黑体" panose="02010609060101010101" pitchFamily="49" charset="-122"/>
              </a:rPr>
              <a:t>定义</a:t>
            </a:r>
            <a:r>
              <a:rPr lang="zh-CN" altLang="en-US" sz="6400" dirty="0" smtClean="0">
                <a:latin typeface="黑体" panose="02010609060101010101" pitchFamily="49" charset="-122"/>
                <a:ea typeface="黑体" panose="02010609060101010101" pitchFamily="49" charset="-122"/>
              </a:rPr>
              <a:t>损失函数</a:t>
            </a:r>
            <a:endParaRPr lang="en-US" altLang="zh-CN" sz="6400" dirty="0" smtClean="0">
              <a:latin typeface="黑体" panose="02010609060101010101" pitchFamily="49" charset="-122"/>
              <a:ea typeface="黑体" panose="02010609060101010101" pitchFamily="49" charset="-122"/>
            </a:endParaRPr>
          </a:p>
          <a:p>
            <a:pPr marL="0" lvl="1" indent="0">
              <a:lnSpc>
                <a:spcPct val="170000"/>
              </a:lnSpc>
              <a:spcBef>
                <a:spcPts val="1000"/>
              </a:spcBef>
              <a:buNone/>
            </a:pPr>
            <a:r>
              <a:rPr lang="zh-CN" altLang="en-US" sz="6400" dirty="0" smtClean="0">
                <a:latin typeface="黑体" panose="02010609060101010101" pitchFamily="49" charset="-122"/>
                <a:ea typeface="黑体" panose="02010609060101010101" pitchFamily="49" charset="-122"/>
              </a:rPr>
              <a:t>如何使用优化器进行模型的训练和参数的设置</a:t>
            </a:r>
            <a:endParaRPr lang="en-US" altLang="zh-CN" sz="6400" dirty="0" smtClean="0">
              <a:latin typeface="黑体" panose="02010609060101010101" pitchFamily="49" charset="-122"/>
              <a:ea typeface="黑体" panose="02010609060101010101" pitchFamily="49" charset="-122"/>
            </a:endParaRPr>
          </a:p>
          <a:p>
            <a:pPr marL="0" lvl="1" indent="0">
              <a:lnSpc>
                <a:spcPct val="170000"/>
              </a:lnSpc>
              <a:spcBef>
                <a:spcPts val="1000"/>
              </a:spcBef>
              <a:buNone/>
            </a:pPr>
            <a:r>
              <a:rPr lang="zh-CN" altLang="en-US" sz="6400" dirty="0" smtClean="0">
                <a:latin typeface="黑体" panose="02010609060101010101" pitchFamily="49" charset="-122"/>
                <a:ea typeface="黑体" panose="02010609060101010101" pitchFamily="49" charset="-122"/>
              </a:rPr>
              <a:t>自己做了一些简单的例题</a:t>
            </a:r>
            <a:endParaRPr lang="en-US" altLang="zh-CN" sz="6400" dirty="0" smtClean="0">
              <a:latin typeface="黑体" panose="02010609060101010101" pitchFamily="49" charset="-122"/>
              <a:ea typeface="黑体" panose="02010609060101010101" pitchFamily="49" charset="-122"/>
            </a:endParaRPr>
          </a:p>
          <a:p>
            <a:pPr marL="0" lvl="1" indent="0">
              <a:lnSpc>
                <a:spcPct val="170000"/>
              </a:lnSpc>
              <a:spcBef>
                <a:spcPts val="1000"/>
              </a:spcBef>
              <a:buNone/>
            </a:pPr>
            <a:r>
              <a:rPr lang="zh-CN" altLang="en-US" sz="6400" dirty="0" smtClean="0">
                <a:latin typeface="黑体" panose="02010609060101010101" pitchFamily="49" charset="-122"/>
                <a:ea typeface="黑体" panose="02010609060101010101" pitchFamily="49" charset="-122"/>
              </a:rPr>
              <a:t>模型参数的保存与装载</a:t>
            </a:r>
            <a:endParaRPr lang="en-US" altLang="zh-CN" sz="6400"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endParaRPr lang="en-US" altLang="zh-CN" sz="4800"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endParaRPr lang="en-US" altLang="zh-CN" sz="1600"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endParaRPr lang="en-US" altLang="zh-CN" sz="1600" dirty="0">
              <a:latin typeface="黑体" panose="02010609060101010101" pitchFamily="49" charset="-122"/>
              <a:ea typeface="黑体" panose="02010609060101010101" pitchFamily="49" charset="-122"/>
            </a:endParaRPr>
          </a:p>
          <a:p>
            <a:pPr marL="0" lvl="1" indent="0">
              <a:lnSpc>
                <a:spcPct val="100000"/>
              </a:lnSpc>
              <a:spcBef>
                <a:spcPts val="1000"/>
              </a:spcBef>
              <a:buNone/>
            </a:pPr>
            <a:endParaRPr lang="en-US" altLang="zh-CN" sz="1600"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endParaRPr lang="en-US" altLang="zh-CN" sz="1600" dirty="0">
              <a:latin typeface="黑体" panose="02010609060101010101" pitchFamily="49" charset="-122"/>
              <a:ea typeface="黑体" panose="02010609060101010101" pitchFamily="49" charset="-122"/>
            </a:endParaRPr>
          </a:p>
          <a:p>
            <a:pPr marL="0" lvl="1" indent="0">
              <a:lnSpc>
                <a:spcPct val="100000"/>
              </a:lnSpc>
              <a:spcBef>
                <a:spcPts val="1000"/>
              </a:spcBef>
              <a:buNone/>
            </a:pPr>
            <a:endParaRPr lang="en-US" altLang="zh-CN" sz="1600" dirty="0">
              <a:latin typeface="黑体" panose="02010609060101010101" pitchFamily="49" charset="-122"/>
              <a:ea typeface="黑体" panose="02010609060101010101" pitchFamily="49" charset="-122"/>
            </a:endParaRPr>
          </a:p>
          <a:p>
            <a:pPr marL="0" indent="0">
              <a:buNone/>
            </a:pPr>
            <a:r>
              <a:rPr lang="zh-CN" altLang="en-US" dirty="0"/>
              <a:t/>
            </a:r>
            <a:br>
              <a:rPr lang="zh-CN" altLang="en-US" dirty="0"/>
            </a:br>
            <a:endParaRPr lang="zh-CN" altLang="en-US" dirty="0"/>
          </a:p>
        </p:txBody>
      </p:sp>
    </p:spTree>
    <p:extLst>
      <p:ext uri="{BB962C8B-B14F-4D97-AF65-F5344CB8AC3E}">
        <p14:creationId xmlns:p14="http://schemas.microsoft.com/office/powerpoint/2010/main" val="3327642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75138"/>
            <a:ext cx="10515600" cy="5801825"/>
          </a:xfrm>
        </p:spPr>
        <p:txBody>
          <a:bodyPr>
            <a:normAutofit/>
          </a:bodyPr>
          <a:lstStyle/>
          <a:p>
            <a:pPr marL="0" indent="0">
              <a:buNone/>
            </a:pPr>
            <a:r>
              <a:rPr lang="zh-CN" altLang="en-US" sz="1700" dirty="0">
                <a:latin typeface="Times New Roman" panose="02020603050405020304" pitchFamily="18" charset="0"/>
                <a:ea typeface="黑体" panose="02010609060101010101" pitchFamily="49" charset="-122"/>
                <a:cs typeface="Times New Roman" panose="02020603050405020304" pitchFamily="18" charset="0"/>
              </a:rPr>
              <a:t>接下来要学的</a:t>
            </a:r>
            <a:r>
              <a:rPr lang="zh-CN" altLang="en-US" sz="17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1700" dirty="0" smtClean="0">
                <a:latin typeface="Times New Roman" panose="02020603050405020304" pitchFamily="18" charset="0"/>
                <a:ea typeface="黑体" panose="02010609060101010101" pitchFamily="49" charset="-122"/>
                <a:cs typeface="Times New Roman" panose="02020603050405020304" pitchFamily="18" charset="0"/>
              </a:rPr>
              <a:t>SVM	</a:t>
            </a:r>
            <a:r>
              <a:rPr lang="en-US" altLang="zh-CN" sz="1700" dirty="0" err="1" smtClean="0">
                <a:latin typeface="Times New Roman" panose="02020603050405020304" pitchFamily="18" charset="0"/>
                <a:ea typeface="黑体" panose="02010609060101010101" pitchFamily="49" charset="-122"/>
                <a:cs typeface="Times New Roman" panose="02020603050405020304" pitchFamily="18" charset="0"/>
              </a:rPr>
              <a:t>Gru</a:t>
            </a:r>
            <a:r>
              <a:rPr lang="en-US" altLang="zh-CN" sz="1700" dirty="0" smtClean="0">
                <a:latin typeface="Times New Roman" panose="02020603050405020304" pitchFamily="18" charset="0"/>
                <a:ea typeface="黑体" panose="02010609060101010101" pitchFamily="49" charset="-122"/>
                <a:cs typeface="Times New Roman" panose="02020603050405020304" pitchFamily="18" charset="0"/>
              </a:rPr>
              <a:t> 	Attention (transformer</a:t>
            </a:r>
            <a:r>
              <a:rPr lang="en-US" altLang="zh-CN" sz="17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700" dirty="0" err="1">
                <a:latin typeface="Times New Roman" panose="02020603050405020304" pitchFamily="18" charset="0"/>
                <a:ea typeface="黑体" panose="02010609060101010101" pitchFamily="49" charset="-122"/>
                <a:cs typeface="Times New Roman" panose="02020603050405020304" pitchFamily="18" charset="0"/>
              </a:rPr>
              <a:t>bert</a:t>
            </a:r>
            <a:r>
              <a:rPr lang="en-US" altLang="zh-CN" sz="1700" dirty="0" smtClean="0">
                <a:latin typeface="Times New Roman" panose="02020603050405020304" pitchFamily="18" charset="0"/>
                <a:ea typeface="黑体" panose="02010609060101010101" pitchFamily="49" charset="-122"/>
                <a:cs typeface="Times New Roman" panose="02020603050405020304" pitchFamily="18" charset="0"/>
              </a:rPr>
              <a:t>)</a:t>
            </a:r>
          </a:p>
          <a:p>
            <a:pPr marL="0" indent="0">
              <a:buNone/>
            </a:pPr>
            <a:endParaRPr lang="en-US" altLang="zh-CN" sz="1700" dirty="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r>
              <a:rPr lang="zh-CN" altLang="en-US" sz="1700" dirty="0">
                <a:latin typeface="Times New Roman" panose="02020603050405020304" pitchFamily="18" charset="0"/>
                <a:ea typeface="黑体" panose="02010609060101010101" pitchFamily="49" charset="-122"/>
                <a:cs typeface="Times New Roman" panose="02020603050405020304" pitchFamily="18" charset="0"/>
              </a:rPr>
              <a:t>老师评语：挺好，既然方向你就选这个了，就接着这样往下走，在这几周能把这些模型都弄明白了。</a:t>
            </a:r>
            <a:endParaRPr lang="en-US" altLang="zh-CN" sz="17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1700" dirty="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r>
              <a:rPr lang="en-US" altLang="zh-CN" sz="1700" b="1" dirty="0">
                <a:latin typeface="仿宋" panose="02010609060101010101" pitchFamily="49" charset="-122"/>
                <a:ea typeface="仿宋" panose="02010609060101010101" pitchFamily="49" charset="-122"/>
                <a:cs typeface="Times New Roman" panose="02020603050405020304" pitchFamily="18" charset="0"/>
              </a:rPr>
              <a:t>2021.12.15</a:t>
            </a:r>
            <a:r>
              <a:rPr lang="zh-CN" altLang="en-US" sz="1700" b="1" dirty="0">
                <a:latin typeface="仿宋" panose="02010609060101010101" pitchFamily="49" charset="-122"/>
                <a:ea typeface="仿宋" panose="02010609060101010101" pitchFamily="49" charset="-122"/>
                <a:cs typeface="Times New Roman" panose="02020603050405020304" pitchFamily="18" charset="0"/>
              </a:rPr>
              <a:t>补充：</a:t>
            </a:r>
            <a:endParaRPr lang="en-US" altLang="zh-CN" sz="1700" b="1" dirty="0">
              <a:latin typeface="仿宋" panose="02010609060101010101" pitchFamily="49" charset="-122"/>
              <a:ea typeface="仿宋" panose="02010609060101010101" pitchFamily="49" charset="-122"/>
              <a:cs typeface="Times New Roman" panose="02020603050405020304" pitchFamily="18" charset="0"/>
            </a:endParaRPr>
          </a:p>
          <a:p>
            <a:pPr marL="0" indent="0">
              <a:buNone/>
            </a:pPr>
            <a:r>
              <a:rPr lang="en-US" altLang="zh-CN" sz="1700" b="1" dirty="0">
                <a:latin typeface="仿宋" panose="02010609060101010101" pitchFamily="49" charset="-122"/>
                <a:ea typeface="仿宋" panose="02010609060101010101" pitchFamily="49" charset="-122"/>
                <a:cs typeface="Times New Roman" panose="02020603050405020304" pitchFamily="18" charset="0"/>
              </a:rPr>
              <a:t>NNLM</a:t>
            </a:r>
            <a:r>
              <a:rPr lang="zh-CN" altLang="en-US" sz="1700" b="1" dirty="0">
                <a:latin typeface="仿宋" panose="02010609060101010101" pitchFamily="49" charset="-122"/>
                <a:ea typeface="仿宋" panose="02010609060101010101" pitchFamily="49" charset="-122"/>
                <a:cs typeface="Times New Roman" panose="02020603050405020304" pitchFamily="18" charset="0"/>
              </a:rPr>
              <a:t>神经网络语言模型，</a:t>
            </a:r>
            <a:r>
              <a:rPr lang="en-US" altLang="zh-CN" sz="1700" b="1" dirty="0">
                <a:latin typeface="仿宋" panose="02010609060101010101" pitchFamily="49" charset="-122"/>
                <a:ea typeface="仿宋" panose="02010609060101010101" pitchFamily="49" charset="-122"/>
                <a:cs typeface="Times New Roman" panose="02020603050405020304" pitchFamily="18" charset="0"/>
              </a:rPr>
              <a:t>2003 </a:t>
            </a:r>
            <a:r>
              <a:rPr lang="en-US" altLang="zh-CN" sz="1700" b="1" dirty="0" err="1">
                <a:latin typeface="仿宋" panose="02010609060101010101" pitchFamily="49" charset="-122"/>
                <a:ea typeface="仿宋" panose="02010609060101010101" pitchFamily="49" charset="-122"/>
                <a:cs typeface="Times New Roman" panose="02020603050405020304" pitchFamily="18" charset="0"/>
              </a:rPr>
              <a:t>Benjio</a:t>
            </a:r>
            <a:r>
              <a:rPr lang="en-US" altLang="zh-CN" sz="1700" b="1" dirty="0">
                <a:latin typeface="仿宋" panose="02010609060101010101" pitchFamily="49" charset="-122"/>
                <a:ea typeface="仿宋" panose="02010609060101010101" pitchFamily="49" charset="-122"/>
                <a:cs typeface="Times New Roman" panose="02020603050405020304" pitchFamily="18" charset="0"/>
              </a:rPr>
              <a:t> </a:t>
            </a:r>
            <a:r>
              <a:rPr lang="it-IT" altLang="zh-CN" sz="1700" b="1" dirty="0">
                <a:latin typeface="仿宋" panose="02010609060101010101" pitchFamily="49" charset="-122"/>
                <a:ea typeface="仿宋" panose="02010609060101010101" pitchFamily="49" charset="-122"/>
                <a:cs typeface="Times New Roman" panose="02020603050405020304" pitchFamily="18" charset="0"/>
              </a:rPr>
              <a:t>《A Neural Probabilistic Language Model》</a:t>
            </a:r>
            <a:r>
              <a:rPr lang="zh-CN" altLang="en-US" sz="1700" b="1" dirty="0">
                <a:latin typeface="仿宋" panose="02010609060101010101" pitchFamily="49" charset="-122"/>
                <a:ea typeface="仿宋" panose="02010609060101010101" pitchFamily="49" charset="-122"/>
                <a:cs typeface="Times New Roman" panose="02020603050405020304" pitchFamily="18" charset="0"/>
              </a:rPr>
              <a:t>提出</a:t>
            </a:r>
            <a:endParaRPr lang="en-US" altLang="zh-CN" sz="1700" b="1" dirty="0">
              <a:latin typeface="仿宋" panose="02010609060101010101" pitchFamily="49" charset="-122"/>
              <a:ea typeface="仿宋" panose="02010609060101010101" pitchFamily="49" charset="-122"/>
              <a:cs typeface="Times New Roman" panose="02020603050405020304" pitchFamily="18" charset="0"/>
            </a:endParaRPr>
          </a:p>
          <a:p>
            <a:pPr marL="0" indent="0">
              <a:buNone/>
            </a:pPr>
            <a:r>
              <a:rPr lang="zh-CN" altLang="en-US" sz="1700" b="1" dirty="0">
                <a:latin typeface="仿宋" panose="02010609060101010101" pitchFamily="49" charset="-122"/>
                <a:ea typeface="仿宋" panose="02010609060101010101" pitchFamily="49" charset="-122"/>
                <a:cs typeface="Times New Roman" panose="02020603050405020304" pitchFamily="18" charset="0"/>
              </a:rPr>
              <a:t>其本质上是个</a:t>
            </a:r>
            <a:r>
              <a:rPr lang="en-US" altLang="zh-CN" sz="1700" b="1" dirty="0">
                <a:latin typeface="仿宋" panose="02010609060101010101" pitchFamily="49" charset="-122"/>
                <a:ea typeface="仿宋" panose="02010609060101010101" pitchFamily="49" charset="-122"/>
                <a:cs typeface="Times New Roman" panose="02020603050405020304" pitchFamily="18" charset="0"/>
              </a:rPr>
              <a:t>N-Gram</a:t>
            </a:r>
            <a:r>
              <a:rPr lang="zh-CN" altLang="en-US" sz="1700" b="1" dirty="0">
                <a:latin typeface="仿宋" panose="02010609060101010101" pitchFamily="49" charset="-122"/>
                <a:ea typeface="仿宋" panose="02010609060101010101" pitchFamily="49" charset="-122"/>
                <a:cs typeface="Times New Roman" panose="02020603050405020304" pitchFamily="18" charset="0"/>
              </a:rPr>
              <a:t>的语言模型，</a:t>
            </a:r>
            <a:r>
              <a:rPr lang="en-US" altLang="zh-CN" sz="1700" b="1" dirty="0">
                <a:latin typeface="仿宋" panose="02010609060101010101" pitchFamily="49" charset="-122"/>
                <a:ea typeface="仿宋" panose="02010609060101010101" pitchFamily="49" charset="-122"/>
                <a:cs typeface="Times New Roman" panose="02020603050405020304" pitchFamily="18" charset="0"/>
              </a:rPr>
              <a:t>NNLM</a:t>
            </a:r>
            <a:r>
              <a:rPr lang="zh-CN" altLang="en-US" sz="1700" b="1" dirty="0">
                <a:latin typeface="仿宋" panose="02010609060101010101" pitchFamily="49" charset="-122"/>
                <a:ea typeface="仿宋" panose="02010609060101010101" pitchFamily="49" charset="-122"/>
                <a:cs typeface="Times New Roman" panose="02020603050405020304" pitchFamily="18" charset="0"/>
              </a:rPr>
              <a:t>的最主要贡献是非常有创见性的将模型的第一层特征映射矩阵当做词的分布式表示，从而可以将一个词表征为一个向量形式，这直接启发了后来的</a:t>
            </a:r>
            <a:r>
              <a:rPr lang="en-US" altLang="zh-CN" sz="1700" b="1" dirty="0">
                <a:latin typeface="仿宋" panose="02010609060101010101" pitchFamily="49" charset="-122"/>
                <a:ea typeface="仿宋" panose="02010609060101010101" pitchFamily="49" charset="-122"/>
                <a:cs typeface="Times New Roman" panose="02020603050405020304" pitchFamily="18" charset="0"/>
              </a:rPr>
              <a:t>word2vec</a:t>
            </a:r>
            <a:r>
              <a:rPr lang="zh-CN" altLang="en-US" sz="1700" b="1" dirty="0">
                <a:latin typeface="仿宋" panose="02010609060101010101" pitchFamily="49" charset="-122"/>
                <a:ea typeface="仿宋" panose="02010609060101010101" pitchFamily="49" charset="-122"/>
                <a:cs typeface="Times New Roman" panose="02020603050405020304" pitchFamily="18" charset="0"/>
              </a:rPr>
              <a:t>的工作。</a:t>
            </a:r>
            <a:endParaRPr lang="en-US" altLang="zh-CN" sz="1700" b="1" dirty="0">
              <a:latin typeface="仿宋" panose="02010609060101010101" pitchFamily="49" charset="-122"/>
              <a:ea typeface="仿宋" panose="02010609060101010101" pitchFamily="49" charset="-122"/>
              <a:cs typeface="Times New Roman" panose="02020603050405020304" pitchFamily="18" charset="0"/>
            </a:endParaRPr>
          </a:p>
          <a:p>
            <a:pPr marL="0" indent="0">
              <a:buNone/>
            </a:pPr>
            <a:r>
              <a:rPr lang="en-US" altLang="zh-CN" sz="1700" b="1" dirty="0">
                <a:latin typeface="仿宋" panose="02010609060101010101" pitchFamily="49" charset="-122"/>
                <a:ea typeface="仿宋" panose="02010609060101010101" pitchFamily="49" charset="-122"/>
                <a:cs typeface="Times New Roman" panose="02020603050405020304" pitchFamily="18" charset="0"/>
              </a:rPr>
              <a:t>word2vec</a:t>
            </a:r>
            <a:r>
              <a:rPr lang="zh-CN" altLang="en-US" sz="1700" b="1" dirty="0">
                <a:latin typeface="仿宋" panose="02010609060101010101" pitchFamily="49" charset="-122"/>
                <a:ea typeface="仿宋" panose="02010609060101010101" pitchFamily="49" charset="-122"/>
                <a:cs typeface="Times New Roman" panose="02020603050405020304" pitchFamily="18" charset="0"/>
              </a:rPr>
              <a:t>的出现，极大的促进了</a:t>
            </a:r>
            <a:r>
              <a:rPr lang="en-US" altLang="zh-CN" sz="1700" b="1" dirty="0">
                <a:latin typeface="仿宋" panose="02010609060101010101" pitchFamily="49" charset="-122"/>
                <a:ea typeface="仿宋" panose="02010609060101010101" pitchFamily="49" charset="-122"/>
                <a:cs typeface="Times New Roman" panose="02020603050405020304" pitchFamily="18" charset="0"/>
              </a:rPr>
              <a:t>NLP</a:t>
            </a:r>
            <a:r>
              <a:rPr lang="zh-CN" altLang="en-US" sz="1700" b="1" dirty="0">
                <a:latin typeface="仿宋" panose="02010609060101010101" pitchFamily="49" charset="-122"/>
                <a:ea typeface="仿宋" panose="02010609060101010101" pitchFamily="49" charset="-122"/>
                <a:cs typeface="Times New Roman" panose="02020603050405020304" pitchFamily="18" charset="0"/>
              </a:rPr>
              <a:t>的发展，尤其是促进了深度学习在</a:t>
            </a:r>
            <a:r>
              <a:rPr lang="en-US" altLang="zh-CN" sz="1700" b="1" dirty="0">
                <a:latin typeface="仿宋" panose="02010609060101010101" pitchFamily="49" charset="-122"/>
                <a:ea typeface="仿宋" panose="02010609060101010101" pitchFamily="49" charset="-122"/>
                <a:cs typeface="Times New Roman" panose="02020603050405020304" pitchFamily="18" charset="0"/>
              </a:rPr>
              <a:t>NLP</a:t>
            </a:r>
            <a:r>
              <a:rPr lang="zh-CN" altLang="en-US" sz="1700" b="1" dirty="0">
                <a:latin typeface="仿宋" panose="02010609060101010101" pitchFamily="49" charset="-122"/>
                <a:ea typeface="仿宋" panose="02010609060101010101" pitchFamily="49" charset="-122"/>
                <a:cs typeface="Times New Roman" panose="02020603050405020304" pitchFamily="18" charset="0"/>
              </a:rPr>
              <a:t>中的应用（不过有意思的是，</a:t>
            </a:r>
            <a:r>
              <a:rPr lang="en-US" altLang="zh-CN" sz="1700" b="1" dirty="0">
                <a:latin typeface="仿宋" panose="02010609060101010101" pitchFamily="49" charset="-122"/>
                <a:ea typeface="仿宋" panose="02010609060101010101" pitchFamily="49" charset="-122"/>
                <a:cs typeface="Times New Roman" panose="02020603050405020304" pitchFamily="18" charset="0"/>
              </a:rPr>
              <a:t>word2vec</a:t>
            </a:r>
            <a:r>
              <a:rPr lang="zh-CN" altLang="en-US" sz="1700" b="1" dirty="0">
                <a:latin typeface="仿宋" panose="02010609060101010101" pitchFamily="49" charset="-122"/>
                <a:ea typeface="仿宋" panose="02010609060101010101" pitchFamily="49" charset="-122"/>
                <a:cs typeface="Times New Roman" panose="02020603050405020304" pitchFamily="18" charset="0"/>
              </a:rPr>
              <a:t>算法本身其实并不是一个深度模型，它只有两层全连接），利用预训练好的词向量来初始化网络结构的第一层几乎已经成了标配，尤其是在只有少量监督数据的情况下，如果不拿预训练的</a:t>
            </a:r>
            <a:r>
              <a:rPr lang="en-US" altLang="zh-CN" sz="1700" b="1" dirty="0">
                <a:latin typeface="仿宋" panose="02010609060101010101" pitchFamily="49" charset="-122"/>
                <a:ea typeface="仿宋" panose="02010609060101010101" pitchFamily="49" charset="-122"/>
                <a:cs typeface="Times New Roman" panose="02020603050405020304" pitchFamily="18" charset="0"/>
              </a:rPr>
              <a:t>embedding</a:t>
            </a:r>
            <a:r>
              <a:rPr lang="zh-CN" altLang="en-US" sz="1700" b="1" dirty="0">
                <a:latin typeface="仿宋" panose="02010609060101010101" pitchFamily="49" charset="-122"/>
                <a:ea typeface="仿宋" panose="02010609060101010101" pitchFamily="49" charset="-122"/>
                <a:cs typeface="Times New Roman" panose="02020603050405020304" pitchFamily="18" charset="0"/>
              </a:rPr>
              <a:t>初始化第一层，几乎可以被认为是在蛮干。在此之后，一大批</a:t>
            </a:r>
            <a:r>
              <a:rPr lang="en-US" altLang="zh-CN" sz="1700" b="1" dirty="0">
                <a:latin typeface="仿宋" panose="02010609060101010101" pitchFamily="49" charset="-122"/>
                <a:ea typeface="仿宋" panose="02010609060101010101" pitchFamily="49" charset="-122"/>
                <a:cs typeface="Times New Roman" panose="02020603050405020304" pitchFamily="18" charset="0"/>
              </a:rPr>
              <a:t>word embedding</a:t>
            </a:r>
            <a:r>
              <a:rPr lang="zh-CN" altLang="en-US" sz="1700" b="1" dirty="0">
                <a:latin typeface="仿宋" panose="02010609060101010101" pitchFamily="49" charset="-122"/>
                <a:ea typeface="仿宋" panose="02010609060101010101" pitchFamily="49" charset="-122"/>
                <a:cs typeface="Times New Roman" panose="02020603050405020304" pitchFamily="18" charset="0"/>
              </a:rPr>
              <a:t>方法大量涌现，比较知名的有</a:t>
            </a:r>
            <a:r>
              <a:rPr lang="en-US" altLang="zh-CN" sz="1700" b="1" dirty="0" err="1">
                <a:latin typeface="仿宋" panose="02010609060101010101" pitchFamily="49" charset="-122"/>
                <a:ea typeface="仿宋" panose="02010609060101010101" pitchFamily="49" charset="-122"/>
                <a:cs typeface="Times New Roman" panose="02020603050405020304" pitchFamily="18" charset="0"/>
              </a:rPr>
              <a:t>GloVe</a:t>
            </a:r>
            <a:r>
              <a:rPr lang="zh-CN" altLang="en-US" sz="1700" b="1" dirty="0">
                <a:latin typeface="仿宋" panose="02010609060101010101" pitchFamily="49" charset="-122"/>
                <a:ea typeface="仿宋" panose="02010609060101010101" pitchFamily="49" charset="-122"/>
                <a:cs typeface="Times New Roman" panose="02020603050405020304" pitchFamily="18" charset="0"/>
              </a:rPr>
              <a:t>和</a:t>
            </a:r>
            <a:r>
              <a:rPr lang="en-US" altLang="zh-CN" sz="1700" b="1" dirty="0" err="1">
                <a:latin typeface="仿宋" panose="02010609060101010101" pitchFamily="49" charset="-122"/>
                <a:ea typeface="仿宋" panose="02010609060101010101" pitchFamily="49" charset="-122"/>
                <a:cs typeface="Times New Roman" panose="02020603050405020304" pitchFamily="18" charset="0"/>
              </a:rPr>
              <a:t>fastText</a:t>
            </a:r>
            <a:r>
              <a:rPr lang="zh-CN" altLang="en-US" sz="1700" b="1" dirty="0">
                <a:latin typeface="仿宋" panose="02010609060101010101" pitchFamily="49" charset="-122"/>
                <a:ea typeface="仿宋" panose="02010609060101010101" pitchFamily="49" charset="-122"/>
                <a:cs typeface="Times New Roman" panose="02020603050405020304" pitchFamily="18" charset="0"/>
              </a:rPr>
              <a:t>等等，它们各自侧重不同的角度，并且从不同的方向都得到了还不错的</a:t>
            </a:r>
            <a:r>
              <a:rPr lang="en-US" altLang="zh-CN" sz="1700" b="1" dirty="0">
                <a:latin typeface="仿宋" panose="02010609060101010101" pitchFamily="49" charset="-122"/>
                <a:ea typeface="仿宋" panose="02010609060101010101" pitchFamily="49" charset="-122"/>
                <a:cs typeface="Times New Roman" panose="02020603050405020304" pitchFamily="18" charset="0"/>
              </a:rPr>
              <a:t>embedding</a:t>
            </a:r>
            <a:r>
              <a:rPr lang="zh-CN" altLang="en-US" sz="1700" b="1" dirty="0">
                <a:latin typeface="仿宋" panose="02010609060101010101" pitchFamily="49" charset="-122"/>
                <a:ea typeface="仿宋" panose="02010609060101010101" pitchFamily="49" charset="-122"/>
                <a:cs typeface="Times New Roman" panose="02020603050405020304" pitchFamily="18" charset="0"/>
              </a:rPr>
              <a:t>表征。</a:t>
            </a:r>
            <a:endParaRPr lang="en-US" altLang="zh-CN" sz="1700" b="1" dirty="0">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24584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6229"/>
            <a:ext cx="10515600" cy="5830734"/>
          </a:xfrm>
        </p:spPr>
        <p:txBody>
          <a:bodyPr/>
          <a:lstStyle/>
          <a:p>
            <a:pPr marL="0" lvl="1" indent="0">
              <a:lnSpc>
                <a:spcPct val="100000"/>
              </a:lnSpc>
              <a:spcBef>
                <a:spcPts val="1000"/>
              </a:spcBef>
              <a:buNone/>
            </a:pPr>
            <a:r>
              <a:rPr lang="en-US" altLang="zh-CN" sz="1600" dirty="0" smtClean="0">
                <a:solidFill>
                  <a:srgbClr val="FF0000"/>
                </a:solidFill>
                <a:latin typeface="黑体" panose="02010609060101010101" pitchFamily="49" charset="-122"/>
                <a:ea typeface="黑体" panose="02010609060101010101" pitchFamily="49" charset="-122"/>
              </a:rPr>
              <a:t>Skip-gram</a:t>
            </a:r>
            <a:r>
              <a:rPr lang="zh-CN" altLang="en-US" sz="1600" dirty="0" smtClean="0">
                <a:solidFill>
                  <a:srgbClr val="FF0000"/>
                </a:solidFill>
                <a:latin typeface="黑体" panose="02010609060101010101" pitchFamily="49" charset="-122"/>
                <a:ea typeface="黑体" panose="02010609060101010101" pitchFamily="49" charset="-122"/>
              </a:rPr>
              <a:t>模型</a:t>
            </a:r>
            <a:r>
              <a:rPr lang="zh-CN" altLang="en-US" sz="1600" dirty="0" smtClean="0">
                <a:latin typeface="黑体" panose="02010609060101010101" pitchFamily="49" charset="-122"/>
                <a:ea typeface="黑体" panose="02010609060101010101" pitchFamily="49" charset="-122"/>
              </a:rPr>
              <a:t>：</a:t>
            </a:r>
            <a:endParaRPr lang="en-US" altLang="zh-CN" sz="1600"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r>
              <a:rPr lang="en-US" altLang="zh-CN" sz="1600" dirty="0" smtClean="0">
                <a:latin typeface="黑体" panose="02010609060101010101" pitchFamily="49" charset="-122"/>
                <a:ea typeface="黑体" panose="02010609060101010101" pitchFamily="49" charset="-122"/>
              </a:rPr>
              <a:t>1. </a:t>
            </a:r>
            <a:r>
              <a:rPr lang="zh-CN" altLang="en-US" sz="1600" dirty="0" smtClean="0">
                <a:latin typeface="黑体" panose="02010609060101010101" pitchFamily="49" charset="-122"/>
                <a:ea typeface="黑体" panose="02010609060101010101" pitchFamily="49" charset="-122"/>
              </a:rPr>
              <a:t>主要的功能：输入一个单词的向量 </a:t>
            </a:r>
            <a:r>
              <a:rPr lang="en-US" altLang="zh-CN" sz="1600" dirty="0" smtClean="0">
                <a:latin typeface="黑体" panose="02010609060101010101" pitchFamily="49" charset="-122"/>
                <a:ea typeface="黑体" panose="02010609060101010101" pitchFamily="49" charset="-122"/>
              </a:rPr>
              <a:t>--》 skip-gram</a:t>
            </a:r>
            <a:r>
              <a:rPr lang="zh-CN" altLang="en-US" sz="1600" dirty="0" smtClean="0">
                <a:latin typeface="黑体" panose="02010609060101010101" pitchFamily="49" charset="-122"/>
                <a:ea typeface="黑体" panose="02010609060101010101" pitchFamily="49" charset="-122"/>
              </a:rPr>
              <a:t>模型（其中模型中隐层的权重就代表了此表中各个单词的词向量） </a:t>
            </a:r>
            <a:r>
              <a:rPr lang="en-US" altLang="zh-CN" sz="1600" dirty="0" smtClean="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输出词表中每个单词是该单词上下文的概率。</a:t>
            </a:r>
            <a:endParaRPr lang="en-US" altLang="zh-CN" sz="1600"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r>
              <a:rPr lang="zh-CN" altLang="en-US" sz="1600" dirty="0" smtClean="0">
                <a:latin typeface="黑体" panose="02010609060101010101" pitchFamily="49" charset="-122"/>
                <a:ea typeface="黑体" panose="02010609060101010101" pitchFamily="49" charset="-122"/>
              </a:rPr>
              <a:t>例：经过足够多次的训练，当我们输入“北京”，输出“中国”，而不是会输出“美国”“俄罗斯之类的”。</a:t>
            </a:r>
            <a:endParaRPr lang="en-US" altLang="zh-CN" sz="1600"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r>
              <a:rPr lang="en-US" altLang="zh-CN" sz="1600" dirty="0" smtClean="0">
                <a:latin typeface="黑体" panose="02010609060101010101" pitchFamily="49" charset="-122"/>
                <a:ea typeface="黑体" panose="02010609060101010101" pitchFamily="49" charset="-122"/>
              </a:rPr>
              <a:t>2. </a:t>
            </a:r>
            <a:r>
              <a:rPr lang="zh-CN" altLang="en-US" sz="1600" dirty="0" smtClean="0">
                <a:latin typeface="黑体" panose="02010609060101010101" pitchFamily="49" charset="-122"/>
                <a:ea typeface="黑体" panose="02010609060101010101" pitchFamily="49" charset="-122"/>
              </a:rPr>
              <a:t>模型的结构：</a:t>
            </a:r>
            <a:endParaRPr lang="en-US" altLang="zh-CN" sz="1600"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r>
              <a:rPr lang="en-US" altLang="zh-CN" sz="1600" dirty="0">
                <a:latin typeface="黑体" panose="02010609060101010101" pitchFamily="49" charset="-122"/>
                <a:ea typeface="黑体" panose="02010609060101010101" pitchFamily="49" charset="-122"/>
              </a:rPr>
              <a:t>	</a:t>
            </a:r>
            <a:endParaRPr lang="en-US" altLang="zh-CN" dirty="0"/>
          </a:p>
          <a:p>
            <a:pPr marL="0" lvl="1" indent="0">
              <a:lnSpc>
                <a:spcPct val="100000"/>
              </a:lnSpc>
              <a:spcBef>
                <a:spcPts val="1000"/>
              </a:spcBef>
              <a:buNone/>
            </a:pPr>
            <a:endParaRPr lang="en-US" altLang="zh-CN" sz="16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77" y="2110191"/>
            <a:ext cx="7279689" cy="4066772"/>
          </a:xfrm>
          <a:prstGeom prst="rect">
            <a:avLst/>
          </a:prstGeom>
        </p:spPr>
      </p:pic>
      <p:sp>
        <p:nvSpPr>
          <p:cNvPr id="2" name="文本框 1"/>
          <p:cNvSpPr txBox="1"/>
          <p:nvPr/>
        </p:nvSpPr>
        <p:spPr>
          <a:xfrm>
            <a:off x="2547891" y="5237825"/>
            <a:ext cx="1065321" cy="430887"/>
          </a:xfrm>
          <a:prstGeom prst="rect">
            <a:avLst/>
          </a:prstGeom>
          <a:noFill/>
        </p:spPr>
        <p:txBody>
          <a:bodyPr wrap="square" rtlCol="0">
            <a:spAutoFit/>
          </a:bodyPr>
          <a:lstStyle/>
          <a:p>
            <a:r>
              <a:rPr lang="en-US" altLang="zh-CN" sz="1100" dirty="0" smtClean="0"/>
              <a:t>W</a:t>
            </a:r>
            <a:r>
              <a:rPr lang="zh-CN" altLang="en-US" sz="1100" dirty="0" smtClean="0"/>
              <a:t>矩阵：</a:t>
            </a:r>
            <a:r>
              <a:rPr lang="en-US" altLang="zh-CN" sz="1100" dirty="0" smtClean="0"/>
              <a:t>10000x300</a:t>
            </a:r>
            <a:endParaRPr lang="zh-CN" altLang="en-US" sz="1100" dirty="0"/>
          </a:p>
        </p:txBody>
      </p:sp>
      <p:sp>
        <p:nvSpPr>
          <p:cNvPr id="5" name="文本框 4"/>
          <p:cNvSpPr txBox="1"/>
          <p:nvPr/>
        </p:nvSpPr>
        <p:spPr>
          <a:xfrm>
            <a:off x="4407022" y="5576137"/>
            <a:ext cx="1065321" cy="430887"/>
          </a:xfrm>
          <a:prstGeom prst="rect">
            <a:avLst/>
          </a:prstGeom>
          <a:noFill/>
        </p:spPr>
        <p:txBody>
          <a:bodyPr wrap="square" rtlCol="0">
            <a:spAutoFit/>
          </a:bodyPr>
          <a:lstStyle/>
          <a:p>
            <a:r>
              <a:rPr lang="en-US" altLang="zh-CN" sz="1100" dirty="0" smtClean="0"/>
              <a:t>W</a:t>
            </a:r>
            <a:r>
              <a:rPr lang="en-US" altLang="zh-CN" sz="1100" dirty="0" smtClean="0">
                <a:solidFill>
                  <a:srgbClr val="FF0000"/>
                </a:solidFill>
              </a:rPr>
              <a:t>’</a:t>
            </a:r>
            <a:r>
              <a:rPr lang="zh-CN" altLang="en-US" sz="1100" dirty="0" smtClean="0"/>
              <a:t>矩阵：</a:t>
            </a:r>
            <a:r>
              <a:rPr lang="en-US" altLang="zh-CN" sz="1100" dirty="0" smtClean="0"/>
              <a:t>300x10000</a:t>
            </a:r>
            <a:endParaRPr lang="zh-CN" altLang="en-US" sz="1100" dirty="0"/>
          </a:p>
        </p:txBody>
      </p:sp>
    </p:spTree>
    <p:extLst>
      <p:ext uri="{BB962C8B-B14F-4D97-AF65-F5344CB8AC3E}">
        <p14:creationId xmlns:p14="http://schemas.microsoft.com/office/powerpoint/2010/main" val="603985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81740"/>
            <a:ext cx="10515600" cy="5795223"/>
          </a:xfrm>
        </p:spPr>
        <p:txBody>
          <a:bodyPr>
            <a:normAutofit/>
          </a:bodyPr>
          <a:lstStyle/>
          <a:p>
            <a:pPr marL="0" lvl="1" indent="0">
              <a:lnSpc>
                <a:spcPct val="100000"/>
              </a:lnSpc>
              <a:spcBef>
                <a:spcPts val="1000"/>
              </a:spcBef>
              <a:buNone/>
            </a:pPr>
            <a:r>
              <a:rPr lang="en-US" altLang="zh-CN" sz="1600" dirty="0" smtClean="0">
                <a:latin typeface="黑体" panose="02010609060101010101" pitchFamily="49" charset="-122"/>
                <a:ea typeface="黑体" panose="02010609060101010101" pitchFamily="49" charset="-122"/>
              </a:rPr>
              <a:t>3. </a:t>
            </a:r>
            <a:r>
              <a:rPr lang="zh-CN" altLang="en-US" sz="1600" dirty="0" smtClean="0">
                <a:latin typeface="黑体" panose="02010609060101010101" pitchFamily="49" charset="-122"/>
                <a:ea typeface="黑体" panose="02010609060101010101" pitchFamily="49" charset="-122"/>
              </a:rPr>
              <a:t>训练：</a:t>
            </a:r>
            <a:endParaRPr lang="en-US" altLang="zh-CN" sz="1600"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r>
              <a:rPr lang="zh-CN" altLang="en-US" sz="1600" dirty="0" smtClean="0">
                <a:solidFill>
                  <a:srgbClr val="FF0000"/>
                </a:solidFill>
                <a:latin typeface="黑体" panose="02010609060101010101" pitchFamily="49" charset="-122"/>
                <a:ea typeface="黑体" panose="02010609060101010101" pitchFamily="49" charset="-122"/>
              </a:rPr>
              <a:t>输入</a:t>
            </a:r>
            <a:r>
              <a:rPr lang="zh-CN" altLang="en-US" sz="1600" dirty="0">
                <a:latin typeface="黑体" panose="02010609060101010101" pitchFamily="49" charset="-122"/>
                <a:ea typeface="黑体" panose="02010609060101010101" pitchFamily="49" charset="-122"/>
              </a:rPr>
              <a:t>：（</a:t>
            </a:r>
            <a:r>
              <a:rPr lang="en-US" altLang="zh-CN" sz="1600" dirty="0" err="1">
                <a:latin typeface="黑体" panose="02010609060101010101" pitchFamily="49" charset="-122"/>
                <a:ea typeface="黑体" panose="02010609060101010101" pitchFamily="49" charset="-122"/>
              </a:rPr>
              <a:t>input,target</a:t>
            </a: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:input</a:t>
            </a:r>
            <a:r>
              <a:rPr lang="zh-CN" altLang="en-US" sz="1600" dirty="0">
                <a:latin typeface="黑体" panose="02010609060101010101" pitchFamily="49" charset="-122"/>
                <a:ea typeface="黑体" panose="02010609060101010101" pitchFamily="49" charset="-122"/>
              </a:rPr>
              <a:t>代表输入得单词，</a:t>
            </a:r>
            <a:r>
              <a:rPr lang="en-US" altLang="zh-CN" sz="1600" dirty="0">
                <a:latin typeface="黑体" panose="02010609060101010101" pitchFamily="49" charset="-122"/>
                <a:ea typeface="黑体" panose="02010609060101010101" pitchFamily="49" charset="-122"/>
              </a:rPr>
              <a:t>target</a:t>
            </a:r>
            <a:r>
              <a:rPr lang="zh-CN" altLang="en-US" sz="1600" dirty="0">
                <a:latin typeface="黑体" panose="02010609060101010101" pitchFamily="49" charset="-122"/>
                <a:ea typeface="黑体" panose="02010609060101010101" pitchFamily="49" charset="-122"/>
              </a:rPr>
              <a:t>代表真实的上下文</a:t>
            </a:r>
            <a:r>
              <a:rPr lang="zh-CN" altLang="en-US" sz="1600" dirty="0" smtClean="0">
                <a:latin typeface="黑体" panose="02010609060101010101" pitchFamily="49" charset="-122"/>
                <a:ea typeface="黑体" panose="02010609060101010101" pitchFamily="49" charset="-122"/>
              </a:rPr>
              <a:t>。</a:t>
            </a:r>
            <a:endParaRPr lang="en-US" altLang="zh-CN" sz="1600"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r>
              <a:rPr lang="zh-CN" altLang="en-US" sz="1600" dirty="0" smtClean="0">
                <a:latin typeface="黑体" panose="02010609060101010101" pitchFamily="49" charset="-122"/>
                <a:ea typeface="黑体" panose="02010609060101010101" pitchFamily="49" charset="-122"/>
              </a:rPr>
              <a:t>假设词汇表有</a:t>
            </a:r>
            <a:r>
              <a:rPr lang="en-US" altLang="zh-CN" sz="1600" dirty="0" smtClean="0">
                <a:solidFill>
                  <a:srgbClr val="FF0000"/>
                </a:solidFill>
                <a:latin typeface="黑体" panose="02010609060101010101" pitchFamily="49" charset="-122"/>
                <a:ea typeface="黑体" panose="02010609060101010101" pitchFamily="49" charset="-122"/>
              </a:rPr>
              <a:t>10,000</a:t>
            </a:r>
            <a:r>
              <a:rPr lang="zh-CN" altLang="en-US" sz="1600" dirty="0" smtClean="0">
                <a:solidFill>
                  <a:srgbClr val="FF0000"/>
                </a:solidFill>
                <a:latin typeface="黑体" panose="02010609060101010101" pitchFamily="49" charset="-122"/>
                <a:ea typeface="黑体" panose="02010609060101010101" pitchFamily="49" charset="-122"/>
              </a:rPr>
              <a:t>个单词</a:t>
            </a:r>
            <a:r>
              <a:rPr lang="zh-CN" altLang="en-US" sz="1600" dirty="0" smtClean="0">
                <a:latin typeface="黑体" panose="02010609060101010101" pitchFamily="49" charset="-122"/>
                <a:ea typeface="黑体" panose="02010609060101010101" pitchFamily="49" charset="-122"/>
              </a:rPr>
              <a:t>，</a:t>
            </a:r>
            <a:r>
              <a:rPr lang="en-US" altLang="zh-CN" sz="1600" dirty="0" smtClean="0">
                <a:latin typeface="黑体" panose="02010609060101010101" pitchFamily="49" charset="-122"/>
                <a:ea typeface="黑体" panose="02010609060101010101" pitchFamily="49" charset="-122"/>
              </a:rPr>
              <a:t>one-hot</a:t>
            </a:r>
            <a:r>
              <a:rPr lang="zh-CN" altLang="en-US" sz="1600" dirty="0" smtClean="0">
                <a:latin typeface="黑体" panose="02010609060101010101" pitchFamily="49" charset="-122"/>
                <a:ea typeface="黑体" panose="02010609060101010101" pitchFamily="49" charset="-122"/>
              </a:rPr>
              <a:t>编码，每个单词都是</a:t>
            </a:r>
            <a:r>
              <a:rPr lang="en-US" altLang="zh-CN" sz="1600" dirty="0" smtClean="0">
                <a:solidFill>
                  <a:srgbClr val="FF0000"/>
                </a:solidFill>
                <a:latin typeface="黑体" panose="02010609060101010101" pitchFamily="49" charset="-122"/>
                <a:ea typeface="黑体" panose="02010609060101010101" pitchFamily="49" charset="-122"/>
              </a:rPr>
              <a:t>10000</a:t>
            </a:r>
            <a:r>
              <a:rPr lang="zh-CN" altLang="en-US" sz="1600" dirty="0" smtClean="0">
                <a:solidFill>
                  <a:srgbClr val="FF0000"/>
                </a:solidFill>
                <a:latin typeface="黑体" panose="02010609060101010101" pitchFamily="49" charset="-122"/>
                <a:ea typeface="黑体" panose="02010609060101010101" pitchFamily="49" charset="-122"/>
              </a:rPr>
              <a:t>维</a:t>
            </a:r>
            <a:r>
              <a:rPr lang="zh-CN" altLang="en-US" sz="1600" dirty="0" smtClean="0">
                <a:latin typeface="黑体" panose="02010609060101010101" pitchFamily="49" charset="-122"/>
                <a:ea typeface="黑体" panose="02010609060101010101" pitchFamily="49" charset="-122"/>
              </a:rPr>
              <a:t>的向量，模型中出现的词汇</a:t>
            </a:r>
            <a:r>
              <a:rPr lang="zh-CN" altLang="en-US" sz="1600" dirty="0" smtClean="0">
                <a:solidFill>
                  <a:srgbClr val="FF0000"/>
                </a:solidFill>
                <a:latin typeface="黑体" panose="02010609060101010101" pitchFamily="49" charset="-122"/>
                <a:ea typeface="黑体" panose="02010609060101010101" pitchFamily="49" charset="-122"/>
              </a:rPr>
              <a:t>都是词汇表中</a:t>
            </a:r>
            <a:r>
              <a:rPr lang="zh-CN" altLang="en-US" sz="1600" dirty="0" smtClean="0">
                <a:latin typeface="黑体" panose="02010609060101010101" pitchFamily="49" charset="-122"/>
                <a:ea typeface="黑体" panose="02010609060101010101" pitchFamily="49" charset="-122"/>
              </a:rPr>
              <a:t>的。</a:t>
            </a:r>
            <a:endParaRPr lang="en-US" altLang="zh-CN" sz="1600"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r>
              <a:rPr lang="zh-CN" altLang="en-US" sz="1600" dirty="0" smtClean="0">
                <a:latin typeface="黑体" panose="02010609060101010101" pitchFamily="49" charset="-122"/>
                <a:ea typeface="黑体" panose="02010609060101010101" pitchFamily="49" charset="-122"/>
              </a:rPr>
              <a:t>注：</a:t>
            </a:r>
            <a:r>
              <a:rPr lang="zh-CN" altLang="en-US" sz="1600" dirty="0">
                <a:latin typeface="黑体" panose="02010609060101010101" pitchFamily="49" charset="-122"/>
                <a:ea typeface="黑体" panose="02010609060101010101" pitchFamily="49" charset="-122"/>
              </a:rPr>
              <a:t>其实</a:t>
            </a:r>
            <a:r>
              <a:rPr lang="zh-CN" altLang="en-US" sz="1600" dirty="0" smtClean="0">
                <a:latin typeface="黑体" panose="02010609060101010101" pitchFamily="49" charset="-122"/>
                <a:ea typeface="黑体" panose="02010609060101010101" pitchFamily="49" charset="-122"/>
              </a:rPr>
              <a:t>我们输入的是</a:t>
            </a:r>
            <a:r>
              <a:rPr lang="zh-CN" altLang="en-US" sz="1600" dirty="0" smtClean="0">
                <a:solidFill>
                  <a:srgbClr val="FF0000"/>
                </a:solidFill>
                <a:latin typeface="黑体" panose="02010609060101010101" pitchFamily="49" charset="-122"/>
                <a:ea typeface="黑体" panose="02010609060101010101" pitchFamily="49" charset="-122"/>
              </a:rPr>
              <a:t>一个句子</a:t>
            </a:r>
            <a:r>
              <a:rPr lang="zh-CN" altLang="en-US" sz="1600" dirty="0" smtClean="0">
                <a:latin typeface="黑体" panose="02010609060101010101" pitchFamily="49" charset="-122"/>
                <a:ea typeface="黑体" panose="02010609060101010101" pitchFamily="49" charset="-122"/>
              </a:rPr>
              <a:t>，句子中的词都在词汇表中并且已经</a:t>
            </a:r>
            <a:r>
              <a:rPr lang="zh-CN" altLang="en-US" sz="1600" dirty="0" smtClean="0">
                <a:solidFill>
                  <a:srgbClr val="FF0000"/>
                </a:solidFill>
                <a:latin typeface="黑体" panose="02010609060101010101" pitchFamily="49" charset="-122"/>
                <a:ea typeface="黑体" panose="02010609060101010101" pitchFamily="49" charset="-122"/>
              </a:rPr>
              <a:t>分好词</a:t>
            </a:r>
            <a:r>
              <a:rPr lang="zh-CN" altLang="en-US" sz="1600" dirty="0" smtClean="0">
                <a:latin typeface="黑体" panose="02010609060101010101" pitchFamily="49" charset="-122"/>
                <a:ea typeface="黑体" panose="02010609060101010101" pitchFamily="49" charset="-122"/>
              </a:rPr>
              <a:t>。</a:t>
            </a:r>
            <a:endParaRPr lang="en-US" altLang="zh-CN" sz="1600"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r>
              <a:rPr lang="zh-CN" altLang="en-US" sz="1600" dirty="0" smtClean="0">
                <a:latin typeface="黑体" panose="02010609060101010101" pitchFamily="49" charset="-122"/>
                <a:ea typeface="黑体" panose="02010609060101010101" pitchFamily="49" charset="-122"/>
              </a:rPr>
              <a:t>然后我们根据</a:t>
            </a:r>
            <a:r>
              <a:rPr lang="zh-CN" altLang="en-US" sz="1600" dirty="0" smtClean="0">
                <a:solidFill>
                  <a:srgbClr val="FF0000"/>
                </a:solidFill>
                <a:latin typeface="黑体" panose="02010609060101010101" pitchFamily="49" charset="-122"/>
                <a:ea typeface="黑体" panose="02010609060101010101" pitchFamily="49" charset="-122"/>
              </a:rPr>
              <a:t>中心词</a:t>
            </a:r>
            <a:r>
              <a:rPr lang="zh-CN" altLang="en-US" sz="1600" dirty="0" smtClean="0">
                <a:latin typeface="黑体" panose="02010609060101010101" pitchFamily="49" charset="-122"/>
                <a:ea typeface="黑体" panose="02010609060101010101" pitchFamily="49" charset="-122"/>
              </a:rPr>
              <a:t>和</a:t>
            </a:r>
            <a:r>
              <a:rPr lang="en-US" altLang="zh-CN" sz="1600" dirty="0" smtClean="0">
                <a:solidFill>
                  <a:srgbClr val="FF0000"/>
                </a:solidFill>
                <a:latin typeface="黑体" panose="02010609060101010101" pitchFamily="49" charset="-122"/>
                <a:ea typeface="黑体" panose="02010609060101010101" pitchFamily="49" charset="-122"/>
              </a:rPr>
              <a:t>skip-</a:t>
            </a:r>
            <a:r>
              <a:rPr lang="en-US" altLang="zh-CN" sz="1600" dirty="0" err="1" smtClean="0">
                <a:solidFill>
                  <a:srgbClr val="FF0000"/>
                </a:solidFill>
                <a:latin typeface="黑体" panose="02010609060101010101" pitchFamily="49" charset="-122"/>
                <a:ea typeface="黑体" panose="02010609060101010101" pitchFamily="49" charset="-122"/>
              </a:rPr>
              <a:t>wondow</a:t>
            </a:r>
            <a:r>
              <a:rPr lang="zh-CN" altLang="en-US" sz="1600" dirty="0" smtClean="0">
                <a:solidFill>
                  <a:srgbClr val="FF0000"/>
                </a:solidFill>
                <a:latin typeface="黑体" panose="02010609060101010101" pitchFamily="49" charset="-122"/>
                <a:ea typeface="黑体" panose="02010609060101010101" pitchFamily="49" charset="-122"/>
              </a:rPr>
              <a:t>参数</a:t>
            </a:r>
            <a:r>
              <a:rPr lang="zh-CN" altLang="en-US" sz="1600" dirty="0" smtClean="0">
                <a:latin typeface="黑体" panose="02010609060101010101" pitchFamily="49" charset="-122"/>
                <a:ea typeface="黑体" panose="02010609060101010101" pitchFamily="49" charset="-122"/>
              </a:rPr>
              <a:t>来选择输入：</a:t>
            </a:r>
            <a:endParaRPr lang="en-US" altLang="zh-CN" sz="1600"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r>
              <a:rPr lang="zh-CN" altLang="en-US" sz="1600" dirty="0" smtClean="0">
                <a:latin typeface="黑体" panose="02010609060101010101" pitchFamily="49" charset="-122"/>
                <a:ea typeface="黑体" panose="02010609060101010101" pitchFamily="49" charset="-122"/>
              </a:rPr>
              <a:t>例：</a:t>
            </a:r>
            <a:r>
              <a:rPr lang="en-US" altLang="zh-CN" sz="1600" dirty="0" smtClean="0">
                <a:solidFill>
                  <a:schemeClr val="accent1"/>
                </a:solidFill>
                <a:latin typeface="黑体" panose="02010609060101010101" pitchFamily="49" charset="-122"/>
                <a:ea typeface="黑体" panose="02010609060101010101" pitchFamily="49" charset="-122"/>
              </a:rPr>
              <a:t>I like </a:t>
            </a:r>
            <a:r>
              <a:rPr lang="en-US" altLang="zh-CN" sz="1600" dirty="0" smtClean="0">
                <a:solidFill>
                  <a:srgbClr val="FF0000"/>
                </a:solidFill>
                <a:latin typeface="黑体" panose="02010609060101010101" pitchFamily="49" charset="-122"/>
                <a:ea typeface="黑体" panose="02010609060101010101" pitchFamily="49" charset="-122"/>
              </a:rPr>
              <a:t>playing</a:t>
            </a:r>
            <a:r>
              <a:rPr lang="en-US" altLang="zh-CN" sz="1600" dirty="0" smtClean="0">
                <a:latin typeface="黑体" panose="02010609060101010101" pitchFamily="49" charset="-122"/>
                <a:ea typeface="黑体" panose="02010609060101010101" pitchFamily="49" charset="-122"/>
              </a:rPr>
              <a:t> </a:t>
            </a:r>
            <a:r>
              <a:rPr lang="en-US" altLang="zh-CN" sz="1600" dirty="0" smtClean="0">
                <a:solidFill>
                  <a:schemeClr val="accent1"/>
                </a:solidFill>
                <a:latin typeface="黑体" panose="02010609060101010101" pitchFamily="49" charset="-122"/>
                <a:ea typeface="黑体" panose="02010609060101010101" pitchFamily="49" charset="-122"/>
              </a:rPr>
              <a:t>basketball with</a:t>
            </a:r>
            <a:r>
              <a:rPr lang="en-US" altLang="zh-CN" sz="1600" dirty="0" smtClean="0">
                <a:solidFill>
                  <a:srgbClr val="FFC000"/>
                </a:solidFill>
                <a:latin typeface="黑体" panose="02010609060101010101" pitchFamily="49" charset="-122"/>
                <a:ea typeface="黑体" panose="02010609060101010101" pitchFamily="49" charset="-122"/>
              </a:rPr>
              <a:t> </a:t>
            </a:r>
            <a:r>
              <a:rPr lang="en-US" altLang="zh-CN" sz="1600" dirty="0" smtClean="0">
                <a:latin typeface="黑体" panose="02010609060101010101" pitchFamily="49" charset="-122"/>
                <a:ea typeface="黑体" panose="02010609060101010101" pitchFamily="49" charset="-122"/>
              </a:rPr>
              <a:t>my good friends. </a:t>
            </a:r>
            <a:r>
              <a:rPr lang="zh-CN" altLang="en-US" sz="1600" dirty="0" smtClean="0">
                <a:latin typeface="黑体" panose="02010609060101010101" pitchFamily="49" charset="-122"/>
                <a:ea typeface="黑体" panose="02010609060101010101" pitchFamily="49" charset="-122"/>
              </a:rPr>
              <a:t>中心词：</a:t>
            </a:r>
            <a:r>
              <a:rPr lang="en-US" altLang="zh-CN" sz="1600" dirty="0" smtClean="0">
                <a:latin typeface="黑体" panose="02010609060101010101" pitchFamily="49" charset="-122"/>
                <a:ea typeface="黑体" panose="02010609060101010101" pitchFamily="49" charset="-122"/>
              </a:rPr>
              <a:t>play  skip-window:2</a:t>
            </a:r>
          </a:p>
          <a:p>
            <a:pPr marL="0" lvl="1" indent="0">
              <a:lnSpc>
                <a:spcPct val="100000"/>
              </a:lnSpc>
              <a:spcBef>
                <a:spcPts val="1000"/>
              </a:spcBef>
              <a:buNone/>
            </a:pPr>
            <a:r>
              <a:rPr lang="en-US" altLang="zh-CN" sz="1600" dirty="0" smtClean="0">
                <a:latin typeface="黑体" panose="02010609060101010101" pitchFamily="49" charset="-122"/>
                <a:ea typeface="黑体" panose="02010609060101010101" pitchFamily="49" charset="-122"/>
              </a:rPr>
              <a:t>4</a:t>
            </a:r>
            <a:r>
              <a:rPr lang="zh-CN" altLang="en-US" sz="1600" dirty="0" smtClean="0">
                <a:latin typeface="黑体" panose="02010609060101010101" pitchFamily="49" charset="-122"/>
                <a:ea typeface="黑体" panose="02010609060101010101" pitchFamily="49" charset="-122"/>
              </a:rPr>
              <a:t>组输入：</a:t>
            </a:r>
            <a:endParaRPr lang="en-US" altLang="zh-CN" sz="1600"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r>
              <a:rPr lang="zh-CN" altLang="en-US" sz="1600" dirty="0" smtClean="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play, </a:t>
            </a:r>
            <a:r>
              <a:rPr lang="en-US" altLang="zh-CN" sz="1600" dirty="0" err="1">
                <a:latin typeface="黑体" panose="02010609060101010101" pitchFamily="49" charset="-122"/>
                <a:ea typeface="黑体" panose="02010609060101010101" pitchFamily="49" charset="-122"/>
              </a:rPr>
              <a:t>i</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marL="0" lvl="1" indent="0">
              <a:lnSpc>
                <a:spcPct val="100000"/>
              </a:lnSpc>
              <a:spcBef>
                <a:spcPts val="1000"/>
              </a:spcBef>
              <a:buNone/>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play, </a:t>
            </a:r>
            <a:r>
              <a:rPr lang="en-US" altLang="zh-CN" sz="1600" dirty="0" smtClean="0">
                <a:latin typeface="黑体" panose="02010609060101010101" pitchFamily="49" charset="-122"/>
                <a:ea typeface="黑体" panose="02010609060101010101" pitchFamily="49" charset="-122"/>
              </a:rPr>
              <a:t>like</a:t>
            </a:r>
            <a:r>
              <a:rPr lang="zh-CN" altLang="en-US" sz="1600" dirty="0" smtClean="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marL="0" lvl="1" indent="0">
              <a:lnSpc>
                <a:spcPct val="100000"/>
              </a:lnSpc>
              <a:spcBef>
                <a:spcPts val="1000"/>
              </a:spcBef>
              <a:buNone/>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play, </a:t>
            </a:r>
            <a:r>
              <a:rPr lang="en-US" altLang="zh-CN" sz="1600" dirty="0" smtClean="0">
                <a:latin typeface="黑体" panose="02010609060101010101" pitchFamily="49" charset="-122"/>
                <a:ea typeface="黑体" panose="02010609060101010101" pitchFamily="49" charset="-122"/>
              </a:rPr>
              <a:t>with)</a:t>
            </a:r>
            <a:endParaRPr lang="en-US" altLang="zh-CN" sz="1600" dirty="0">
              <a:latin typeface="黑体" panose="02010609060101010101" pitchFamily="49" charset="-122"/>
              <a:ea typeface="黑体" panose="02010609060101010101" pitchFamily="49" charset="-122"/>
            </a:endParaRPr>
          </a:p>
          <a:p>
            <a:pPr marL="0" lvl="1" indent="0">
              <a:lnSpc>
                <a:spcPct val="100000"/>
              </a:lnSpc>
              <a:spcBef>
                <a:spcPts val="1000"/>
              </a:spcBef>
              <a:buNone/>
            </a:pPr>
            <a:r>
              <a:rPr lang="zh-CN" altLang="en-US"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play, </a:t>
            </a:r>
            <a:r>
              <a:rPr lang="en-US" altLang="zh-CN" sz="1600" dirty="0" smtClean="0">
                <a:latin typeface="黑体" panose="02010609060101010101" pitchFamily="49" charset="-122"/>
                <a:ea typeface="黑体" panose="02010609060101010101" pitchFamily="49" charset="-122"/>
              </a:rPr>
              <a:t>basketball</a:t>
            </a:r>
            <a:r>
              <a:rPr lang="zh-CN" altLang="en-US" sz="1600" dirty="0" smtClean="0">
                <a:latin typeface="黑体" panose="02010609060101010101" pitchFamily="49" charset="-122"/>
                <a:ea typeface="黑体" panose="02010609060101010101" pitchFamily="49" charset="-122"/>
              </a:rPr>
              <a:t>）</a:t>
            </a:r>
            <a:endParaRPr lang="en-US" altLang="zh-CN" sz="1600"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endParaRPr lang="en-US" altLang="zh-CN" sz="1600" dirty="0">
              <a:latin typeface="黑体" panose="02010609060101010101" pitchFamily="49" charset="-122"/>
              <a:ea typeface="黑体" panose="02010609060101010101" pitchFamily="49" charset="-122"/>
            </a:endParaRPr>
          </a:p>
          <a:p>
            <a:pPr marL="0" lvl="1" indent="0">
              <a:lnSpc>
                <a:spcPct val="100000"/>
              </a:lnSpc>
              <a:spcBef>
                <a:spcPts val="1000"/>
              </a:spcBef>
              <a:buNone/>
            </a:pPr>
            <a:endParaRPr lang="en-US" altLang="zh-CN" sz="1600" dirty="0">
              <a:latin typeface="黑体" panose="02010609060101010101" pitchFamily="49" charset="-122"/>
              <a:ea typeface="黑体" panose="02010609060101010101" pitchFamily="49" charset="-122"/>
            </a:endParaRPr>
          </a:p>
          <a:p>
            <a:pPr marL="0" lvl="1" indent="0">
              <a:lnSpc>
                <a:spcPct val="100000"/>
              </a:lnSpc>
              <a:spcBef>
                <a:spcPts val="1000"/>
              </a:spcBef>
              <a:buNone/>
            </a:pPr>
            <a:r>
              <a:rPr lang="en-US" altLang="zh-CN" sz="1600" dirty="0">
                <a:latin typeface="黑体" panose="02010609060101010101" pitchFamily="49" charset="-122"/>
                <a:ea typeface="黑体" panose="02010609060101010101" pitchFamily="49" charset="-122"/>
              </a:rPr>
              <a:t>	</a:t>
            </a:r>
            <a:endParaRPr lang="en-US" altLang="zh-CN" sz="1600"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endParaRPr lang="en-US" altLang="zh-CN" sz="1600" b="1" dirty="0">
              <a:latin typeface="黑体" panose="02010609060101010101" pitchFamily="49" charset="-122"/>
              <a:ea typeface="黑体" panose="02010609060101010101" pitchFamily="49" charset="-122"/>
            </a:endParaRPr>
          </a:p>
          <a:p>
            <a:pPr marL="0" lvl="1" indent="0">
              <a:lnSpc>
                <a:spcPct val="100000"/>
              </a:lnSpc>
              <a:spcBef>
                <a:spcPts val="1000"/>
              </a:spcBef>
              <a:buNone/>
            </a:pPr>
            <a:endParaRPr lang="en-US" altLang="zh-CN" sz="1600" b="1" dirty="0" smtClean="0">
              <a:latin typeface="黑体" panose="02010609060101010101" pitchFamily="49" charset="-122"/>
              <a:ea typeface="黑体" panose="02010609060101010101" pitchFamily="49" charset="-122"/>
            </a:endParaRPr>
          </a:p>
          <a:p>
            <a:pPr marL="0" lvl="1" indent="0">
              <a:lnSpc>
                <a:spcPct val="100000"/>
              </a:lnSpc>
              <a:spcBef>
                <a:spcPts val="1000"/>
              </a:spcBef>
              <a:buNone/>
            </a:pPr>
            <a:endParaRPr lang="en-US" altLang="zh-CN" sz="1600" dirty="0">
              <a:latin typeface="黑体" panose="02010609060101010101" pitchFamily="49" charset="-122"/>
              <a:ea typeface="黑体" panose="02010609060101010101" pitchFamily="49" charset="-122"/>
            </a:endParaRPr>
          </a:p>
          <a:p>
            <a:pPr marL="0" lvl="1" indent="0">
              <a:lnSpc>
                <a:spcPct val="100000"/>
              </a:lnSpc>
              <a:spcBef>
                <a:spcPts val="1000"/>
              </a:spcBef>
              <a:buNone/>
            </a:pPr>
            <a:endParaRPr lang="zh-CN" altLang="en-US"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45742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275208"/>
            <a:ext cx="10515600" cy="5901755"/>
          </a:xfrm>
        </p:spPr>
        <p:txBody>
          <a:bodyPr/>
          <a:lstStyle/>
          <a:p>
            <a:r>
              <a:rPr lang="zh-CN" altLang="en-US" sz="1600" dirty="0" smtClean="0">
                <a:solidFill>
                  <a:srgbClr val="FF0000"/>
                </a:solidFill>
                <a:latin typeface="黑体" panose="02010609060101010101" pitchFamily="49" charset="-122"/>
                <a:ea typeface="黑体" panose="02010609060101010101" pitchFamily="49" charset="-122"/>
              </a:rPr>
              <a:t>从输入到</a:t>
            </a:r>
            <a:r>
              <a:rPr lang="en-US" altLang="zh-CN" sz="1600" dirty="0" smtClean="0">
                <a:solidFill>
                  <a:srgbClr val="FF0000"/>
                </a:solidFill>
                <a:latin typeface="黑体" panose="02010609060101010101" pitchFamily="49" charset="-122"/>
                <a:ea typeface="黑体" panose="02010609060101010101" pitchFamily="49" charset="-122"/>
              </a:rPr>
              <a:t>hidden layer:</a:t>
            </a:r>
          </a:p>
          <a:p>
            <a:endParaRPr lang="en-US" altLang="zh-CN" sz="1600" dirty="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pPr marL="0" indent="0">
              <a:buNone/>
            </a:pPr>
            <a:r>
              <a:rPr lang="zh-CN" altLang="en-US" sz="1600" dirty="0" smtClean="0">
                <a:latin typeface="黑体" panose="02010609060101010101" pitchFamily="49" charset="-122"/>
                <a:ea typeface="黑体" panose="02010609060101010101" pitchFamily="49" charset="-122"/>
              </a:rPr>
              <a:t>（</a:t>
            </a:r>
            <a:r>
              <a:rPr lang="en-US" altLang="zh-CN" sz="1600" dirty="0" smtClean="0">
                <a:latin typeface="黑体" panose="02010609060101010101" pitchFamily="49" charset="-122"/>
                <a:ea typeface="黑体" panose="02010609060101010101" pitchFamily="49" charset="-122"/>
              </a:rPr>
              <a:t>0 0 0 0 0 0 0 1 … 0</a:t>
            </a:r>
            <a:r>
              <a:rPr lang="zh-CN" altLang="en-US" sz="1600" dirty="0" smtClean="0">
                <a:latin typeface="黑体" panose="02010609060101010101" pitchFamily="49" charset="-122"/>
                <a:ea typeface="黑体" panose="02010609060101010101" pitchFamily="49" charset="-122"/>
              </a:rPr>
              <a:t>）</a:t>
            </a:r>
            <a:r>
              <a:rPr lang="en-US" altLang="zh-CN" sz="1600" dirty="0" smtClean="0">
                <a:latin typeface="黑体" panose="02010609060101010101" pitchFamily="49" charset="-122"/>
                <a:ea typeface="黑体" panose="02010609060101010101" pitchFamily="49" charset="-122"/>
              </a:rPr>
              <a:t>x					= 											 </a:t>
            </a:r>
          </a:p>
          <a:p>
            <a:pPr marL="0" indent="0">
              <a:buNone/>
            </a:pPr>
            <a:endParaRPr lang="en-US" altLang="zh-CN" sz="1600" dirty="0" smtClean="0">
              <a:latin typeface="黑体" panose="02010609060101010101" pitchFamily="49" charset="-122"/>
              <a:ea typeface="黑体" panose="02010609060101010101" pitchFamily="49" charset="-122"/>
            </a:endParaRPr>
          </a:p>
          <a:p>
            <a:endParaRPr lang="zh-CN" altLang="en-US" dirty="0"/>
          </a:p>
        </p:txBody>
      </p:sp>
      <p:pic>
        <p:nvPicPr>
          <p:cNvPr id="83" name="图片 8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775" y="661236"/>
            <a:ext cx="9131424" cy="4698982"/>
          </a:xfrm>
          <a:prstGeom prst="rect">
            <a:avLst/>
          </a:prstGeom>
        </p:spPr>
      </p:pic>
      <p:sp>
        <p:nvSpPr>
          <p:cNvPr id="88" name="文本框 87"/>
          <p:cNvSpPr txBox="1"/>
          <p:nvPr/>
        </p:nvSpPr>
        <p:spPr>
          <a:xfrm>
            <a:off x="3525049" y="4173134"/>
            <a:ext cx="1065321" cy="430887"/>
          </a:xfrm>
          <a:prstGeom prst="rect">
            <a:avLst/>
          </a:prstGeom>
          <a:noFill/>
        </p:spPr>
        <p:txBody>
          <a:bodyPr wrap="square" rtlCol="0">
            <a:spAutoFit/>
          </a:bodyPr>
          <a:lstStyle/>
          <a:p>
            <a:r>
              <a:rPr lang="en-US" altLang="zh-CN" sz="1100" dirty="0" smtClean="0"/>
              <a:t>W</a:t>
            </a:r>
            <a:r>
              <a:rPr lang="zh-CN" altLang="en-US" sz="1100" dirty="0" smtClean="0"/>
              <a:t>矩阵：</a:t>
            </a:r>
            <a:r>
              <a:rPr lang="en-US" altLang="zh-CN" sz="1100" dirty="0" smtClean="0"/>
              <a:t>10000x300</a:t>
            </a:r>
            <a:endParaRPr lang="zh-CN" altLang="en-US" sz="1100" dirty="0"/>
          </a:p>
        </p:txBody>
      </p:sp>
      <p:sp>
        <p:nvSpPr>
          <p:cNvPr id="89" name="文本框 88"/>
          <p:cNvSpPr txBox="1"/>
          <p:nvPr/>
        </p:nvSpPr>
        <p:spPr>
          <a:xfrm>
            <a:off x="5853898" y="4183762"/>
            <a:ext cx="1065321" cy="430887"/>
          </a:xfrm>
          <a:prstGeom prst="rect">
            <a:avLst/>
          </a:prstGeom>
          <a:noFill/>
        </p:spPr>
        <p:txBody>
          <a:bodyPr wrap="square" rtlCol="0">
            <a:spAutoFit/>
          </a:bodyPr>
          <a:lstStyle/>
          <a:p>
            <a:r>
              <a:rPr lang="en-US" altLang="zh-CN" sz="1100" dirty="0" smtClean="0"/>
              <a:t>W</a:t>
            </a:r>
            <a:r>
              <a:rPr lang="en-US" altLang="zh-CN" sz="1100" dirty="0" smtClean="0">
                <a:solidFill>
                  <a:srgbClr val="FF0000"/>
                </a:solidFill>
              </a:rPr>
              <a:t>’</a:t>
            </a:r>
            <a:r>
              <a:rPr lang="zh-CN" altLang="en-US" sz="1100" dirty="0" smtClean="0"/>
              <a:t>矩阵：</a:t>
            </a:r>
            <a:r>
              <a:rPr lang="en-US" altLang="zh-CN" sz="1100" dirty="0" smtClean="0"/>
              <a:t>300x10000</a:t>
            </a:r>
            <a:endParaRPr lang="zh-CN" altLang="en-US" sz="1100" dirty="0"/>
          </a:p>
        </p:txBody>
      </p:sp>
      <p:cxnSp>
        <p:nvCxnSpPr>
          <p:cNvPr id="90" name="直接箭头连接符 89"/>
          <p:cNvCxnSpPr/>
          <p:nvPr/>
        </p:nvCxnSpPr>
        <p:spPr>
          <a:xfrm flipV="1">
            <a:off x="3045041" y="2112886"/>
            <a:ext cx="1722268" cy="11896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p:cNvCxnSpPr/>
          <p:nvPr/>
        </p:nvCxnSpPr>
        <p:spPr>
          <a:xfrm flipV="1">
            <a:off x="3089429" y="2826590"/>
            <a:ext cx="1754080" cy="493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直接箭头连接符 95"/>
          <p:cNvCxnSpPr/>
          <p:nvPr/>
        </p:nvCxnSpPr>
        <p:spPr>
          <a:xfrm>
            <a:off x="3045041" y="3302493"/>
            <a:ext cx="1873188" cy="782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文本框 96"/>
          <p:cNvSpPr txBox="1"/>
          <p:nvPr/>
        </p:nvSpPr>
        <p:spPr>
          <a:xfrm>
            <a:off x="4436246" y="2918426"/>
            <a:ext cx="346229" cy="923330"/>
          </a:xfrm>
          <a:prstGeom prst="rect">
            <a:avLst/>
          </a:prstGeom>
          <a:noFill/>
        </p:spPr>
        <p:txBody>
          <a:bodyPr wrap="square" rtlCol="0">
            <a:spAutoFit/>
          </a:bodyPr>
          <a:lstStyle/>
          <a:p>
            <a:r>
              <a:rPr lang="en-US" altLang="zh-CN" dirty="0" smtClean="0"/>
              <a:t>………</a:t>
            </a:r>
            <a:endParaRPr lang="zh-CN" altLang="en-US" dirty="0"/>
          </a:p>
        </p:txBody>
      </p:sp>
      <p:sp>
        <p:nvSpPr>
          <p:cNvPr id="98" name="文本框 97"/>
          <p:cNvSpPr txBox="1"/>
          <p:nvPr/>
        </p:nvSpPr>
        <p:spPr>
          <a:xfrm>
            <a:off x="3620239" y="2446080"/>
            <a:ext cx="571871" cy="261610"/>
          </a:xfrm>
          <a:prstGeom prst="rect">
            <a:avLst/>
          </a:prstGeom>
          <a:noFill/>
        </p:spPr>
        <p:txBody>
          <a:bodyPr wrap="square" rtlCol="0">
            <a:spAutoFit/>
          </a:bodyPr>
          <a:lstStyle/>
          <a:p>
            <a:r>
              <a:rPr lang="en-US" altLang="zh-CN" sz="1100" dirty="0" smtClean="0"/>
              <a:t>W8,1</a:t>
            </a:r>
            <a:endParaRPr lang="zh-CN" altLang="en-US" sz="1100" dirty="0"/>
          </a:p>
        </p:txBody>
      </p:sp>
      <p:sp>
        <p:nvSpPr>
          <p:cNvPr id="103" name="文本框 102"/>
          <p:cNvSpPr txBox="1"/>
          <p:nvPr/>
        </p:nvSpPr>
        <p:spPr>
          <a:xfrm>
            <a:off x="3959441" y="2979655"/>
            <a:ext cx="571871" cy="261610"/>
          </a:xfrm>
          <a:prstGeom prst="rect">
            <a:avLst/>
          </a:prstGeom>
          <a:noFill/>
        </p:spPr>
        <p:txBody>
          <a:bodyPr wrap="square" rtlCol="0">
            <a:spAutoFit/>
          </a:bodyPr>
          <a:lstStyle/>
          <a:p>
            <a:r>
              <a:rPr lang="en-US" altLang="zh-CN" sz="1100" dirty="0" smtClean="0"/>
              <a:t>W8,2</a:t>
            </a:r>
            <a:endParaRPr lang="zh-CN" altLang="en-US" sz="1100" dirty="0"/>
          </a:p>
        </p:txBody>
      </p:sp>
      <p:sp>
        <p:nvSpPr>
          <p:cNvPr id="104" name="文本框 103"/>
          <p:cNvSpPr txBox="1"/>
          <p:nvPr/>
        </p:nvSpPr>
        <p:spPr>
          <a:xfrm>
            <a:off x="3858826" y="3744896"/>
            <a:ext cx="757562" cy="261610"/>
          </a:xfrm>
          <a:prstGeom prst="rect">
            <a:avLst/>
          </a:prstGeom>
          <a:noFill/>
        </p:spPr>
        <p:txBody>
          <a:bodyPr wrap="square" rtlCol="0">
            <a:spAutoFit/>
          </a:bodyPr>
          <a:lstStyle/>
          <a:p>
            <a:r>
              <a:rPr lang="en-US" altLang="zh-CN" sz="1100" dirty="0" smtClean="0"/>
              <a:t>W8,300</a:t>
            </a:r>
            <a:endParaRPr lang="zh-CN" altLang="en-US" sz="1100" dirty="0"/>
          </a:p>
        </p:txBody>
      </p:sp>
      <p:sp>
        <p:nvSpPr>
          <p:cNvPr id="99" name="矩形 98"/>
          <p:cNvSpPr/>
          <p:nvPr/>
        </p:nvSpPr>
        <p:spPr>
          <a:xfrm>
            <a:off x="1526958" y="1180731"/>
            <a:ext cx="4234650" cy="37108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0" name="表格 99"/>
          <p:cNvGraphicFramePr>
            <a:graphicFrameLocks noGrp="1"/>
          </p:cNvGraphicFramePr>
          <p:nvPr>
            <p:extLst>
              <p:ext uri="{D42A27DB-BD31-4B8C-83A1-F6EECF244321}">
                <p14:modId xmlns:p14="http://schemas.microsoft.com/office/powerpoint/2010/main" val="1979004108"/>
              </p:ext>
            </p:extLst>
          </p:nvPr>
        </p:nvGraphicFramePr>
        <p:xfrm>
          <a:off x="3761046" y="4985760"/>
          <a:ext cx="2701900" cy="1671235"/>
        </p:xfrm>
        <a:graphic>
          <a:graphicData uri="http://schemas.openxmlformats.org/drawingml/2006/table">
            <a:tbl>
              <a:tblPr firstRow="1" bandRow="1">
                <a:tableStyleId>{5C22544A-7EE6-4342-B048-85BDC9FD1C3A}</a:tableStyleId>
              </a:tblPr>
              <a:tblGrid>
                <a:gridCol w="540380">
                  <a:extLst>
                    <a:ext uri="{9D8B030D-6E8A-4147-A177-3AD203B41FA5}">
                      <a16:colId xmlns:a16="http://schemas.microsoft.com/office/drawing/2014/main" val="2944722860"/>
                    </a:ext>
                  </a:extLst>
                </a:gridCol>
                <a:gridCol w="540380">
                  <a:extLst>
                    <a:ext uri="{9D8B030D-6E8A-4147-A177-3AD203B41FA5}">
                      <a16:colId xmlns:a16="http://schemas.microsoft.com/office/drawing/2014/main" val="1026498671"/>
                    </a:ext>
                  </a:extLst>
                </a:gridCol>
                <a:gridCol w="540380">
                  <a:extLst>
                    <a:ext uri="{9D8B030D-6E8A-4147-A177-3AD203B41FA5}">
                      <a16:colId xmlns:a16="http://schemas.microsoft.com/office/drawing/2014/main" val="1074807823"/>
                    </a:ext>
                  </a:extLst>
                </a:gridCol>
                <a:gridCol w="540380">
                  <a:extLst>
                    <a:ext uri="{9D8B030D-6E8A-4147-A177-3AD203B41FA5}">
                      <a16:colId xmlns:a16="http://schemas.microsoft.com/office/drawing/2014/main" val="4211157395"/>
                    </a:ext>
                  </a:extLst>
                </a:gridCol>
                <a:gridCol w="540380">
                  <a:extLst>
                    <a:ext uri="{9D8B030D-6E8A-4147-A177-3AD203B41FA5}">
                      <a16:colId xmlns:a16="http://schemas.microsoft.com/office/drawing/2014/main" val="2557825989"/>
                    </a:ext>
                  </a:extLst>
                </a:gridCol>
              </a:tblGrid>
              <a:tr h="337588">
                <a:tc>
                  <a:txBody>
                    <a:bodyPr/>
                    <a:lstStyle/>
                    <a:p>
                      <a:r>
                        <a:rPr lang="en-US" altLang="zh-CN" sz="900" dirty="0" smtClean="0">
                          <a:latin typeface="黑体" panose="02010609060101010101" pitchFamily="49" charset="-122"/>
                          <a:ea typeface="黑体" panose="02010609060101010101" pitchFamily="49" charset="-122"/>
                        </a:rPr>
                        <a:t>W1,1</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W1,2</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1,3</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W1,300</a:t>
                      </a:r>
                      <a:endParaRPr lang="zh-CN" altLang="en-US" sz="9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609155799"/>
                  </a:ext>
                </a:extLst>
              </a:tr>
              <a:tr h="322629">
                <a:tc>
                  <a:txBody>
                    <a:bodyPr/>
                    <a:lstStyle/>
                    <a:p>
                      <a:r>
                        <a:rPr lang="en-US" altLang="zh-CN" sz="900" dirty="0" smtClean="0">
                          <a:latin typeface="黑体" panose="02010609060101010101" pitchFamily="49" charset="-122"/>
                          <a:ea typeface="黑体" panose="02010609060101010101" pitchFamily="49" charset="-122"/>
                        </a:rPr>
                        <a:t>w2.,1</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W2.2</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W2.3</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W2,300</a:t>
                      </a:r>
                      <a:endParaRPr lang="zh-CN" altLang="en-US" sz="9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4133283650"/>
                  </a:ext>
                </a:extLst>
              </a:tr>
              <a:tr h="322629">
                <a:tc>
                  <a:txBody>
                    <a:bodyPr/>
                    <a:lstStyle/>
                    <a:p>
                      <a:r>
                        <a:rPr lang="en-US" altLang="zh-CN" sz="900" dirty="0" smtClean="0">
                          <a:latin typeface="黑体" panose="02010609060101010101" pitchFamily="49" charset="-122"/>
                          <a:ea typeface="黑体" panose="02010609060101010101" pitchFamily="49" charset="-122"/>
                        </a:rPr>
                        <a:t>W3.1</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W3,2</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W3,3</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W3,300</a:t>
                      </a:r>
                      <a:endParaRPr lang="zh-CN" altLang="en-US" sz="9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090159385"/>
                  </a:ext>
                </a:extLst>
              </a:tr>
              <a:tr h="322629">
                <a:tc>
                  <a:txBody>
                    <a:bodyPr/>
                    <a:lstStyle/>
                    <a:p>
                      <a:r>
                        <a:rPr lang="en-US" altLang="zh-CN" sz="900" dirty="0" smtClean="0">
                          <a:latin typeface="黑体" panose="02010609060101010101" pitchFamily="49" charset="-122"/>
                          <a:ea typeface="黑体" panose="02010609060101010101" pitchFamily="49" charset="-122"/>
                        </a:rPr>
                        <a:t>…</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a:t>
                      </a:r>
                      <a:endParaRPr lang="zh-CN" altLang="en-US" sz="9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716652752"/>
                  </a:ext>
                </a:extLst>
              </a:tr>
              <a:tr h="322629">
                <a:tc>
                  <a:txBody>
                    <a:bodyPr/>
                    <a:lstStyle/>
                    <a:p>
                      <a:r>
                        <a:rPr lang="en-US" altLang="zh-CN" sz="900" dirty="0" smtClean="0">
                          <a:latin typeface="黑体" panose="02010609060101010101" pitchFamily="49" charset="-122"/>
                          <a:ea typeface="黑体" panose="02010609060101010101" pitchFamily="49" charset="-122"/>
                        </a:rPr>
                        <a:t>W10000,1</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W10000.2</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W10000.3</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a:t>
                      </a:r>
                      <a:endParaRPr lang="zh-CN" altLang="en-US" sz="900" dirty="0">
                        <a:latin typeface="黑体" panose="02010609060101010101" pitchFamily="49" charset="-122"/>
                        <a:ea typeface="黑体" panose="02010609060101010101" pitchFamily="49" charset="-122"/>
                      </a:endParaRPr>
                    </a:p>
                  </a:txBody>
                  <a:tcPr/>
                </a:tc>
                <a:tc>
                  <a:txBody>
                    <a:bodyPr/>
                    <a:lstStyle/>
                    <a:p>
                      <a:r>
                        <a:rPr lang="en-US" altLang="zh-CN" sz="900" dirty="0" smtClean="0">
                          <a:latin typeface="黑体" panose="02010609060101010101" pitchFamily="49" charset="-122"/>
                          <a:ea typeface="黑体" panose="02010609060101010101" pitchFamily="49" charset="-122"/>
                        </a:rPr>
                        <a:t>W10000.300</a:t>
                      </a:r>
                      <a:endParaRPr lang="zh-CN" altLang="en-US" sz="9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329359567"/>
                  </a:ext>
                </a:extLst>
              </a:tr>
            </a:tbl>
          </a:graphicData>
        </a:graphic>
      </p:graphicFrame>
      <p:graphicFrame>
        <p:nvGraphicFramePr>
          <p:cNvPr id="101" name="表格 100"/>
          <p:cNvGraphicFramePr>
            <a:graphicFrameLocks noGrp="1"/>
          </p:cNvGraphicFramePr>
          <p:nvPr>
            <p:extLst>
              <p:ext uri="{D42A27DB-BD31-4B8C-83A1-F6EECF244321}">
                <p14:modId xmlns:p14="http://schemas.microsoft.com/office/powerpoint/2010/main" val="3398042562"/>
              </p:ext>
            </p:extLst>
          </p:nvPr>
        </p:nvGraphicFramePr>
        <p:xfrm>
          <a:off x="3620239" y="5850969"/>
          <a:ext cx="3648725" cy="298253"/>
        </p:xfrm>
        <a:graphic>
          <a:graphicData uri="http://schemas.openxmlformats.org/drawingml/2006/table">
            <a:tbl>
              <a:tblPr firstRow="1" bandRow="1">
                <a:tableStyleId>{5C22544A-7EE6-4342-B048-85BDC9FD1C3A}</a:tableStyleId>
              </a:tblPr>
              <a:tblGrid>
                <a:gridCol w="729745">
                  <a:extLst>
                    <a:ext uri="{9D8B030D-6E8A-4147-A177-3AD203B41FA5}">
                      <a16:colId xmlns:a16="http://schemas.microsoft.com/office/drawing/2014/main" val="2395429395"/>
                    </a:ext>
                  </a:extLst>
                </a:gridCol>
                <a:gridCol w="729745">
                  <a:extLst>
                    <a:ext uri="{9D8B030D-6E8A-4147-A177-3AD203B41FA5}">
                      <a16:colId xmlns:a16="http://schemas.microsoft.com/office/drawing/2014/main" val="252955055"/>
                    </a:ext>
                  </a:extLst>
                </a:gridCol>
                <a:gridCol w="729745">
                  <a:extLst>
                    <a:ext uri="{9D8B030D-6E8A-4147-A177-3AD203B41FA5}">
                      <a16:colId xmlns:a16="http://schemas.microsoft.com/office/drawing/2014/main" val="1503962384"/>
                    </a:ext>
                  </a:extLst>
                </a:gridCol>
                <a:gridCol w="729745">
                  <a:extLst>
                    <a:ext uri="{9D8B030D-6E8A-4147-A177-3AD203B41FA5}">
                      <a16:colId xmlns:a16="http://schemas.microsoft.com/office/drawing/2014/main" val="4054002267"/>
                    </a:ext>
                  </a:extLst>
                </a:gridCol>
                <a:gridCol w="729745">
                  <a:extLst>
                    <a:ext uri="{9D8B030D-6E8A-4147-A177-3AD203B41FA5}">
                      <a16:colId xmlns:a16="http://schemas.microsoft.com/office/drawing/2014/main" val="1245770356"/>
                    </a:ext>
                  </a:extLst>
                </a:gridCol>
              </a:tblGrid>
              <a:tr h="298253">
                <a:tc>
                  <a:txBody>
                    <a:bodyPr/>
                    <a:lstStyle/>
                    <a:p>
                      <a:r>
                        <a:rPr lang="en-US" altLang="zh-CN" sz="1050" dirty="0" smtClean="0">
                          <a:solidFill>
                            <a:srgbClr val="FFFF00"/>
                          </a:solidFill>
                        </a:rPr>
                        <a:t>W8,1</a:t>
                      </a:r>
                      <a:endParaRPr lang="zh-CN" altLang="en-US" sz="1050" dirty="0">
                        <a:solidFill>
                          <a:srgbClr val="FFFF00"/>
                        </a:solidFill>
                      </a:endParaRPr>
                    </a:p>
                  </a:txBody>
                  <a:tcPr/>
                </a:tc>
                <a:tc>
                  <a:txBody>
                    <a:bodyPr/>
                    <a:lstStyle/>
                    <a:p>
                      <a:r>
                        <a:rPr lang="en-US" altLang="zh-CN" sz="1050" dirty="0" smtClean="0">
                          <a:solidFill>
                            <a:srgbClr val="FFFF00"/>
                          </a:solidFill>
                        </a:rPr>
                        <a:t>W8,2</a:t>
                      </a:r>
                      <a:endParaRPr lang="zh-CN" altLang="en-US" sz="1050" dirty="0">
                        <a:solidFill>
                          <a:srgbClr val="FFFF00"/>
                        </a:solidFill>
                      </a:endParaRPr>
                    </a:p>
                  </a:txBody>
                  <a:tcPr/>
                </a:tc>
                <a:tc>
                  <a:txBody>
                    <a:bodyPr/>
                    <a:lstStyle/>
                    <a:p>
                      <a:r>
                        <a:rPr lang="en-US" altLang="zh-CN" sz="1050" dirty="0" smtClean="0">
                          <a:solidFill>
                            <a:srgbClr val="FFFF00"/>
                          </a:solidFill>
                        </a:rPr>
                        <a:t>W8,3</a:t>
                      </a:r>
                      <a:endParaRPr lang="zh-CN" altLang="en-US" sz="1050" dirty="0">
                        <a:solidFill>
                          <a:srgbClr val="FFFF00"/>
                        </a:solidFill>
                      </a:endParaRPr>
                    </a:p>
                  </a:txBody>
                  <a:tcPr/>
                </a:tc>
                <a:tc>
                  <a:txBody>
                    <a:bodyPr/>
                    <a:lstStyle/>
                    <a:p>
                      <a:r>
                        <a:rPr lang="en-US" altLang="zh-CN" sz="1050" dirty="0" smtClean="0">
                          <a:solidFill>
                            <a:srgbClr val="FFFF00"/>
                          </a:solidFill>
                        </a:rPr>
                        <a:t>…</a:t>
                      </a:r>
                      <a:endParaRPr lang="zh-CN" altLang="en-US" sz="1050" dirty="0">
                        <a:solidFill>
                          <a:srgbClr val="FFFF00"/>
                        </a:solidFill>
                      </a:endParaRPr>
                    </a:p>
                  </a:txBody>
                  <a:tcPr/>
                </a:tc>
                <a:tc>
                  <a:txBody>
                    <a:bodyPr/>
                    <a:lstStyle/>
                    <a:p>
                      <a:r>
                        <a:rPr lang="en-US" altLang="zh-CN" sz="1050" dirty="0" smtClean="0">
                          <a:solidFill>
                            <a:srgbClr val="FFFF00"/>
                          </a:solidFill>
                        </a:rPr>
                        <a:t>W8,300</a:t>
                      </a:r>
                      <a:endParaRPr lang="zh-CN" altLang="en-US" sz="1050" dirty="0">
                        <a:solidFill>
                          <a:srgbClr val="FFFF00"/>
                        </a:solidFill>
                      </a:endParaRPr>
                    </a:p>
                  </a:txBody>
                  <a:tcPr/>
                </a:tc>
                <a:extLst>
                  <a:ext uri="{0D108BD9-81ED-4DB2-BD59-A6C34878D82A}">
                    <a16:rowId xmlns:a16="http://schemas.microsoft.com/office/drawing/2014/main" val="3485928057"/>
                  </a:ext>
                </a:extLst>
              </a:tr>
            </a:tbl>
          </a:graphicData>
        </a:graphic>
      </p:graphicFrame>
      <p:graphicFrame>
        <p:nvGraphicFramePr>
          <p:cNvPr id="112" name="表格 111"/>
          <p:cNvGraphicFramePr>
            <a:graphicFrameLocks noGrp="1"/>
          </p:cNvGraphicFramePr>
          <p:nvPr>
            <p:extLst>
              <p:ext uri="{D42A27DB-BD31-4B8C-83A1-F6EECF244321}">
                <p14:modId xmlns:p14="http://schemas.microsoft.com/office/powerpoint/2010/main" val="1167380201"/>
              </p:ext>
            </p:extLst>
          </p:nvPr>
        </p:nvGraphicFramePr>
        <p:xfrm>
          <a:off x="7758339" y="5523124"/>
          <a:ext cx="3648725" cy="298253"/>
        </p:xfrm>
        <a:graphic>
          <a:graphicData uri="http://schemas.openxmlformats.org/drawingml/2006/table">
            <a:tbl>
              <a:tblPr firstRow="1" bandRow="1">
                <a:tableStyleId>{5C22544A-7EE6-4342-B048-85BDC9FD1C3A}</a:tableStyleId>
              </a:tblPr>
              <a:tblGrid>
                <a:gridCol w="729745">
                  <a:extLst>
                    <a:ext uri="{9D8B030D-6E8A-4147-A177-3AD203B41FA5}">
                      <a16:colId xmlns:a16="http://schemas.microsoft.com/office/drawing/2014/main" val="2395429395"/>
                    </a:ext>
                  </a:extLst>
                </a:gridCol>
                <a:gridCol w="729745">
                  <a:extLst>
                    <a:ext uri="{9D8B030D-6E8A-4147-A177-3AD203B41FA5}">
                      <a16:colId xmlns:a16="http://schemas.microsoft.com/office/drawing/2014/main" val="252955055"/>
                    </a:ext>
                  </a:extLst>
                </a:gridCol>
                <a:gridCol w="729745">
                  <a:extLst>
                    <a:ext uri="{9D8B030D-6E8A-4147-A177-3AD203B41FA5}">
                      <a16:colId xmlns:a16="http://schemas.microsoft.com/office/drawing/2014/main" val="1503962384"/>
                    </a:ext>
                  </a:extLst>
                </a:gridCol>
                <a:gridCol w="729745">
                  <a:extLst>
                    <a:ext uri="{9D8B030D-6E8A-4147-A177-3AD203B41FA5}">
                      <a16:colId xmlns:a16="http://schemas.microsoft.com/office/drawing/2014/main" val="4054002267"/>
                    </a:ext>
                  </a:extLst>
                </a:gridCol>
                <a:gridCol w="729745">
                  <a:extLst>
                    <a:ext uri="{9D8B030D-6E8A-4147-A177-3AD203B41FA5}">
                      <a16:colId xmlns:a16="http://schemas.microsoft.com/office/drawing/2014/main" val="1245770356"/>
                    </a:ext>
                  </a:extLst>
                </a:gridCol>
              </a:tblGrid>
              <a:tr h="298253">
                <a:tc>
                  <a:txBody>
                    <a:bodyPr/>
                    <a:lstStyle/>
                    <a:p>
                      <a:r>
                        <a:rPr lang="en-US" altLang="zh-CN" sz="1050" dirty="0" smtClean="0">
                          <a:solidFill>
                            <a:srgbClr val="FFFF00"/>
                          </a:solidFill>
                        </a:rPr>
                        <a:t>W8,1</a:t>
                      </a:r>
                      <a:endParaRPr lang="zh-CN" altLang="en-US" sz="1050" dirty="0">
                        <a:solidFill>
                          <a:srgbClr val="FFFF00"/>
                        </a:solidFill>
                      </a:endParaRPr>
                    </a:p>
                  </a:txBody>
                  <a:tcPr/>
                </a:tc>
                <a:tc>
                  <a:txBody>
                    <a:bodyPr/>
                    <a:lstStyle/>
                    <a:p>
                      <a:r>
                        <a:rPr lang="en-US" altLang="zh-CN" sz="1050" dirty="0" smtClean="0">
                          <a:solidFill>
                            <a:srgbClr val="FFFF00"/>
                          </a:solidFill>
                        </a:rPr>
                        <a:t>W8,2</a:t>
                      </a:r>
                      <a:endParaRPr lang="zh-CN" altLang="en-US" sz="1050" dirty="0">
                        <a:solidFill>
                          <a:srgbClr val="FFFF00"/>
                        </a:solidFill>
                      </a:endParaRPr>
                    </a:p>
                  </a:txBody>
                  <a:tcPr/>
                </a:tc>
                <a:tc>
                  <a:txBody>
                    <a:bodyPr/>
                    <a:lstStyle/>
                    <a:p>
                      <a:r>
                        <a:rPr lang="en-US" altLang="zh-CN" sz="1050" dirty="0" smtClean="0">
                          <a:solidFill>
                            <a:srgbClr val="FFFF00"/>
                          </a:solidFill>
                        </a:rPr>
                        <a:t>W8,3</a:t>
                      </a:r>
                      <a:endParaRPr lang="zh-CN" altLang="en-US" sz="1050" dirty="0">
                        <a:solidFill>
                          <a:srgbClr val="FFFF00"/>
                        </a:solidFill>
                      </a:endParaRPr>
                    </a:p>
                  </a:txBody>
                  <a:tcPr/>
                </a:tc>
                <a:tc>
                  <a:txBody>
                    <a:bodyPr/>
                    <a:lstStyle/>
                    <a:p>
                      <a:r>
                        <a:rPr lang="en-US" altLang="zh-CN" sz="1050" dirty="0" smtClean="0">
                          <a:solidFill>
                            <a:srgbClr val="FFFF00"/>
                          </a:solidFill>
                        </a:rPr>
                        <a:t>…</a:t>
                      </a:r>
                      <a:endParaRPr lang="zh-CN" altLang="en-US" sz="1050" dirty="0">
                        <a:solidFill>
                          <a:srgbClr val="FFFF00"/>
                        </a:solidFill>
                      </a:endParaRPr>
                    </a:p>
                  </a:txBody>
                  <a:tcPr/>
                </a:tc>
                <a:tc>
                  <a:txBody>
                    <a:bodyPr/>
                    <a:lstStyle/>
                    <a:p>
                      <a:r>
                        <a:rPr lang="en-US" altLang="zh-CN" sz="1050" dirty="0" smtClean="0">
                          <a:solidFill>
                            <a:srgbClr val="FFFF00"/>
                          </a:solidFill>
                        </a:rPr>
                        <a:t>W8,300</a:t>
                      </a:r>
                      <a:endParaRPr lang="zh-CN" altLang="en-US" sz="1050" dirty="0">
                        <a:solidFill>
                          <a:srgbClr val="FFFF00"/>
                        </a:solidFill>
                      </a:endParaRPr>
                    </a:p>
                  </a:txBody>
                  <a:tcPr/>
                </a:tc>
                <a:extLst>
                  <a:ext uri="{0D108BD9-81ED-4DB2-BD59-A6C34878D82A}">
                    <a16:rowId xmlns:a16="http://schemas.microsoft.com/office/drawing/2014/main" val="3485928057"/>
                  </a:ext>
                </a:extLst>
              </a:tr>
            </a:tbl>
          </a:graphicData>
        </a:graphic>
      </p:graphicFrame>
      <p:sp>
        <p:nvSpPr>
          <p:cNvPr id="102" name="文本框 101"/>
          <p:cNvSpPr txBox="1"/>
          <p:nvPr/>
        </p:nvSpPr>
        <p:spPr>
          <a:xfrm>
            <a:off x="8629339" y="5889084"/>
            <a:ext cx="1313896" cy="646331"/>
          </a:xfrm>
          <a:prstGeom prst="rect">
            <a:avLst/>
          </a:prstGeom>
          <a:noFill/>
        </p:spPr>
        <p:txBody>
          <a:bodyPr wrap="square" rtlCol="0">
            <a:spAutoFit/>
          </a:bodyPr>
          <a:lstStyle/>
          <a:p>
            <a:r>
              <a:rPr lang="zh-CN" altLang="en-US" dirty="0" smtClean="0">
                <a:solidFill>
                  <a:srgbClr val="FF0000"/>
                </a:solidFill>
              </a:rPr>
              <a:t>词向量</a:t>
            </a:r>
            <a:r>
              <a:rPr lang="en-US" altLang="zh-CN" dirty="0" smtClean="0">
                <a:solidFill>
                  <a:srgbClr val="FF0000"/>
                </a:solidFill>
              </a:rPr>
              <a:t>1x300</a:t>
            </a:r>
            <a:endParaRPr lang="zh-CN" altLang="en-US" dirty="0">
              <a:solidFill>
                <a:srgbClr val="FF0000"/>
              </a:solidFill>
            </a:endParaRPr>
          </a:p>
        </p:txBody>
      </p:sp>
    </p:spTree>
    <p:extLst>
      <p:ext uri="{BB962C8B-B14F-4D97-AF65-F5344CB8AC3E}">
        <p14:creationId xmlns:p14="http://schemas.microsoft.com/office/powerpoint/2010/main" val="803901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4934" y="461639"/>
            <a:ext cx="10515600" cy="5741957"/>
          </a:xfrm>
        </p:spPr>
        <p:txBody>
          <a:bodyPr/>
          <a:lstStyle/>
          <a:p>
            <a:endParaRPr lang="en-US" altLang="zh-CN" dirty="0" smtClean="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8455" y="1207362"/>
            <a:ext cx="7560269" cy="430221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660" y="1391111"/>
            <a:ext cx="4853718" cy="3887865"/>
          </a:xfrm>
          <a:prstGeom prst="rect">
            <a:avLst/>
          </a:prstGeom>
        </p:spPr>
      </p:pic>
      <p:sp>
        <p:nvSpPr>
          <p:cNvPr id="8" name="圆角矩形 7"/>
          <p:cNvSpPr/>
          <p:nvPr/>
        </p:nvSpPr>
        <p:spPr>
          <a:xfrm>
            <a:off x="7303385" y="1315525"/>
            <a:ext cx="1606858" cy="37907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221812" y="5391896"/>
            <a:ext cx="3604334" cy="369332"/>
          </a:xfrm>
          <a:prstGeom prst="rect">
            <a:avLst/>
          </a:prstGeom>
          <a:noFill/>
        </p:spPr>
        <p:txBody>
          <a:bodyPr wrap="square" rtlCol="0">
            <a:spAutoFit/>
          </a:bodyPr>
          <a:lstStyle/>
          <a:p>
            <a:r>
              <a:rPr lang="en-US" altLang="zh-CN" dirty="0" smtClean="0"/>
              <a:t>10000x300</a:t>
            </a:r>
            <a:r>
              <a:rPr lang="zh-CN" altLang="en-US" dirty="0" smtClean="0"/>
              <a:t>的权重矩阵</a:t>
            </a:r>
            <a:endParaRPr lang="zh-CN" altLang="en-US" dirty="0"/>
          </a:p>
        </p:txBody>
      </p:sp>
      <p:sp>
        <p:nvSpPr>
          <p:cNvPr id="19" name="矩形 18"/>
          <p:cNvSpPr/>
          <p:nvPr/>
        </p:nvSpPr>
        <p:spPr>
          <a:xfrm>
            <a:off x="550918" y="609877"/>
            <a:ext cx="1953088" cy="66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列对应隐藏层的一个神经元</a:t>
            </a:r>
          </a:p>
        </p:txBody>
      </p:sp>
      <p:sp>
        <p:nvSpPr>
          <p:cNvPr id="20" name="圆角矩形 19"/>
          <p:cNvSpPr/>
          <p:nvPr/>
        </p:nvSpPr>
        <p:spPr>
          <a:xfrm>
            <a:off x="3385392" y="725286"/>
            <a:ext cx="1500326" cy="541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词向量</a:t>
            </a:r>
          </a:p>
        </p:txBody>
      </p:sp>
      <p:sp>
        <p:nvSpPr>
          <p:cNvPr id="21" name="左弧形箭头 20"/>
          <p:cNvSpPr/>
          <p:nvPr/>
        </p:nvSpPr>
        <p:spPr>
          <a:xfrm>
            <a:off x="269330" y="1266824"/>
            <a:ext cx="639192" cy="111858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左弧形箭头 21"/>
          <p:cNvSpPr/>
          <p:nvPr/>
        </p:nvSpPr>
        <p:spPr>
          <a:xfrm>
            <a:off x="3084921" y="1191364"/>
            <a:ext cx="544404" cy="12339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文本框 23"/>
          <p:cNvSpPr txBox="1"/>
          <p:nvPr/>
        </p:nvSpPr>
        <p:spPr>
          <a:xfrm>
            <a:off x="6577261" y="5647423"/>
            <a:ext cx="4644391" cy="369332"/>
          </a:xfrm>
          <a:prstGeom prst="rect">
            <a:avLst/>
          </a:prstGeom>
          <a:noFill/>
        </p:spPr>
        <p:txBody>
          <a:bodyPr wrap="square" rtlCol="0">
            <a:spAutoFit/>
          </a:bodyPr>
          <a:lstStyle/>
          <a:p>
            <a:r>
              <a:rPr lang="zh-CN" altLang="en-US" dirty="0" smtClean="0"/>
              <a:t>（</a:t>
            </a:r>
            <a:r>
              <a:rPr lang="en-US" altLang="zh-CN" dirty="0" smtClean="0"/>
              <a:t>1x10000</a:t>
            </a:r>
            <a:r>
              <a:rPr lang="zh-CN" altLang="en-US" dirty="0" smtClean="0"/>
              <a:t>）</a:t>
            </a:r>
            <a:r>
              <a:rPr lang="en-US" altLang="zh-CN" dirty="0" smtClean="0"/>
              <a:t> X </a:t>
            </a:r>
            <a:r>
              <a:rPr lang="zh-CN" altLang="en-US" dirty="0" smtClean="0"/>
              <a:t>（</a:t>
            </a:r>
            <a:r>
              <a:rPr lang="en-US" altLang="zh-CN" dirty="0"/>
              <a:t> 10000x300 </a:t>
            </a:r>
            <a:r>
              <a:rPr lang="zh-CN" altLang="en-US" dirty="0"/>
              <a:t>）</a:t>
            </a:r>
            <a:r>
              <a:rPr lang="en-US" altLang="zh-CN" dirty="0" smtClean="0"/>
              <a:t> = </a:t>
            </a:r>
            <a:r>
              <a:rPr lang="zh-CN" altLang="en-US" dirty="0" smtClean="0"/>
              <a:t>（</a:t>
            </a:r>
            <a:r>
              <a:rPr lang="en-US" altLang="zh-CN" dirty="0" smtClean="0"/>
              <a:t>1x300</a:t>
            </a:r>
            <a:r>
              <a:rPr lang="zh-CN" altLang="en-US" dirty="0" smtClean="0"/>
              <a:t>）</a:t>
            </a:r>
            <a:endParaRPr lang="zh-CN" altLang="en-US" dirty="0"/>
          </a:p>
        </p:txBody>
      </p:sp>
      <p:cxnSp>
        <p:nvCxnSpPr>
          <p:cNvPr id="4" name="直接箭头连接符 3"/>
          <p:cNvCxnSpPr/>
          <p:nvPr/>
        </p:nvCxnSpPr>
        <p:spPr>
          <a:xfrm>
            <a:off x="6472379" y="2459113"/>
            <a:ext cx="14984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flipV="1">
            <a:off x="6445746" y="2467991"/>
            <a:ext cx="1525053" cy="133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flipV="1">
            <a:off x="6485508" y="2508720"/>
            <a:ext cx="1485291" cy="2536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flipV="1">
            <a:off x="6485508" y="2517099"/>
            <a:ext cx="1485291" cy="432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flipV="1">
            <a:off x="6485508" y="2534573"/>
            <a:ext cx="1485291" cy="5767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6485508" y="2542925"/>
            <a:ext cx="1485291" cy="7294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V="1">
            <a:off x="6445100" y="2534573"/>
            <a:ext cx="1525699" cy="925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flipV="1">
            <a:off x="6485508" y="2567277"/>
            <a:ext cx="1485291" cy="10589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V="1">
            <a:off x="6458875" y="2568126"/>
            <a:ext cx="1485291" cy="1241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flipV="1">
            <a:off x="6472379" y="2596959"/>
            <a:ext cx="1567165" cy="1372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flipV="1">
            <a:off x="6485508" y="2618142"/>
            <a:ext cx="1513099" cy="1806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flipV="1">
            <a:off x="6485508" y="2722717"/>
            <a:ext cx="1621306" cy="161787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直接箭头连接符 39"/>
          <p:cNvCxnSpPr/>
          <p:nvPr/>
        </p:nvCxnSpPr>
        <p:spPr>
          <a:xfrm flipV="1">
            <a:off x="6485508" y="3096733"/>
            <a:ext cx="1580669" cy="120505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2" name="直接箭头连接符 41"/>
          <p:cNvCxnSpPr/>
          <p:nvPr/>
        </p:nvCxnSpPr>
        <p:spPr>
          <a:xfrm flipV="1">
            <a:off x="6485508" y="4371913"/>
            <a:ext cx="1803766" cy="5242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862344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0819"/>
            <a:ext cx="10515600" cy="5946144"/>
          </a:xfrm>
        </p:spPr>
        <p:txBody>
          <a:bodyPr>
            <a:normAutofit/>
          </a:bodyPr>
          <a:lstStyle/>
          <a:p>
            <a:r>
              <a:rPr lang="zh-CN" altLang="en-US" sz="1600" dirty="0" smtClean="0">
                <a:solidFill>
                  <a:srgbClr val="FF0000"/>
                </a:solidFill>
                <a:latin typeface="黑体" panose="02010609060101010101" pitchFamily="49" charset="-122"/>
                <a:ea typeface="黑体" panose="02010609060101010101" pitchFamily="49" charset="-122"/>
              </a:rPr>
              <a:t>从</a:t>
            </a:r>
            <a:r>
              <a:rPr lang="en-US" altLang="zh-CN" sz="1600" dirty="0" smtClean="0">
                <a:solidFill>
                  <a:srgbClr val="FF0000"/>
                </a:solidFill>
                <a:latin typeface="黑体" panose="02010609060101010101" pitchFamily="49" charset="-122"/>
                <a:ea typeface="黑体" panose="02010609060101010101" pitchFamily="49" charset="-122"/>
              </a:rPr>
              <a:t>hidden-layer</a:t>
            </a:r>
            <a:r>
              <a:rPr lang="zh-CN" altLang="en-US" sz="1600" dirty="0" smtClean="0">
                <a:solidFill>
                  <a:srgbClr val="FF0000"/>
                </a:solidFill>
                <a:latin typeface="黑体" panose="02010609060101010101" pitchFamily="49" charset="-122"/>
                <a:ea typeface="黑体" panose="02010609060101010101" pitchFamily="49" charset="-122"/>
              </a:rPr>
              <a:t>到</a:t>
            </a:r>
            <a:r>
              <a:rPr lang="en-US" altLang="zh-CN" sz="1600" dirty="0" smtClean="0">
                <a:solidFill>
                  <a:srgbClr val="FF0000"/>
                </a:solidFill>
                <a:latin typeface="黑体" panose="02010609060101010101" pitchFamily="49" charset="-122"/>
                <a:ea typeface="黑体" panose="02010609060101010101" pitchFamily="49" charset="-122"/>
              </a:rPr>
              <a:t>output-layer</a:t>
            </a:r>
          </a:p>
          <a:p>
            <a:endParaRPr lang="en-US" altLang="zh-CN" sz="1600" dirty="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r>
              <a:rPr lang="en-US" altLang="zh-CN" sz="1600" dirty="0" smtClean="0">
                <a:latin typeface="黑体" panose="02010609060101010101" pitchFamily="49" charset="-122"/>
                <a:ea typeface="黑体" panose="02010609060101010101" pitchFamily="49" charset="-122"/>
              </a:rPr>
              <a:t>(1x300) X (300,10000) = (1x10000)</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689" y="956093"/>
            <a:ext cx="7279689" cy="4066772"/>
          </a:xfrm>
          <a:prstGeom prst="rect">
            <a:avLst/>
          </a:prstGeom>
        </p:spPr>
      </p:pic>
      <p:sp>
        <p:nvSpPr>
          <p:cNvPr id="5" name="文本框 4"/>
          <p:cNvSpPr txBox="1"/>
          <p:nvPr/>
        </p:nvSpPr>
        <p:spPr>
          <a:xfrm>
            <a:off x="2456155" y="4281416"/>
            <a:ext cx="1065321" cy="430887"/>
          </a:xfrm>
          <a:prstGeom prst="rect">
            <a:avLst/>
          </a:prstGeom>
          <a:noFill/>
        </p:spPr>
        <p:txBody>
          <a:bodyPr wrap="square" rtlCol="0">
            <a:spAutoFit/>
          </a:bodyPr>
          <a:lstStyle/>
          <a:p>
            <a:r>
              <a:rPr lang="en-US" altLang="zh-CN" sz="1100" dirty="0" smtClean="0"/>
              <a:t>W</a:t>
            </a:r>
            <a:r>
              <a:rPr lang="en-US" altLang="zh-CN" sz="1100" dirty="0" smtClean="0">
                <a:solidFill>
                  <a:srgbClr val="FF0000"/>
                </a:solidFill>
              </a:rPr>
              <a:t>’</a:t>
            </a:r>
            <a:r>
              <a:rPr lang="zh-CN" altLang="en-US" sz="1100" dirty="0" smtClean="0"/>
              <a:t>矩阵：</a:t>
            </a:r>
            <a:r>
              <a:rPr lang="en-US" altLang="zh-CN" sz="1100" dirty="0" smtClean="0"/>
              <a:t>300x10000</a:t>
            </a:r>
            <a:endParaRPr lang="zh-CN" altLang="en-US" sz="1100"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67" y="5190417"/>
            <a:ext cx="3688400" cy="335309"/>
          </a:xfrm>
          <a:prstGeom prst="rect">
            <a:avLst/>
          </a:prstGeom>
        </p:spPr>
      </p:pic>
      <p:sp>
        <p:nvSpPr>
          <p:cNvPr id="9" name="圆角矩形 8"/>
          <p:cNvSpPr/>
          <p:nvPr/>
        </p:nvSpPr>
        <p:spPr>
          <a:xfrm>
            <a:off x="2988815" y="858982"/>
            <a:ext cx="1333803" cy="432261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947500" y="1374461"/>
            <a:ext cx="508000" cy="5264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B050"/>
                </a:solidFill>
              </a:ln>
              <a:solidFill>
                <a:schemeClr val="bg1"/>
              </a:solidFill>
            </a:endParaRPr>
          </a:p>
        </p:txBody>
      </p:sp>
      <p:sp>
        <p:nvSpPr>
          <p:cNvPr id="19" name="椭圆 18"/>
          <p:cNvSpPr/>
          <p:nvPr/>
        </p:nvSpPr>
        <p:spPr>
          <a:xfrm>
            <a:off x="5947500" y="2084669"/>
            <a:ext cx="508000" cy="5264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947544" y="2757054"/>
            <a:ext cx="508000" cy="5264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47500" y="4185830"/>
            <a:ext cx="508000" cy="5264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3048178" y="956093"/>
            <a:ext cx="1223533" cy="45619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4359172" y="1412285"/>
            <a:ext cx="1293091" cy="321601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上箭头 27"/>
          <p:cNvSpPr/>
          <p:nvPr/>
        </p:nvSpPr>
        <p:spPr>
          <a:xfrm>
            <a:off x="1921164" y="4628297"/>
            <a:ext cx="187428" cy="4818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a:off x="4008582" y="1708727"/>
            <a:ext cx="1938918" cy="18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4008582" y="2394526"/>
            <a:ext cx="1938918" cy="18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a:off x="3996567" y="3080325"/>
            <a:ext cx="1938918" cy="18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a:off x="4008582" y="4439829"/>
            <a:ext cx="1938918" cy="18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4880537" y="832478"/>
            <a:ext cx="2836516" cy="338554"/>
          </a:xfrm>
          <a:prstGeom prst="rect">
            <a:avLst/>
          </a:prstGeom>
          <a:noFill/>
        </p:spPr>
        <p:txBody>
          <a:bodyPr wrap="square" rtlCol="0">
            <a:spAutoFit/>
          </a:bodyPr>
          <a:lstStyle/>
          <a:p>
            <a:r>
              <a:rPr lang="en-US" altLang="zh-CN" sz="1600" dirty="0" err="1" smtClean="0"/>
              <a:t>Softmax</a:t>
            </a:r>
            <a:r>
              <a:rPr lang="en-US" altLang="zh-CN" sz="1600" dirty="0" smtClean="0"/>
              <a:t> </a:t>
            </a:r>
            <a:r>
              <a:rPr lang="en-US" altLang="zh-CN" sz="1600" dirty="0" err="1" smtClean="0"/>
              <a:t>Classifer</a:t>
            </a:r>
            <a:r>
              <a:rPr lang="zh-CN" altLang="en-US" sz="1600" dirty="0" smtClean="0"/>
              <a:t>，预测值</a:t>
            </a:r>
            <a:endParaRPr lang="zh-CN" altLang="en-US" sz="1600" dirty="0"/>
          </a:p>
        </p:txBody>
      </p:sp>
      <p:sp>
        <p:nvSpPr>
          <p:cNvPr id="37" name="文本框 36"/>
          <p:cNvSpPr txBox="1"/>
          <p:nvPr/>
        </p:nvSpPr>
        <p:spPr>
          <a:xfrm>
            <a:off x="2988815" y="868829"/>
            <a:ext cx="2178626" cy="369332"/>
          </a:xfrm>
          <a:prstGeom prst="rect">
            <a:avLst/>
          </a:prstGeom>
          <a:noFill/>
        </p:spPr>
        <p:txBody>
          <a:bodyPr wrap="square" rtlCol="0">
            <a:spAutoFit/>
          </a:bodyPr>
          <a:lstStyle/>
          <a:p>
            <a:r>
              <a:rPr lang="en-US" altLang="zh-CN" dirty="0" smtClean="0"/>
              <a:t>Output layer</a:t>
            </a:r>
            <a:endParaRPr lang="zh-CN" altLang="en-US" dirty="0"/>
          </a:p>
        </p:txBody>
      </p:sp>
      <p:sp>
        <p:nvSpPr>
          <p:cNvPr id="38" name="文本框 37"/>
          <p:cNvSpPr txBox="1"/>
          <p:nvPr/>
        </p:nvSpPr>
        <p:spPr>
          <a:xfrm>
            <a:off x="5919510" y="1457715"/>
            <a:ext cx="552917" cy="369332"/>
          </a:xfrm>
          <a:prstGeom prst="rect">
            <a:avLst/>
          </a:prstGeom>
          <a:noFill/>
        </p:spPr>
        <p:txBody>
          <a:bodyPr wrap="square" rtlCol="0">
            <a:spAutoFit/>
          </a:bodyPr>
          <a:lstStyle/>
          <a:p>
            <a:r>
              <a:rPr lang="en-US" altLang="zh-CN" dirty="0" smtClean="0">
                <a:solidFill>
                  <a:srgbClr val="FF0000"/>
                </a:solidFill>
              </a:rPr>
              <a:t>(0,1)</a:t>
            </a:r>
            <a:endParaRPr lang="zh-CN" altLang="en-US" dirty="0">
              <a:solidFill>
                <a:srgbClr val="FF0000"/>
              </a:solidFill>
            </a:endParaRPr>
          </a:p>
        </p:txBody>
      </p:sp>
      <p:sp>
        <p:nvSpPr>
          <p:cNvPr id="40" name="文本框 39"/>
          <p:cNvSpPr txBox="1"/>
          <p:nvPr/>
        </p:nvSpPr>
        <p:spPr>
          <a:xfrm>
            <a:off x="5935485" y="2219677"/>
            <a:ext cx="552917" cy="369332"/>
          </a:xfrm>
          <a:prstGeom prst="rect">
            <a:avLst/>
          </a:prstGeom>
          <a:noFill/>
        </p:spPr>
        <p:txBody>
          <a:bodyPr wrap="square" rtlCol="0">
            <a:spAutoFit/>
          </a:bodyPr>
          <a:lstStyle/>
          <a:p>
            <a:r>
              <a:rPr lang="en-US" altLang="zh-CN" dirty="0" smtClean="0"/>
              <a:t>(0,1)</a:t>
            </a:r>
            <a:endParaRPr lang="zh-CN" altLang="en-US" dirty="0"/>
          </a:p>
        </p:txBody>
      </p:sp>
      <p:sp>
        <p:nvSpPr>
          <p:cNvPr id="41" name="文本框 40"/>
          <p:cNvSpPr txBox="1"/>
          <p:nvPr/>
        </p:nvSpPr>
        <p:spPr>
          <a:xfrm>
            <a:off x="5919510" y="2872167"/>
            <a:ext cx="552917" cy="369332"/>
          </a:xfrm>
          <a:prstGeom prst="rect">
            <a:avLst/>
          </a:prstGeom>
          <a:noFill/>
        </p:spPr>
        <p:txBody>
          <a:bodyPr wrap="square" rtlCol="0">
            <a:spAutoFit/>
          </a:bodyPr>
          <a:lstStyle/>
          <a:p>
            <a:r>
              <a:rPr lang="en-US" altLang="zh-CN" dirty="0" smtClean="0"/>
              <a:t>(0,1)</a:t>
            </a:r>
            <a:endParaRPr lang="zh-CN" altLang="en-US" dirty="0"/>
          </a:p>
        </p:txBody>
      </p:sp>
      <p:sp>
        <p:nvSpPr>
          <p:cNvPr id="42" name="文本框 41"/>
          <p:cNvSpPr txBox="1"/>
          <p:nvPr/>
        </p:nvSpPr>
        <p:spPr>
          <a:xfrm>
            <a:off x="5890646" y="4279182"/>
            <a:ext cx="552917" cy="369332"/>
          </a:xfrm>
          <a:prstGeom prst="rect">
            <a:avLst/>
          </a:prstGeom>
          <a:noFill/>
        </p:spPr>
        <p:txBody>
          <a:bodyPr wrap="square" rtlCol="0">
            <a:spAutoFit/>
          </a:bodyPr>
          <a:lstStyle/>
          <a:p>
            <a:r>
              <a:rPr lang="en-US" altLang="zh-CN" dirty="0" smtClean="0"/>
              <a:t>(0,1)</a:t>
            </a:r>
            <a:endParaRPr lang="zh-CN" altLang="en-US" dirty="0"/>
          </a:p>
        </p:txBody>
      </p:sp>
      <p:sp>
        <p:nvSpPr>
          <p:cNvPr id="44" name="文本框 43"/>
          <p:cNvSpPr txBox="1"/>
          <p:nvPr/>
        </p:nvSpPr>
        <p:spPr>
          <a:xfrm>
            <a:off x="8253775" y="837735"/>
            <a:ext cx="3159388" cy="338554"/>
          </a:xfrm>
          <a:prstGeom prst="rect">
            <a:avLst/>
          </a:prstGeom>
          <a:noFill/>
        </p:spPr>
        <p:txBody>
          <a:bodyPr wrap="square" rtlCol="0">
            <a:spAutoFit/>
          </a:bodyPr>
          <a:lstStyle/>
          <a:p>
            <a:r>
              <a:rPr lang="en-US" altLang="zh-CN" sz="1600" dirty="0" smtClean="0"/>
              <a:t>Target </a:t>
            </a:r>
            <a:r>
              <a:rPr lang="zh-CN" altLang="en-US" sz="1600" dirty="0" smtClean="0"/>
              <a:t>真实值，</a:t>
            </a:r>
            <a:r>
              <a:rPr lang="en-US" altLang="zh-CN" sz="1600" dirty="0" smtClean="0"/>
              <a:t>one-hot</a:t>
            </a:r>
            <a:r>
              <a:rPr lang="zh-CN" altLang="en-US" sz="1600" dirty="0" smtClean="0"/>
              <a:t>向量</a:t>
            </a:r>
            <a:endParaRPr lang="zh-CN" altLang="en-US" sz="1600" dirty="0"/>
          </a:p>
        </p:txBody>
      </p:sp>
      <p:graphicFrame>
        <p:nvGraphicFramePr>
          <p:cNvPr id="43" name="表格 42"/>
          <p:cNvGraphicFramePr>
            <a:graphicFrameLocks noGrp="1"/>
          </p:cNvGraphicFramePr>
          <p:nvPr>
            <p:extLst>
              <p:ext uri="{D42A27DB-BD31-4B8C-83A1-F6EECF244321}">
                <p14:modId xmlns:p14="http://schemas.microsoft.com/office/powerpoint/2010/main" val="1601823687"/>
              </p:ext>
            </p:extLst>
          </p:nvPr>
        </p:nvGraphicFramePr>
        <p:xfrm>
          <a:off x="8991020" y="1429127"/>
          <a:ext cx="494726" cy="3139260"/>
        </p:xfrm>
        <a:graphic>
          <a:graphicData uri="http://schemas.openxmlformats.org/drawingml/2006/table">
            <a:tbl>
              <a:tblPr firstRow="1" bandRow="1">
                <a:tableStyleId>{5C22544A-7EE6-4342-B048-85BDC9FD1C3A}</a:tableStyleId>
              </a:tblPr>
              <a:tblGrid>
                <a:gridCol w="494726">
                  <a:extLst>
                    <a:ext uri="{9D8B030D-6E8A-4147-A177-3AD203B41FA5}">
                      <a16:colId xmlns:a16="http://schemas.microsoft.com/office/drawing/2014/main" val="2592382183"/>
                    </a:ext>
                  </a:extLst>
                </a:gridCol>
              </a:tblGrid>
              <a:tr h="627852">
                <a:tc>
                  <a:txBody>
                    <a:bodyPr/>
                    <a:lstStyle/>
                    <a:p>
                      <a:r>
                        <a:rPr lang="en-US" altLang="zh-CN" dirty="0" smtClean="0"/>
                        <a:t>1</a:t>
                      </a:r>
                      <a:endParaRPr lang="zh-CN" altLang="en-US" dirty="0"/>
                    </a:p>
                  </a:txBody>
                  <a:tcPr/>
                </a:tc>
                <a:extLst>
                  <a:ext uri="{0D108BD9-81ED-4DB2-BD59-A6C34878D82A}">
                    <a16:rowId xmlns:a16="http://schemas.microsoft.com/office/drawing/2014/main" val="3872661565"/>
                  </a:ext>
                </a:extLst>
              </a:tr>
              <a:tr h="627852">
                <a:tc>
                  <a:txBody>
                    <a:bodyPr/>
                    <a:lstStyle/>
                    <a:p>
                      <a:r>
                        <a:rPr lang="en-US" altLang="zh-CN" dirty="0" smtClean="0"/>
                        <a:t>0</a:t>
                      </a:r>
                      <a:endParaRPr lang="zh-CN" altLang="en-US" dirty="0"/>
                    </a:p>
                  </a:txBody>
                  <a:tcPr/>
                </a:tc>
                <a:extLst>
                  <a:ext uri="{0D108BD9-81ED-4DB2-BD59-A6C34878D82A}">
                    <a16:rowId xmlns:a16="http://schemas.microsoft.com/office/drawing/2014/main" val="1659785710"/>
                  </a:ext>
                </a:extLst>
              </a:tr>
              <a:tr h="627852">
                <a:tc>
                  <a:txBody>
                    <a:bodyPr/>
                    <a:lstStyle/>
                    <a:p>
                      <a:r>
                        <a:rPr lang="en-US" altLang="zh-CN" dirty="0" smtClean="0"/>
                        <a:t>0</a:t>
                      </a:r>
                      <a:endParaRPr lang="zh-CN" altLang="en-US" dirty="0"/>
                    </a:p>
                  </a:txBody>
                  <a:tcPr/>
                </a:tc>
                <a:extLst>
                  <a:ext uri="{0D108BD9-81ED-4DB2-BD59-A6C34878D82A}">
                    <a16:rowId xmlns:a16="http://schemas.microsoft.com/office/drawing/2014/main" val="3921850049"/>
                  </a:ext>
                </a:extLst>
              </a:tr>
              <a:tr h="627852">
                <a:tc>
                  <a:txBody>
                    <a:bodyPr/>
                    <a:lstStyle/>
                    <a:p>
                      <a:r>
                        <a:rPr lang="en-US" altLang="zh-CN" dirty="0" smtClean="0"/>
                        <a:t>…</a:t>
                      </a:r>
                      <a:endParaRPr lang="zh-CN" altLang="en-US" dirty="0"/>
                    </a:p>
                  </a:txBody>
                  <a:tcPr/>
                </a:tc>
                <a:extLst>
                  <a:ext uri="{0D108BD9-81ED-4DB2-BD59-A6C34878D82A}">
                    <a16:rowId xmlns:a16="http://schemas.microsoft.com/office/drawing/2014/main" val="3060111976"/>
                  </a:ext>
                </a:extLst>
              </a:tr>
              <a:tr h="627852">
                <a:tc>
                  <a:txBody>
                    <a:bodyPr/>
                    <a:lstStyle/>
                    <a:p>
                      <a:r>
                        <a:rPr lang="en-US" altLang="zh-CN" dirty="0" smtClean="0"/>
                        <a:t>0</a:t>
                      </a:r>
                      <a:endParaRPr lang="zh-CN" altLang="en-US" dirty="0"/>
                    </a:p>
                  </a:txBody>
                  <a:tcPr/>
                </a:tc>
                <a:extLst>
                  <a:ext uri="{0D108BD9-81ED-4DB2-BD59-A6C34878D82A}">
                    <a16:rowId xmlns:a16="http://schemas.microsoft.com/office/drawing/2014/main" val="2105368880"/>
                  </a:ext>
                </a:extLst>
              </a:tr>
            </a:tbl>
          </a:graphicData>
        </a:graphic>
      </p:graphicFrame>
      <p:cxnSp>
        <p:nvCxnSpPr>
          <p:cNvPr id="46" name="直接箭头连接符 45"/>
          <p:cNvCxnSpPr/>
          <p:nvPr/>
        </p:nvCxnSpPr>
        <p:spPr>
          <a:xfrm>
            <a:off x="6583106" y="1637697"/>
            <a:ext cx="230227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p:nvPr/>
        </p:nvCxnSpPr>
        <p:spPr>
          <a:xfrm>
            <a:off x="6583106" y="2347905"/>
            <a:ext cx="230227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p:nvPr/>
        </p:nvCxnSpPr>
        <p:spPr>
          <a:xfrm>
            <a:off x="6488402" y="3023151"/>
            <a:ext cx="230227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p:nvPr/>
        </p:nvCxnSpPr>
        <p:spPr>
          <a:xfrm>
            <a:off x="6488402" y="4428835"/>
            <a:ext cx="230227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1" name="文本框 50"/>
          <p:cNvSpPr txBox="1"/>
          <p:nvPr/>
        </p:nvSpPr>
        <p:spPr>
          <a:xfrm>
            <a:off x="7363081" y="1323988"/>
            <a:ext cx="1184202" cy="369332"/>
          </a:xfrm>
          <a:prstGeom prst="rect">
            <a:avLst/>
          </a:prstGeom>
          <a:noFill/>
        </p:spPr>
        <p:txBody>
          <a:bodyPr wrap="square" rtlCol="0">
            <a:spAutoFit/>
          </a:bodyPr>
          <a:lstStyle/>
          <a:p>
            <a:r>
              <a:rPr lang="en-US" altLang="zh-CN" dirty="0" smtClean="0"/>
              <a:t>Loss</a:t>
            </a:r>
            <a:r>
              <a:rPr lang="zh-CN" altLang="en-US" dirty="0" smtClean="0"/>
              <a:t>函数</a:t>
            </a:r>
            <a:endParaRPr lang="zh-CN" altLang="en-US" dirty="0"/>
          </a:p>
        </p:txBody>
      </p:sp>
      <p:sp>
        <p:nvSpPr>
          <p:cNvPr id="52" name="文本框 51"/>
          <p:cNvSpPr txBox="1"/>
          <p:nvPr/>
        </p:nvSpPr>
        <p:spPr>
          <a:xfrm>
            <a:off x="7397693" y="2687501"/>
            <a:ext cx="552917" cy="369332"/>
          </a:xfrm>
          <a:prstGeom prst="rect">
            <a:avLst/>
          </a:prstGeom>
          <a:noFill/>
        </p:spPr>
        <p:txBody>
          <a:bodyPr wrap="square" rtlCol="0">
            <a:spAutoFit/>
          </a:bodyPr>
          <a:lstStyle/>
          <a:p>
            <a:r>
              <a:rPr lang="en-US" altLang="zh-CN" dirty="0"/>
              <a:t>loss</a:t>
            </a:r>
            <a:endParaRPr lang="zh-CN" altLang="en-US" dirty="0"/>
          </a:p>
        </p:txBody>
      </p:sp>
      <p:sp>
        <p:nvSpPr>
          <p:cNvPr id="53" name="文本框 52"/>
          <p:cNvSpPr txBox="1"/>
          <p:nvPr/>
        </p:nvSpPr>
        <p:spPr>
          <a:xfrm>
            <a:off x="7387189" y="1988869"/>
            <a:ext cx="552917" cy="369332"/>
          </a:xfrm>
          <a:prstGeom prst="rect">
            <a:avLst/>
          </a:prstGeom>
          <a:noFill/>
        </p:spPr>
        <p:txBody>
          <a:bodyPr wrap="square" rtlCol="0">
            <a:spAutoFit/>
          </a:bodyPr>
          <a:lstStyle/>
          <a:p>
            <a:r>
              <a:rPr lang="en-US" altLang="zh-CN" dirty="0"/>
              <a:t>loss</a:t>
            </a:r>
            <a:endParaRPr lang="zh-CN" altLang="en-US" dirty="0"/>
          </a:p>
        </p:txBody>
      </p:sp>
      <p:sp>
        <p:nvSpPr>
          <p:cNvPr id="54" name="文本框 53"/>
          <p:cNvSpPr txBox="1"/>
          <p:nvPr/>
        </p:nvSpPr>
        <p:spPr>
          <a:xfrm>
            <a:off x="7359022" y="4051084"/>
            <a:ext cx="552917" cy="369332"/>
          </a:xfrm>
          <a:prstGeom prst="rect">
            <a:avLst/>
          </a:prstGeom>
          <a:noFill/>
        </p:spPr>
        <p:txBody>
          <a:bodyPr wrap="square" rtlCol="0">
            <a:spAutoFit/>
          </a:bodyPr>
          <a:lstStyle/>
          <a:p>
            <a:r>
              <a:rPr lang="en-US" altLang="zh-CN" dirty="0"/>
              <a:t>loss</a:t>
            </a:r>
            <a:endParaRPr lang="zh-CN" altLang="en-US" dirty="0"/>
          </a:p>
        </p:txBody>
      </p:sp>
      <p:sp>
        <p:nvSpPr>
          <p:cNvPr id="47" name="左箭头 46"/>
          <p:cNvSpPr/>
          <p:nvPr/>
        </p:nvSpPr>
        <p:spPr>
          <a:xfrm>
            <a:off x="6583106" y="5116945"/>
            <a:ext cx="2407914" cy="1570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6576303" y="5386909"/>
            <a:ext cx="3159388" cy="338554"/>
          </a:xfrm>
          <a:prstGeom prst="rect">
            <a:avLst/>
          </a:prstGeom>
          <a:noFill/>
        </p:spPr>
        <p:txBody>
          <a:bodyPr wrap="square" rtlCol="0">
            <a:spAutoFit/>
          </a:bodyPr>
          <a:lstStyle/>
          <a:p>
            <a:r>
              <a:rPr lang="en-US" altLang="zh-CN" sz="1600" dirty="0" err="1" smtClean="0"/>
              <a:t>bp</a:t>
            </a:r>
            <a:r>
              <a:rPr lang="zh-CN" altLang="en-US" sz="1600" dirty="0" smtClean="0"/>
              <a:t>反向传播，更新</a:t>
            </a:r>
            <a:r>
              <a:rPr lang="zh-CN" altLang="en-US" sz="1600" dirty="0"/>
              <a:t>权重</a:t>
            </a:r>
          </a:p>
        </p:txBody>
      </p:sp>
      <p:sp>
        <p:nvSpPr>
          <p:cNvPr id="39" name="文本框 38"/>
          <p:cNvSpPr txBox="1"/>
          <p:nvPr/>
        </p:nvSpPr>
        <p:spPr>
          <a:xfrm>
            <a:off x="7330736" y="338062"/>
            <a:ext cx="2155010" cy="369332"/>
          </a:xfrm>
          <a:prstGeom prst="rect">
            <a:avLst/>
          </a:prstGeom>
          <a:noFill/>
        </p:spPr>
        <p:txBody>
          <a:bodyPr wrap="square" rtlCol="0">
            <a:spAutoFit/>
          </a:bodyPr>
          <a:lstStyle/>
          <a:p>
            <a:r>
              <a:rPr lang="zh-CN" altLang="en-US" dirty="0" smtClean="0"/>
              <a:t>交叉熵函数</a:t>
            </a:r>
            <a:endParaRPr lang="zh-CN" altLang="en-US" dirty="0"/>
          </a:p>
        </p:txBody>
      </p:sp>
      <p:cxnSp>
        <p:nvCxnSpPr>
          <p:cNvPr id="6" name="直接箭头连接符 5"/>
          <p:cNvCxnSpPr/>
          <p:nvPr/>
        </p:nvCxnSpPr>
        <p:spPr>
          <a:xfrm flipH="1">
            <a:off x="7717053" y="679938"/>
            <a:ext cx="90516" cy="749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2318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0647" y="222738"/>
            <a:ext cx="11418276" cy="6518031"/>
          </a:xfrm>
        </p:spPr>
        <p:txBody>
          <a:bodyPr>
            <a:normAutofit fontScale="77500" lnSpcReduction="20000"/>
          </a:bodyPr>
          <a:lstStyle/>
          <a:p>
            <a:pPr marL="0" lvl="0" indent="0" eaLnBrk="0" fontAlgn="base" hangingPunct="0">
              <a:lnSpc>
                <a:spcPct val="100000"/>
              </a:lnSpc>
              <a:spcBef>
                <a:spcPct val="0"/>
              </a:spcBef>
              <a:spcAft>
                <a:spcPct val="0"/>
              </a:spcAft>
              <a:buNone/>
            </a:pP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a:p>
            <a:pPr marL="0" lvl="0" indent="0" eaLnBrk="0" fontAlgn="base" hangingPunct="0">
              <a:lnSpc>
                <a:spcPct val="100000"/>
              </a:lnSpc>
              <a:spcBef>
                <a:spcPct val="0"/>
              </a:spcBef>
              <a:spcAft>
                <a:spcPct val="0"/>
              </a:spcAft>
              <a:buNone/>
            </a:pP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最后产生</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1x10000</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的向量，正好对应了单词表中</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10000</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个单词，并且向量中的数值也代表了他和</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input</a:t>
            </a:r>
          </a:p>
          <a:p>
            <a:pPr marL="0" lvl="0" indent="0" eaLnBrk="0" fontAlgn="base" hangingPunct="0">
              <a:lnSpc>
                <a:spcPct val="100000"/>
              </a:lnSpc>
              <a:spcBef>
                <a:spcPct val="0"/>
              </a:spcBef>
              <a:spcAft>
                <a:spcPct val="0"/>
              </a:spcAft>
              <a:buNone/>
            </a:pP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输入单词是</a:t>
            </a:r>
            <a:r>
              <a:rPr lang="zh-CN" altLang="en-US" sz="2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上下文</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关系的概率。</a:t>
            </a: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a:p>
            <a:pPr marL="0" lvl="0" indent="0" eaLnBrk="0" fontAlgn="base" hangingPunct="0">
              <a:lnSpc>
                <a:spcPct val="100000"/>
              </a:lnSpc>
              <a:spcBef>
                <a:spcPct val="0"/>
              </a:spcBef>
              <a:spcAft>
                <a:spcPct val="0"/>
              </a:spcAft>
              <a:buNone/>
            </a:pP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因为得先训练</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模型，所以需要不断的</a:t>
            </a:r>
            <a:r>
              <a:rPr lang="zh-CN" altLang="en-US" sz="2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调整权重矩阵</a:t>
            </a:r>
            <a:r>
              <a:rPr lang="en-US" altLang="zh-CN" sz="2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W</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，故我们需要根据期望的输出值</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output</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进行比较</a:t>
            </a:r>
            <a:r>
              <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1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求</a:t>
            </a:r>
            <a:r>
              <a:rPr lang="zh-CN" altLang="en-US" sz="2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出</a:t>
            </a:r>
            <a:r>
              <a:rPr lang="en-US" altLang="zh-CN" sz="2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loss</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并利用</a:t>
            </a:r>
            <a:r>
              <a:rPr lang="zh-CN" altLang="en-US" sz="2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反向传播</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求出</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loss</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对</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w</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权重的</a:t>
            </a:r>
            <a:r>
              <a:rPr lang="zh-CN" altLang="en-US" sz="2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梯度</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，也就是导数，然后根据学习率进行</a:t>
            </a:r>
            <a:r>
              <a:rPr lang="zh-CN" altLang="en-US" sz="2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梯度下降</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1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更新</a:t>
            </a:r>
            <a:r>
              <a:rPr lang="en-US" altLang="zh-CN" sz="21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w</a:t>
            </a:r>
            <a:r>
              <a:rPr lang="zh-CN" altLang="en-US" sz="21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的权重值</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，通过</a:t>
            </a:r>
            <a:r>
              <a:rPr lang="zh-CN" altLang="en-US" sz="21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不断</a:t>
            </a:r>
            <a:r>
              <a:rPr lang="zh-CN" altLang="en-US" sz="2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地对模型进行</a:t>
            </a:r>
            <a:r>
              <a:rPr lang="zh-CN" altLang="en-US" sz="21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训练</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。输入</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input</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和给定的预期输出值，然后根据模型计算的结果，不断地比较误差</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，在</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不断地进行更新权重，使得当我们输入一个</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input</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单词时，模型计算出的上下文单词和预期输出的</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单词</a:t>
            </a:r>
            <a:r>
              <a:rPr lang="zh-CN" altLang="en-US" sz="21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越来越</a:t>
            </a:r>
            <a:r>
              <a:rPr lang="zh-CN" altLang="en-US" sz="2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准确</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，这样模型的训练好了。</a:t>
            </a: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rPr>
              <a:t>4. </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测试</a:t>
            </a:r>
            <a:endPar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就不用反向传播了</a:t>
            </a: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rPr>
              <a:t>5. </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通过这个模型，我们可以</a:t>
            </a:r>
            <a:r>
              <a:rPr lang="zh-CN" altLang="en-US" sz="21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推出</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如果</a:t>
            </a:r>
            <a:r>
              <a:rPr lang="zh-CN" altLang="en-US" sz="21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两</a:t>
            </a:r>
            <a:r>
              <a:rPr lang="zh-CN" altLang="en-US" sz="2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个不同的</a:t>
            </a:r>
            <a:r>
              <a:rPr lang="zh-CN" altLang="en-US" sz="21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单词有</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非常</a:t>
            </a:r>
            <a:r>
              <a:rPr lang="zh-CN" altLang="en-US" sz="2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相似的“上下文”</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即</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出现在</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这</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两</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个单词周围的</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词语非常</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相似</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），那么这两个单词也非常相似。</a:t>
            </a:r>
            <a:endPar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换句话说，如果</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两个单词的词</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向量非常</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相似，那么模型预测输出来的上下文也将是非常</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相似</a:t>
            </a:r>
            <a:endPar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比如</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intelligent”</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smart</a:t>
            </a:r>
            <a:r>
              <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rPr>
              <a:t>transmission”</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engine</a:t>
            </a:r>
            <a:r>
              <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，首都和北京。</a:t>
            </a:r>
            <a:endPar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rPr>
              <a:t>6. word2vec</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缺点：</a:t>
            </a:r>
            <a:endPar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eaLnBrk="0" fontAlgn="base" hangingPunct="0">
              <a:lnSpc>
                <a:spcPct val="100000"/>
              </a:lnSpc>
              <a:spcBef>
                <a:spcPct val="0"/>
              </a:spcBef>
              <a:spcAft>
                <a:spcPct val="0"/>
              </a:spcAft>
              <a:buNone/>
            </a:pP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	1</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）由于词和向量是一对一的关系，所以多义词的问题无法解决。</a:t>
            </a: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a:p>
            <a:pPr marL="0" indent="0" eaLnBrk="0" fontAlgn="base" hangingPunct="0">
              <a:lnSpc>
                <a:spcPct val="100000"/>
              </a:lnSpc>
              <a:spcBef>
                <a:spcPct val="0"/>
              </a:spcBef>
              <a:spcAft>
                <a:spcPct val="0"/>
              </a:spcAft>
              <a:buNone/>
            </a:pP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	2</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100" dirty="0">
                <a:latin typeface="Times New Roman" panose="02020603050405020304" pitchFamily="18" charset="0"/>
                <a:ea typeface="黑体" panose="02010609060101010101" pitchFamily="49" charset="-122"/>
                <a:cs typeface="Times New Roman" panose="02020603050405020304" pitchFamily="18" charset="0"/>
              </a:rPr>
              <a:t>Word2vec </a:t>
            </a:r>
            <a:r>
              <a:rPr lang="zh-CN" altLang="en-US" sz="2100" dirty="0">
                <a:latin typeface="Times New Roman" panose="02020603050405020304" pitchFamily="18" charset="0"/>
                <a:ea typeface="黑体" panose="02010609060101010101" pitchFamily="49" charset="-122"/>
                <a:cs typeface="Times New Roman" panose="02020603050405020304" pitchFamily="18" charset="0"/>
              </a:rPr>
              <a:t>是一种静态的方式，虽然通用性强，但是无法针对特定任务做动态</a:t>
            </a: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优化</a:t>
            </a:r>
            <a:endPar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eaLnBrk="0" fontAlgn="base" hangingPunct="0">
              <a:lnSpc>
                <a:spcPct val="100000"/>
              </a:lnSpc>
              <a:spcBef>
                <a:spcPct val="0"/>
              </a:spcBef>
              <a:spcAft>
                <a:spcPct val="0"/>
              </a:spcAft>
              <a:buNone/>
            </a:pP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a:p>
            <a:pPr marL="0" indent="0" eaLnBrk="0" fontAlgn="base" hangingPunct="0">
              <a:lnSpc>
                <a:spcPct val="100000"/>
              </a:lnSpc>
              <a:spcBef>
                <a:spcPct val="0"/>
              </a:spcBef>
              <a:spcAft>
                <a:spcPct val="0"/>
              </a:spcAft>
              <a:buNone/>
            </a:pPr>
            <a:r>
              <a:rPr lang="zh-CN" altLang="en-US" sz="2100" dirty="0" smtClean="0">
                <a:latin typeface="Times New Roman" panose="02020603050405020304" pitchFamily="18" charset="0"/>
                <a:ea typeface="黑体" panose="02010609060101010101" pitchFamily="49" charset="-122"/>
                <a:cs typeface="Times New Roman" panose="02020603050405020304" pitchFamily="18" charset="0"/>
              </a:rPr>
              <a:t>疑问：为什不用第二个权重矩阵呢？</a:t>
            </a:r>
            <a:endPar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eaLnBrk="0" fontAlgn="base" hangingPunct="0">
              <a:lnSpc>
                <a:spcPct val="100000"/>
              </a:lnSpc>
              <a:spcBef>
                <a:spcPct val="0"/>
              </a:spcBef>
              <a:spcAft>
                <a:spcPct val="0"/>
              </a:spcAft>
              <a:buNone/>
            </a:pPr>
            <a:r>
              <a:rPr lang="en-US" altLang="zh-CN" sz="2400" dirty="0" smtClean="0"/>
              <a:t>http</a:t>
            </a:r>
            <a:r>
              <a:rPr lang="en-US" altLang="zh-CN" sz="2400" dirty="0"/>
              <a:t>://link.zhihu.com/?target=https%3A//arxiv.org/pdf/1608.05859.pdf</a:t>
            </a:r>
          </a:p>
          <a:p>
            <a:pPr marL="0" indent="0" eaLnBrk="0" fontAlgn="base" hangingPunct="0">
              <a:lnSpc>
                <a:spcPct val="100000"/>
              </a:lnSpc>
              <a:spcBef>
                <a:spcPct val="0"/>
              </a:spcBef>
              <a:spcAft>
                <a:spcPct val="0"/>
              </a:spcAft>
              <a:buNone/>
            </a:pPr>
            <a:endParaRPr lang="zh-CN" altLang="en-US" sz="2100" dirty="0">
              <a:latin typeface="Times New Roman" panose="02020603050405020304" pitchFamily="18" charset="0"/>
              <a:ea typeface="黑体" panose="02010609060101010101" pitchFamily="49" charset="-122"/>
              <a:cs typeface="Times New Roman" panose="02020603050405020304" pitchFamily="18" charset="0"/>
            </a:endParaRPr>
          </a:p>
          <a:p>
            <a:pPr marL="0" indent="0" eaLnBrk="0" fontAlgn="base" hangingPunct="0">
              <a:lnSpc>
                <a:spcPct val="100000"/>
              </a:lnSpc>
              <a:spcBef>
                <a:spcPct val="0"/>
              </a:spcBef>
              <a:spcAft>
                <a:spcPct val="0"/>
              </a:spcAft>
              <a:buNone/>
            </a:pPr>
            <a:endParaRPr lang="zh-CN" altLang="en-US" sz="2100" dirty="0">
              <a:latin typeface="Times New Roman" panose="02020603050405020304" pitchFamily="18" charset="0"/>
              <a:ea typeface="黑体" panose="02010609060101010101" pitchFamily="49" charset="-122"/>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zh-CN" sz="2100" dirty="0">
              <a:latin typeface="Times New Roman" panose="02020603050405020304" pitchFamily="18" charset="0"/>
              <a:ea typeface="黑体" panose="02010609060101010101" pitchFamily="49" charset="-122"/>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zh-CN" sz="1700" dirty="0">
              <a:latin typeface="Times New Roman" panose="02020603050405020304" pitchFamily="18" charset="0"/>
              <a:ea typeface="黑体" panose="02010609060101010101" pitchFamily="49" charset="-122"/>
              <a:cs typeface="Times New Roman" panose="02020603050405020304" pitchFamily="18" charset="0"/>
            </a:endParaRPr>
          </a:p>
          <a:p>
            <a:pPr marL="0" lvl="0" indent="0" eaLnBrk="0" fontAlgn="base" hangingPunct="0">
              <a:lnSpc>
                <a:spcPct val="100000"/>
              </a:lnSpc>
              <a:spcBef>
                <a:spcPct val="0"/>
              </a:spcBef>
              <a:spcAft>
                <a:spcPct val="0"/>
              </a:spcAft>
              <a:buNone/>
            </a:pPr>
            <a:r>
              <a:rPr lang="zh-CN" altLang="zh-CN" sz="2000" dirty="0">
                <a:latin typeface="Times New Roman" panose="02020603050405020304" pitchFamily="18" charset="0"/>
                <a:cs typeface="Times New Roman" panose="02020603050405020304" pitchFamily="18" charset="0"/>
              </a:rPr>
              <a:t/>
            </a:r>
            <a:br>
              <a:rPr lang="zh-CN" altLang="zh-CN" sz="2000" dirty="0">
                <a:latin typeface="Times New Roman" panose="02020603050405020304" pitchFamily="18" charset="0"/>
                <a:cs typeface="Times New Roman" panose="02020603050405020304" pitchFamily="18" charset="0"/>
              </a:rPr>
            </a:br>
            <a:endParaRPr lang="zh-CN" altLang="zh-CN" sz="5400" dirty="0">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0" y="-138499"/>
            <a:ext cx="65" cy="276999"/>
          </a:xfrm>
          <a:prstGeom prst="rect">
            <a:avLst/>
          </a:prstGeom>
          <a:solidFill>
            <a:srgbClr val="F8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7347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30263"/>
            <a:ext cx="10515600" cy="6058814"/>
          </a:xfrm>
          <a:noFill/>
        </p:spPr>
        <p:txBody>
          <a:bodyPr/>
          <a:lstStyle/>
          <a:p>
            <a:pPr marL="0" indent="0">
              <a:buNone/>
            </a:pPr>
            <a:r>
              <a:rPr lang="en-US" altLang="zh-CN" sz="1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Soft-max</a:t>
            </a:r>
            <a:r>
              <a:rPr lang="zh-CN" altLang="en-US" sz="1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函数</a:t>
            </a:r>
            <a:endParaRPr lang="en-US" altLang="zh-CN" sz="1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目的，作用：用于</a:t>
            </a:r>
            <a:r>
              <a:rPr lang="zh-CN" altLang="en-US" sz="1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多分类</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的任务中，它将</a:t>
            </a:r>
            <a:r>
              <a:rPr lang="zh-CN" altLang="en-US" sz="1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多个神经元的输出</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映射到（</a:t>
            </a:r>
            <a:r>
              <a:rPr lang="en-US" altLang="zh-CN" sz="1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0,1</a:t>
            </a:r>
            <a:r>
              <a:rPr lang="zh-CN" altLang="en-US" sz="1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）区间内</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，可以看成</a:t>
            </a:r>
            <a:r>
              <a:rPr lang="zh-CN" altLang="en-US" sz="1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概率</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来理解，从而来进行多分类</a:t>
            </a:r>
            <a:r>
              <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80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r>
              <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rPr>
              <a:t>公式：</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smtClean="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838200" y="870173"/>
            <a:ext cx="9208477" cy="2290756"/>
          </a:xfrm>
          <a:prstGeom prst="rect">
            <a:avLst/>
          </a:prstGeom>
        </p:spPr>
      </p:pic>
      <p:pic>
        <p:nvPicPr>
          <p:cNvPr id="5" name="图片 4"/>
          <p:cNvPicPr>
            <a:picLocks noChangeAspect="1"/>
          </p:cNvPicPr>
          <p:nvPr/>
        </p:nvPicPr>
        <p:blipFill>
          <a:blip r:embed="rId3"/>
          <a:stretch>
            <a:fillRect/>
          </a:stretch>
        </p:blipFill>
        <p:spPr>
          <a:xfrm>
            <a:off x="1485836" y="4195873"/>
            <a:ext cx="1902133" cy="1090247"/>
          </a:xfrm>
          <a:prstGeom prst="rect">
            <a:avLst/>
          </a:prstGeom>
        </p:spPr>
      </p:pic>
      <p:sp>
        <p:nvSpPr>
          <p:cNvPr id="6" name="圆角矩形 5"/>
          <p:cNvSpPr/>
          <p:nvPr/>
        </p:nvSpPr>
        <p:spPr>
          <a:xfrm>
            <a:off x="3962400" y="3894736"/>
            <a:ext cx="3493477" cy="619347"/>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a:t>
            </a:r>
            <a:r>
              <a:rPr lang="zh-CN" altLang="en-US" dirty="0" smtClean="0">
                <a:solidFill>
                  <a:schemeClr val="tx1"/>
                </a:solidFill>
              </a:rPr>
              <a:t>的第</a:t>
            </a:r>
            <a:r>
              <a:rPr lang="en-US" altLang="zh-CN" dirty="0" err="1" smtClean="0">
                <a:solidFill>
                  <a:schemeClr val="tx1"/>
                </a:solidFill>
              </a:rPr>
              <a:t>i</a:t>
            </a:r>
            <a:r>
              <a:rPr lang="zh-CN" altLang="en-US" dirty="0" smtClean="0">
                <a:solidFill>
                  <a:schemeClr val="tx1"/>
                </a:solidFill>
              </a:rPr>
              <a:t>个神经元值的指数次方</a:t>
            </a:r>
            <a:endParaRPr lang="zh-CN" altLang="en-US" dirty="0">
              <a:solidFill>
                <a:schemeClr val="tx1"/>
              </a:solidFill>
            </a:endParaRPr>
          </a:p>
        </p:txBody>
      </p:sp>
      <p:cxnSp>
        <p:nvCxnSpPr>
          <p:cNvPr id="8" name="直接箭头连接符 7"/>
          <p:cNvCxnSpPr/>
          <p:nvPr/>
        </p:nvCxnSpPr>
        <p:spPr>
          <a:xfrm flipH="1">
            <a:off x="2948353" y="4305646"/>
            <a:ext cx="879231" cy="2269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圆角矩形 8"/>
          <p:cNvSpPr/>
          <p:nvPr/>
        </p:nvSpPr>
        <p:spPr>
          <a:xfrm>
            <a:off x="3947745" y="5060369"/>
            <a:ext cx="2989385" cy="619347"/>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a:t>
            </a:r>
            <a:r>
              <a:rPr lang="zh-CN" altLang="en-US" dirty="0" smtClean="0">
                <a:solidFill>
                  <a:schemeClr val="tx1"/>
                </a:solidFill>
              </a:rPr>
              <a:t>的所有神经元输出值的指数次方，并求累加和</a:t>
            </a:r>
            <a:endParaRPr lang="zh-CN" altLang="en-US" dirty="0">
              <a:solidFill>
                <a:schemeClr val="tx1"/>
              </a:solidFill>
            </a:endParaRPr>
          </a:p>
        </p:txBody>
      </p:sp>
      <p:cxnSp>
        <p:nvCxnSpPr>
          <p:cNvPr id="11" name="直接箭头连接符 10"/>
          <p:cNvCxnSpPr/>
          <p:nvPr/>
        </p:nvCxnSpPr>
        <p:spPr>
          <a:xfrm flipH="1" flipV="1">
            <a:off x="3083169" y="4929074"/>
            <a:ext cx="609600" cy="318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2919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93077"/>
            <a:ext cx="10515600" cy="5883886"/>
          </a:xfrm>
        </p:spPr>
        <p:txBody>
          <a:bodyPr/>
          <a:lstStyle/>
          <a:p>
            <a:pPr marL="0" indent="0">
              <a:buNone/>
            </a:pPr>
            <a:r>
              <a:rPr lang="zh-CN" altLang="en-US" sz="2000" dirty="0">
                <a:latin typeface="黑体" panose="02010609060101010101" pitchFamily="49" charset="-122"/>
                <a:ea typeface="黑体" panose="02010609060101010101" pitchFamily="49" charset="-122"/>
              </a:rPr>
              <a:t>举例</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marL="0" indent="0">
              <a:buNone/>
            </a:pPr>
            <a:r>
              <a:rPr lang="zh-CN" altLang="en-US" sz="2000" dirty="0" smtClean="0">
                <a:latin typeface="黑体" panose="02010609060101010101" pitchFamily="49" charset="-122"/>
                <a:ea typeface="黑体" panose="02010609060101010101" pitchFamily="49" charset="-122"/>
              </a:rPr>
              <a:t>公式：</a:t>
            </a:r>
            <a:endParaRPr lang="en-US" altLang="zh-CN" sz="2000" dirty="0">
              <a:latin typeface="黑体" panose="02010609060101010101" pitchFamily="49" charset="-122"/>
              <a:ea typeface="黑体" panose="02010609060101010101" pitchFamily="49" charset="-122"/>
            </a:endParaRPr>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15100"/>
            <a:ext cx="6596757" cy="3843243"/>
          </a:xfrm>
          <a:prstGeom prst="rect">
            <a:avLst/>
          </a:prstGeom>
        </p:spPr>
      </p:pic>
      <p:pic>
        <p:nvPicPr>
          <p:cNvPr id="5" name="图片 4"/>
          <p:cNvPicPr>
            <a:picLocks noChangeAspect="1"/>
          </p:cNvPicPr>
          <p:nvPr/>
        </p:nvPicPr>
        <p:blipFill>
          <a:blip r:embed="rId3"/>
          <a:stretch>
            <a:fillRect/>
          </a:stretch>
        </p:blipFill>
        <p:spPr>
          <a:xfrm>
            <a:off x="1837528" y="620334"/>
            <a:ext cx="1902133" cy="1090247"/>
          </a:xfrm>
          <a:prstGeom prst="rect">
            <a:avLst/>
          </a:prstGeom>
        </p:spPr>
      </p:pic>
      <p:sp>
        <p:nvSpPr>
          <p:cNvPr id="6" name="文本框 5"/>
          <p:cNvSpPr txBox="1"/>
          <p:nvPr/>
        </p:nvSpPr>
        <p:spPr>
          <a:xfrm>
            <a:off x="8139818" y="293077"/>
            <a:ext cx="3377914" cy="6642844"/>
          </a:xfrm>
          <a:prstGeom prst="rect">
            <a:avLst/>
          </a:prstGeom>
          <a:noFill/>
        </p:spPr>
        <p:txBody>
          <a:bodyPr wrap="square" rtlCol="0">
            <a:spAutoFit/>
          </a:bodyPr>
          <a:lstStyle/>
          <a:p>
            <a:pPr>
              <a:lnSpc>
                <a:spcPct val="90000"/>
              </a:lnSpc>
              <a:spcBef>
                <a:spcPts val="1000"/>
              </a:spcBef>
            </a:pPr>
            <a:r>
              <a:rPr lang="zh-CN" altLang="en-US" sz="2000" dirty="0">
                <a:latin typeface="黑体" panose="02010609060101010101" pitchFamily="49" charset="-122"/>
                <a:ea typeface="黑体" panose="02010609060101010101" pitchFamily="49" charset="-122"/>
              </a:rPr>
              <a:t>结果：</a:t>
            </a:r>
            <a:endParaRPr lang="en-US" altLang="zh-CN" sz="2000" dirty="0">
              <a:latin typeface="黑体" panose="02010609060101010101" pitchFamily="49" charset="-122"/>
              <a:ea typeface="黑体" panose="02010609060101010101" pitchFamily="49" charset="-122"/>
            </a:endParaRPr>
          </a:p>
          <a:p>
            <a:pPr>
              <a:lnSpc>
                <a:spcPct val="90000"/>
              </a:lnSpc>
              <a:spcBef>
                <a:spcPts val="1000"/>
              </a:spcBef>
            </a:pPr>
            <a:r>
              <a:rPr lang="en-US" altLang="zh-CN" sz="2000" dirty="0" smtClean="0">
                <a:latin typeface="黑体" panose="02010609060101010101" pitchFamily="49" charset="-122"/>
                <a:ea typeface="黑体" panose="02010609060101010101" pitchFamily="49" charset="-122"/>
              </a:rPr>
              <a:t>1. </a:t>
            </a:r>
            <a:r>
              <a:rPr lang="zh-CN" altLang="en-US" sz="2000" dirty="0" smtClean="0">
                <a:latin typeface="黑体" panose="02010609060101010101" pitchFamily="49" charset="-122"/>
                <a:ea typeface="黑体" panose="02010609060101010101" pitchFamily="49" charset="-122"/>
              </a:rPr>
              <a:t>所有</a:t>
            </a:r>
            <a:r>
              <a:rPr lang="zh-CN" altLang="en-US" sz="2000" dirty="0">
                <a:latin typeface="黑体" panose="02010609060101010101" pitchFamily="49" charset="-122"/>
                <a:ea typeface="黑体" panose="02010609060101010101" pitchFamily="49" charset="-122"/>
              </a:rPr>
              <a:t>输出都在</a:t>
            </a:r>
            <a:r>
              <a:rPr lang="zh-CN" altLang="en-US" sz="2000" dirty="0">
                <a:solidFill>
                  <a:srgbClr val="FF0000"/>
                </a:solidFill>
                <a:latin typeface="黑体" panose="02010609060101010101" pitchFamily="49" charset="-122"/>
                <a:ea typeface="黑体" panose="02010609060101010101" pitchFamily="49" charset="-122"/>
              </a:rPr>
              <a:t>（</a:t>
            </a:r>
            <a:r>
              <a:rPr lang="en-US" altLang="zh-CN" sz="2000" dirty="0">
                <a:solidFill>
                  <a:srgbClr val="FF0000"/>
                </a:solidFill>
                <a:latin typeface="黑体" panose="02010609060101010101" pitchFamily="49" charset="-122"/>
                <a:ea typeface="黑体" panose="02010609060101010101" pitchFamily="49" charset="-122"/>
              </a:rPr>
              <a:t>0</a:t>
            </a:r>
            <a:r>
              <a:rPr lang="zh-CN" altLang="en-US" sz="2000" dirty="0">
                <a:solidFill>
                  <a:srgbClr val="FF0000"/>
                </a:solidFill>
                <a:latin typeface="黑体" panose="02010609060101010101" pitchFamily="49" charset="-122"/>
                <a:ea typeface="黑体" panose="02010609060101010101" pitchFamily="49" charset="-122"/>
              </a:rPr>
              <a:t>，</a:t>
            </a:r>
            <a:r>
              <a:rPr lang="en-US" altLang="zh-CN" sz="2000" dirty="0">
                <a:solidFill>
                  <a:srgbClr val="FF0000"/>
                </a:solidFill>
                <a:latin typeface="黑体" panose="02010609060101010101" pitchFamily="49" charset="-122"/>
                <a:ea typeface="黑体" panose="02010609060101010101" pitchFamily="49" charset="-122"/>
              </a:rPr>
              <a:t>1</a:t>
            </a:r>
            <a:r>
              <a:rPr lang="zh-CN" altLang="en-US" sz="2000" dirty="0">
                <a:solidFill>
                  <a:srgbClr val="FF0000"/>
                </a:solidFill>
                <a:latin typeface="黑体" panose="02010609060101010101" pitchFamily="49" charset="-122"/>
                <a:ea typeface="黑体" panose="02010609060101010101" pitchFamily="49" charset="-122"/>
              </a:rPr>
              <a:t>）</a:t>
            </a:r>
            <a:endParaRPr lang="en-US" altLang="zh-CN" sz="2000" dirty="0">
              <a:solidFill>
                <a:srgbClr val="FF0000"/>
              </a:solidFill>
              <a:latin typeface="黑体" panose="02010609060101010101" pitchFamily="49" charset="-122"/>
              <a:ea typeface="黑体" panose="02010609060101010101" pitchFamily="49" charset="-122"/>
            </a:endParaRPr>
          </a:p>
          <a:p>
            <a:pPr>
              <a:lnSpc>
                <a:spcPct val="90000"/>
              </a:lnSpc>
              <a:spcBef>
                <a:spcPts val="1000"/>
              </a:spcBef>
            </a:pPr>
            <a:r>
              <a:rPr lang="en-US" altLang="zh-CN" sz="2000" dirty="0" smtClean="0">
                <a:latin typeface="黑体" panose="02010609060101010101" pitchFamily="49" charset="-122"/>
                <a:ea typeface="黑体" panose="02010609060101010101" pitchFamily="49" charset="-122"/>
              </a:rPr>
              <a:t>2. </a:t>
            </a:r>
            <a:r>
              <a:rPr lang="zh-CN" altLang="en-US" sz="2000" dirty="0" smtClean="0">
                <a:latin typeface="黑体" panose="02010609060101010101" pitchFamily="49" charset="-122"/>
                <a:ea typeface="黑体" panose="02010609060101010101" pitchFamily="49" charset="-122"/>
              </a:rPr>
              <a:t>所有</a:t>
            </a:r>
            <a:r>
              <a:rPr lang="zh-CN" altLang="en-US" sz="2000" dirty="0">
                <a:latin typeface="黑体" panose="02010609060101010101" pitchFamily="49" charset="-122"/>
                <a:ea typeface="黑体" panose="02010609060101010101" pitchFamily="49" charset="-122"/>
              </a:rPr>
              <a:t>输出的</a:t>
            </a:r>
            <a:r>
              <a:rPr lang="zh-CN" altLang="en-US" sz="2000" dirty="0">
                <a:solidFill>
                  <a:srgbClr val="FF0000"/>
                </a:solidFill>
                <a:latin typeface="黑体" panose="02010609060101010101" pitchFamily="49" charset="-122"/>
                <a:ea typeface="黑体" panose="02010609060101010101" pitchFamily="49" charset="-122"/>
              </a:rPr>
              <a:t>和为</a:t>
            </a:r>
            <a:r>
              <a:rPr lang="en-US" altLang="zh-CN" sz="2000" dirty="0">
                <a:solidFill>
                  <a:srgbClr val="FF0000"/>
                </a:solidFill>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a:lnSpc>
                <a:spcPct val="90000"/>
              </a:lnSpc>
              <a:spcBef>
                <a:spcPts val="1000"/>
              </a:spcBef>
            </a:pPr>
            <a:r>
              <a:rPr lang="en-US" altLang="zh-CN" sz="2000" dirty="0" smtClean="0">
                <a:latin typeface="黑体" panose="02010609060101010101" pitchFamily="49" charset="-122"/>
                <a:ea typeface="黑体" panose="02010609060101010101" pitchFamily="49" charset="-122"/>
              </a:rPr>
              <a:t>3. </a:t>
            </a:r>
            <a:r>
              <a:rPr lang="zh-CN" altLang="en-US" sz="2000" dirty="0" smtClean="0">
                <a:latin typeface="黑体" panose="02010609060101010101" pitchFamily="49" charset="-122"/>
                <a:ea typeface="黑体" panose="02010609060101010101" pitchFamily="49" charset="-122"/>
              </a:rPr>
              <a:t>因为</a:t>
            </a:r>
            <a:r>
              <a:rPr lang="en-US" altLang="zh-CN" sz="2000" dirty="0">
                <a:latin typeface="黑体" panose="02010609060101010101" pitchFamily="49" charset="-122"/>
                <a:ea typeface="黑体" panose="02010609060101010101" pitchFamily="49" charset="-122"/>
              </a:rPr>
              <a:t>e</a:t>
            </a:r>
            <a:r>
              <a:rPr lang="zh-CN" altLang="en-US" sz="2000" dirty="0">
                <a:latin typeface="黑体" panose="02010609060101010101" pitchFamily="49" charset="-122"/>
                <a:ea typeface="黑体" panose="02010609060101010101" pitchFamily="49" charset="-122"/>
              </a:rPr>
              <a:t>的</a:t>
            </a:r>
            <a:r>
              <a:rPr lang="en-US" altLang="zh-CN" sz="2000" dirty="0">
                <a:latin typeface="黑体" panose="02010609060101010101" pitchFamily="49" charset="-122"/>
                <a:ea typeface="黑体" panose="02010609060101010101" pitchFamily="49" charset="-122"/>
              </a:rPr>
              <a:t>x</a:t>
            </a:r>
            <a:r>
              <a:rPr lang="zh-CN" altLang="en-US" sz="2000" dirty="0">
                <a:latin typeface="黑体" panose="02010609060101010101" pitchFamily="49" charset="-122"/>
                <a:ea typeface="黑体" panose="02010609060101010101" pitchFamily="49" charset="-122"/>
              </a:rPr>
              <a:t>次方为增函数，且增的非常快，所以经过</a:t>
            </a:r>
            <a:r>
              <a:rPr lang="en-US" altLang="zh-CN" sz="2000" dirty="0" err="1">
                <a:latin typeface="黑体" panose="02010609060101010101" pitchFamily="49" charset="-122"/>
                <a:ea typeface="黑体" panose="02010609060101010101" pitchFamily="49" charset="-122"/>
              </a:rPr>
              <a:t>softmax</a:t>
            </a:r>
            <a:r>
              <a:rPr lang="zh-CN" altLang="en-US" sz="2000" dirty="0">
                <a:latin typeface="黑体" panose="02010609060101010101" pitchFamily="49" charset="-122"/>
                <a:ea typeface="黑体" panose="02010609060101010101" pitchFamily="49" charset="-122"/>
              </a:rPr>
              <a:t>函数后，输出越大的数变得越大，越小的数变得越小，</a:t>
            </a:r>
            <a:r>
              <a:rPr lang="zh-CN" altLang="en-US" sz="2000" dirty="0">
                <a:solidFill>
                  <a:srgbClr val="FF0000"/>
                </a:solidFill>
                <a:latin typeface="黑体" panose="02010609060101010101" pitchFamily="49" charset="-122"/>
                <a:ea typeface="黑体" panose="02010609060101010101" pitchFamily="49" charset="-122"/>
              </a:rPr>
              <a:t>将原本输出结果之间的差距拉的更大了</a:t>
            </a:r>
            <a:r>
              <a:rPr lang="zh-CN" altLang="en-US" sz="2000" dirty="0">
                <a:latin typeface="黑体" panose="02010609060101010101" pitchFamily="49" charset="-122"/>
                <a:ea typeface="黑体" panose="02010609060101010101" pitchFamily="49" charset="-122"/>
              </a:rPr>
              <a:t>。同时越大的的那个数变得越大了，他也更接近那个真实值</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了。</a:t>
            </a:r>
            <a:endParaRPr lang="en-US" altLang="zh-CN" sz="2000" dirty="0">
              <a:latin typeface="黑体" panose="02010609060101010101" pitchFamily="49" charset="-122"/>
              <a:ea typeface="黑体" panose="02010609060101010101" pitchFamily="49" charset="-122"/>
            </a:endParaRPr>
          </a:p>
          <a:p>
            <a:pPr>
              <a:lnSpc>
                <a:spcPct val="90000"/>
              </a:lnSpc>
              <a:spcBef>
                <a:spcPts val="1000"/>
              </a:spcBef>
            </a:pPr>
            <a:r>
              <a:rPr lang="en-US" altLang="zh-CN" sz="2000" dirty="0" smtClean="0">
                <a:latin typeface="黑体" panose="02010609060101010101" pitchFamily="49" charset="-122"/>
                <a:ea typeface="黑体" panose="02010609060101010101" pitchFamily="49" charset="-122"/>
              </a:rPr>
              <a:t>4. </a:t>
            </a:r>
            <a:r>
              <a:rPr lang="zh-CN" altLang="en-US" sz="2000" dirty="0" smtClean="0">
                <a:latin typeface="黑体" panose="02010609060101010101" pitchFamily="49" charset="-122"/>
                <a:ea typeface="黑体" panose="02010609060101010101" pitchFamily="49" charset="-122"/>
              </a:rPr>
              <a:t>还有</a:t>
            </a:r>
            <a:r>
              <a:rPr lang="zh-CN" altLang="en-US" sz="2000" dirty="0">
                <a:latin typeface="黑体" panose="02010609060101010101" pitchFamily="49" charset="-122"/>
                <a:ea typeface="黑体" panose="02010609060101010101" pitchFamily="49" charset="-122"/>
              </a:rPr>
              <a:t>一个优点，就是反向传播时，</a:t>
            </a:r>
            <a:r>
              <a:rPr lang="zh-CN" altLang="en-US" sz="2000" dirty="0">
                <a:solidFill>
                  <a:srgbClr val="FF0000"/>
                </a:solidFill>
                <a:latin typeface="黑体" panose="02010609060101010101" pitchFamily="49" charset="-122"/>
                <a:ea typeface="黑体" panose="02010609060101010101" pitchFamily="49" charset="-122"/>
              </a:rPr>
              <a:t>求导数非常方便</a:t>
            </a:r>
            <a:r>
              <a:rPr lang="zh-CN" altLang="en-US" sz="2000" dirty="0">
                <a:latin typeface="黑体" panose="02010609060101010101" pitchFamily="49" charset="-122"/>
                <a:ea typeface="黑体" panose="02010609060101010101" pitchFamily="49" charset="-122"/>
              </a:rPr>
              <a:t>，计算速度也就上来了。具体的推到过程：</a:t>
            </a:r>
            <a:endParaRPr lang="en-US" altLang="zh-CN" sz="2000" dirty="0">
              <a:latin typeface="黑体" panose="02010609060101010101" pitchFamily="49" charset="-122"/>
              <a:ea typeface="黑体" panose="02010609060101010101" pitchFamily="49" charset="-122"/>
            </a:endParaRPr>
          </a:p>
          <a:p>
            <a:pPr>
              <a:lnSpc>
                <a:spcPct val="90000"/>
              </a:lnSpc>
              <a:spcBef>
                <a:spcPts val="1000"/>
              </a:spcBef>
            </a:pPr>
            <a:r>
              <a:rPr lang="en-US" altLang="zh-CN" sz="2000" dirty="0">
                <a:latin typeface="黑体" panose="02010609060101010101" pitchFamily="49" charset="-122"/>
                <a:ea typeface="黑体" panose="02010609060101010101" pitchFamily="49" charset="-122"/>
              </a:rPr>
              <a:t>https://zhuanlan.zhihu.com/p/25723112</a:t>
            </a:r>
          </a:p>
          <a:p>
            <a:r>
              <a:rPr lang="zh-CN" altLang="en-US" sz="2000" dirty="0">
                <a:latin typeface="黑体" panose="02010609060101010101" pitchFamily="49" charset="-122"/>
                <a:ea typeface="黑体" panose="02010609060101010101" pitchFamily="49" charset="-122"/>
              </a:rPr>
              <a:t>（二分类的</a:t>
            </a:r>
            <a:r>
              <a:rPr lang="en-US" altLang="zh-CN" sz="2000" dirty="0" err="1">
                <a:latin typeface="黑体" panose="02010609060101010101" pitchFamily="49" charset="-122"/>
                <a:ea typeface="黑体" panose="02010609060101010101" pitchFamily="49" charset="-122"/>
              </a:rPr>
              <a:t>softmax</a:t>
            </a:r>
            <a:r>
              <a:rPr lang="zh-CN" altLang="en-US" sz="2000" dirty="0">
                <a:latin typeface="黑体" panose="02010609060101010101" pitchFamily="49" charset="-122"/>
                <a:ea typeface="黑体" panose="02010609060101010101" pitchFamily="49" charset="-122"/>
              </a:rPr>
              <a:t>函数和</a:t>
            </a:r>
            <a:r>
              <a:rPr lang="en-US" altLang="zh-CN" sz="2000" dirty="0" err="1">
                <a:latin typeface="黑体" panose="02010609060101010101" pitchFamily="49" charset="-122"/>
                <a:ea typeface="黑体" panose="02010609060101010101" pitchFamily="49" charset="-122"/>
              </a:rPr>
              <a:t>sigmiod</a:t>
            </a:r>
            <a:r>
              <a:rPr lang="zh-CN" altLang="en-US" sz="2000" dirty="0">
                <a:latin typeface="黑体" panose="02010609060101010101" pitchFamily="49" charset="-122"/>
                <a:ea typeface="黑体" panose="02010609060101010101" pitchFamily="49" charset="-122"/>
              </a:rPr>
              <a:t>函数得到的效果是一样的）</a:t>
            </a:r>
            <a:endParaRPr lang="en-US" altLang="zh-CN" sz="2000" dirty="0">
              <a:latin typeface="黑体" panose="02010609060101010101" pitchFamily="49" charset="-122"/>
              <a:ea typeface="黑体" panose="02010609060101010101" pitchFamily="49" charset="-122"/>
            </a:endParaRPr>
          </a:p>
          <a:p>
            <a:pPr marL="342900" indent="-342900">
              <a:buAutoNum type="arabicPeriod"/>
            </a:pPr>
            <a:endParaRPr lang="zh-CN" altLang="en-US" dirty="0">
              <a:solidFill>
                <a:srgbClr val="FF0000"/>
              </a:solidFill>
            </a:endParaRPr>
          </a:p>
        </p:txBody>
      </p:sp>
    </p:spTree>
    <p:extLst>
      <p:ext uri="{BB962C8B-B14F-4D97-AF65-F5344CB8AC3E}">
        <p14:creationId xmlns:p14="http://schemas.microsoft.com/office/powerpoint/2010/main" val="3820449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3179</TotalTime>
  <Words>2038</Words>
  <Application>Microsoft Office PowerPoint</Application>
  <PresentationFormat>宽屏</PresentationFormat>
  <Paragraphs>290</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等线 Light</vt:lpstr>
      <vt:lpstr>仿宋</vt:lpstr>
      <vt:lpstr>黑体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耿佳豪</dc:creator>
  <cp:lastModifiedBy>win10</cp:lastModifiedBy>
  <cp:revision>98</cp:revision>
  <dcterms:created xsi:type="dcterms:W3CDTF">2021-11-13T08:51:34Z</dcterms:created>
  <dcterms:modified xsi:type="dcterms:W3CDTF">2022-03-22T03:07:15Z</dcterms:modified>
</cp:coreProperties>
</file>