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火"/>
          <p:cNvSpPr/>
          <p:nvPr/>
        </p:nvSpPr>
        <p:spPr>
          <a:xfrm>
            <a:off x="5463399" y="2608815"/>
            <a:ext cx="1163602" cy="1360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68" h="21600" extrusionOk="0">
                <a:moveTo>
                  <a:pt x="11239" y="0"/>
                </a:moveTo>
                <a:cubicBezTo>
                  <a:pt x="2970" y="4003"/>
                  <a:pt x="2989" y="11005"/>
                  <a:pt x="3722" y="14791"/>
                </a:cubicBezTo>
                <a:cubicBezTo>
                  <a:pt x="2739" y="13911"/>
                  <a:pt x="1717" y="12459"/>
                  <a:pt x="1372" y="10120"/>
                </a:cubicBezTo>
                <a:cubicBezTo>
                  <a:pt x="-1043" y="14091"/>
                  <a:pt x="-153" y="18364"/>
                  <a:pt x="3127" y="21600"/>
                </a:cubicBezTo>
                <a:cubicBezTo>
                  <a:pt x="4667" y="20445"/>
                  <a:pt x="8635" y="16716"/>
                  <a:pt x="8134" y="10564"/>
                </a:cubicBezTo>
                <a:cubicBezTo>
                  <a:pt x="10070" y="11636"/>
                  <a:pt x="11307" y="14756"/>
                  <a:pt x="11441" y="17747"/>
                </a:cubicBezTo>
                <a:cubicBezTo>
                  <a:pt x="12400" y="16981"/>
                  <a:pt x="13309" y="15598"/>
                  <a:pt x="13699" y="14116"/>
                </a:cubicBezTo>
                <a:cubicBezTo>
                  <a:pt x="15274" y="15860"/>
                  <a:pt x="16001" y="18709"/>
                  <a:pt x="15599" y="21600"/>
                </a:cubicBezTo>
                <a:cubicBezTo>
                  <a:pt x="15613" y="21600"/>
                  <a:pt x="15624" y="21600"/>
                  <a:pt x="15637" y="21600"/>
                </a:cubicBezTo>
                <a:cubicBezTo>
                  <a:pt x="20557" y="18093"/>
                  <a:pt x="19757" y="8611"/>
                  <a:pt x="13922" y="5682"/>
                </a:cubicBezTo>
                <a:cubicBezTo>
                  <a:pt x="14632" y="7271"/>
                  <a:pt x="14621" y="8912"/>
                  <a:pt x="14346" y="10290"/>
                </a:cubicBezTo>
                <a:cubicBezTo>
                  <a:pt x="12223" y="8105"/>
                  <a:pt x="9861" y="5847"/>
                  <a:pt x="11239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BERT从零详细解读"/>
          <p:cNvSpPr txBox="1"/>
          <p:nvPr/>
        </p:nvSpPr>
        <p:spPr>
          <a:xfrm>
            <a:off x="4171880" y="4533899"/>
            <a:ext cx="374664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BERT从零详细解读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0859" y="4258716"/>
            <a:ext cx="10394843" cy="1574464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CLS向量不能代表语义信息"/>
          <p:cNvSpPr txBox="1"/>
          <p:nvPr/>
        </p:nvSpPr>
        <p:spPr>
          <a:xfrm>
            <a:off x="3056940" y="1301750"/>
            <a:ext cx="376672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CLS向量不能代表语义信息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2.如何做预训练：MLM+NSP"/>
          <p:cNvSpPr txBox="1"/>
          <p:nvPr/>
        </p:nvSpPr>
        <p:spPr>
          <a:xfrm>
            <a:off x="3988181" y="4610100"/>
            <a:ext cx="5028439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dirty="0"/>
              <a:t>2.如何做预训练：MLM+NSP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无监督目标函数"/>
          <p:cNvSpPr txBox="1"/>
          <p:nvPr/>
        </p:nvSpPr>
        <p:spPr>
          <a:xfrm>
            <a:off x="1873250" y="3790950"/>
            <a:ext cx="22479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无监督目标函数</a:t>
            </a:r>
          </a:p>
        </p:txBody>
      </p:sp>
      <p:sp>
        <p:nvSpPr>
          <p:cNvPr id="190" name="AR"/>
          <p:cNvSpPr txBox="1"/>
          <p:nvPr/>
        </p:nvSpPr>
        <p:spPr>
          <a:xfrm>
            <a:off x="5303723" y="1471270"/>
            <a:ext cx="5431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AR</a:t>
            </a:r>
          </a:p>
        </p:txBody>
      </p:sp>
      <p:sp>
        <p:nvSpPr>
          <p:cNvPr id="191" name="AE"/>
          <p:cNvSpPr txBox="1"/>
          <p:nvPr/>
        </p:nvSpPr>
        <p:spPr>
          <a:xfrm>
            <a:off x="5416600" y="5179670"/>
            <a:ext cx="520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AE</a:t>
            </a:r>
          </a:p>
        </p:txBody>
      </p:sp>
      <p:sp>
        <p:nvSpPr>
          <p:cNvPr id="192" name="一种是AR，也就是autoregressive，我们称之为自回归模型；只能考虑单侧的信息，典型的就是GPT"/>
          <p:cNvSpPr txBox="1"/>
          <p:nvPr/>
        </p:nvSpPr>
        <p:spPr>
          <a:xfrm>
            <a:off x="1003300" y="2397455"/>
            <a:ext cx="9534856" cy="742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algn="l" defTabSz="457200">
              <a:lnSpc>
                <a:spcPts val="3700"/>
              </a:lnSpc>
              <a:buClr>
                <a:srgbClr val="333333"/>
              </a:buClr>
              <a:buSzPct val="100000"/>
              <a:buFont typeface="Helvetica Neue"/>
              <a:buAutoNum type="arabicPeriod"/>
              <a:defRPr sz="1600" b="0">
                <a:solidFill>
                  <a:srgbClr val="333333"/>
                </a:solidFill>
              </a:defRPr>
            </a:pPr>
            <a:r>
              <a:t>一种是AR，也就是autoregressive，我们称之为自回归模型；只能考虑单侧的信息，典型的就是GPT</a:t>
            </a:r>
          </a:p>
          <a:p>
            <a:pPr algn="l" defTabSz="457200">
              <a:lnSpc>
                <a:spcPts val="2800"/>
              </a:lnSpc>
              <a:defRPr sz="1200" b="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  <p:sp>
        <p:nvSpPr>
          <p:cNvPr id="193" name="一种是AE，也就是autoencoding，我们称之为自编码模型；从损坏的输入数据中预测重建原始数据。可以使用上下文的信息"/>
          <p:cNvSpPr txBox="1"/>
          <p:nvPr/>
        </p:nvSpPr>
        <p:spPr>
          <a:xfrm>
            <a:off x="1130300" y="6616699"/>
            <a:ext cx="1162354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317500" algn="l" defTabSz="457200">
              <a:lnSpc>
                <a:spcPts val="3700"/>
              </a:lnSpc>
              <a:buClr>
                <a:srgbClr val="333333"/>
              </a:buClr>
              <a:buSzPct val="100000"/>
              <a:buFont typeface="Helvetica Neue"/>
              <a:buAutoNum type="arabicPeriod"/>
              <a:defRPr sz="1600" b="0">
                <a:solidFill>
                  <a:srgbClr val="333333"/>
                </a:solidFill>
              </a:defRPr>
            </a:lvl1pPr>
          </a:lstStyle>
          <a:p>
            <a:r>
              <a:t>一种是AE，也就是autoencoding，我们称之为自编码模型；从损坏的输入数据中预测重建原始数据。可以使用上下文的信息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【我爱吃饭】"/>
          <p:cNvSpPr txBox="1"/>
          <p:nvPr/>
        </p:nvSpPr>
        <p:spPr>
          <a:xfrm>
            <a:off x="933450" y="123825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【我爱吃饭】</a:t>
            </a:r>
          </a:p>
        </p:txBody>
      </p:sp>
      <p:sp>
        <p:nvSpPr>
          <p:cNvPr id="196" name="AR"/>
          <p:cNvSpPr txBox="1"/>
          <p:nvPr/>
        </p:nvSpPr>
        <p:spPr>
          <a:xfrm>
            <a:off x="1442923" y="3223870"/>
            <a:ext cx="54315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AR</a:t>
            </a:r>
          </a:p>
        </p:txBody>
      </p:sp>
      <p:sp>
        <p:nvSpPr>
          <p:cNvPr id="197" name="P(我爱吃饭) = P(我)P(爱|我)P(吃|我爱)P(饭|我爱吃)；"/>
          <p:cNvSpPr txBox="1"/>
          <p:nvPr/>
        </p:nvSpPr>
        <p:spPr>
          <a:xfrm>
            <a:off x="3390900" y="3200399"/>
            <a:ext cx="673095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500"/>
              </a:lnSpc>
              <a:defRPr sz="2300" b="0">
                <a:solidFill>
                  <a:srgbClr val="333333"/>
                </a:solidFill>
              </a:defRPr>
            </a:lvl1pPr>
          </a:lstStyle>
          <a:p>
            <a:r>
              <a:t>P(我爱吃饭) = P(我)P(爱|我)P(吃|我爱)P(饭|我爱吃)；</a:t>
            </a:r>
          </a:p>
        </p:txBody>
      </p:sp>
      <p:sp>
        <p:nvSpPr>
          <p:cNvPr id="198" name="AE"/>
          <p:cNvSpPr txBox="1"/>
          <p:nvPr/>
        </p:nvSpPr>
        <p:spPr>
          <a:xfrm>
            <a:off x="1454200" y="5357470"/>
            <a:ext cx="520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AE</a:t>
            </a:r>
          </a:p>
        </p:txBody>
      </p:sp>
      <p:sp>
        <p:nvSpPr>
          <p:cNvPr id="199" name="P(我爱吃饭|我爱mask饭)=P(吃|我爱饭)"/>
          <p:cNvSpPr txBox="1"/>
          <p:nvPr/>
        </p:nvSpPr>
        <p:spPr>
          <a:xfrm>
            <a:off x="3136899" y="6502400"/>
            <a:ext cx="544353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800"/>
              </a:lnSpc>
              <a:defRPr sz="2500" b="0">
                <a:solidFill>
                  <a:srgbClr val="333333"/>
                </a:solidFill>
              </a:defRPr>
            </a:lvl1pPr>
          </a:lstStyle>
          <a:p>
            <a:r>
              <a:t>P(我爱吃饭|我爱mask饭)=P(吃|我爱饭)</a:t>
            </a:r>
          </a:p>
        </p:txBody>
      </p:sp>
      <p:sp>
        <p:nvSpPr>
          <p:cNvPr id="200" name="mask之后：【我爱mask饭】"/>
          <p:cNvSpPr txBox="1"/>
          <p:nvPr/>
        </p:nvSpPr>
        <p:spPr>
          <a:xfrm>
            <a:off x="2721813" y="5480050"/>
            <a:ext cx="41321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mask之后：【我爱mask饭】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ask概率问题"/>
          <p:cNvSpPr txBox="1"/>
          <p:nvPr/>
        </p:nvSpPr>
        <p:spPr>
          <a:xfrm>
            <a:off x="1884781" y="1835150"/>
            <a:ext cx="21232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/>
              <a:t>mask概率问题</a:t>
            </a:r>
            <a:endParaRPr dirty="0"/>
          </a:p>
        </p:txBody>
      </p:sp>
      <p:sp>
        <p:nvSpPr>
          <p:cNvPr id="203" name="随机mask15%单词"/>
          <p:cNvSpPr txBox="1"/>
          <p:nvPr/>
        </p:nvSpPr>
        <p:spPr>
          <a:xfrm>
            <a:off x="788212" y="4438650"/>
            <a:ext cx="2766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随机mask15%单词</a:t>
            </a:r>
          </a:p>
        </p:txBody>
      </p:sp>
      <p:sp>
        <p:nvSpPr>
          <p:cNvPr id="204" name="10%替换成其他"/>
          <p:cNvSpPr txBox="1"/>
          <p:nvPr/>
        </p:nvSpPr>
        <p:spPr>
          <a:xfrm>
            <a:off x="4243781" y="3397250"/>
            <a:ext cx="22820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10%替换成其他</a:t>
            </a:r>
          </a:p>
        </p:txBody>
      </p:sp>
      <p:sp>
        <p:nvSpPr>
          <p:cNvPr id="205" name="10%保持不变"/>
          <p:cNvSpPr txBox="1"/>
          <p:nvPr/>
        </p:nvSpPr>
        <p:spPr>
          <a:xfrm>
            <a:off x="4523181" y="4616450"/>
            <a:ext cx="19772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10%保持不变</a:t>
            </a:r>
          </a:p>
        </p:txBody>
      </p:sp>
      <p:sp>
        <p:nvSpPr>
          <p:cNvPr id="206" name="80%替换为mask"/>
          <p:cNvSpPr txBox="1"/>
          <p:nvPr/>
        </p:nvSpPr>
        <p:spPr>
          <a:xfrm>
            <a:off x="4280712" y="6000750"/>
            <a:ext cx="24621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80%替换为mask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mask代码实践"/>
          <p:cNvSpPr txBox="1"/>
          <p:nvPr/>
        </p:nvSpPr>
        <p:spPr>
          <a:xfrm>
            <a:off x="1884781" y="1352550"/>
            <a:ext cx="21232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mask代码实践</a:t>
            </a:r>
          </a:p>
        </p:txBody>
      </p:sp>
      <p:pic>
        <p:nvPicPr>
          <p:cNvPr id="20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9757" y="3597175"/>
            <a:ext cx="8064501" cy="367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NSP任务"/>
          <p:cNvSpPr txBox="1"/>
          <p:nvPr/>
        </p:nvSpPr>
        <p:spPr>
          <a:xfrm>
            <a:off x="1788363" y="2317750"/>
            <a:ext cx="135087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NSP任务</a:t>
            </a:r>
          </a:p>
        </p:txBody>
      </p:sp>
      <p:sp>
        <p:nvSpPr>
          <p:cNvPr id="212" name="NSP样本如下:…"/>
          <p:cNvSpPr txBox="1"/>
          <p:nvPr/>
        </p:nvSpPr>
        <p:spPr>
          <a:xfrm>
            <a:off x="4089400" y="4429836"/>
            <a:ext cx="6246343" cy="2011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300"/>
              </a:lnSpc>
              <a:spcBef>
                <a:spcPts val="1200"/>
              </a:spcBef>
              <a:defRPr sz="2100" b="0">
                <a:solidFill>
                  <a:srgbClr val="333333"/>
                </a:solidFill>
              </a:defRPr>
            </a:pPr>
            <a:r>
              <a:rPr dirty="0" err="1"/>
              <a:t>NSP样本如下</a:t>
            </a:r>
            <a:r>
              <a:rPr dirty="0"/>
              <a:t>:</a:t>
            </a:r>
          </a:p>
          <a:p>
            <a:pPr marL="457200" indent="-317500" algn="l" defTabSz="457200">
              <a:lnSpc>
                <a:spcPts val="4300"/>
              </a:lnSpc>
              <a:buClr>
                <a:srgbClr val="333333"/>
              </a:buClr>
              <a:buSzPct val="145000"/>
              <a:buFont typeface="Helvetica Neue"/>
              <a:buChar char="•"/>
              <a:defRPr sz="2100" b="0">
                <a:solidFill>
                  <a:srgbClr val="333333"/>
                </a:solidFill>
              </a:defRPr>
            </a:pPr>
            <a:r>
              <a:rPr dirty="0" err="1"/>
              <a:t>从训练语料库中取出两个连续的段落作为正样本</a:t>
            </a:r>
            <a:endParaRPr dirty="0"/>
          </a:p>
          <a:p>
            <a:pPr marL="457200" indent="-317500" algn="l" defTabSz="457200">
              <a:lnSpc>
                <a:spcPts val="4300"/>
              </a:lnSpc>
              <a:buClr>
                <a:srgbClr val="333333"/>
              </a:buClr>
              <a:buSzPct val="145000"/>
              <a:buFont typeface="Helvetica Neue"/>
              <a:buChar char="•"/>
              <a:defRPr sz="2100" b="0">
                <a:solidFill>
                  <a:srgbClr val="333333"/>
                </a:solidFill>
              </a:defRPr>
            </a:pPr>
            <a:r>
              <a:rPr dirty="0" err="1"/>
              <a:t>从不同的文档中随机创建一对段落作为负样本</a:t>
            </a:r>
            <a:endParaRPr dirty="0"/>
          </a:p>
          <a:p>
            <a:pPr algn="l" defTabSz="457200">
              <a:lnSpc>
                <a:spcPts val="3900"/>
              </a:lnSpc>
              <a:defRPr sz="2100" b="0">
                <a:latin typeface="Times"/>
                <a:ea typeface="Times"/>
                <a:cs typeface="Times"/>
                <a:sym typeface="Times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3.提升BERT在下游任务中的效果"/>
          <p:cNvSpPr txBox="1"/>
          <p:nvPr/>
        </p:nvSpPr>
        <p:spPr>
          <a:xfrm>
            <a:off x="3682809" y="4089400"/>
            <a:ext cx="5639182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3.提升BERT在下游任务中的效果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1. 谷歌中文bert"/>
          <p:cNvSpPr txBox="1"/>
          <p:nvPr/>
        </p:nvSpPr>
        <p:spPr>
          <a:xfrm>
            <a:off x="4686858" y="3219450"/>
            <a:ext cx="225948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1. 谷歌中文bert</a:t>
            </a:r>
          </a:p>
        </p:txBody>
      </p:sp>
      <p:sp>
        <p:nvSpPr>
          <p:cNvPr id="217" name="2. 基于任务数据做未微调"/>
          <p:cNvSpPr txBox="1"/>
          <p:nvPr/>
        </p:nvSpPr>
        <p:spPr>
          <a:xfrm>
            <a:off x="4192981" y="4768850"/>
            <a:ext cx="3501238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2. 基于任务数据做未微调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我们可以分为四步骤走：…"/>
          <p:cNvSpPr txBox="1"/>
          <p:nvPr/>
        </p:nvSpPr>
        <p:spPr>
          <a:xfrm>
            <a:off x="457200" y="1154582"/>
            <a:ext cx="13055600" cy="7215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spcBef>
                <a:spcPts val="1200"/>
              </a:spcBef>
              <a:defRPr sz="2300" b="0">
                <a:solidFill>
                  <a:srgbClr val="333333"/>
                </a:solidFill>
              </a:defRPr>
            </a:pPr>
            <a:r>
              <a:t>我们可以分为四步骤走：</a:t>
            </a:r>
          </a:p>
          <a:p>
            <a:pPr algn="l" defTabSz="457200">
              <a:lnSpc>
                <a:spcPct val="200000"/>
              </a:lnSpc>
              <a:spcBef>
                <a:spcPts val="1200"/>
              </a:spcBef>
              <a:defRPr sz="2300" b="0">
                <a:solidFill>
                  <a:srgbClr val="333333"/>
                </a:solidFill>
              </a:defRPr>
            </a:pPr>
            <a:r>
              <a:t>比如做微博文本情感分析</a:t>
            </a:r>
          </a:p>
          <a:p>
            <a:pPr marL="457200" indent="-317500" algn="l" defTabSz="457200">
              <a:lnSpc>
                <a:spcPct val="200000"/>
              </a:lnSpc>
              <a:buClr>
                <a:srgbClr val="333333"/>
              </a:buClr>
              <a:buSzPct val="100000"/>
              <a:buFont typeface="Helvetica Neue"/>
              <a:buAutoNum type="arabicPeriod"/>
              <a:defRPr sz="2300" b="0">
                <a:solidFill>
                  <a:srgbClr val="333333"/>
                </a:solidFill>
              </a:defRPr>
            </a:pPr>
            <a:r>
              <a:t>在大量通用语料上训练一个LM（Pretrain）；--中文谷歌BERT</a:t>
            </a:r>
          </a:p>
          <a:p>
            <a:pPr marL="457200" indent="-317500" algn="l" defTabSz="457200">
              <a:lnSpc>
                <a:spcPct val="200000"/>
              </a:lnSpc>
              <a:buClr>
                <a:srgbClr val="333333"/>
              </a:buClr>
              <a:buSzPct val="100000"/>
              <a:buFont typeface="Helvetica Neue"/>
              <a:buAutoNum type="arabicPeriod"/>
              <a:defRPr sz="2300" b="0">
                <a:solidFill>
                  <a:srgbClr val="333333"/>
                </a:solidFill>
              </a:defRPr>
            </a:pPr>
            <a:r>
              <a:t>在相同领域 上继续训练LM（Domain transfer）；--在大量微博文本上继续训练这个BERT</a:t>
            </a:r>
          </a:p>
          <a:p>
            <a:pPr marL="457200" indent="-317500" algn="l" defTabSz="457200">
              <a:lnSpc>
                <a:spcPct val="200000"/>
              </a:lnSpc>
              <a:buClr>
                <a:srgbClr val="333333"/>
              </a:buClr>
              <a:buSzPct val="100000"/>
              <a:buFont typeface="Helvetica Neue"/>
              <a:buAutoNum type="arabicPeriod"/>
              <a:defRPr sz="2300" b="0">
                <a:solidFill>
                  <a:srgbClr val="333333"/>
                </a:solidFill>
              </a:defRPr>
            </a:pPr>
            <a:r>
              <a:t>在任务相关的小数据上继续训练LM（Task transfer）；---在微博情感文本上（有的文本不属于情感分析的范畴）</a:t>
            </a:r>
          </a:p>
          <a:p>
            <a:pPr marL="457200" indent="-317500" algn="l" defTabSz="457200">
              <a:lnSpc>
                <a:spcPct val="200000"/>
              </a:lnSpc>
              <a:buClr>
                <a:srgbClr val="333333"/>
              </a:buClr>
              <a:buSzPct val="100000"/>
              <a:buFont typeface="Helvetica Neue"/>
              <a:buAutoNum type="arabicPeriod"/>
              <a:defRPr sz="2300" b="0">
                <a:solidFill>
                  <a:srgbClr val="333333"/>
                </a:solidFill>
              </a:defRPr>
            </a:pPr>
            <a:r>
              <a:t>在任务相关数据上做具体任务（Fine-tune）。-</a:t>
            </a:r>
          </a:p>
          <a:p>
            <a:pPr algn="l" defTabSz="457200">
              <a:lnSpc>
                <a:spcPct val="200000"/>
              </a:lnSpc>
              <a:defRPr sz="2300" b="0">
                <a:latin typeface="Times"/>
                <a:ea typeface="Times"/>
                <a:cs typeface="Times"/>
                <a:sym typeface="Times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公众号.png" descr="公众号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6126" y="3300695"/>
            <a:ext cx="10332548" cy="508261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右下角【联系我】"/>
          <p:cNvSpPr txBox="1"/>
          <p:nvPr/>
        </p:nvSpPr>
        <p:spPr>
          <a:xfrm>
            <a:off x="3778250" y="1555750"/>
            <a:ext cx="2552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右下角【联系我】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1.BERT整体模型架构…"/>
          <p:cNvSpPr txBox="1"/>
          <p:nvPr/>
        </p:nvSpPr>
        <p:spPr>
          <a:xfrm>
            <a:off x="1028700" y="2783254"/>
            <a:ext cx="8451031" cy="327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ct val="200000"/>
              </a:lnSpc>
              <a:spcBef>
                <a:spcPts val="1200"/>
              </a:spcBef>
              <a:defRPr sz="3100" b="0">
                <a:solidFill>
                  <a:srgbClr val="333333"/>
                </a:solidFill>
              </a:defRPr>
            </a:pPr>
            <a:r>
              <a:rPr dirty="0"/>
              <a:t>1.BERT整体模型架构</a:t>
            </a:r>
          </a:p>
          <a:p>
            <a:pPr algn="l" defTabSz="457200">
              <a:lnSpc>
                <a:spcPct val="200000"/>
              </a:lnSpc>
              <a:spcBef>
                <a:spcPts val="1200"/>
              </a:spcBef>
              <a:defRPr sz="3100" b="0">
                <a:solidFill>
                  <a:srgbClr val="333333"/>
                </a:solidFill>
              </a:defRPr>
            </a:pPr>
            <a:r>
              <a:rPr dirty="0"/>
              <a:t>2.如何做BERT预训练：参数+MLM+NSP</a:t>
            </a:r>
          </a:p>
          <a:p>
            <a:pPr algn="l" defTabSz="457200">
              <a:lnSpc>
                <a:spcPct val="200000"/>
              </a:lnSpc>
              <a:spcBef>
                <a:spcPts val="1200"/>
              </a:spcBef>
              <a:defRPr sz="3100" b="0">
                <a:solidFill>
                  <a:srgbClr val="333333"/>
                </a:solidFill>
              </a:defRPr>
            </a:pPr>
            <a:r>
              <a:rPr dirty="0"/>
              <a:t>3.如何微调BERT，提升BERT</a:t>
            </a:r>
            <a:r>
              <a:rPr dirty="0" smtClean="0"/>
              <a:t>在下游任务中的效果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BERT整体模型架构"/>
          <p:cNvSpPr txBox="1"/>
          <p:nvPr/>
        </p:nvSpPr>
        <p:spPr>
          <a:xfrm>
            <a:off x="5461000" y="3111500"/>
            <a:ext cx="3803663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ct val="200000"/>
              </a:lnSpc>
              <a:spcBef>
                <a:spcPts val="1200"/>
              </a:spcBef>
              <a:defRPr sz="3100" b="0">
                <a:solidFill>
                  <a:srgbClr val="333333"/>
                </a:solidFill>
              </a:defRPr>
            </a:lvl1pPr>
          </a:lstStyle>
          <a:p>
            <a:r>
              <a:t>1.BERT整体模型架构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9991" y="1821755"/>
            <a:ext cx="3000711" cy="600142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矩形"/>
          <p:cNvSpPr/>
          <p:nvPr/>
        </p:nvSpPr>
        <p:spPr>
          <a:xfrm>
            <a:off x="2859571" y="5677070"/>
            <a:ext cx="5262238" cy="1977983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矩形"/>
          <p:cNvSpPr/>
          <p:nvPr/>
        </p:nvSpPr>
        <p:spPr>
          <a:xfrm>
            <a:off x="3039370" y="4172742"/>
            <a:ext cx="4902640" cy="1299447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2" name="矩形"/>
          <p:cNvSpPr/>
          <p:nvPr/>
        </p:nvSpPr>
        <p:spPr>
          <a:xfrm>
            <a:off x="3039370" y="2764626"/>
            <a:ext cx="4902640" cy="1299448"/>
          </a:xfrm>
          <a:prstGeom prst="rect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1"/>
          <p:cNvSpPr txBox="1"/>
          <p:nvPr/>
        </p:nvSpPr>
        <p:spPr>
          <a:xfrm>
            <a:off x="9168653" y="6435532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34" name="2"/>
          <p:cNvSpPr txBox="1"/>
          <p:nvPr/>
        </p:nvSpPr>
        <p:spPr>
          <a:xfrm>
            <a:off x="9168653" y="464627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35" name="3"/>
          <p:cNvSpPr txBox="1"/>
          <p:nvPr/>
        </p:nvSpPr>
        <p:spPr>
          <a:xfrm>
            <a:off x="9168653" y="3080441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36" name="输入部分"/>
          <p:cNvSpPr txBox="1"/>
          <p:nvPr/>
        </p:nvSpPr>
        <p:spPr>
          <a:xfrm>
            <a:off x="10181766" y="6405711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输入部分</a:t>
            </a:r>
          </a:p>
        </p:txBody>
      </p:sp>
      <p:sp>
        <p:nvSpPr>
          <p:cNvPr id="137" name="注意力机制"/>
          <p:cNvSpPr txBox="1"/>
          <p:nvPr/>
        </p:nvSpPr>
        <p:spPr>
          <a:xfrm>
            <a:off x="10029366" y="4616450"/>
            <a:ext cx="16383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注意力机制</a:t>
            </a:r>
          </a:p>
        </p:txBody>
      </p:sp>
      <p:sp>
        <p:nvSpPr>
          <p:cNvPr id="138" name="前馈神经网络"/>
          <p:cNvSpPr txBox="1"/>
          <p:nvPr/>
        </p:nvSpPr>
        <p:spPr>
          <a:xfrm>
            <a:off x="9876966" y="3050620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前馈神经网络</a:t>
            </a:r>
          </a:p>
        </p:txBody>
      </p:sp>
      <p:sp>
        <p:nvSpPr>
          <p:cNvPr id="139" name="BERT基础架构-encoder"/>
          <p:cNvSpPr txBox="1"/>
          <p:nvPr/>
        </p:nvSpPr>
        <p:spPr>
          <a:xfrm>
            <a:off x="755649" y="643629"/>
            <a:ext cx="3467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BERT基础架构-encoder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ncoder"/>
          <p:cNvSpPr/>
          <p:nvPr/>
        </p:nvSpPr>
        <p:spPr>
          <a:xfrm>
            <a:off x="2060070" y="3985360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42" name="Encoder"/>
          <p:cNvSpPr/>
          <p:nvPr/>
        </p:nvSpPr>
        <p:spPr>
          <a:xfrm>
            <a:off x="2060070" y="4732943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43" name="Encoder"/>
          <p:cNvSpPr/>
          <p:nvPr/>
        </p:nvSpPr>
        <p:spPr>
          <a:xfrm>
            <a:off x="1958470" y="5423567"/>
            <a:ext cx="1300448" cy="633666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44" name="Encoder"/>
          <p:cNvSpPr/>
          <p:nvPr/>
        </p:nvSpPr>
        <p:spPr>
          <a:xfrm>
            <a:off x="2060070" y="6107800"/>
            <a:ext cx="1300448" cy="633666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45" name="Encoder"/>
          <p:cNvSpPr/>
          <p:nvPr/>
        </p:nvSpPr>
        <p:spPr>
          <a:xfrm>
            <a:off x="2060070" y="6861775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46" name="Encoder"/>
          <p:cNvSpPr/>
          <p:nvPr/>
        </p:nvSpPr>
        <p:spPr>
          <a:xfrm>
            <a:off x="2009270" y="203779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47" name="Encoder"/>
          <p:cNvSpPr/>
          <p:nvPr/>
        </p:nvSpPr>
        <p:spPr>
          <a:xfrm>
            <a:off x="2009270" y="951363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48" name="Encoder"/>
          <p:cNvSpPr/>
          <p:nvPr/>
        </p:nvSpPr>
        <p:spPr>
          <a:xfrm>
            <a:off x="2009270" y="1638792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49" name="Encoder"/>
          <p:cNvSpPr/>
          <p:nvPr/>
        </p:nvSpPr>
        <p:spPr>
          <a:xfrm>
            <a:off x="2009270" y="2326220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50" name="Encoder"/>
          <p:cNvSpPr/>
          <p:nvPr/>
        </p:nvSpPr>
        <p:spPr>
          <a:xfrm>
            <a:off x="2009270" y="3080194"/>
            <a:ext cx="1300448" cy="633666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51" name="Encoder"/>
          <p:cNvSpPr/>
          <p:nvPr/>
        </p:nvSpPr>
        <p:spPr>
          <a:xfrm>
            <a:off x="2060070" y="7766940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52" name="Encoder"/>
          <p:cNvSpPr/>
          <p:nvPr/>
        </p:nvSpPr>
        <p:spPr>
          <a:xfrm>
            <a:off x="2060070" y="8520915"/>
            <a:ext cx="1300448" cy="633665"/>
          </a:xfrm>
          <a:prstGeom prst="roundRect">
            <a:avLst>
              <a:gd name="adj" fmla="val 24167"/>
            </a:avLst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 b="0">
                <a:solidFill>
                  <a:srgbClr val="3A393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Encoder</a:t>
            </a:r>
          </a:p>
        </p:txBody>
      </p:sp>
      <p:sp>
        <p:nvSpPr>
          <p:cNvPr id="153" name="BERT base 12层"/>
          <p:cNvSpPr txBox="1"/>
          <p:nvPr/>
        </p:nvSpPr>
        <p:spPr>
          <a:xfrm>
            <a:off x="5282285" y="4616450"/>
            <a:ext cx="244023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BERT base 12层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我  爱  你"/>
          <p:cNvSpPr/>
          <p:nvPr/>
        </p:nvSpPr>
        <p:spPr>
          <a:xfrm>
            <a:off x="2598671" y="8468731"/>
            <a:ext cx="2428354" cy="819802"/>
          </a:xfrm>
          <a:prstGeom prst="roundRect">
            <a:avLst>
              <a:gd name="adj" fmla="val 27262"/>
            </a:avLst>
          </a:prstGeom>
          <a:solidFill>
            <a:srgbClr val="FFFFFF"/>
          </a:solidFill>
          <a:ln w="1270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sz="1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我  爱  你</a:t>
            </a:r>
          </a:p>
        </p:txBody>
      </p:sp>
      <p:sp>
        <p:nvSpPr>
          <p:cNvPr id="156" name="输入"/>
          <p:cNvSpPr txBox="1"/>
          <p:nvPr/>
        </p:nvSpPr>
        <p:spPr>
          <a:xfrm>
            <a:off x="2830332" y="7713166"/>
            <a:ext cx="542571" cy="403774"/>
          </a:xfrm>
          <a:prstGeom prst="rect">
            <a:avLst/>
          </a:prstGeom>
          <a:ln w="254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600"/>
            </a:pPr>
            <a:r>
              <a:rPr sz="1500"/>
              <a:t>输</a:t>
            </a:r>
            <a:r>
              <a:t>入</a:t>
            </a:r>
          </a:p>
        </p:txBody>
      </p:sp>
      <p:sp>
        <p:nvSpPr>
          <p:cNvPr id="157" name="I  LOVE  YOU"/>
          <p:cNvSpPr/>
          <p:nvPr/>
        </p:nvSpPr>
        <p:spPr>
          <a:xfrm>
            <a:off x="6713047" y="810749"/>
            <a:ext cx="2241092" cy="640715"/>
          </a:xfrm>
          <a:prstGeom prst="roundRect">
            <a:avLst>
              <a:gd name="adj" fmla="val 27262"/>
            </a:avLst>
          </a:prstGeom>
          <a:solidFill>
            <a:srgbClr val="FFFFFF"/>
          </a:solidFill>
          <a:ln w="1270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sz="16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t>I  LOVE  YOU</a:t>
            </a:r>
          </a:p>
        </p:txBody>
      </p:sp>
      <p:sp>
        <p:nvSpPr>
          <p:cNvPr id="158" name="线条"/>
          <p:cNvSpPr/>
          <p:nvPr/>
        </p:nvSpPr>
        <p:spPr>
          <a:xfrm flipV="1">
            <a:off x="7833592" y="1444943"/>
            <a:ext cx="1" cy="76771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输出"/>
          <p:cNvSpPr txBox="1"/>
          <p:nvPr/>
        </p:nvSpPr>
        <p:spPr>
          <a:xfrm>
            <a:off x="8215975" y="1625174"/>
            <a:ext cx="687048" cy="500730"/>
          </a:xfrm>
          <a:prstGeom prst="rect">
            <a:avLst/>
          </a:prstGeom>
          <a:ln w="25400">
            <a:solidFill>
              <a:srgbClr val="C2E7C7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700"/>
            </a:lvl1pPr>
          </a:lstStyle>
          <a:p>
            <a:r>
              <a:t>输出</a:t>
            </a:r>
          </a:p>
        </p:txBody>
      </p:sp>
      <p:grpSp>
        <p:nvGrpSpPr>
          <p:cNvPr id="175" name="成组"/>
          <p:cNvGrpSpPr/>
          <p:nvPr/>
        </p:nvGrpSpPr>
        <p:grpSpPr>
          <a:xfrm>
            <a:off x="2696559" y="2398363"/>
            <a:ext cx="6198858" cy="5123468"/>
            <a:chOff x="0" y="0"/>
            <a:chExt cx="6198857" cy="5123467"/>
          </a:xfrm>
        </p:grpSpPr>
        <p:grpSp>
          <p:nvGrpSpPr>
            <p:cNvPr id="173" name="成组"/>
            <p:cNvGrpSpPr/>
            <p:nvPr/>
          </p:nvGrpSpPr>
          <p:grpSpPr>
            <a:xfrm>
              <a:off x="0" y="0"/>
              <a:ext cx="6198858" cy="5123468"/>
              <a:chOff x="0" y="0"/>
              <a:chExt cx="6198857" cy="5123467"/>
            </a:xfrm>
          </p:grpSpPr>
          <p:sp>
            <p:nvSpPr>
              <p:cNvPr id="160" name="圆角矩形"/>
              <p:cNvSpPr/>
              <p:nvPr/>
            </p:nvSpPr>
            <p:spPr>
              <a:xfrm>
                <a:off x="0" y="0"/>
                <a:ext cx="6198858" cy="5123468"/>
              </a:xfrm>
              <a:prstGeom prst="roundRect">
                <a:avLst>
                  <a:gd name="adj" fmla="val 10378"/>
                </a:avLst>
              </a:prstGeom>
              <a:solidFill>
                <a:srgbClr val="FFFFFF"/>
              </a:solidFill>
              <a:ln w="25400" cap="flat">
                <a:solidFill>
                  <a:srgbClr val="AEAEA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61" name="Encoder"/>
              <p:cNvSpPr/>
              <p:nvPr/>
            </p:nvSpPr>
            <p:spPr>
              <a:xfrm>
                <a:off x="531911" y="1069316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Encoder</a:t>
                </a:r>
              </a:p>
            </p:txBody>
          </p:sp>
          <p:sp>
            <p:nvSpPr>
              <p:cNvPr id="162" name="Encoder"/>
              <p:cNvSpPr/>
              <p:nvPr/>
            </p:nvSpPr>
            <p:spPr>
              <a:xfrm>
                <a:off x="531911" y="1816899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Encoder</a:t>
                </a:r>
              </a:p>
            </p:txBody>
          </p:sp>
          <p:sp>
            <p:nvSpPr>
              <p:cNvPr id="163" name="Encoder"/>
              <p:cNvSpPr/>
              <p:nvPr/>
            </p:nvSpPr>
            <p:spPr>
              <a:xfrm>
                <a:off x="531911" y="2504328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Encoder</a:t>
                </a:r>
              </a:p>
            </p:txBody>
          </p:sp>
          <p:sp>
            <p:nvSpPr>
              <p:cNvPr id="164" name="Encoder"/>
              <p:cNvSpPr/>
              <p:nvPr/>
            </p:nvSpPr>
            <p:spPr>
              <a:xfrm>
                <a:off x="531911" y="3191756"/>
                <a:ext cx="1300448" cy="633666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Encoder</a:t>
                </a:r>
              </a:p>
            </p:txBody>
          </p:sp>
          <p:sp>
            <p:nvSpPr>
              <p:cNvPr id="165" name="Encoder"/>
              <p:cNvSpPr/>
              <p:nvPr/>
            </p:nvSpPr>
            <p:spPr>
              <a:xfrm>
                <a:off x="531911" y="321732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Encoder</a:t>
                </a:r>
              </a:p>
            </p:txBody>
          </p:sp>
          <p:sp>
            <p:nvSpPr>
              <p:cNvPr id="166" name="Encoder"/>
              <p:cNvSpPr/>
              <p:nvPr/>
            </p:nvSpPr>
            <p:spPr>
              <a:xfrm>
                <a:off x="531911" y="3945731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Encoder</a:t>
                </a:r>
              </a:p>
            </p:txBody>
          </p:sp>
          <p:sp>
            <p:nvSpPr>
              <p:cNvPr id="167" name="Decoder"/>
              <p:cNvSpPr/>
              <p:nvPr/>
            </p:nvSpPr>
            <p:spPr>
              <a:xfrm>
                <a:off x="4379761" y="321732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Decoder</a:t>
                </a:r>
              </a:p>
            </p:txBody>
          </p:sp>
          <p:sp>
            <p:nvSpPr>
              <p:cNvPr id="168" name="Decoder"/>
              <p:cNvSpPr/>
              <p:nvPr/>
            </p:nvSpPr>
            <p:spPr>
              <a:xfrm>
                <a:off x="4379761" y="3945731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Decoder</a:t>
                </a:r>
              </a:p>
            </p:txBody>
          </p:sp>
          <p:sp>
            <p:nvSpPr>
              <p:cNvPr id="169" name="Decoder"/>
              <p:cNvSpPr/>
              <p:nvPr/>
            </p:nvSpPr>
            <p:spPr>
              <a:xfrm>
                <a:off x="4379761" y="1069316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Decoder</a:t>
                </a:r>
              </a:p>
            </p:txBody>
          </p:sp>
          <p:sp>
            <p:nvSpPr>
              <p:cNvPr id="170" name="Decoder"/>
              <p:cNvSpPr/>
              <p:nvPr/>
            </p:nvSpPr>
            <p:spPr>
              <a:xfrm>
                <a:off x="4379761" y="1816899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Decoder</a:t>
                </a:r>
              </a:p>
            </p:txBody>
          </p:sp>
          <p:sp>
            <p:nvSpPr>
              <p:cNvPr id="171" name="Decoder"/>
              <p:cNvSpPr/>
              <p:nvPr/>
            </p:nvSpPr>
            <p:spPr>
              <a:xfrm>
                <a:off x="4379761" y="2504328"/>
                <a:ext cx="1300448" cy="633665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Decoder</a:t>
                </a:r>
              </a:p>
            </p:txBody>
          </p:sp>
          <p:sp>
            <p:nvSpPr>
              <p:cNvPr id="172" name="Decoder"/>
              <p:cNvSpPr/>
              <p:nvPr/>
            </p:nvSpPr>
            <p:spPr>
              <a:xfrm>
                <a:off x="4379761" y="3191756"/>
                <a:ext cx="1300448" cy="633666"/>
              </a:xfrm>
              <a:prstGeom prst="roundRect">
                <a:avLst>
                  <a:gd name="adj" fmla="val 24167"/>
                </a:avLst>
              </a:prstGeom>
              <a:solidFill>
                <a:srgbClr val="D6D5D5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1500" b="0">
                    <a:solidFill>
                      <a:srgbClr val="3A393A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lvl1pPr>
              </a:lstStyle>
              <a:p>
                <a:r>
                  <a:t>Decoder</a:t>
                </a:r>
              </a:p>
            </p:txBody>
          </p:sp>
        </p:grpSp>
        <p:sp>
          <p:nvSpPr>
            <p:cNvPr id="174" name="线条"/>
            <p:cNvSpPr/>
            <p:nvPr/>
          </p:nvSpPr>
          <p:spPr>
            <a:xfrm flipV="1">
              <a:off x="2596206" y="2561733"/>
              <a:ext cx="74107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76" name="线条"/>
          <p:cNvSpPr/>
          <p:nvPr/>
        </p:nvSpPr>
        <p:spPr>
          <a:xfrm flipV="1">
            <a:off x="3812847" y="7579674"/>
            <a:ext cx="1" cy="767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6491" y="1618555"/>
            <a:ext cx="3000711" cy="600142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Input=token emb + segment emb+ position emb"/>
          <p:cNvSpPr txBox="1"/>
          <p:nvPr/>
        </p:nvSpPr>
        <p:spPr>
          <a:xfrm>
            <a:off x="5173217" y="4149903"/>
            <a:ext cx="6581014" cy="43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500"/>
              </a:lnSpc>
              <a:defRPr sz="2200">
                <a:solidFill>
                  <a:srgbClr val="333333"/>
                </a:solidFill>
              </a:defRPr>
            </a:pPr>
            <a:r>
              <a:rPr dirty="0"/>
              <a:t>Input=token </a:t>
            </a:r>
            <a:r>
              <a:rPr dirty="0" err="1"/>
              <a:t>emb</a:t>
            </a:r>
            <a:r>
              <a:rPr dirty="0"/>
              <a:t> + segment </a:t>
            </a:r>
            <a:r>
              <a:rPr dirty="0" err="1"/>
              <a:t>emb</a:t>
            </a:r>
            <a:r>
              <a:rPr dirty="0"/>
              <a:t>+ position </a:t>
            </a:r>
            <a:r>
              <a:rPr dirty="0" err="1"/>
              <a:t>emb</a:t>
            </a:r>
            <a:r>
              <a:rPr b="0" dirty="0"/>
              <a:t>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50" y="3831778"/>
            <a:ext cx="10974922" cy="440914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Input=token emb + segment emb+ position emb"/>
          <p:cNvSpPr txBox="1"/>
          <p:nvPr/>
        </p:nvSpPr>
        <p:spPr>
          <a:xfrm>
            <a:off x="1172717" y="1432103"/>
            <a:ext cx="6581014" cy="437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500"/>
              </a:lnSpc>
              <a:defRPr sz="2200">
                <a:solidFill>
                  <a:srgbClr val="333333"/>
                </a:solidFill>
              </a:defRPr>
            </a:pPr>
            <a:r>
              <a:t>Input=token emb + segment emb+ position emb</a:t>
            </a:r>
            <a:r>
              <a:rPr b="0"/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239</Words>
  <Application>Microsoft Office PowerPoint</Application>
  <PresentationFormat>自定义</PresentationFormat>
  <Paragraphs>76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win10</cp:lastModifiedBy>
  <cp:revision>2</cp:revision>
  <dcterms:modified xsi:type="dcterms:W3CDTF">2022-01-12T08:25:40Z</dcterms:modified>
</cp:coreProperties>
</file>