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60" r:id="rId4"/>
    <p:sldId id="263" r:id="rId5"/>
    <p:sldId id="269" r:id="rId6"/>
    <p:sldId id="271" r:id="rId7"/>
    <p:sldId id="270" r:id="rId8"/>
    <p:sldId id="272" r:id="rId9"/>
    <p:sldId id="279" r:id="rId10"/>
    <p:sldId id="280" r:id="rId11"/>
    <p:sldId id="275" r:id="rId12"/>
    <p:sldId id="273" r:id="rId13"/>
    <p:sldId id="274" r:id="rId14"/>
    <p:sldId id="264" r:id="rId15"/>
    <p:sldId id="282" r:id="rId16"/>
    <p:sldId id="276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1" autoAdjust="0"/>
  </p:normalViewPr>
  <p:slideViewPr>
    <p:cSldViewPr snapToGrid="0">
      <p:cViewPr varScale="1">
        <p:scale>
          <a:sx n="70" d="100"/>
          <a:sy n="70" d="100"/>
        </p:scale>
        <p:origin x="11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491D-6E5A-4BAB-B2DD-444ED473782D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A18F-B6A4-4475-B1D7-5852A7837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主要介绍前两个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8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9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3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3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1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7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Test8.py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7A18F-B6A4-4475-B1D7-5852A78377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534A-14E7-4CDD-9EEF-8B5F6537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DC7C10-8F50-405E-B8FC-9DC112DEC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BF7F5-FA19-4AEC-93E0-B8387E0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417CF-F844-415E-AF27-1293C271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5B622-A98E-44B4-8235-F036C17F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3EE94-035F-4F73-9028-171B67B7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1D183-B560-43ED-AD92-02371154B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5D49C-C41A-4BD6-9CB0-E8DEFF0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C2844-EECA-4D55-81D0-E1F31B99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E6E31-BFD2-4AB3-AE43-3BA2A988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0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0F082D-306F-4678-853A-2EFC1F681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F1C94-8DEC-4A73-A2AA-D3C7DD87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BC70-A314-472B-A002-DE8228A5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23F93-C54F-4726-8248-B8E8A291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6E056-01C6-4210-B951-BA6FFF2B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4E22D-1537-4F6C-B60B-BF4AE92F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C89D5-1322-4251-A1DB-599D0A1B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BE9F6-83E0-4581-BD95-6307FBE5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4786E-0DD6-4E74-A224-F054AFE9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85FF-1A0B-46F5-B931-A4EC1F59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03AE-059D-4929-93F6-8D3CEF63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0CE40-0D0F-4485-96AE-95BCDCEB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B83B2-F73C-4021-AC73-BACA5F8E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79C7A-A708-4FD7-821D-7B9A0C4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0AD4F-97E0-4D2F-9F48-D7C036B4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8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C7180-EB1A-40DD-9519-7538AB9C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FDA1-D4A2-4535-A91A-7E6E720D0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17290-E8C2-4E47-A306-EE82F1F8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70B30-525C-47CF-A321-AF93057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40DA-8408-4425-B5E6-058B927F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FF481-4AA0-4BA4-B3C3-F1B993A2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6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B356-4978-4DA6-8D85-572C9A90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2E34A-7B0A-441B-B22E-5063B5D2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F171-D910-468F-990E-58226A58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150B2-B989-4CCD-89FA-8A267EFF1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40C64-59AF-4C45-A693-3D57CC49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94250-F969-4C67-951F-0458B062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46CCA-F998-4911-ADB4-A40F466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803D4-3F11-4E38-B636-1CA71D9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7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A8EAD-ECFC-4CA7-B1E0-18AAE0A8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A052F-02C6-4956-A8DB-199BBC3C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65003-A333-4E64-838F-A805310E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CB833-175A-4676-81DB-B267A068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FF2C9-11CF-47DE-B695-D1B42C2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A8829F-9532-4EFB-82AC-1E6EB3E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27AA8-AD01-496A-884B-0F88C94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824B5-B63E-4ACC-BA8B-827BB410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F753B-D6C5-48DC-A24E-22622518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7D784-8498-4CBA-8E2D-0B026C64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E308F-741C-4AB2-B2DC-AC127815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6504A-C0EB-49FE-9150-9116017F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A2CCD-AC47-49F1-81A3-24F14F1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C17B-BD6F-4DF5-A66B-D91C2868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35CC72-4608-4D34-8D57-5D475E214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2DB7C-507A-4B1E-9E2F-397C2673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1F2C1-D3DE-4B4A-8CA6-93E7886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8B74A-5867-4488-8763-B10F36F4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9768D-9704-486D-8656-AB3ED4AE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871E5F-F49B-4E52-8233-57FDFC3D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4ADF8-7997-4818-83FF-EEF5A0D7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B831-BF0B-437C-9746-FFE0FD18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EA10-5769-4CB1-A46E-BBE57370BF3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BEA55-77AC-4D4F-A40A-BCB8AB62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9332F-3374-46BF-A096-9F7CC6DC6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54C2-5AF5-4D1C-8DAE-EC0872D9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ultiprocess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70223-E863-4CC6-A86F-61CDA27B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多进程模式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3928-AE50-4DF1-9A44-096520FBB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4"/>
            <a:ext cx="9144000" cy="923925"/>
          </a:xfrm>
        </p:spPr>
        <p:txBody>
          <a:bodyPr/>
          <a:lstStyle/>
          <a:p>
            <a:r>
              <a:rPr lang="zh-CN" altLang="en-US" dirty="0"/>
              <a:t>马力   </a:t>
            </a:r>
            <a:r>
              <a:rPr lang="en-US" altLang="zh-CN" dirty="0"/>
              <a:t>2020.03.09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68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Pipe</a:t>
            </a:r>
          </a:p>
          <a:p>
            <a:pPr lvl="1"/>
            <a:r>
              <a:rPr lang="en-US" altLang="zh-CN" dirty="0"/>
              <a:t>Pipe() </a:t>
            </a:r>
            <a:r>
              <a:rPr lang="zh-CN" altLang="en-US" dirty="0"/>
              <a:t>返回一个由管道连接的连接对象，默认情况下是双工（双向）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2CF04-D3E0-4557-A4AF-80BDE6BB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34" y="2954855"/>
            <a:ext cx="5581650" cy="3152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910480-B462-432C-94EA-74A930B0C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18" b="12264"/>
          <a:stretch/>
        </p:blipFill>
        <p:spPr>
          <a:xfrm>
            <a:off x="1159134" y="6292267"/>
            <a:ext cx="4133850" cy="4012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477E4A-2324-4142-BBE2-5978FE96788B}"/>
              </a:ext>
            </a:extLst>
          </p:cNvPr>
          <p:cNvSpPr/>
          <p:nvPr/>
        </p:nvSpPr>
        <p:spPr>
          <a:xfrm>
            <a:off x="10872623" y="617696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dirty="0"/>
              <a:t>Test6.py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26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5611-76C5-465B-8EB0-8CAC7D1C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06A6A-3D3A-42DB-BC95-2A430942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26CFB1-453A-4C7F-BA7A-646701BD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18" y="531845"/>
            <a:ext cx="6450285" cy="56451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41A821-677F-46BB-A2B7-074F5F524ABB}"/>
              </a:ext>
            </a:extLst>
          </p:cNvPr>
          <p:cNvSpPr/>
          <p:nvPr/>
        </p:nvSpPr>
        <p:spPr>
          <a:xfrm>
            <a:off x="10171814" y="6224810"/>
            <a:ext cx="1768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Test_tickets.py</a:t>
            </a:r>
          </a:p>
          <a:p>
            <a:pPr lvl="0">
              <a:defRPr/>
            </a:pPr>
            <a:r>
              <a:rPr lang="en-US" altLang="zh-CN" dirty="0"/>
              <a:t>Test_tickets2.py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8652-E2DF-4288-A3F5-B9B553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372BE-01D2-41B3-A3AF-B583C3BC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dirty="0"/>
              <a:t>进程池</a:t>
            </a:r>
            <a:endParaRPr lang="en-US" altLang="zh-CN" dirty="0"/>
          </a:p>
          <a:p>
            <a:pPr lvl="1"/>
            <a:r>
              <a:rPr lang="zh-CN" altLang="en-US" sz="2000" dirty="0"/>
              <a:t>在实际处理问题的过程中</a:t>
            </a:r>
            <a:r>
              <a:rPr lang="en-US" altLang="zh-CN" sz="2000" dirty="0"/>
              <a:t>, </a:t>
            </a:r>
            <a:r>
              <a:rPr lang="zh-CN" altLang="en-US" sz="2000" dirty="0"/>
              <a:t>有时会有成千上万的任务需要被执行</a:t>
            </a:r>
            <a:r>
              <a:rPr lang="en-US" altLang="zh-CN" sz="2000" dirty="0"/>
              <a:t>, </a:t>
            </a:r>
            <a:r>
              <a:rPr lang="zh-CN" altLang="en-US" sz="2000" dirty="0"/>
              <a:t>我们不可能创建那么多进程去完成任务</a:t>
            </a:r>
            <a:r>
              <a:rPr lang="en-US" altLang="zh-CN" sz="2000" dirty="0"/>
              <a:t>. </a:t>
            </a:r>
            <a:r>
              <a:rPr lang="zh-CN" altLang="en-US" sz="2000" dirty="0"/>
              <a:t>首先创建进程需要时间</a:t>
            </a:r>
            <a:r>
              <a:rPr lang="en-US" altLang="zh-CN" sz="2000" dirty="0"/>
              <a:t>, </a:t>
            </a:r>
            <a:r>
              <a:rPr lang="zh-CN" altLang="en-US" sz="2000" dirty="0"/>
              <a:t>销毁进程同样需要时间</a:t>
            </a:r>
            <a:r>
              <a:rPr lang="en-US" altLang="zh-CN" sz="2000" dirty="0"/>
              <a:t>. </a:t>
            </a:r>
            <a:r>
              <a:rPr lang="zh-CN" altLang="en-US" sz="2000" dirty="0"/>
              <a:t>即便是真的创建好了这么多进程</a:t>
            </a:r>
            <a:r>
              <a:rPr lang="en-US" altLang="zh-CN" sz="2000" dirty="0"/>
              <a:t>, </a:t>
            </a:r>
            <a:r>
              <a:rPr lang="zh-CN" altLang="en-US" sz="2000" dirty="0"/>
              <a:t>操作系统也不允许他们同时执行的</a:t>
            </a:r>
            <a:r>
              <a:rPr lang="en-US" altLang="zh-CN" sz="2000" dirty="0"/>
              <a:t>,</a:t>
            </a:r>
            <a:r>
              <a:rPr lang="zh-CN" altLang="en-US" sz="2000" dirty="0"/>
              <a:t>这样反而影响了程序的效率</a:t>
            </a:r>
            <a:r>
              <a:rPr lang="en-US" altLang="zh-CN" sz="2000" dirty="0"/>
              <a:t>. </a:t>
            </a:r>
          </a:p>
          <a:p>
            <a:pPr lvl="1"/>
            <a:r>
              <a:rPr lang="zh-CN" altLang="en-US" sz="2000" dirty="0"/>
              <a:t>进程池 </a:t>
            </a:r>
            <a:r>
              <a:rPr lang="en-US" altLang="zh-CN" sz="2000" dirty="0"/>
              <a:t>-- </a:t>
            </a:r>
            <a:r>
              <a:rPr lang="zh-CN" altLang="en-US" sz="2000" dirty="0"/>
              <a:t>定义一个池子</a:t>
            </a:r>
            <a:r>
              <a:rPr lang="en-US" altLang="zh-CN" sz="2000" dirty="0"/>
              <a:t>, </a:t>
            </a:r>
            <a:r>
              <a:rPr lang="zh-CN" altLang="en-US" sz="2000" dirty="0"/>
              <a:t>在里面放上固定数量的进程 </a:t>
            </a:r>
            <a:r>
              <a:rPr lang="en-US" altLang="zh-CN" sz="2000" dirty="0"/>
              <a:t>, </a:t>
            </a:r>
            <a:r>
              <a:rPr lang="zh-CN" altLang="en-US" sz="2000" dirty="0"/>
              <a:t>有任务要处理的时候就会拿一个池中的进程来处理任务</a:t>
            </a:r>
            <a:r>
              <a:rPr lang="en-US" altLang="zh-CN" sz="2000" dirty="0"/>
              <a:t>, </a:t>
            </a:r>
            <a:r>
              <a:rPr lang="zh-CN" altLang="en-US" sz="2000" dirty="0"/>
              <a:t>等到处理完毕</a:t>
            </a:r>
            <a:r>
              <a:rPr lang="en-US" altLang="zh-CN" sz="2000" dirty="0"/>
              <a:t>, </a:t>
            </a:r>
            <a:r>
              <a:rPr lang="zh-CN" altLang="en-US" sz="2000" dirty="0"/>
              <a:t>进程并不关闭而是放回进程池中继续等待任务</a:t>
            </a:r>
            <a:r>
              <a:rPr lang="en-US" altLang="zh-CN" sz="2000" dirty="0"/>
              <a:t>. </a:t>
            </a:r>
            <a:r>
              <a:rPr lang="zh-CN" altLang="en-US" sz="2000" dirty="0"/>
              <a:t>如果需要有很多任务需要执行</a:t>
            </a:r>
            <a:r>
              <a:rPr lang="en-US" altLang="zh-CN" sz="2000" dirty="0"/>
              <a:t>, </a:t>
            </a:r>
            <a:r>
              <a:rPr lang="zh-CN" altLang="en-US" sz="2000" dirty="0"/>
              <a:t>池中的进程数不够</a:t>
            </a:r>
            <a:r>
              <a:rPr lang="en-US" altLang="zh-CN" sz="2000" dirty="0"/>
              <a:t>, </a:t>
            </a:r>
            <a:r>
              <a:rPr lang="zh-CN" altLang="en-US" sz="2000" dirty="0"/>
              <a:t>任务会就要等待进程执行完任务回到进程池</a:t>
            </a:r>
            <a:r>
              <a:rPr lang="en-US" altLang="zh-CN" sz="2000" dirty="0"/>
              <a:t>, </a:t>
            </a:r>
            <a:r>
              <a:rPr lang="zh-CN" altLang="en-US" sz="2000" dirty="0"/>
              <a:t>拿到空闲的进程才能继续执行</a:t>
            </a:r>
            <a:r>
              <a:rPr lang="en-US" altLang="zh-CN" sz="2000" dirty="0"/>
              <a:t>.</a:t>
            </a:r>
            <a:r>
              <a:rPr lang="zh-CN" altLang="en-US" sz="2000" dirty="0"/>
              <a:t>池中的进程数量是固定的</a:t>
            </a:r>
            <a:r>
              <a:rPr lang="en-US" altLang="zh-CN" sz="2000" dirty="0"/>
              <a:t>,</a:t>
            </a:r>
            <a:r>
              <a:rPr lang="zh-CN" altLang="en-US" sz="2000" dirty="0"/>
              <a:t>那么同一时间最多有固定数量的进程在运行</a:t>
            </a:r>
            <a:r>
              <a:rPr lang="en-US" altLang="zh-CN" sz="2000" dirty="0"/>
              <a:t>. </a:t>
            </a:r>
            <a:r>
              <a:rPr lang="zh-CN" altLang="en-US" sz="2000" dirty="0"/>
              <a:t>这样不会增加操作系统的调度难度</a:t>
            </a:r>
            <a:r>
              <a:rPr lang="en-US" altLang="zh-CN" sz="2000" dirty="0"/>
              <a:t>, </a:t>
            </a:r>
            <a:r>
              <a:rPr lang="zh-CN" altLang="en-US" sz="2000" dirty="0"/>
              <a:t>还节省了开闭进程的时间</a:t>
            </a:r>
            <a:r>
              <a:rPr lang="en-US" altLang="zh-CN" sz="2000" dirty="0"/>
              <a:t>, </a:t>
            </a:r>
            <a:r>
              <a:rPr lang="zh-CN" altLang="en-US" sz="2000" dirty="0"/>
              <a:t>也一定程度上能够实现并发效果。</a:t>
            </a:r>
            <a:endParaRPr lang="en-US" altLang="zh-CN" sz="2000" dirty="0"/>
          </a:p>
          <a:p>
            <a:r>
              <a:rPr lang="en-US" altLang="zh-CN" sz="2400" dirty="0" err="1"/>
              <a:t>multiprocessing.Pool</a:t>
            </a:r>
            <a:r>
              <a:rPr lang="zh-CN" altLang="en-US" sz="2400" dirty="0"/>
              <a:t>模块</a:t>
            </a:r>
            <a:endParaRPr lang="en-US" altLang="zh-CN" sz="2400" dirty="0"/>
          </a:p>
          <a:p>
            <a:pPr lvl="1"/>
            <a:r>
              <a:rPr lang="en-US" altLang="zh-CN" sz="2000" dirty="0"/>
              <a:t>Pool ( [</a:t>
            </a:r>
            <a:r>
              <a:rPr lang="en-US" altLang="zh-CN" sz="2000" dirty="0" err="1"/>
              <a:t>numprocess</a:t>
            </a:r>
            <a:r>
              <a:rPr lang="en-US" altLang="zh-CN" sz="2000" dirty="0"/>
              <a:t> [ ,initializer  [, </a:t>
            </a:r>
            <a:r>
              <a:rPr lang="en-US" altLang="zh-CN" sz="2000" dirty="0" err="1"/>
              <a:t>initargs</a:t>
            </a:r>
            <a:r>
              <a:rPr lang="en-US" altLang="zh-CN" sz="2000" dirty="0"/>
              <a:t>] ] ] ) : </a:t>
            </a:r>
            <a:r>
              <a:rPr lang="zh-CN" altLang="en-US" sz="2000" dirty="0"/>
              <a:t>创建进程池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340904-982A-4F8B-A336-C02FC2C9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17703"/>
              </p:ext>
            </p:extLst>
          </p:nvPr>
        </p:nvGraphicFramePr>
        <p:xfrm>
          <a:off x="1343088" y="5565255"/>
          <a:ext cx="10208210" cy="110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662">
                  <a:extLst>
                    <a:ext uri="{9D8B030D-6E8A-4147-A177-3AD203B41FA5}">
                      <a16:colId xmlns:a16="http://schemas.microsoft.com/office/drawing/2014/main" val="2336641475"/>
                    </a:ext>
                  </a:extLst>
                </a:gridCol>
                <a:gridCol w="7334548">
                  <a:extLst>
                    <a:ext uri="{9D8B030D-6E8A-4147-A177-3AD203B41FA5}">
                      <a16:colId xmlns:a16="http://schemas.microsoft.com/office/drawing/2014/main" val="1160464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numprocess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要创建的进程数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如果省略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将默认使用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os.cpu_count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initializer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是每个工作进程启动时要执行的可调用对象</a:t>
                      </a:r>
                      <a:r>
                        <a:rPr lang="en-US" altLang="zh-CN" sz="1800" b="0" dirty="0"/>
                        <a:t>, </a:t>
                      </a:r>
                      <a:r>
                        <a:rPr lang="zh-CN" altLang="en-US" sz="1800" b="0" dirty="0"/>
                        <a:t>默认为</a:t>
                      </a:r>
                      <a:r>
                        <a:rPr lang="en-US" altLang="zh-CN" sz="1800" b="0" dirty="0"/>
                        <a:t>None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initargs</a:t>
                      </a:r>
                      <a:r>
                        <a:rPr lang="en-US" altLang="zh-CN" sz="1800" b="0" dirty="0"/>
                        <a:t> 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/>
                        <a:t>传给</a:t>
                      </a:r>
                      <a:r>
                        <a:rPr lang="en-US" altLang="zh-CN" sz="1800" b="0" dirty="0"/>
                        <a:t>initializer</a:t>
                      </a:r>
                      <a:r>
                        <a:rPr lang="zh-CN" altLang="en-US" sz="1800" b="0" dirty="0"/>
                        <a:t>的参数组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4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8652-E2DF-4288-A3F5-B9B553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372BE-01D2-41B3-A3AF-B583C3BC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multiprocessing.Pool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340904-982A-4F8B-A336-C02FC2C9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09093"/>
              </p:ext>
            </p:extLst>
          </p:nvPr>
        </p:nvGraphicFramePr>
        <p:xfrm>
          <a:off x="991895" y="2321560"/>
          <a:ext cx="1020821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4546">
                  <a:extLst>
                    <a:ext uri="{9D8B030D-6E8A-4147-A177-3AD203B41FA5}">
                      <a16:colId xmlns:a16="http://schemas.microsoft.com/office/drawing/2014/main" val="2336641475"/>
                    </a:ext>
                  </a:extLst>
                </a:gridCol>
                <a:gridCol w="5853664">
                  <a:extLst>
                    <a:ext uri="{9D8B030D-6E8A-4147-A177-3AD203B41FA5}">
                      <a16:colId xmlns:a16="http://schemas.microsoft.com/office/drawing/2014/main" val="1160464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p.apply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 ,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 ,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] ) 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dirty="0"/>
                        <a:t>在一个池工作进程中执行</a:t>
                      </a:r>
                      <a:r>
                        <a:rPr lang="en-US" altLang="zh-CN" dirty="0" err="1"/>
                        <a:t>func</a:t>
                      </a:r>
                      <a:r>
                        <a:rPr lang="en-US" altLang="zh-CN" dirty="0"/>
                        <a:t>(*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,**</a:t>
                      </a:r>
                      <a:r>
                        <a:rPr lang="en-US" altLang="zh-CN" dirty="0" err="1"/>
                        <a:t>kwargs</a:t>
                      </a:r>
                      <a:r>
                        <a:rPr lang="en-US" altLang="zh-CN" dirty="0"/>
                        <a:t>), </a:t>
                      </a:r>
                      <a:r>
                        <a:rPr lang="zh-CN" altLang="en-US" dirty="0"/>
                        <a:t>然后返回结果（同步调用）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p.apply_async</a:t>
                      </a:r>
                      <a:r>
                        <a:rPr lang="en-US" altLang="zh-CN" sz="1800" b="0" dirty="0"/>
                        <a:t>(</a:t>
                      </a:r>
                      <a:r>
                        <a:rPr lang="en-US" altLang="zh-CN" sz="1800" b="0" dirty="0" err="1"/>
                        <a:t>func</a:t>
                      </a:r>
                      <a:r>
                        <a:rPr lang="en-US" altLang="zh-CN" sz="1800" b="0" dirty="0"/>
                        <a:t> [ ,</a:t>
                      </a:r>
                      <a:r>
                        <a:rPr lang="en-US" altLang="zh-CN" sz="1800" b="0" dirty="0" err="1"/>
                        <a:t>args</a:t>
                      </a:r>
                      <a:r>
                        <a:rPr lang="en-US" altLang="zh-CN" sz="1800" b="0" dirty="0"/>
                        <a:t> [ ,</a:t>
                      </a:r>
                      <a:r>
                        <a:rPr lang="en-US" altLang="zh-CN" sz="1800" b="0" dirty="0" err="1"/>
                        <a:t>kwargs</a:t>
                      </a:r>
                      <a:r>
                        <a:rPr lang="en-US" altLang="zh-CN" sz="1800" b="0" dirty="0"/>
                        <a:t>] ] 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在一个池工作进程中执行</a:t>
                      </a:r>
                      <a:r>
                        <a:rPr lang="en-US" altLang="zh-CN" sz="1800" b="0" dirty="0" err="1"/>
                        <a:t>func</a:t>
                      </a:r>
                      <a:r>
                        <a:rPr lang="en-US" altLang="zh-CN" sz="1800" b="0" dirty="0"/>
                        <a:t>(*</a:t>
                      </a:r>
                      <a:r>
                        <a:rPr lang="en-US" altLang="zh-CN" sz="1800" b="0" dirty="0" err="1"/>
                        <a:t>args</a:t>
                      </a:r>
                      <a:r>
                        <a:rPr lang="en-US" altLang="zh-CN" sz="1800" b="0" dirty="0"/>
                        <a:t>,**</a:t>
                      </a:r>
                      <a:r>
                        <a:rPr lang="en-US" altLang="zh-CN" sz="1800" b="0" dirty="0" err="1"/>
                        <a:t>kwargs</a:t>
                      </a:r>
                      <a:r>
                        <a:rPr lang="en-US" altLang="zh-CN" sz="1800" b="0" dirty="0"/>
                        <a:t>), </a:t>
                      </a:r>
                      <a:r>
                        <a:rPr lang="zh-CN" altLang="en-US" sz="1800" b="0" dirty="0"/>
                        <a:t>然后返回结果（异步调用）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p.close</a:t>
                      </a:r>
                      <a:r>
                        <a:rPr lang="en-US" altLang="zh-CN" sz="1800" b="0" dirty="0"/>
                        <a:t>()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关闭进程池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防止进一步操作</a:t>
                      </a:r>
                      <a:r>
                        <a:rPr lang="en-US" altLang="zh-CN" dirty="0"/>
                        <a:t>. </a:t>
                      </a:r>
                      <a:r>
                        <a:rPr lang="zh-CN" altLang="en-US" dirty="0"/>
                        <a:t>如果所有操作持续挂起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他们将在工作进程终止前完成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p.join</a:t>
                      </a:r>
                      <a:r>
                        <a:rPr lang="en-US" altLang="zh-CN" b="0" dirty="0"/>
                        <a:t>()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等待所有工作进程退出</a:t>
                      </a:r>
                      <a:r>
                        <a:rPr lang="en-US" altLang="zh-CN" dirty="0"/>
                        <a:t>. </a:t>
                      </a:r>
                      <a:r>
                        <a:rPr lang="zh-CN" altLang="en-US" dirty="0"/>
                        <a:t>此方法只能在</a:t>
                      </a:r>
                      <a:r>
                        <a:rPr lang="en-US" altLang="zh-CN" dirty="0"/>
                        <a:t>close ()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terminate () </a:t>
                      </a:r>
                      <a:r>
                        <a:rPr lang="zh-CN" altLang="en-US" dirty="0"/>
                        <a:t>之后调用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8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52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8652-E2DF-4288-A3F5-B9B553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372BE-01D2-41B3-A3AF-B583C3BC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dirty="0" err="1"/>
              <a:t>multiprocessing.Pool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apply_async</a:t>
            </a:r>
            <a:r>
              <a:rPr lang="zh-CN" altLang="en-US" sz="2000" dirty="0"/>
              <a:t>是异步的，就是说子进程执行的同时，主进程继续向下执行。所以“</a:t>
            </a:r>
            <a:r>
              <a:rPr lang="en-US" altLang="zh-CN" sz="2000" dirty="0"/>
              <a:t>Waiting for all subprocesses done...”</a:t>
            </a:r>
            <a:r>
              <a:rPr lang="zh-CN" altLang="en-US" sz="2000" dirty="0"/>
              <a:t>先打印出来，</a:t>
            </a:r>
            <a:r>
              <a:rPr lang="en-US" altLang="zh-CN" sz="2000" dirty="0"/>
              <a:t>close</a:t>
            </a:r>
            <a:r>
              <a:rPr lang="zh-CN" altLang="en-US" sz="2000" dirty="0"/>
              <a:t>方法意味着不能再添加新的</a:t>
            </a:r>
            <a:r>
              <a:rPr lang="en-US" altLang="zh-CN" sz="2000" dirty="0"/>
              <a:t>Process</a:t>
            </a:r>
            <a:r>
              <a:rPr lang="zh-CN" altLang="en-US" sz="2000" dirty="0"/>
              <a:t>了。对</a:t>
            </a:r>
            <a:r>
              <a:rPr lang="en-US" altLang="zh-CN" sz="2000" dirty="0"/>
              <a:t>Pool</a:t>
            </a:r>
            <a:r>
              <a:rPr lang="zh-CN" altLang="en-US" sz="2000" dirty="0"/>
              <a:t>对象调用</a:t>
            </a:r>
            <a:r>
              <a:rPr lang="en-US" altLang="zh-CN" sz="2000" dirty="0"/>
              <a:t>join</a:t>
            </a:r>
            <a:r>
              <a:rPr lang="zh-CN" altLang="en-US" sz="2000" dirty="0"/>
              <a:t>（）方法，会暂停主进程，等待所有的子进程执行完，所以“</a:t>
            </a:r>
            <a:r>
              <a:rPr lang="en-US" altLang="zh-CN" sz="2000" dirty="0"/>
              <a:t>All subprocesses done.”</a:t>
            </a:r>
            <a:r>
              <a:rPr lang="zh-CN" altLang="en-US" sz="2000" dirty="0"/>
              <a:t>最后打印。另，</a:t>
            </a:r>
            <a:r>
              <a:rPr lang="en-US" altLang="zh-CN" sz="2000" dirty="0"/>
              <a:t>task 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是立刻执行的，而</a:t>
            </a:r>
            <a:r>
              <a:rPr lang="en-US" altLang="zh-CN" sz="2000" dirty="0"/>
              <a:t>task 4</a:t>
            </a:r>
            <a:r>
              <a:rPr lang="zh-CN" altLang="en-US" sz="2000" dirty="0"/>
              <a:t>要等待前面某个</a:t>
            </a:r>
            <a:r>
              <a:rPr lang="en-US" altLang="zh-CN" sz="2000" dirty="0"/>
              <a:t>task</a:t>
            </a:r>
            <a:r>
              <a:rPr lang="zh-CN" altLang="en-US" sz="2000" dirty="0"/>
              <a:t>完成后才执行，这是因进程池中的进程数为</a:t>
            </a:r>
            <a:r>
              <a:rPr lang="en-US" altLang="zh-CN" sz="2000" dirty="0"/>
              <a:t>4</a:t>
            </a:r>
            <a:r>
              <a:rPr lang="zh-CN" altLang="en-US" sz="2000" dirty="0"/>
              <a:t>： </a:t>
            </a:r>
            <a:r>
              <a:rPr lang="en-US" altLang="zh-CN" sz="2000" dirty="0"/>
              <a:t>p=Pool(4)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2AC448-B891-4E18-9608-357DCE4C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0"/>
          <a:stretch/>
        </p:blipFill>
        <p:spPr>
          <a:xfrm>
            <a:off x="5166536" y="119111"/>
            <a:ext cx="6739326" cy="471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9F8BBE-B519-42C6-A357-95427068F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54" r="30034" b="2854"/>
          <a:stretch/>
        </p:blipFill>
        <p:spPr>
          <a:xfrm>
            <a:off x="1407368" y="2135981"/>
            <a:ext cx="3930435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43D4-F07B-4560-8852-6138F15D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34ABA-E2F1-4035-8941-72C53B6A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5037" cy="4351338"/>
          </a:xfrm>
        </p:spPr>
        <p:txBody>
          <a:bodyPr/>
          <a:lstStyle/>
          <a:p>
            <a:r>
              <a:rPr lang="en-US" altLang="zh-CN" dirty="0"/>
              <a:t>Manager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Manager() </a:t>
            </a:r>
            <a:r>
              <a:rPr lang="zh-CN" altLang="en-US" dirty="0"/>
              <a:t>返回的管理器对象控制一个服务器进程，该进程保存</a:t>
            </a:r>
            <a:r>
              <a:rPr lang="en-US" altLang="zh-CN" dirty="0"/>
              <a:t>Python</a:t>
            </a:r>
            <a:r>
              <a:rPr lang="zh-CN" altLang="en-US" dirty="0"/>
              <a:t>对象并允许其他进程使用代理操作它们。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4D947-39CD-47EA-8D99-ECFF0AB7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5404"/>
            <a:ext cx="5438775" cy="5476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7D2E05-8B67-4A9F-B3D0-DA35C7F0882A}"/>
              </a:ext>
            </a:extLst>
          </p:cNvPr>
          <p:cNvSpPr/>
          <p:nvPr/>
        </p:nvSpPr>
        <p:spPr>
          <a:xfrm>
            <a:off x="10611866" y="633789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Test8.py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9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D3BF-3BAD-4CE1-A9FE-9AE838F6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51D6E-9943-4C85-AEFE-748CFFBA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https://docs.python.org/3/library/multiprocessing.html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91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21EF-6411-49FD-87A9-A4ED8C6C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62802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5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17A25-DC1D-4525-9520-DD23BAD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26C4-522B-4EF4-854D-241DFBDE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multiprocessing</a:t>
            </a:r>
          </a:p>
          <a:p>
            <a:pPr lvl="1"/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Pipe</a:t>
            </a:r>
          </a:p>
          <a:p>
            <a:pPr lvl="1"/>
            <a:r>
              <a:rPr lang="en-US" altLang="zh-CN" dirty="0"/>
              <a:t>Lock</a:t>
            </a:r>
          </a:p>
          <a:p>
            <a:pPr lvl="1"/>
            <a:r>
              <a:rPr lang="en-US" altLang="zh-CN" dirty="0"/>
              <a:t>Pool</a:t>
            </a:r>
          </a:p>
          <a:p>
            <a:pPr lvl="1"/>
            <a:r>
              <a:rPr lang="en-US" altLang="zh-CN" dirty="0"/>
              <a:t>Manager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732B3-C116-48DB-AF5C-F2DA7650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中的进程与线程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11429-67BB-40D6-970C-C56D64F5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课程之前编写的</a:t>
            </a:r>
            <a:r>
              <a:rPr lang="en-US" altLang="zh-CN" dirty="0"/>
              <a:t>Python</a:t>
            </a:r>
            <a:r>
              <a:rPr lang="zh-CN" altLang="en-US" dirty="0"/>
              <a:t>程序，都是执行单任务的进程，也就是只有一个线程</a:t>
            </a:r>
            <a:endParaRPr lang="en-US" altLang="zh-CN" dirty="0"/>
          </a:p>
          <a:p>
            <a:r>
              <a:rPr lang="zh-CN" altLang="en-US" dirty="0"/>
              <a:t>面对多任务，有三种实现方式：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多进程模式；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multiprocessing</a:t>
            </a:r>
          </a:p>
          <a:p>
            <a:pPr lvl="1"/>
            <a:r>
              <a:rPr lang="zh-CN" altLang="en-US" dirty="0"/>
              <a:t>多线程模式；</a:t>
            </a:r>
            <a:endParaRPr lang="en-US" altLang="zh-CN" dirty="0"/>
          </a:p>
          <a:p>
            <a:pPr lvl="1"/>
            <a:r>
              <a:rPr lang="zh-CN" altLang="en-US" dirty="0"/>
              <a:t>多进程</a:t>
            </a:r>
            <a:r>
              <a:rPr lang="en-US" altLang="zh-CN" dirty="0"/>
              <a:t>+</a:t>
            </a:r>
            <a:r>
              <a:rPr lang="zh-CN" altLang="en-US" dirty="0"/>
              <a:t>多线程模式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7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BD6E-6E9B-428E-A327-919379D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87A48-4EEC-40E5-91DF-C21B6123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7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dirty="0"/>
              <a:t>multiprocessing</a:t>
            </a:r>
          </a:p>
          <a:p>
            <a:pPr lvl="1"/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Pipe</a:t>
            </a:r>
          </a:p>
          <a:p>
            <a:pPr lvl="1"/>
            <a:r>
              <a:rPr lang="en-US" altLang="zh-CN" dirty="0"/>
              <a:t>Lock</a:t>
            </a:r>
          </a:p>
          <a:p>
            <a:pPr lvl="1"/>
            <a:r>
              <a:rPr lang="en-US" altLang="zh-CN" dirty="0"/>
              <a:t>Pool</a:t>
            </a:r>
          </a:p>
          <a:p>
            <a:pPr lvl="1"/>
            <a:r>
              <a:rPr lang="en-US" altLang="zh-CN" dirty="0"/>
              <a:t>Manager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25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91746A-0009-4560-B5B2-0FA11DAF1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46"/>
          <a:stretch/>
        </p:blipFill>
        <p:spPr>
          <a:xfrm>
            <a:off x="3916039" y="145305"/>
            <a:ext cx="7215382" cy="404812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7E76CE-6FDC-4358-B428-2411858F9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77556"/>
              </p:ext>
            </p:extLst>
          </p:nvPr>
        </p:nvGraphicFramePr>
        <p:xfrm>
          <a:off x="1808063" y="4424363"/>
          <a:ext cx="8754189" cy="212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3213">
                  <a:extLst>
                    <a:ext uri="{9D8B030D-6E8A-4147-A177-3AD203B41FA5}">
                      <a16:colId xmlns:a16="http://schemas.microsoft.com/office/drawing/2014/main" val="2646703979"/>
                    </a:ext>
                  </a:extLst>
                </a:gridCol>
                <a:gridCol w="5830976">
                  <a:extLst>
                    <a:ext uri="{9D8B030D-6E8A-4147-A177-3AD203B41FA5}">
                      <a16:colId xmlns:a16="http://schemas.microsoft.com/office/drawing/2014/main" val="396248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值始终为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，为了今后在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multi-threading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功能扩展而预留的参数。目的是为了给线程加组标，加优先级用。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target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调用对象 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即子进程要执行的任务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调用对象的位置参数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kwargs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调用对象的字典 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kwargs</a:t>
                      </a:r>
                      <a:r>
                        <a:rPr lang="en-US" altLang="zh-CN" dirty="0"/>
                        <a:t> = {"name" : "</a:t>
                      </a:r>
                      <a:r>
                        <a:rPr lang="en-US" altLang="zh-CN" dirty="0" err="1"/>
                        <a:t>genji</a:t>
                      </a:r>
                      <a:r>
                        <a:rPr lang="en-US" altLang="zh-CN" dirty="0"/>
                        <a:t>" ,"age" : 18}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子进程的名称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0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属性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7E76CE-6FDC-4358-B428-2411858F9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15547"/>
              </p:ext>
            </p:extLst>
          </p:nvPr>
        </p:nvGraphicFramePr>
        <p:xfrm>
          <a:off x="838201" y="2418281"/>
          <a:ext cx="10515600" cy="2941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901">
                  <a:extLst>
                    <a:ext uri="{9D8B030D-6E8A-4147-A177-3AD203B41FA5}">
                      <a16:colId xmlns:a16="http://schemas.microsoft.com/office/drawing/2014/main" val="2646703979"/>
                    </a:ext>
                  </a:extLst>
                </a:gridCol>
                <a:gridCol w="8274699">
                  <a:extLst>
                    <a:ext uri="{9D8B030D-6E8A-4147-A177-3AD203B41FA5}">
                      <a16:colId xmlns:a16="http://schemas.microsoft.com/office/drawing/2014/main" val="396248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p.daemon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默认是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如果设为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代表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为后台运行的守护进程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的父进程终止时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也随之终止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并且设定为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不能创建自己的新锦成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必须在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p.start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之前进行设置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p.name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进程的名字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p.pid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进程的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进程号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p.exitcode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进程在运行时为</a:t>
                      </a:r>
                      <a:r>
                        <a:rPr lang="en-US" altLang="zh-CN" dirty="0"/>
                        <a:t>None , </a:t>
                      </a:r>
                      <a:r>
                        <a:rPr lang="zh-CN" altLang="en-US" dirty="0"/>
                        <a:t>如果为</a:t>
                      </a:r>
                      <a:r>
                        <a:rPr lang="en-US" altLang="zh-CN" dirty="0"/>
                        <a:t>-N , </a:t>
                      </a:r>
                      <a:r>
                        <a:rPr lang="zh-CN" altLang="en-US" dirty="0"/>
                        <a:t>表示被信号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结束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1279"/>
                  </a:ext>
                </a:extLst>
              </a:tr>
              <a:tr h="29475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p.authkey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进程的身份验证键 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默认是由</a:t>
                      </a:r>
                      <a:r>
                        <a:rPr lang="en-US" altLang="zh-CN" dirty="0" err="1"/>
                        <a:t>os.urandom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随机生成的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字符的字符串 </a:t>
                      </a:r>
                      <a:r>
                        <a:rPr lang="en-US" altLang="zh-CN" dirty="0"/>
                        <a:t>. </a:t>
                      </a:r>
                      <a:r>
                        <a:rPr lang="zh-CN" altLang="en-US" dirty="0"/>
                        <a:t>这个键的用途是为涉及网络连接的底层进程间通信提供安全性 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这类连接只有在具有相同的身份验证键时才能成功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0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000" dirty="0"/>
              <a:t>Tips</a:t>
            </a:r>
            <a:r>
              <a:rPr lang="zh-CN" altLang="en-US" sz="2000" dirty="0"/>
              <a:t>：无论是进程还是线程，都遵循：守护</a:t>
            </a:r>
            <a:r>
              <a:rPr lang="en-US" altLang="zh-CN" sz="2000" dirty="0"/>
              <a:t>xx</a:t>
            </a:r>
            <a:r>
              <a:rPr lang="zh-CN" altLang="en-US" sz="2000" dirty="0"/>
              <a:t>会等待主</a:t>
            </a:r>
            <a:r>
              <a:rPr lang="en-US" altLang="zh-CN" sz="2000" dirty="0"/>
              <a:t>xx</a:t>
            </a:r>
            <a:r>
              <a:rPr lang="zh-CN" altLang="en-US" sz="2000" dirty="0"/>
              <a:t>运行完毕后被销毁。需要强调的是：运行完毕并非终止运行。</a:t>
            </a:r>
          </a:p>
          <a:p>
            <a:pPr lvl="2"/>
            <a:r>
              <a:rPr lang="zh-CN" altLang="en-US" sz="1800" dirty="0"/>
              <a:t>对主进程来说，运行完毕指的是主进程代码运行完毕</a:t>
            </a:r>
          </a:p>
          <a:p>
            <a:pPr lvl="2"/>
            <a:r>
              <a:rPr lang="zh-CN" altLang="en-US" sz="1800" dirty="0"/>
              <a:t>对主线程来说，运行完毕指的是主线程所在的进程内所有非守护线程统统运行完毕，主线程才算运行完毕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7E76CE-6FDC-4358-B428-2411858F9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4464"/>
              </p:ext>
            </p:extLst>
          </p:nvPr>
        </p:nvGraphicFramePr>
        <p:xfrm>
          <a:off x="838201" y="2332556"/>
          <a:ext cx="10515600" cy="2941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901">
                  <a:extLst>
                    <a:ext uri="{9D8B030D-6E8A-4147-A177-3AD203B41FA5}">
                      <a16:colId xmlns:a16="http://schemas.microsoft.com/office/drawing/2014/main" val="2646703979"/>
                    </a:ext>
                  </a:extLst>
                </a:gridCol>
                <a:gridCol w="8274699">
                  <a:extLst>
                    <a:ext uri="{9D8B030D-6E8A-4147-A177-3AD203B41FA5}">
                      <a16:colId xmlns:a16="http://schemas.microsoft.com/office/drawing/2014/main" val="396248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p.start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启动进程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并调用子进程中的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p.run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p.run</a:t>
                      </a:r>
                      <a:r>
                        <a:rPr lang="en-US" altLang="zh-CN" dirty="0"/>
                        <a:t> () 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进程启动时运行的方法 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正是他去调用</a:t>
                      </a:r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指定的函数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p.terminate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强制终止进程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不会进行任何清理操作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创建了子进程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该子进程就成了僵尸进程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使用该方法需要特别小心这种情况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还保存了一个锁那么也将不会被释放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进而导致死锁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p.is_alive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仍然运行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1279"/>
                  </a:ext>
                </a:extLst>
              </a:tr>
              <a:tr h="29475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p.join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([timeout])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主线程等待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终止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强调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是主线程处于等待的状态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是处于运行状态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 timeout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是可选的超时时间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需要强调的是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p.join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开启的进程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而不能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开启的进程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0986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ED00A7C-E4B7-42AF-AF09-CB1ECD353E5B}"/>
              </a:ext>
            </a:extLst>
          </p:cNvPr>
          <p:cNvSpPr/>
          <p:nvPr/>
        </p:nvSpPr>
        <p:spPr>
          <a:xfrm>
            <a:off x="11186597" y="644384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9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33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600" dirty="0"/>
              <a:t>Process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不可在</a:t>
            </a:r>
            <a:r>
              <a:rPr lang="en-US" altLang="zh-CN" dirty="0"/>
              <a:t>jupyter notebook</a:t>
            </a:r>
            <a:r>
              <a:rPr lang="zh-CN" altLang="en-US" dirty="0"/>
              <a:t>中使用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操作系统中由于没有</a:t>
            </a:r>
            <a:r>
              <a:rPr lang="en-US" altLang="zh-CN" dirty="0"/>
              <a:t>fork(</a:t>
            </a:r>
            <a:r>
              <a:rPr lang="en-US" altLang="zh-CN" dirty="0" err="1"/>
              <a:t>linux</a:t>
            </a:r>
            <a:r>
              <a:rPr lang="zh-CN" altLang="en-US" dirty="0"/>
              <a:t>操作系统中创建进程的机制</a:t>
            </a:r>
            <a:r>
              <a:rPr lang="en-US" altLang="zh-CN" dirty="0"/>
              <a:t>) , </a:t>
            </a:r>
            <a:r>
              <a:rPr lang="zh-CN" altLang="en-US" dirty="0"/>
              <a:t>在创建进程的时候自动</a:t>
            </a:r>
            <a:r>
              <a:rPr lang="en-US" altLang="zh-CN" dirty="0"/>
              <a:t>import</a:t>
            </a:r>
            <a:r>
              <a:rPr lang="zh-CN" altLang="en-US" dirty="0"/>
              <a:t>启动它的这个文件 </a:t>
            </a:r>
            <a:r>
              <a:rPr lang="en-US" altLang="zh-CN" dirty="0"/>
              <a:t>, </a:t>
            </a:r>
            <a:r>
              <a:rPr lang="zh-CN" altLang="en-US" dirty="0"/>
              <a:t>而在</a:t>
            </a:r>
            <a:r>
              <a:rPr lang="en-US" altLang="zh-CN" dirty="0"/>
              <a:t>import</a:t>
            </a:r>
            <a:r>
              <a:rPr lang="zh-CN" altLang="en-US" dirty="0"/>
              <a:t>的时候又执行了整个文件</a:t>
            </a:r>
            <a:r>
              <a:rPr lang="en-US" altLang="zh-CN" dirty="0"/>
              <a:t>,</a:t>
            </a:r>
            <a:r>
              <a:rPr lang="zh-CN" altLang="en-US" dirty="0"/>
              <a:t>因此如果将</a:t>
            </a:r>
            <a:r>
              <a:rPr lang="en-US" altLang="zh-CN" dirty="0"/>
              <a:t>process()</a:t>
            </a:r>
            <a:r>
              <a:rPr lang="zh-CN" altLang="en-US" dirty="0"/>
              <a:t>直接写在文件中就会无限递归创建子进程报错</a:t>
            </a:r>
            <a:r>
              <a:rPr lang="en-US" altLang="zh-CN" dirty="0"/>
              <a:t>.</a:t>
            </a:r>
            <a:r>
              <a:rPr lang="zh-CN" altLang="en-US" dirty="0"/>
              <a:t>必须把创建子进程的部分写在 </a:t>
            </a:r>
            <a:r>
              <a:rPr lang="en-US" altLang="zh-CN" dirty="0"/>
              <a:t>if __name__ == '__main__':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A91B6E-1296-429F-9002-167911A5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" r="21719"/>
          <a:stretch/>
        </p:blipFill>
        <p:spPr>
          <a:xfrm>
            <a:off x="5962749" y="365125"/>
            <a:ext cx="5943113" cy="3743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20A4F6-46D6-4FFD-9CD1-66D77DFB8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460230"/>
            <a:ext cx="4343400" cy="1038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965F52-AA1F-40EE-A13B-5D1AE5EA9025}"/>
              </a:ext>
            </a:extLst>
          </p:cNvPr>
          <p:cNvSpPr/>
          <p:nvPr/>
        </p:nvSpPr>
        <p:spPr>
          <a:xfrm>
            <a:off x="10798249" y="5715298"/>
            <a:ext cx="1393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Test2.py</a:t>
            </a:r>
          </a:p>
          <a:p>
            <a:r>
              <a:rPr lang="en-US" altLang="zh-CN" dirty="0"/>
              <a:t>Test3.py</a:t>
            </a:r>
          </a:p>
          <a:p>
            <a:r>
              <a:rPr lang="en-US" altLang="zh-CN" dirty="0"/>
              <a:t>Test4.py</a:t>
            </a:r>
          </a:p>
        </p:txBody>
      </p:sp>
    </p:spTree>
    <p:extLst>
      <p:ext uri="{BB962C8B-B14F-4D97-AF65-F5344CB8AC3E}">
        <p14:creationId xmlns:p14="http://schemas.microsoft.com/office/powerpoint/2010/main" val="296361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C8FB-615E-4E0C-A91D-5145CCC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B711-EFC0-4F01-85CE-98B74EE8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Queue </a:t>
            </a:r>
            <a:r>
              <a:rPr lang="zh-CN" altLang="en-US" dirty="0"/>
              <a:t>是一个近似 </a:t>
            </a:r>
            <a:r>
              <a:rPr lang="en-US" altLang="zh-CN" dirty="0" err="1"/>
              <a:t>queue.Queue</a:t>
            </a:r>
            <a:r>
              <a:rPr lang="en-US" altLang="zh-CN" dirty="0"/>
              <a:t> </a:t>
            </a:r>
            <a:r>
              <a:rPr lang="zh-CN" altLang="en-US" dirty="0"/>
              <a:t>的克隆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665711-8F20-4619-8EB9-2E681AFE1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00505"/>
              </p:ext>
            </p:extLst>
          </p:nvPr>
        </p:nvGraphicFramePr>
        <p:xfrm>
          <a:off x="1593461" y="2893699"/>
          <a:ext cx="812800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627170740"/>
                    </a:ext>
                  </a:extLst>
                </a:gridCol>
                <a:gridCol w="6241143">
                  <a:extLst>
                    <a:ext uri="{9D8B030D-6E8A-4147-A177-3AD203B41FA5}">
                      <a16:colId xmlns:a16="http://schemas.microsoft.com/office/drawing/2014/main" val="13575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q.put</a:t>
                      </a:r>
                      <a:r>
                        <a:rPr lang="en-US" altLang="zh-CN" dirty="0"/>
                        <a:t> (item)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item</a:t>
                      </a:r>
                      <a:r>
                        <a:rPr lang="zh-CN" altLang="en-US" dirty="0"/>
                        <a:t>放入队列中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如果当前队列已满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就会阻塞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直到有数据从管道中取出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8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q.put_nowait</a:t>
                      </a:r>
                      <a:r>
                        <a:rPr lang="en-US" altLang="zh-CN" dirty="0"/>
                        <a:t> (item)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item</a:t>
                      </a:r>
                      <a:r>
                        <a:rPr lang="zh-CN" altLang="en-US" dirty="0"/>
                        <a:t>放入队列中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如果当前队列已满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不会阻塞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但是会报错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5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q.get</a:t>
                      </a:r>
                      <a:r>
                        <a:rPr lang="en-US" altLang="zh-CN" dirty="0"/>
                        <a:t> 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返回放入队列中的一项数据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取出的数据将是先放进去的数据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若当前队列为空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就会阻塞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直到放入数据进来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2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q.get_nowait</a:t>
                      </a:r>
                      <a:r>
                        <a:rPr lang="en-US" altLang="zh-CN" dirty="0"/>
                        <a:t> 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返回放入队列中的一项数据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同样是取先放进队列中的数据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若当前队列为空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不会阻塞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但是会报错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705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738FA1C-0734-4D41-972F-5F852336D9D4}"/>
              </a:ext>
            </a:extLst>
          </p:cNvPr>
          <p:cNvSpPr/>
          <p:nvPr/>
        </p:nvSpPr>
        <p:spPr>
          <a:xfrm>
            <a:off x="10962740" y="631190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Test5.py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7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1436</Words>
  <Application>Microsoft Office PowerPoint</Application>
  <PresentationFormat>宽屏</PresentationFormat>
  <Paragraphs>156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Python多进程模式</vt:lpstr>
      <vt:lpstr>主要内容</vt:lpstr>
      <vt:lpstr>Python中的进程与线程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多进程模式</vt:lpstr>
      <vt:lpstr>参考资料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Python的进程与线程 简介</dc:title>
  <dc:creator>horse power</dc:creator>
  <cp:lastModifiedBy>horse power</cp:lastModifiedBy>
  <cp:revision>258</cp:revision>
  <dcterms:created xsi:type="dcterms:W3CDTF">2020-03-05T04:27:40Z</dcterms:created>
  <dcterms:modified xsi:type="dcterms:W3CDTF">2020-03-09T02:35:19Z</dcterms:modified>
</cp:coreProperties>
</file>