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04" r:id="rId3"/>
    <p:sldId id="311" r:id="rId4"/>
    <p:sldId id="306" r:id="rId5"/>
    <p:sldId id="312" r:id="rId6"/>
    <p:sldId id="309" r:id="rId7"/>
    <p:sldId id="308" r:id="rId8"/>
    <p:sldId id="313" r:id="rId9"/>
    <p:sldId id="298" r:id="rId10"/>
    <p:sldId id="293" r:id="rId11"/>
    <p:sldId id="301" r:id="rId12"/>
    <p:sldId id="302" r:id="rId13"/>
    <p:sldId id="303" r:id="rId14"/>
    <p:sldId id="291" r:id="rId15"/>
    <p:sldId id="292" r:id="rId16"/>
    <p:sldId id="297" r:id="rId17"/>
    <p:sldId id="299" r:id="rId18"/>
    <p:sldId id="310" r:id="rId19"/>
    <p:sldId id="2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021"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87" d="100"/>
          <a:sy n="87" d="100"/>
        </p:scale>
        <p:origin x="95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6A760-6A4C-4192-8D77-8E24C9D2C486}" type="datetimeFigureOut">
              <a:rPr lang="zh-CN" altLang="en-US" smtClean="0"/>
              <a:t>2020/4/20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4F35DA-8EF5-4B59-AEA3-71A3950AA735}" type="slidenum">
              <a:rPr lang="zh-CN" altLang="en-US" smtClean="0"/>
              <a:t>‹#›</a:t>
            </a:fld>
            <a:endParaRPr lang="zh-CN" altLang="en-US"/>
          </a:p>
        </p:txBody>
      </p:sp>
    </p:spTree>
    <p:extLst>
      <p:ext uri="{BB962C8B-B14F-4D97-AF65-F5344CB8AC3E}">
        <p14:creationId xmlns:p14="http://schemas.microsoft.com/office/powerpoint/2010/main" val="2082455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8C74A-2F57-4009-8AF0-4D56C621BFF3}" type="datetimeFigureOut">
              <a:rPr lang="zh-CN" altLang="en-US" smtClean="0"/>
              <a:t>2020/4/20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AD73CB-E3B3-4A4C-90A6-DE13779885EE}" type="slidenum">
              <a:rPr lang="zh-CN" altLang="en-US" smtClean="0"/>
              <a:t>‹#›</a:t>
            </a:fld>
            <a:endParaRPr lang="zh-CN" altLang="en-US"/>
          </a:p>
        </p:txBody>
      </p:sp>
    </p:spTree>
    <p:extLst>
      <p:ext uri="{BB962C8B-B14F-4D97-AF65-F5344CB8AC3E}">
        <p14:creationId xmlns:p14="http://schemas.microsoft.com/office/powerpoint/2010/main" val="116419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AD73CB-E3B3-4A4C-90A6-DE13779885EE}" type="slidenum">
              <a:rPr lang="zh-CN" altLang="en-US" smtClean="0"/>
              <a:t>10</a:t>
            </a:fld>
            <a:endParaRPr lang="zh-CN" altLang="en-US"/>
          </a:p>
        </p:txBody>
      </p:sp>
    </p:spTree>
    <p:extLst>
      <p:ext uri="{BB962C8B-B14F-4D97-AF65-F5344CB8AC3E}">
        <p14:creationId xmlns:p14="http://schemas.microsoft.com/office/powerpoint/2010/main" val="167045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AD73CB-E3B3-4A4C-90A6-DE13779885EE}" type="slidenum">
              <a:rPr lang="zh-CN" altLang="en-US" smtClean="0"/>
              <a:t>15</a:t>
            </a:fld>
            <a:endParaRPr lang="zh-CN" altLang="en-US"/>
          </a:p>
        </p:txBody>
      </p:sp>
    </p:spTree>
    <p:extLst>
      <p:ext uri="{BB962C8B-B14F-4D97-AF65-F5344CB8AC3E}">
        <p14:creationId xmlns:p14="http://schemas.microsoft.com/office/powerpoint/2010/main" val="23620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AD73CB-E3B3-4A4C-90A6-DE13779885EE}" type="slidenum">
              <a:rPr lang="zh-CN" altLang="en-US" smtClean="0"/>
              <a:t>16</a:t>
            </a:fld>
            <a:endParaRPr lang="zh-CN" altLang="en-US"/>
          </a:p>
        </p:txBody>
      </p:sp>
    </p:spTree>
    <p:extLst>
      <p:ext uri="{BB962C8B-B14F-4D97-AF65-F5344CB8AC3E}">
        <p14:creationId xmlns:p14="http://schemas.microsoft.com/office/powerpoint/2010/main" val="244311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EAD73CB-E3B3-4A4C-90A6-DE13779885EE}" type="slidenum">
              <a:rPr lang="zh-CN" altLang="en-US" smtClean="0"/>
              <a:t>17</a:t>
            </a:fld>
            <a:endParaRPr lang="zh-CN" altLang="en-US"/>
          </a:p>
        </p:txBody>
      </p:sp>
    </p:spTree>
    <p:extLst>
      <p:ext uri="{BB962C8B-B14F-4D97-AF65-F5344CB8AC3E}">
        <p14:creationId xmlns:p14="http://schemas.microsoft.com/office/powerpoint/2010/main" val="841816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22363"/>
            <a:ext cx="10515600" cy="2387600"/>
          </a:xfrm>
        </p:spPr>
        <p:txBody>
          <a:bodyPr anchor="b">
            <a:normAutofit/>
          </a:bodyPr>
          <a:lstStyle>
            <a:lvl1pPr algn="ctr">
              <a:defRPr sz="3600" baseline="0">
                <a:latin typeface="Cambria" panose="02040503050406030204" pitchFamily="18"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838200" y="3602038"/>
            <a:ext cx="10515600" cy="1655762"/>
          </a:xfrm>
        </p:spPr>
        <p:txBody>
          <a:bodyPr/>
          <a:lstStyle>
            <a:lvl1pPr marL="0" indent="0" algn="ctr">
              <a:buNone/>
              <a:defRPr sz="2400" baseline="0">
                <a:latin typeface="Cambria" panose="02040503050406030204" pitchFamily="18" charset="0"/>
                <a:ea typeface="宋体" panose="0201060003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sp>
        <p:nvSpPr>
          <p:cNvPr id="4" name="日期占位符 3"/>
          <p:cNvSpPr>
            <a:spLocks noGrp="1"/>
          </p:cNvSpPr>
          <p:nvPr>
            <p:ph type="dt" sz="half" idx="10"/>
          </p:nvPr>
        </p:nvSpPr>
        <p:spPr/>
        <p:txBody>
          <a:bodyPr/>
          <a:lstStyle/>
          <a:p>
            <a:fld id="{06FDE153-592B-4DC6-A38C-BEF490253906}" type="datetime1">
              <a:rPr lang="en-US" altLang="zh-CN" smtClean="0"/>
              <a:t>4/20/2020</a:t>
            </a:fld>
            <a:endParaRPr lang="zh-CN" altLang="en-US"/>
          </a:p>
        </p:txBody>
      </p:sp>
      <p:sp>
        <p:nvSpPr>
          <p:cNvPr id="5" name="页脚占位符 4"/>
          <p:cNvSpPr>
            <a:spLocks noGrp="1"/>
          </p:cNvSpPr>
          <p:nvPr>
            <p:ph type="ftr" sz="quarter" idx="11"/>
          </p:nvPr>
        </p:nvSpPr>
        <p:spPr/>
        <p:txBody>
          <a:bodyPr/>
          <a:lstStyle/>
          <a:p>
            <a:r>
              <a:rPr lang="en-US" altLang="zh-CN"/>
              <a:t>left figure frome http://www.cs.unc.edu/~welch/media/pdf/kalman_intro.pdf</a:t>
            </a:r>
            <a:endParaRPr lang="zh-CN" altLang="en-US"/>
          </a:p>
        </p:txBody>
      </p:sp>
      <p:sp>
        <p:nvSpPr>
          <p:cNvPr id="6" name="灯片编号占位符 5"/>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4074739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91D51A3-D819-4403-A005-E47ED426AE17}" type="datetime1">
              <a:rPr lang="en-US" altLang="zh-CN" smtClean="0"/>
              <a:t>4/20/2020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166702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CED7C9-2AAE-403D-96F0-6462BE9E64E0}" type="datetime1">
              <a:rPr lang="en-US" altLang="zh-CN" smtClean="0"/>
              <a:t>4/20/2020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140703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345" y="12199"/>
            <a:ext cx="11213433" cy="1325563"/>
          </a:xfrm>
        </p:spPr>
        <p:txBody>
          <a:bodyPr/>
          <a:lstStyle>
            <a:lvl1pPr>
              <a:defRPr sz="3200" b="1" baseline="0">
                <a:latin typeface="Calibri" panose="020F0502020204030204" pitchFamily="34" charset="0"/>
                <a:ea typeface="黑体" panose="02010609060101010101" pitchFamily="49" charset="-122"/>
                <a:cs typeface="Calibri" panose="020F0502020204030204" pitchFamily="34" charset="0"/>
              </a:defRPr>
            </a:lvl1pPr>
          </a:lstStyle>
          <a:p>
            <a:r>
              <a:rPr lang="zh-CN" altLang="en-US" dirty="0"/>
              <a:t>单击此处编辑母版标题样式</a:t>
            </a:r>
          </a:p>
        </p:txBody>
      </p:sp>
      <p:sp>
        <p:nvSpPr>
          <p:cNvPr id="3" name="内容占位符 2"/>
          <p:cNvSpPr>
            <a:spLocks noGrp="1"/>
          </p:cNvSpPr>
          <p:nvPr>
            <p:ph idx="1"/>
          </p:nvPr>
        </p:nvSpPr>
        <p:spPr>
          <a:xfrm>
            <a:off x="513345" y="1536092"/>
            <a:ext cx="11213433" cy="4640871"/>
          </a:xfrm>
        </p:spPr>
        <p:txBody>
          <a:bodyPr/>
          <a:lstStyle>
            <a:lvl1pPr>
              <a:defRPr baseline="0">
                <a:latin typeface="Times New Roman" panose="02020603050405020304" pitchFamily="18" charset="0"/>
                <a:ea typeface="Kaiti SC" panose="02010600040101010101" pitchFamily="2" charset="-122"/>
                <a:cs typeface="Times New Roman" panose="02020603050405020304" pitchFamily="18" charset="0"/>
              </a:defRPr>
            </a:lvl1pPr>
            <a:lvl2pPr>
              <a:defRPr baseline="0">
                <a:latin typeface="Times New Roman" panose="02020603050405020304" pitchFamily="18" charset="0"/>
                <a:ea typeface="Kaiti SC" panose="02010600040101010101" pitchFamily="2" charset="-122"/>
                <a:cs typeface="Times New Roman" panose="02020603050405020304" pitchFamily="18" charset="0"/>
              </a:defRPr>
            </a:lvl2pPr>
            <a:lvl3pPr>
              <a:defRPr baseline="0">
                <a:latin typeface="Times New Roman" panose="02020603050405020304" pitchFamily="18" charset="0"/>
                <a:ea typeface="Kaiti SC" panose="02010600040101010101" pitchFamily="2" charset="-122"/>
                <a:cs typeface="Times New Roman" panose="02020603050405020304" pitchFamily="18" charset="0"/>
              </a:defRPr>
            </a:lvl3pPr>
            <a:lvl4pPr>
              <a:defRPr baseline="0">
                <a:latin typeface="Times New Roman" panose="02020603050405020304" pitchFamily="18" charset="0"/>
                <a:ea typeface="Kaiti SC" panose="02010600040101010101" pitchFamily="2" charset="-122"/>
                <a:cs typeface="Times New Roman" panose="02020603050405020304" pitchFamily="18" charset="0"/>
              </a:defRPr>
            </a:lvl4pPr>
            <a:lvl5pPr>
              <a:defRPr baseline="0">
                <a:latin typeface="Times New Roman" panose="02020603050405020304" pitchFamily="18" charset="0"/>
                <a:ea typeface="Kaiti SC" panose="02010600040101010101" pitchFamily="2" charset="-122"/>
                <a:cs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513345" y="6356349"/>
            <a:ext cx="2743200" cy="365125"/>
          </a:xfrm>
        </p:spPr>
        <p:txBody>
          <a:bodyPr/>
          <a:lstStyle/>
          <a:p>
            <a:fld id="{1811B7EE-D9FA-475F-AD0F-24CFFAA287A3}" type="datetime1">
              <a:rPr lang="en-US" altLang="zh-CN" smtClean="0"/>
              <a:t>4/20/2020</a:t>
            </a:fld>
            <a:endParaRPr lang="zh-CN" altLang="en-US" dirty="0"/>
          </a:p>
        </p:txBody>
      </p:sp>
      <p:sp>
        <p:nvSpPr>
          <p:cNvPr id="5" name="页脚占位符 4"/>
          <p:cNvSpPr>
            <a:spLocks noGrp="1"/>
          </p:cNvSpPr>
          <p:nvPr>
            <p:ph type="ftr" sz="quarter" idx="11"/>
          </p:nvPr>
        </p:nvSpPr>
        <p:spPr>
          <a:xfrm>
            <a:off x="3512457" y="6356350"/>
            <a:ext cx="5196114" cy="365125"/>
          </a:xfrm>
        </p:spPr>
        <p:txBody>
          <a:bodyPr/>
          <a:lstStyle/>
          <a:p>
            <a:endParaRPr lang="zh-CN" altLang="en-US" dirty="0"/>
          </a:p>
        </p:txBody>
      </p:sp>
      <p:sp>
        <p:nvSpPr>
          <p:cNvPr id="6" name="灯片编号占位符 5"/>
          <p:cNvSpPr>
            <a:spLocks noGrp="1"/>
          </p:cNvSpPr>
          <p:nvPr>
            <p:ph type="sldNum" sz="quarter" idx="12"/>
          </p:nvPr>
        </p:nvSpPr>
        <p:spPr>
          <a:xfrm>
            <a:off x="8983578" y="6356350"/>
            <a:ext cx="2743200" cy="365125"/>
          </a:xfrm>
        </p:spPr>
        <p:txBody>
          <a:bodyPr/>
          <a:lstStyle/>
          <a:p>
            <a:fld id="{CE6D0562-17D3-4805-894F-43CDE43E696F}"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385521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6E8EE8F-F1C8-4AF7-8B43-0DDECAFD6576}" type="datetime1">
              <a:rPr lang="en-US" altLang="zh-CN" smtClean="0"/>
              <a:t>4/20/2020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236929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3F4C54-765D-4DC1-B77F-C6B46E2F559F}" type="datetime1">
              <a:rPr lang="en-US" altLang="zh-CN" smtClean="0"/>
              <a:t>4/20/2020</a:t>
            </a:fld>
            <a:endParaRPr lang="zh-CN" altLang="en-US"/>
          </a:p>
        </p:txBody>
      </p:sp>
      <p:sp>
        <p:nvSpPr>
          <p:cNvPr id="6" name="页脚占位符 5"/>
          <p:cNvSpPr>
            <a:spLocks noGrp="1"/>
          </p:cNvSpPr>
          <p:nvPr>
            <p:ph type="ftr" sz="quarter" idx="11"/>
          </p:nvPr>
        </p:nvSpPr>
        <p:spPr/>
        <p:txBody>
          <a:bodyPr/>
          <a:lstStyle/>
          <a:p>
            <a:r>
              <a:rPr lang="en-US" altLang="zh-CN"/>
              <a:t>left figure frome http://www.cs.unc.edu/~welch/media/pdf/kalman_intro.pdf</a:t>
            </a:r>
            <a:endParaRPr lang="zh-CN" altLang="en-US"/>
          </a:p>
        </p:txBody>
      </p:sp>
      <p:sp>
        <p:nvSpPr>
          <p:cNvPr id="7" name="灯片编号占位符 6"/>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9" name="图片 8"/>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93567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5A354F-AE71-4E04-85E3-6D5215F04444}" type="datetime1">
              <a:rPr lang="en-US" altLang="zh-CN" smtClean="0"/>
              <a:t>4/20/2020</a:t>
            </a:fld>
            <a:endParaRPr lang="zh-CN" altLang="en-US"/>
          </a:p>
        </p:txBody>
      </p:sp>
      <p:sp>
        <p:nvSpPr>
          <p:cNvPr id="8" name="页脚占位符 7"/>
          <p:cNvSpPr>
            <a:spLocks noGrp="1"/>
          </p:cNvSpPr>
          <p:nvPr>
            <p:ph type="ftr" sz="quarter" idx="11"/>
          </p:nvPr>
        </p:nvSpPr>
        <p:spPr/>
        <p:txBody>
          <a:bodyPr/>
          <a:lstStyle/>
          <a:p>
            <a:endParaRPr lang="zh-CN" altLang="en-US" dirty="0"/>
          </a:p>
        </p:txBody>
      </p:sp>
      <p:sp>
        <p:nvSpPr>
          <p:cNvPr id="9" name="灯片编号占位符 8"/>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11" name="图片 10"/>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195539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EC81A02-9CA2-4B73-A347-4CD0847DD899}" type="datetime1">
              <a:rPr lang="en-US" altLang="zh-CN" smtClean="0"/>
              <a:t>4/20/2020</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28199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北京大学">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B9FE756-2482-474C-AC13-582528E779F0}" type="datetime1">
              <a:rPr lang="en-US" altLang="zh-CN" smtClean="0"/>
              <a:t>4/20/2020</a:t>
            </a:fld>
            <a:endParaRPr lang="zh-CN" altLang="en-US"/>
          </a:p>
        </p:txBody>
      </p:sp>
      <p:sp>
        <p:nvSpPr>
          <p:cNvPr id="3" name="页脚占位符 2"/>
          <p:cNvSpPr>
            <a:spLocks noGrp="1"/>
          </p:cNvSpPr>
          <p:nvPr>
            <p:ph type="ftr" sz="quarter" idx="11"/>
          </p:nvPr>
        </p:nvSpPr>
        <p:spPr/>
        <p:txBody>
          <a:bodyPr/>
          <a:lstStyle/>
          <a:p>
            <a:r>
              <a:rPr lang="en-US" altLang="zh-CN"/>
              <a:t>left figure frome http://www.cs.unc.edu/~welch/media/pdf/kalman_intro.pdf</a:t>
            </a:r>
            <a:endParaRPr lang="zh-CN" altLang="en-US"/>
          </a:p>
        </p:txBody>
      </p:sp>
      <p:sp>
        <p:nvSpPr>
          <p:cNvPr id="4" name="灯片编号占位符 3"/>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6" name="图片 5"/>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1586580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pic>
        <p:nvPicPr>
          <p:cNvPr id="9" name="图片 8"/>
          <p:cNvPicPr>
            <a:picLocks noChangeAspect="1"/>
          </p:cNvPicPr>
          <p:nvPr userDrawn="1"/>
        </p:nvPicPr>
        <p:blipFill>
          <a:blip r:embed="rId2"/>
          <a:stretch>
            <a:fillRect/>
          </a:stretch>
        </p:blipFill>
        <p:spPr>
          <a:xfrm>
            <a:off x="9506952" y="284290"/>
            <a:ext cx="2219826" cy="781379"/>
          </a:xfrm>
          <a:prstGeom prst="rect">
            <a:avLst/>
          </a:prstGeom>
        </p:spPr>
      </p:pic>
      <p:sp>
        <p:nvSpPr>
          <p:cNvPr id="8" name="日期占位符 7">
            <a:extLst>
              <a:ext uri="{FF2B5EF4-FFF2-40B4-BE49-F238E27FC236}">
                <a16:creationId xmlns:a16="http://schemas.microsoft.com/office/drawing/2014/main" id="{5CAE14ED-D44E-44B2-A03E-7596DC0169A1}"/>
              </a:ext>
            </a:extLst>
          </p:cNvPr>
          <p:cNvSpPr>
            <a:spLocks noGrp="1"/>
          </p:cNvSpPr>
          <p:nvPr>
            <p:ph type="dt" sz="half" idx="10"/>
          </p:nvPr>
        </p:nvSpPr>
        <p:spPr/>
        <p:txBody>
          <a:bodyPr/>
          <a:lstStyle/>
          <a:p>
            <a:fld id="{FA58B880-3A3D-44D5-B909-63B8AAACF0B8}" type="datetime1">
              <a:rPr lang="en-US" altLang="zh-CN" smtClean="0"/>
              <a:t>4/20/2020</a:t>
            </a:fld>
            <a:endParaRPr lang="zh-CN" altLang="en-US"/>
          </a:p>
        </p:txBody>
      </p:sp>
      <p:sp>
        <p:nvSpPr>
          <p:cNvPr id="10" name="页脚占位符 9">
            <a:extLst>
              <a:ext uri="{FF2B5EF4-FFF2-40B4-BE49-F238E27FC236}">
                <a16:creationId xmlns:a16="http://schemas.microsoft.com/office/drawing/2014/main" id="{344FB5E4-73E8-4475-AFBC-553837178A99}"/>
              </a:ext>
            </a:extLst>
          </p:cNvPr>
          <p:cNvSpPr>
            <a:spLocks noGrp="1"/>
          </p:cNvSpPr>
          <p:nvPr>
            <p:ph type="ftr" sz="quarter" idx="11"/>
          </p:nvPr>
        </p:nvSpPr>
        <p:spPr/>
        <p:txBody>
          <a:bodyPr/>
          <a:lstStyle/>
          <a:p>
            <a:endParaRPr lang="zh-CN" altLang="en-US" dirty="0"/>
          </a:p>
        </p:txBody>
      </p:sp>
      <p:sp>
        <p:nvSpPr>
          <p:cNvPr id="11" name="灯片编号占位符 10">
            <a:extLst>
              <a:ext uri="{FF2B5EF4-FFF2-40B4-BE49-F238E27FC236}">
                <a16:creationId xmlns:a16="http://schemas.microsoft.com/office/drawing/2014/main" id="{53D2793D-64F8-461D-847B-7D76B600986F}"/>
              </a:ext>
            </a:extLst>
          </p:cNvPr>
          <p:cNvSpPr>
            <a:spLocks noGrp="1"/>
          </p:cNvSpPr>
          <p:nvPr>
            <p:ph type="sldNum" sz="quarter" idx="12"/>
          </p:nvPr>
        </p:nvSpPr>
        <p:spPr/>
        <p:txBody>
          <a:bodyPr/>
          <a:lstStyle/>
          <a:p>
            <a:fld id="{CE6D0562-17D3-4805-894F-43CDE43E696F}" type="slidenum">
              <a:rPr lang="zh-CN" altLang="en-US" smtClean="0"/>
              <a:t>‹#›</a:t>
            </a:fld>
            <a:endParaRPr lang="zh-CN" altLang="en-US"/>
          </a:p>
        </p:txBody>
      </p:sp>
    </p:spTree>
    <p:extLst>
      <p:ext uri="{BB962C8B-B14F-4D97-AF65-F5344CB8AC3E}">
        <p14:creationId xmlns:p14="http://schemas.microsoft.com/office/powerpoint/2010/main" val="133507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A67F843-7780-4827-8F4E-D102DE3C3864}" type="datetime1">
              <a:rPr lang="en-US" altLang="zh-CN" smtClean="0"/>
              <a:t>4/20/2020</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CE6D0562-17D3-4805-894F-43CDE43E696F}" type="slidenum">
              <a:rPr lang="zh-CN" altLang="en-US" smtClean="0"/>
              <a:t>‹#›</a:t>
            </a:fld>
            <a:endParaRPr lang="zh-CN" altLang="en-US"/>
          </a:p>
        </p:txBody>
      </p:sp>
      <p:pic>
        <p:nvPicPr>
          <p:cNvPr id="9" name="图片 8"/>
          <p:cNvPicPr>
            <a:picLocks noChangeAspect="1"/>
          </p:cNvPicPr>
          <p:nvPr userDrawn="1"/>
        </p:nvPicPr>
        <p:blipFill>
          <a:blip r:embed="rId2"/>
          <a:stretch>
            <a:fillRect/>
          </a:stretch>
        </p:blipFill>
        <p:spPr>
          <a:xfrm>
            <a:off x="9506952" y="284290"/>
            <a:ext cx="2219826" cy="781379"/>
          </a:xfrm>
          <a:prstGeom prst="rect">
            <a:avLst/>
          </a:prstGeom>
        </p:spPr>
      </p:pic>
    </p:spTree>
    <p:extLst>
      <p:ext uri="{BB962C8B-B14F-4D97-AF65-F5344CB8AC3E}">
        <p14:creationId xmlns:p14="http://schemas.microsoft.com/office/powerpoint/2010/main" val="335127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8B880-3A3D-44D5-B909-63B8AAACF0B8}" type="datetime1">
              <a:rPr lang="en-US" altLang="zh-CN" smtClean="0"/>
              <a:t>4/20/2020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left figure frome http://www.cs.unc.edu/~welch/media/pdf/kalman_intro.pdf</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D0562-17D3-4805-894F-43CDE43E696F}" type="slidenum">
              <a:rPr lang="zh-CN" altLang="en-US" smtClean="0"/>
              <a:t>‹#›</a:t>
            </a:fld>
            <a:endParaRPr lang="zh-CN" altLang="en-US"/>
          </a:p>
        </p:txBody>
      </p:sp>
    </p:spTree>
    <p:extLst>
      <p:ext uri="{BB962C8B-B14F-4D97-AF65-F5344CB8AC3E}">
        <p14:creationId xmlns:p14="http://schemas.microsoft.com/office/powerpoint/2010/main" val="159155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li_hp@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35243" y="973100"/>
            <a:ext cx="9721515" cy="2387600"/>
          </a:xfrm>
        </p:spPr>
        <p:txBody>
          <a:bodyPr>
            <a:normAutofit/>
          </a:bodyPr>
          <a:lstStyle/>
          <a:p>
            <a:r>
              <a:rPr lang="en-US" altLang="zh-CN" sz="3600" b="1" dirty="0" err="1">
                <a:latin typeface="华文楷体" panose="02010600040101010101" pitchFamily="2" charset="-122"/>
                <a:ea typeface="华文楷体" panose="02010600040101010101" pitchFamily="2" charset="-122"/>
                <a:cs typeface="Calibri" panose="020F0502020204030204" pitchFamily="34" charset="0"/>
              </a:rPr>
              <a:t>Nmf</a:t>
            </a:r>
            <a:r>
              <a:rPr lang="zh-CN" altLang="en-US" sz="3600" b="1" dirty="0">
                <a:latin typeface="华文楷体" panose="02010600040101010101" pitchFamily="2" charset="-122"/>
                <a:ea typeface="华文楷体" panose="02010600040101010101" pitchFamily="2" charset="-122"/>
                <a:cs typeface="Calibri" panose="020F0502020204030204" pitchFamily="34" charset="0"/>
              </a:rPr>
              <a:t>与图像聚类</a:t>
            </a:r>
          </a:p>
        </p:txBody>
      </p:sp>
      <p:sp>
        <p:nvSpPr>
          <p:cNvPr id="3" name="副标题 2"/>
          <p:cNvSpPr>
            <a:spLocks noGrp="1"/>
          </p:cNvSpPr>
          <p:nvPr>
            <p:ph type="subTitle" idx="1"/>
          </p:nvPr>
        </p:nvSpPr>
        <p:spPr>
          <a:xfrm>
            <a:off x="1524000" y="3360700"/>
            <a:ext cx="9144000" cy="1655762"/>
          </a:xfrm>
        </p:spPr>
        <p:txBody>
          <a:bodyPr/>
          <a:lstStyle/>
          <a:p>
            <a:r>
              <a:rPr lang="en-US" altLang="zh-CN" b="1" dirty="0">
                <a:latin typeface="Calibri" panose="020F0502020204030204" pitchFamily="34" charset="0"/>
                <a:cs typeface="Calibri" panose="020F0502020204030204" pitchFamily="34" charset="0"/>
              </a:rPr>
              <a:t>2020/04/20</a:t>
            </a:r>
            <a:endParaRPr lang="zh-CN" altLang="en-US" b="1" dirty="0">
              <a:latin typeface="Calibri" panose="020F0502020204030204" pitchFamily="34" charset="0"/>
              <a:cs typeface="Calibri" panose="020F0502020204030204" pitchFamily="34" charset="0"/>
            </a:endParaRPr>
          </a:p>
        </p:txBody>
      </p:sp>
      <p:sp>
        <p:nvSpPr>
          <p:cNvPr id="6" name="副标题 2"/>
          <p:cNvSpPr txBox="1">
            <a:spLocks/>
          </p:cNvSpPr>
          <p:nvPr/>
        </p:nvSpPr>
        <p:spPr>
          <a:xfrm>
            <a:off x="1524000" y="449408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b="1" dirty="0">
                <a:latin typeface="Calibri" panose="020F0502020204030204" pitchFamily="34" charset="0"/>
                <a:cs typeface="Calibri" panose="020F0502020204030204" pitchFamily="34" charset="0"/>
              </a:rPr>
              <a:t>Ma Li</a:t>
            </a:r>
          </a:p>
          <a:p>
            <a:r>
              <a:rPr lang="en-US" altLang="zh-CN" sz="2000" b="1" dirty="0">
                <a:latin typeface="Calibri" panose="020F0502020204030204" pitchFamily="34" charset="0"/>
                <a:cs typeface="Calibri" panose="020F0502020204030204" pitchFamily="34" charset="0"/>
                <a:hlinkClick r:id="rId2"/>
              </a:rPr>
              <a:t>mali_hp@pku.edu.cn</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8804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6225F-E00B-4B1B-915E-0994C4CE1984}"/>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9323B6-1418-415B-8FCA-EC6336820E99}"/>
                  </a:ext>
                </a:extLst>
              </p:cNvPr>
              <p:cNvSpPr>
                <a:spLocks noGrp="1"/>
              </p:cNvSpPr>
              <p:nvPr>
                <p:ph idx="1"/>
              </p:nvPr>
            </p:nvSpPr>
            <p:spPr/>
            <p:txBody>
              <a:bodyPr>
                <a:normAutofit fontScale="77500" lnSpcReduction="20000"/>
              </a:bodyPr>
              <a:lstStyle/>
              <a:p>
                <a:pPr>
                  <a:lnSpc>
                    <a:spcPct val="110000"/>
                  </a:lnSpc>
                </a:pPr>
                <a:r>
                  <a:rPr lang="en-US" altLang="zh-CN" dirty="0"/>
                  <a:t>NMF</a:t>
                </a:r>
                <a:r>
                  <a:rPr lang="zh-CN" altLang="en-US" dirty="0"/>
                  <a:t>：</a:t>
                </a:r>
                <a:endParaRPr lang="en-US" altLang="zh-CN" dirty="0"/>
              </a:p>
              <a:p>
                <a:pPr>
                  <a:lnSpc>
                    <a:spcPct val="110000"/>
                  </a:lnSpc>
                </a:pPr>
                <a:r>
                  <a:rPr lang="zh-CN" altLang="en-US" dirty="0"/>
                  <a:t>在数学上，矩阵分解结果中存在负值是正确的，但负值元素在实际问题中往往是没有意义的。例如图像像素值均为非负。因此</a:t>
                </a:r>
                <a:r>
                  <a:rPr lang="en-US" altLang="zh-CN" dirty="0"/>
                  <a:t>NMF</a:t>
                </a:r>
                <a:r>
                  <a:rPr lang="zh-CN" altLang="en-US" dirty="0"/>
                  <a:t>具有良好的可解释性。</a:t>
                </a: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dirty="0"/>
              </a:p>
              <a:p>
                <a:pPr>
                  <a:lnSpc>
                    <a:spcPct val="110000"/>
                  </a:lnSpc>
                </a:pPr>
                <a:endParaRPr lang="en-US" altLang="zh-CN" b="0" i="1" dirty="0">
                  <a:latin typeface="Cambria Math" panose="02040503050406030204" pitchFamily="18" charset="0"/>
                </a:endParaRPr>
              </a:p>
              <a:p>
                <a:pPr lvl="1">
                  <a:lnSpc>
                    <a:spcPct val="110000"/>
                  </a:lnSpc>
                </a:pPr>
                <a14:m>
                  <m:oMath xmlns:m="http://schemas.openxmlformats.org/officeDocument/2006/math">
                    <m:r>
                      <a:rPr lang="en-US" altLang="zh-CN" b="0" i="1" smtClean="0">
                        <a:latin typeface="Cambria Math" panose="02040503050406030204" pitchFamily="18" charset="0"/>
                      </a:rPr>
                      <m:t>𝑊</m:t>
                    </m:r>
                  </m:oMath>
                </a14:m>
                <a:r>
                  <a:rPr lang="zh-CN" altLang="en-US" b="0" dirty="0"/>
                  <a:t>的每列代表特征（基图像</a:t>
                </a:r>
                <a:r>
                  <a:rPr lang="en-US" altLang="zh-CN" b="0" dirty="0"/>
                  <a:t>basis image</a:t>
                </a:r>
                <a:r>
                  <a:rPr lang="zh-CN" altLang="en-US" b="0" dirty="0"/>
                  <a:t>），</a:t>
                </a:r>
                <a14:m>
                  <m:oMath xmlns:m="http://schemas.openxmlformats.org/officeDocument/2006/math">
                    <m:r>
                      <a:rPr lang="en-US" altLang="zh-CN" b="0" i="1" smtClean="0">
                        <a:latin typeface="Cambria Math" panose="02040503050406030204" pitchFamily="18" charset="0"/>
                      </a:rPr>
                      <m:t>𝐻</m:t>
                    </m:r>
                  </m:oMath>
                </a14:m>
                <a:r>
                  <a:rPr lang="zh-CN" altLang="en-US" b="0" dirty="0"/>
                  <a:t>的列代表权重，此处</a:t>
                </a:r>
                <a14:m>
                  <m:oMath xmlns:m="http://schemas.openxmlformats.org/officeDocument/2006/math">
                    <m:r>
                      <a:rPr lang="en-US" altLang="zh-CN" b="0" i="1" smtClean="0">
                        <a:latin typeface="Cambria Math" panose="02040503050406030204" pitchFamily="18" charset="0"/>
                      </a:rPr>
                      <m:t>𝑟</m:t>
                    </m:r>
                  </m:oMath>
                </a14:m>
                <a:r>
                  <a:rPr lang="zh-CN" altLang="en-US" b="0" dirty="0"/>
                  <a:t>取</a:t>
                </a:r>
                <a:r>
                  <a:rPr lang="en-US" altLang="zh-CN" b="0" dirty="0"/>
                  <a:t>49</a:t>
                </a:r>
              </a:p>
              <a:p>
                <a:pPr>
                  <a:lnSpc>
                    <a:spcPct val="110000"/>
                  </a:lnSpc>
                </a:pPr>
                <a:endParaRPr lang="en-US" altLang="zh-CN" b="0" dirty="0"/>
              </a:p>
            </p:txBody>
          </p:sp>
        </mc:Choice>
        <mc:Fallback xmlns="">
          <p:sp>
            <p:nvSpPr>
              <p:cNvPr id="3" name="内容占位符 2">
                <a:extLst>
                  <a:ext uri="{FF2B5EF4-FFF2-40B4-BE49-F238E27FC236}">
                    <a16:creationId xmlns:a16="http://schemas.microsoft.com/office/drawing/2014/main" id="{909323B6-1418-415B-8FCA-EC6336820E99}"/>
                  </a:ext>
                </a:extLst>
              </p:cNvPr>
              <p:cNvSpPr>
                <a:spLocks noGrp="1" noRot="1" noChangeAspect="1" noMove="1" noResize="1" noEditPoints="1" noAdjustHandles="1" noChangeArrowheads="1" noChangeShapeType="1" noTextEdit="1"/>
              </p:cNvSpPr>
              <p:nvPr>
                <p:ph idx="1"/>
              </p:nvPr>
            </p:nvSpPr>
            <p:spPr>
              <a:blipFill>
                <a:blip r:embed="rId3"/>
                <a:stretch>
                  <a:fillRect l="-598" t="-157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FC73265-CF2B-4F29-8808-55A71EA7238C}"/>
              </a:ext>
            </a:extLst>
          </p:cNvPr>
          <p:cNvSpPr>
            <a:spLocks noGrp="1"/>
          </p:cNvSpPr>
          <p:nvPr>
            <p:ph type="sldNum" sz="quarter" idx="12"/>
          </p:nvPr>
        </p:nvSpPr>
        <p:spPr/>
        <p:txBody>
          <a:bodyPr/>
          <a:lstStyle/>
          <a:p>
            <a:fld id="{CE6D0562-17D3-4805-894F-43CDE43E696F}" type="slidenum">
              <a:rPr lang="zh-CN" altLang="en-US" smtClean="0"/>
              <a:t>10</a:t>
            </a:fld>
            <a:endParaRPr lang="zh-CN" altLang="en-US"/>
          </a:p>
        </p:txBody>
      </p:sp>
      <p:grpSp>
        <p:nvGrpSpPr>
          <p:cNvPr id="12" name="组合 11">
            <a:extLst>
              <a:ext uri="{FF2B5EF4-FFF2-40B4-BE49-F238E27FC236}">
                <a16:creationId xmlns:a16="http://schemas.microsoft.com/office/drawing/2014/main" id="{E44EFDBF-6471-4946-9D76-176C20B490E4}"/>
              </a:ext>
            </a:extLst>
          </p:cNvPr>
          <p:cNvGrpSpPr/>
          <p:nvPr/>
        </p:nvGrpSpPr>
        <p:grpSpPr>
          <a:xfrm>
            <a:off x="1381760" y="2570480"/>
            <a:ext cx="8789300" cy="1056640"/>
            <a:chOff x="1087120" y="2590800"/>
            <a:chExt cx="8789300" cy="1056640"/>
          </a:xfrm>
        </p:grpSpPr>
        <p:grpSp>
          <p:nvGrpSpPr>
            <p:cNvPr id="9" name="组合 8">
              <a:extLst>
                <a:ext uri="{FF2B5EF4-FFF2-40B4-BE49-F238E27FC236}">
                  <a16:creationId xmlns:a16="http://schemas.microsoft.com/office/drawing/2014/main" id="{D92BEF43-EAFB-48C4-899B-88A41C26083B}"/>
                </a:ext>
              </a:extLst>
            </p:cNvPr>
            <p:cNvGrpSpPr/>
            <p:nvPr/>
          </p:nvGrpSpPr>
          <p:grpSpPr>
            <a:xfrm>
              <a:off x="1087120" y="2590800"/>
              <a:ext cx="8789300" cy="1005840"/>
              <a:chOff x="513345" y="2225357"/>
              <a:chExt cx="9363075" cy="1128493"/>
            </a:xfrm>
          </p:grpSpPr>
          <p:pic>
            <p:nvPicPr>
              <p:cNvPr id="5" name="图片 4">
                <a:extLst>
                  <a:ext uri="{FF2B5EF4-FFF2-40B4-BE49-F238E27FC236}">
                    <a16:creationId xmlns:a16="http://schemas.microsoft.com/office/drawing/2014/main" id="{ADADFF02-516A-4324-930F-1B9892401DAE}"/>
                  </a:ext>
                </a:extLst>
              </p:cNvPr>
              <p:cNvPicPr>
                <a:picLocks noChangeAspect="1"/>
              </p:cNvPicPr>
              <p:nvPr/>
            </p:nvPicPr>
            <p:blipFill rotWithShape="1">
              <a:blip r:embed="rId4"/>
              <a:srcRect b="66437"/>
              <a:stretch/>
            </p:blipFill>
            <p:spPr>
              <a:xfrm>
                <a:off x="513345" y="2225357"/>
                <a:ext cx="9363075" cy="1128493"/>
              </a:xfrm>
              <a:prstGeom prst="rect">
                <a:avLst/>
              </a:prstGeom>
              <a:solidFill>
                <a:schemeClr val="bg1"/>
              </a:solidFill>
            </p:spPr>
          </p:pic>
          <p:sp>
            <p:nvSpPr>
              <p:cNvPr id="8" name="矩形 7">
                <a:extLst>
                  <a:ext uri="{FF2B5EF4-FFF2-40B4-BE49-F238E27FC236}">
                    <a16:creationId xmlns:a16="http://schemas.microsoft.com/office/drawing/2014/main" id="{D6A5D140-E30F-462A-8193-5ED5A03CD630}"/>
                  </a:ext>
                </a:extLst>
              </p:cNvPr>
              <p:cNvSpPr/>
              <p:nvPr/>
            </p:nvSpPr>
            <p:spPr>
              <a:xfrm>
                <a:off x="995680" y="2418080"/>
                <a:ext cx="274320" cy="274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t>
                </a:r>
                <a:endParaRPr lang="zh-CN" altLang="en-US" dirty="0">
                  <a:solidFill>
                    <a:schemeClr val="tx1"/>
                  </a:solidFill>
                </a:endParaRPr>
              </a:p>
            </p:txBody>
          </p:sp>
        </p:grpSp>
        <p:sp>
          <p:nvSpPr>
            <p:cNvPr id="11" name="矩形 10">
              <a:extLst>
                <a:ext uri="{FF2B5EF4-FFF2-40B4-BE49-F238E27FC236}">
                  <a16:creationId xmlns:a16="http://schemas.microsoft.com/office/drawing/2014/main" id="{D485B43C-C594-494C-94A4-EFBF41A92447}"/>
                </a:ext>
              </a:extLst>
            </p:cNvPr>
            <p:cNvSpPr/>
            <p:nvPr/>
          </p:nvSpPr>
          <p:spPr>
            <a:xfrm>
              <a:off x="3403600" y="3342640"/>
              <a:ext cx="306832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a:extLst>
              <a:ext uri="{FF2B5EF4-FFF2-40B4-BE49-F238E27FC236}">
                <a16:creationId xmlns:a16="http://schemas.microsoft.com/office/drawing/2014/main" id="{67BFBECB-A57B-45E8-833E-0CDE9851649A}"/>
              </a:ext>
            </a:extLst>
          </p:cNvPr>
          <p:cNvPicPr>
            <a:picLocks noChangeAspect="1"/>
          </p:cNvPicPr>
          <p:nvPr/>
        </p:nvPicPr>
        <p:blipFill>
          <a:blip r:embed="rId5"/>
          <a:stretch>
            <a:fillRect/>
          </a:stretch>
        </p:blipFill>
        <p:spPr>
          <a:xfrm>
            <a:off x="3720132" y="3586480"/>
            <a:ext cx="3824287" cy="1974146"/>
          </a:xfrm>
          <a:prstGeom prst="rect">
            <a:avLst/>
          </a:prstGeom>
        </p:spPr>
      </p:pic>
      <p:pic>
        <p:nvPicPr>
          <p:cNvPr id="6" name="图片 5">
            <a:extLst>
              <a:ext uri="{FF2B5EF4-FFF2-40B4-BE49-F238E27FC236}">
                <a16:creationId xmlns:a16="http://schemas.microsoft.com/office/drawing/2014/main" id="{9A73FBD5-3DBC-4F9B-B29E-575A601A6F99}"/>
              </a:ext>
            </a:extLst>
          </p:cNvPr>
          <p:cNvPicPr>
            <a:picLocks noChangeAspect="1"/>
          </p:cNvPicPr>
          <p:nvPr/>
        </p:nvPicPr>
        <p:blipFill>
          <a:blip r:embed="rId6"/>
          <a:stretch>
            <a:fillRect/>
          </a:stretch>
        </p:blipFill>
        <p:spPr>
          <a:xfrm>
            <a:off x="1708026" y="1540138"/>
            <a:ext cx="5295900" cy="304800"/>
          </a:xfrm>
          <a:prstGeom prst="rect">
            <a:avLst/>
          </a:prstGeom>
        </p:spPr>
      </p:pic>
    </p:spTree>
    <p:extLst>
      <p:ext uri="{BB962C8B-B14F-4D97-AF65-F5344CB8AC3E}">
        <p14:creationId xmlns:p14="http://schemas.microsoft.com/office/powerpoint/2010/main" val="262156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37DD1-4DB2-47CE-B60D-C3A5101EFFEF}"/>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D63C943C-5C05-4423-86BD-B673699AD79C}"/>
              </a:ext>
            </a:extLst>
          </p:cNvPr>
          <p:cNvSpPr>
            <a:spLocks noGrp="1"/>
          </p:cNvSpPr>
          <p:nvPr>
            <p:ph idx="1"/>
          </p:nvPr>
        </p:nvSpPr>
        <p:spPr/>
        <p:txBody>
          <a:bodyPr>
            <a:normAutofit fontScale="62500" lnSpcReduction="20000"/>
          </a:bodyPr>
          <a:lstStyle/>
          <a:p>
            <a:pPr>
              <a:lnSpc>
                <a:spcPct val="120000"/>
              </a:lnSpc>
            </a:pPr>
            <a:r>
              <a:rPr lang="en-US" altLang="zh-CN" dirty="0"/>
              <a:t>VQ</a:t>
            </a:r>
            <a:r>
              <a:rPr lang="zh-CN" altLang="en-US" dirty="0"/>
              <a:t>，</a:t>
            </a:r>
            <a:r>
              <a:rPr lang="en-US" altLang="zh-CN" dirty="0"/>
              <a:t>H</a:t>
            </a:r>
            <a:r>
              <a:rPr lang="zh-CN" altLang="en-US" dirty="0"/>
              <a:t>的每一列被约束为一个一元向量。其中只有一个元素为</a:t>
            </a:r>
            <a:r>
              <a:rPr lang="en-US" altLang="zh-CN" dirty="0"/>
              <a:t>1</a:t>
            </a:r>
            <a:r>
              <a:rPr lang="zh-CN" altLang="en-US" dirty="0"/>
              <a:t>，其他元素为</a:t>
            </a:r>
            <a:r>
              <a:rPr lang="en-US" altLang="zh-CN" dirty="0"/>
              <a:t>0</a:t>
            </a:r>
            <a:r>
              <a:rPr lang="zh-CN" altLang="en-US" dirty="0"/>
              <a:t>。此时得到的基图像称为原型基图像，这些原型图像表示一张原型脸（</a:t>
            </a:r>
            <a:r>
              <a:rPr lang="en-US" altLang="zh-CN" dirty="0"/>
              <a:t>whole-face prototypes</a:t>
            </a:r>
            <a:r>
              <a:rPr lang="zh-CN" altLang="en-US" dirty="0"/>
              <a:t>）</a:t>
            </a:r>
          </a:p>
          <a:p>
            <a:pPr>
              <a:lnSpc>
                <a:spcPct val="120000"/>
              </a:lnSpc>
            </a:pPr>
            <a:r>
              <a:rPr lang="en-US" altLang="zh-CN" dirty="0"/>
              <a:t>PCA</a:t>
            </a:r>
            <a:r>
              <a:rPr lang="zh-CN" altLang="en-US" dirty="0"/>
              <a:t>，</a:t>
            </a:r>
            <a:r>
              <a:rPr lang="en-US" altLang="zh-CN" dirty="0"/>
              <a:t>W</a:t>
            </a:r>
            <a:r>
              <a:rPr lang="zh-CN" altLang="en-US" dirty="0"/>
              <a:t>的各列之间相互正交，</a:t>
            </a:r>
            <a:r>
              <a:rPr lang="en-US" altLang="zh-CN" dirty="0"/>
              <a:t>H</a:t>
            </a:r>
            <a:r>
              <a:rPr lang="zh-CN" altLang="en-US" dirty="0"/>
              <a:t>各行之间相互正交。这个约束比</a:t>
            </a:r>
            <a:r>
              <a:rPr lang="en-US" altLang="zh-CN" dirty="0"/>
              <a:t>VQ</a:t>
            </a:r>
            <a:r>
              <a:rPr lang="zh-CN" altLang="en-US" dirty="0"/>
              <a:t>的松弛很多，也就是，</a:t>
            </a:r>
            <a:r>
              <a:rPr lang="en-US" altLang="zh-CN" dirty="0"/>
              <a:t>H</a:t>
            </a:r>
            <a:r>
              <a:rPr lang="zh-CN" altLang="en-US" dirty="0"/>
              <a:t>中的元素可为正也可为负。</a:t>
            </a:r>
            <a:r>
              <a:rPr lang="en-US" altLang="zh-CN" dirty="0"/>
              <a:t>V</a:t>
            </a:r>
            <a:r>
              <a:rPr lang="zh-CN" altLang="en-US" dirty="0"/>
              <a:t>中每一张脸的每一个像素点都是</a:t>
            </a:r>
            <a:r>
              <a:rPr lang="en-US" altLang="zh-CN" dirty="0"/>
              <a:t>W</a:t>
            </a:r>
            <a:r>
              <a:rPr lang="zh-CN" altLang="en-US" dirty="0"/>
              <a:t>中各列对应的像素点的一个加权和。由于权重矩阵</a:t>
            </a:r>
            <a:r>
              <a:rPr lang="en-US" altLang="zh-CN" dirty="0"/>
              <a:t>H</a:t>
            </a:r>
            <a:r>
              <a:rPr lang="zh-CN" altLang="en-US" dirty="0"/>
              <a:t>中元素符号的任意性，所以基矩阵</a:t>
            </a:r>
            <a:r>
              <a:rPr lang="en-US" altLang="zh-CN" dirty="0"/>
              <a:t>W</a:t>
            </a:r>
            <a:r>
              <a:rPr lang="zh-CN" altLang="en-US" dirty="0"/>
              <a:t>表示出来并不像</a:t>
            </a:r>
            <a:r>
              <a:rPr lang="en-US" altLang="zh-CN" dirty="0"/>
              <a:t>VQ</a:t>
            </a:r>
            <a:r>
              <a:rPr lang="zh-CN" altLang="en-US" dirty="0"/>
              <a:t>中原型脸那样的直观可解释。此时将</a:t>
            </a:r>
            <a:r>
              <a:rPr lang="en-US" altLang="zh-CN" dirty="0"/>
              <a:t>W</a:t>
            </a:r>
            <a:r>
              <a:rPr lang="zh-CN" altLang="en-US" dirty="0"/>
              <a:t>的列数据画出来并不一定能直接看到一张“脸”。但是在统计上可以解释为最大方差方向，我们把这些“脸”称为“特征脸”（</a:t>
            </a:r>
            <a:r>
              <a:rPr lang="en-US" altLang="zh-CN" dirty="0"/>
              <a:t>eigenfaces</a:t>
            </a:r>
            <a:r>
              <a:rPr lang="zh-CN" altLang="en-US" dirty="0"/>
              <a:t>）</a:t>
            </a:r>
          </a:p>
          <a:p>
            <a:pPr>
              <a:lnSpc>
                <a:spcPct val="120000"/>
              </a:lnSpc>
            </a:pPr>
            <a:r>
              <a:rPr lang="en-US" altLang="zh-CN" dirty="0"/>
              <a:t>NMF</a:t>
            </a:r>
            <a:r>
              <a:rPr lang="zh-CN" altLang="en-US" dirty="0"/>
              <a:t>，由于加了非负约束。与</a:t>
            </a:r>
            <a:r>
              <a:rPr lang="en-US" altLang="zh-CN" dirty="0"/>
              <a:t>VQ</a:t>
            </a:r>
            <a:r>
              <a:rPr lang="zh-CN" altLang="en-US" dirty="0"/>
              <a:t>的单一元素不为</a:t>
            </a:r>
            <a:r>
              <a:rPr lang="en-US" altLang="zh-CN" dirty="0"/>
              <a:t>0</a:t>
            </a:r>
            <a:r>
              <a:rPr lang="zh-CN" altLang="en-US" dirty="0"/>
              <a:t>不同，</a:t>
            </a:r>
            <a:r>
              <a:rPr lang="en-US" altLang="zh-CN" dirty="0"/>
              <a:t>NMF</a:t>
            </a:r>
            <a:r>
              <a:rPr lang="zh-CN" altLang="en-US" dirty="0"/>
              <a:t>允许基图像</a:t>
            </a:r>
            <a:r>
              <a:rPr lang="en-US" altLang="zh-CN" dirty="0"/>
              <a:t>H</a:t>
            </a:r>
            <a:r>
              <a:rPr lang="zh-CN" altLang="en-US" dirty="0"/>
              <a:t>间的加权结合来表示脸部图像</a:t>
            </a:r>
            <a:r>
              <a:rPr lang="en-US" altLang="zh-CN" dirty="0"/>
              <a:t>V</a:t>
            </a:r>
            <a:r>
              <a:rPr lang="zh-CN" altLang="en-US" dirty="0"/>
              <a:t>；与</a:t>
            </a:r>
            <a:r>
              <a:rPr lang="en-US" altLang="zh-CN" dirty="0"/>
              <a:t>PCA</a:t>
            </a:r>
            <a:r>
              <a:rPr lang="zh-CN" altLang="en-US" dirty="0"/>
              <a:t>不同，</a:t>
            </a:r>
            <a:r>
              <a:rPr lang="en-US" altLang="zh-CN" dirty="0"/>
              <a:t>NMF</a:t>
            </a:r>
            <a:r>
              <a:rPr lang="zh-CN" altLang="en-US" dirty="0"/>
              <a:t>的加权系数</a:t>
            </a:r>
            <a:r>
              <a:rPr lang="en-US" altLang="zh-CN" dirty="0"/>
              <a:t>H</a:t>
            </a:r>
            <a:r>
              <a:rPr lang="zh-CN" altLang="en-US" dirty="0"/>
              <a:t>中的元素都为非负的。前两者得到的都是一个完整的脸部特征基图像，而</a:t>
            </a:r>
            <a:r>
              <a:rPr lang="en-US" altLang="zh-CN" dirty="0"/>
              <a:t>NMF</a:t>
            </a:r>
            <a:r>
              <a:rPr lang="zh-CN" altLang="en-US" dirty="0"/>
              <a:t>得到的是脸部局部特征（</a:t>
            </a:r>
            <a:r>
              <a:rPr lang="en-US" altLang="zh-CN" dirty="0"/>
              <a:t>localized features</a:t>
            </a:r>
            <a:r>
              <a:rPr lang="zh-CN" altLang="en-US" dirty="0"/>
              <a:t>）</a:t>
            </a:r>
            <a:endParaRPr lang="en-US" altLang="zh-CN" dirty="0"/>
          </a:p>
          <a:p>
            <a:pPr>
              <a:lnSpc>
                <a:spcPct val="120000"/>
              </a:lnSpc>
            </a:pPr>
            <a:endParaRPr lang="en-US" altLang="zh-CN" dirty="0"/>
          </a:p>
          <a:p>
            <a:pPr marL="0" indent="0">
              <a:lnSpc>
                <a:spcPct val="120000"/>
              </a:lnSpc>
              <a:buNone/>
            </a:pPr>
            <a:endParaRPr lang="en-US" altLang="zh-CN" dirty="0"/>
          </a:p>
          <a:p>
            <a:pPr>
              <a:lnSpc>
                <a:spcPct val="120000"/>
              </a:lnSpc>
            </a:pPr>
            <a:r>
              <a:rPr lang="en-US" altLang="zh-CN" dirty="0"/>
              <a:t> </a:t>
            </a:r>
          </a:p>
        </p:txBody>
      </p:sp>
      <p:sp>
        <p:nvSpPr>
          <p:cNvPr id="4" name="灯片编号占位符 3">
            <a:extLst>
              <a:ext uri="{FF2B5EF4-FFF2-40B4-BE49-F238E27FC236}">
                <a16:creationId xmlns:a16="http://schemas.microsoft.com/office/drawing/2014/main" id="{A6E298C8-365F-4CB4-98E0-F47A70A8274C}"/>
              </a:ext>
            </a:extLst>
          </p:cNvPr>
          <p:cNvSpPr>
            <a:spLocks noGrp="1"/>
          </p:cNvSpPr>
          <p:nvPr>
            <p:ph type="sldNum" sz="quarter" idx="12"/>
          </p:nvPr>
        </p:nvSpPr>
        <p:spPr/>
        <p:txBody>
          <a:bodyPr/>
          <a:lstStyle/>
          <a:p>
            <a:fld id="{CE6D0562-17D3-4805-894F-43CDE43E696F}" type="slidenum">
              <a:rPr lang="zh-CN" altLang="en-US" smtClean="0"/>
              <a:t>11</a:t>
            </a:fld>
            <a:endParaRPr lang="zh-CN" altLang="en-US"/>
          </a:p>
        </p:txBody>
      </p:sp>
      <p:grpSp>
        <p:nvGrpSpPr>
          <p:cNvPr id="5" name="组合 4">
            <a:extLst>
              <a:ext uri="{FF2B5EF4-FFF2-40B4-BE49-F238E27FC236}">
                <a16:creationId xmlns:a16="http://schemas.microsoft.com/office/drawing/2014/main" id="{008DE034-65E0-4533-9F13-6FD887C82CEE}"/>
              </a:ext>
            </a:extLst>
          </p:cNvPr>
          <p:cNvGrpSpPr/>
          <p:nvPr/>
        </p:nvGrpSpPr>
        <p:grpSpPr>
          <a:xfrm>
            <a:off x="652489" y="4274964"/>
            <a:ext cx="10935143" cy="2446511"/>
            <a:chOff x="742732" y="2366388"/>
            <a:chExt cx="10935143" cy="2446511"/>
          </a:xfrm>
        </p:grpSpPr>
        <p:grpSp>
          <p:nvGrpSpPr>
            <p:cNvPr id="6" name="组合 5">
              <a:extLst>
                <a:ext uri="{FF2B5EF4-FFF2-40B4-BE49-F238E27FC236}">
                  <a16:creationId xmlns:a16="http://schemas.microsoft.com/office/drawing/2014/main" id="{6121B9CA-6D3A-476E-9709-17B8AEDAF76A}"/>
                </a:ext>
              </a:extLst>
            </p:cNvPr>
            <p:cNvGrpSpPr/>
            <p:nvPr/>
          </p:nvGrpSpPr>
          <p:grpSpPr>
            <a:xfrm>
              <a:off x="742732" y="2952176"/>
              <a:ext cx="10935143" cy="1860723"/>
              <a:chOff x="805953" y="3964693"/>
              <a:chExt cx="10935143" cy="1860723"/>
            </a:xfrm>
          </p:grpSpPr>
          <p:pic>
            <p:nvPicPr>
              <p:cNvPr id="9" name="图片 8">
                <a:extLst>
                  <a:ext uri="{FF2B5EF4-FFF2-40B4-BE49-F238E27FC236}">
                    <a16:creationId xmlns:a16="http://schemas.microsoft.com/office/drawing/2014/main" id="{5670A5AA-F2E7-46A7-BA4D-66309567FA79}"/>
                  </a:ext>
                </a:extLst>
              </p:cNvPr>
              <p:cNvPicPr>
                <a:picLocks noChangeAspect="1"/>
              </p:cNvPicPr>
              <p:nvPr/>
            </p:nvPicPr>
            <p:blipFill>
              <a:blip r:embed="rId2"/>
              <a:stretch>
                <a:fillRect/>
              </a:stretch>
            </p:blipFill>
            <p:spPr>
              <a:xfrm>
                <a:off x="8114611" y="3964693"/>
                <a:ext cx="3626485" cy="1841295"/>
              </a:xfrm>
              <a:prstGeom prst="rect">
                <a:avLst/>
              </a:prstGeom>
            </p:spPr>
          </p:pic>
          <p:pic>
            <p:nvPicPr>
              <p:cNvPr id="10" name="图片 9">
                <a:extLst>
                  <a:ext uri="{FF2B5EF4-FFF2-40B4-BE49-F238E27FC236}">
                    <a16:creationId xmlns:a16="http://schemas.microsoft.com/office/drawing/2014/main" id="{8208712D-EC99-42E6-868C-3E1DC067BC97}"/>
                  </a:ext>
                </a:extLst>
              </p:cNvPr>
              <p:cNvPicPr>
                <a:picLocks noChangeAspect="1"/>
              </p:cNvPicPr>
              <p:nvPr/>
            </p:nvPicPr>
            <p:blipFill>
              <a:blip r:embed="rId3"/>
              <a:stretch>
                <a:fillRect/>
              </a:stretch>
            </p:blipFill>
            <p:spPr>
              <a:xfrm>
                <a:off x="805953" y="4186820"/>
                <a:ext cx="3626485" cy="1638596"/>
              </a:xfrm>
              <a:prstGeom prst="rect">
                <a:avLst/>
              </a:prstGeom>
            </p:spPr>
          </p:pic>
          <p:pic>
            <p:nvPicPr>
              <p:cNvPr id="11" name="图片 10">
                <a:extLst>
                  <a:ext uri="{FF2B5EF4-FFF2-40B4-BE49-F238E27FC236}">
                    <a16:creationId xmlns:a16="http://schemas.microsoft.com/office/drawing/2014/main" id="{7FC42A22-2A81-40FC-A7F3-0F7EBC97AA52}"/>
                  </a:ext>
                </a:extLst>
              </p:cNvPr>
              <p:cNvPicPr>
                <a:picLocks noChangeAspect="1"/>
              </p:cNvPicPr>
              <p:nvPr/>
            </p:nvPicPr>
            <p:blipFill>
              <a:blip r:embed="rId4"/>
              <a:stretch>
                <a:fillRect/>
              </a:stretch>
            </p:blipFill>
            <p:spPr>
              <a:xfrm>
                <a:off x="4404677" y="4186821"/>
                <a:ext cx="3719769" cy="1638595"/>
              </a:xfrm>
              <a:prstGeom prst="rect">
                <a:avLst/>
              </a:prstGeom>
            </p:spPr>
          </p:pic>
        </p:grpSp>
        <p:pic>
          <p:nvPicPr>
            <p:cNvPr id="7" name="图片 6">
              <a:extLst>
                <a:ext uri="{FF2B5EF4-FFF2-40B4-BE49-F238E27FC236}">
                  <a16:creationId xmlns:a16="http://schemas.microsoft.com/office/drawing/2014/main" id="{C6B08695-2A56-4096-9162-4DE88F50850B}"/>
                </a:ext>
              </a:extLst>
            </p:cNvPr>
            <p:cNvPicPr>
              <a:picLocks noChangeAspect="1"/>
            </p:cNvPicPr>
            <p:nvPr/>
          </p:nvPicPr>
          <p:blipFill>
            <a:blip r:embed="rId5"/>
            <a:stretch>
              <a:fillRect/>
            </a:stretch>
          </p:blipFill>
          <p:spPr>
            <a:xfrm>
              <a:off x="5993765" y="2366388"/>
              <a:ext cx="1504950" cy="1171575"/>
            </a:xfrm>
            <a:prstGeom prst="rect">
              <a:avLst/>
            </a:prstGeom>
          </p:spPr>
        </p:pic>
        <p:sp>
          <p:nvSpPr>
            <p:cNvPr id="8" name="矩形 7">
              <a:extLst>
                <a:ext uri="{FF2B5EF4-FFF2-40B4-BE49-F238E27FC236}">
                  <a16:creationId xmlns:a16="http://schemas.microsoft.com/office/drawing/2014/main" id="{E1C19FC0-18EB-4905-9DC2-32609ED15647}"/>
                </a:ext>
              </a:extLst>
            </p:cNvPr>
            <p:cNvSpPr/>
            <p:nvPr/>
          </p:nvSpPr>
          <p:spPr>
            <a:xfrm>
              <a:off x="9936480" y="2697295"/>
              <a:ext cx="1504950"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9096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DE2F3-C4C3-421F-8B07-2134B1D11F2E}"/>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1A2DADCC-56BA-4B4D-B4ED-6637BCCA488F}"/>
              </a:ext>
            </a:extLst>
          </p:cNvPr>
          <p:cNvSpPr>
            <a:spLocks noGrp="1"/>
          </p:cNvSpPr>
          <p:nvPr>
            <p:ph idx="1"/>
          </p:nvPr>
        </p:nvSpPr>
        <p:spPr/>
        <p:txBody>
          <a:bodyPr>
            <a:normAutofit/>
          </a:bodyPr>
          <a:lstStyle/>
          <a:p>
            <a:pPr>
              <a:lnSpc>
                <a:spcPct val="100000"/>
              </a:lnSpc>
            </a:pPr>
            <a:r>
              <a:rPr lang="en-US" altLang="zh-CN" dirty="0"/>
              <a:t>NMF</a:t>
            </a:r>
            <a:r>
              <a:rPr lang="zh-CN" altLang="en-US" dirty="0"/>
              <a:t>的缺点</a:t>
            </a:r>
            <a:endParaRPr lang="en-US" altLang="zh-CN" dirty="0"/>
          </a:p>
          <a:p>
            <a:pPr lvl="1">
              <a:lnSpc>
                <a:spcPct val="100000"/>
              </a:lnSpc>
            </a:pPr>
            <a:r>
              <a:rPr lang="zh-CN" altLang="en-US" dirty="0"/>
              <a:t>虽然</a:t>
            </a:r>
            <a:r>
              <a:rPr lang="en-US" altLang="zh-CN" dirty="0"/>
              <a:t>NMF</a:t>
            </a:r>
            <a:r>
              <a:rPr lang="zh-CN" altLang="en-US" dirty="0"/>
              <a:t>能够用于</a:t>
            </a:r>
            <a:r>
              <a:rPr lang="en-US" altLang="zh-CN" dirty="0"/>
              <a:t>facial parts</a:t>
            </a:r>
            <a:r>
              <a:rPr lang="zh-CN" altLang="en-US" dirty="0"/>
              <a:t>学习和语义主题分析，但是并不意味着它能从任何一个数据库中习得</a:t>
            </a:r>
            <a:r>
              <a:rPr lang="en-US" altLang="zh-CN" dirty="0"/>
              <a:t>parts</a:t>
            </a:r>
            <a:r>
              <a:rPr lang="zh-CN" altLang="en-US" dirty="0"/>
              <a:t>，例如从不同角度拍照生成的人脸照片，或者是太复杂的事物。分析学习这些复杂模型的结构，可能需要多级的</a:t>
            </a:r>
            <a:r>
              <a:rPr lang="en-US" altLang="zh-CN" dirty="0"/>
              <a:t>hidden variables</a:t>
            </a:r>
            <a:r>
              <a:rPr lang="zh-CN" altLang="en-US" dirty="0"/>
              <a:t>，也就是说多级的</a:t>
            </a:r>
            <a:r>
              <a:rPr lang="en-US" altLang="zh-CN" dirty="0"/>
              <a:t>NMF</a:t>
            </a:r>
            <a:r>
              <a:rPr lang="zh-CN" altLang="en-US" dirty="0"/>
              <a:t>，而不是一级的</a:t>
            </a:r>
            <a:r>
              <a:rPr lang="en-US" altLang="zh-CN" dirty="0"/>
              <a:t>NMF</a:t>
            </a:r>
            <a:r>
              <a:rPr lang="zh-CN" altLang="en-US" dirty="0"/>
              <a:t>。</a:t>
            </a:r>
            <a:endParaRPr lang="en-US" altLang="zh-CN" dirty="0"/>
          </a:p>
          <a:p>
            <a:pPr lvl="1">
              <a:lnSpc>
                <a:spcPct val="100000"/>
              </a:lnSpc>
            </a:pPr>
            <a:r>
              <a:rPr lang="zh-CN" altLang="en-US" dirty="0"/>
              <a:t>虽然非负的限制（</a:t>
            </a:r>
            <a:r>
              <a:rPr lang="en-US" altLang="zh-CN" dirty="0"/>
              <a:t>non-negativity constraints</a:t>
            </a:r>
            <a:r>
              <a:rPr lang="zh-CN" altLang="en-US" dirty="0"/>
              <a:t>）能够帮助进行</a:t>
            </a:r>
            <a:r>
              <a:rPr lang="en-US" altLang="zh-CN" dirty="0"/>
              <a:t>parts-based representations</a:t>
            </a:r>
            <a:r>
              <a:rPr lang="zh-CN" altLang="en-US" dirty="0"/>
              <a:t>，但是，这并不表示</a:t>
            </a:r>
            <a:r>
              <a:rPr lang="en-US" altLang="zh-CN" dirty="0"/>
              <a:t>NMF</a:t>
            </a:r>
            <a:r>
              <a:rPr lang="zh-CN" altLang="en-US" dirty="0"/>
              <a:t>就足够了。</a:t>
            </a:r>
            <a:r>
              <a:rPr lang="en-US" altLang="zh-CN" dirty="0"/>
              <a:t>NMF</a:t>
            </a:r>
            <a:r>
              <a:rPr lang="zh-CN" altLang="en-US" dirty="0"/>
              <a:t>不能够学习到各个</a:t>
            </a:r>
            <a:r>
              <a:rPr lang="en-US" altLang="zh-CN" dirty="0"/>
              <a:t>part</a:t>
            </a:r>
            <a:r>
              <a:rPr lang="zh-CN" altLang="en-US" dirty="0"/>
              <a:t>之间的句法关系。</a:t>
            </a:r>
            <a:r>
              <a:rPr lang="en-US" altLang="zh-CN" dirty="0"/>
              <a:t>NMF</a:t>
            </a:r>
            <a:r>
              <a:rPr lang="zh-CN" altLang="en-US" dirty="0"/>
              <a:t>假定</a:t>
            </a:r>
            <a:r>
              <a:rPr lang="en-US" altLang="zh-CN" dirty="0"/>
              <a:t>H</a:t>
            </a:r>
            <a:r>
              <a:rPr lang="zh-CN" altLang="en-US" dirty="0"/>
              <a:t>是非负的，但是这并不进一步表示这些</a:t>
            </a:r>
            <a:r>
              <a:rPr lang="en-US" altLang="zh-CN" dirty="0"/>
              <a:t>parts</a:t>
            </a:r>
            <a:r>
              <a:rPr lang="zh-CN" altLang="en-US" dirty="0"/>
              <a:t>之间是统计独立的。</a:t>
            </a:r>
          </a:p>
          <a:p>
            <a:pPr lvl="1">
              <a:lnSpc>
                <a:spcPct val="100000"/>
              </a:lnSpc>
            </a:pPr>
            <a:endParaRPr lang="zh-CN" altLang="en-US" dirty="0"/>
          </a:p>
        </p:txBody>
      </p:sp>
      <p:sp>
        <p:nvSpPr>
          <p:cNvPr id="4" name="灯片编号占位符 3">
            <a:extLst>
              <a:ext uri="{FF2B5EF4-FFF2-40B4-BE49-F238E27FC236}">
                <a16:creationId xmlns:a16="http://schemas.microsoft.com/office/drawing/2014/main" id="{EA0450C4-41D3-4A4E-8668-9C82CDD37AEE}"/>
              </a:ext>
            </a:extLst>
          </p:cNvPr>
          <p:cNvSpPr>
            <a:spLocks noGrp="1"/>
          </p:cNvSpPr>
          <p:nvPr>
            <p:ph type="sldNum" sz="quarter" idx="12"/>
          </p:nvPr>
        </p:nvSpPr>
        <p:spPr/>
        <p:txBody>
          <a:bodyPr/>
          <a:lstStyle/>
          <a:p>
            <a:fld id="{CE6D0562-17D3-4805-894F-43CDE43E696F}" type="slidenum">
              <a:rPr lang="zh-CN" altLang="en-US" smtClean="0"/>
              <a:t>12</a:t>
            </a:fld>
            <a:endParaRPr lang="zh-CN" altLang="en-US"/>
          </a:p>
        </p:txBody>
      </p:sp>
    </p:spTree>
    <p:extLst>
      <p:ext uri="{BB962C8B-B14F-4D97-AF65-F5344CB8AC3E}">
        <p14:creationId xmlns:p14="http://schemas.microsoft.com/office/powerpoint/2010/main" val="341620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1519B-1529-42D7-91EA-5654BDEAF2F2}"/>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04237BB9-D0B2-4C0B-9C4B-7D4051AC55C2}"/>
              </a:ext>
            </a:extLst>
          </p:cNvPr>
          <p:cNvSpPr>
            <a:spLocks noGrp="1"/>
          </p:cNvSpPr>
          <p:nvPr>
            <p:ph idx="1"/>
          </p:nvPr>
        </p:nvSpPr>
        <p:spPr/>
        <p:txBody>
          <a:bodyPr/>
          <a:lstStyle/>
          <a:p>
            <a:r>
              <a:rPr lang="en-US" altLang="zh-CN" dirty="0"/>
              <a:t>Python</a:t>
            </a:r>
            <a:r>
              <a:rPr lang="zh-CN" altLang="en-US" dirty="0"/>
              <a:t>中的</a:t>
            </a:r>
            <a:r>
              <a:rPr lang="en-US" altLang="zh-CN" dirty="0"/>
              <a:t>NMF</a:t>
            </a:r>
            <a:endParaRPr lang="zh-CN" altLang="en-US" dirty="0"/>
          </a:p>
        </p:txBody>
      </p:sp>
      <p:sp>
        <p:nvSpPr>
          <p:cNvPr id="4" name="灯片编号占位符 3">
            <a:extLst>
              <a:ext uri="{FF2B5EF4-FFF2-40B4-BE49-F238E27FC236}">
                <a16:creationId xmlns:a16="http://schemas.microsoft.com/office/drawing/2014/main" id="{EBFBB62B-2E3C-47EC-94ED-1AF3946C3F01}"/>
              </a:ext>
            </a:extLst>
          </p:cNvPr>
          <p:cNvSpPr>
            <a:spLocks noGrp="1"/>
          </p:cNvSpPr>
          <p:nvPr>
            <p:ph type="sldNum" sz="quarter" idx="12"/>
          </p:nvPr>
        </p:nvSpPr>
        <p:spPr/>
        <p:txBody>
          <a:bodyPr/>
          <a:lstStyle/>
          <a:p>
            <a:fld id="{CE6D0562-17D3-4805-894F-43CDE43E696F}" type="slidenum">
              <a:rPr lang="zh-CN" altLang="en-US" smtClean="0"/>
              <a:t>13</a:t>
            </a:fld>
            <a:endParaRPr lang="zh-CN" altLang="en-US"/>
          </a:p>
        </p:txBody>
      </p:sp>
      <p:pic>
        <p:nvPicPr>
          <p:cNvPr id="7" name="图片 6">
            <a:extLst>
              <a:ext uri="{FF2B5EF4-FFF2-40B4-BE49-F238E27FC236}">
                <a16:creationId xmlns:a16="http://schemas.microsoft.com/office/drawing/2014/main" id="{8F0591C3-B62F-4A34-A615-C4A1BF731654}"/>
              </a:ext>
            </a:extLst>
          </p:cNvPr>
          <p:cNvPicPr>
            <a:picLocks noChangeAspect="1"/>
          </p:cNvPicPr>
          <p:nvPr/>
        </p:nvPicPr>
        <p:blipFill>
          <a:blip r:embed="rId2"/>
          <a:stretch>
            <a:fillRect/>
          </a:stretch>
        </p:blipFill>
        <p:spPr>
          <a:xfrm>
            <a:off x="900546" y="2539296"/>
            <a:ext cx="6225307" cy="4221840"/>
          </a:xfrm>
          <a:prstGeom prst="rect">
            <a:avLst/>
          </a:prstGeom>
        </p:spPr>
      </p:pic>
      <p:pic>
        <p:nvPicPr>
          <p:cNvPr id="8" name="图片 7">
            <a:extLst>
              <a:ext uri="{FF2B5EF4-FFF2-40B4-BE49-F238E27FC236}">
                <a16:creationId xmlns:a16="http://schemas.microsoft.com/office/drawing/2014/main" id="{E64974D6-7BE5-452B-A307-1E0CE46DAA8E}"/>
              </a:ext>
            </a:extLst>
          </p:cNvPr>
          <p:cNvPicPr>
            <a:picLocks noChangeAspect="1"/>
          </p:cNvPicPr>
          <p:nvPr/>
        </p:nvPicPr>
        <p:blipFill>
          <a:blip r:embed="rId3"/>
          <a:stretch>
            <a:fillRect/>
          </a:stretch>
        </p:blipFill>
        <p:spPr>
          <a:xfrm>
            <a:off x="900546" y="2163906"/>
            <a:ext cx="4552950" cy="276225"/>
          </a:xfrm>
          <a:prstGeom prst="rect">
            <a:avLst/>
          </a:prstGeom>
        </p:spPr>
      </p:pic>
    </p:spTree>
    <p:extLst>
      <p:ext uri="{BB962C8B-B14F-4D97-AF65-F5344CB8AC3E}">
        <p14:creationId xmlns:p14="http://schemas.microsoft.com/office/powerpoint/2010/main" val="16289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13148-3A01-434D-B105-01085AAD753F}"/>
              </a:ext>
            </a:extLst>
          </p:cNvPr>
          <p:cNvSpPr>
            <a:spLocks noGrp="1"/>
          </p:cNvSpPr>
          <p:nvPr>
            <p:ph type="title"/>
          </p:nvPr>
        </p:nvSpPr>
        <p:spPr/>
        <p:txBody>
          <a:bodyPr/>
          <a:lstStyle/>
          <a:p>
            <a:r>
              <a:rPr kumimoji="1" lang="zh-CN" altLang="en-US" dirty="0"/>
              <a:t>非负矩阵分解</a:t>
            </a:r>
            <a:r>
              <a:rPr kumimoji="1" lang="en-US" altLang="zh-CN" dirty="0"/>
              <a:t>(non-negative matrix factorization)</a:t>
            </a:r>
            <a:endParaRPr kumimoji="1"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614F32-DC17-6348-99EA-46F49373E134}"/>
                  </a:ext>
                </a:extLst>
              </p:cNvPr>
              <p:cNvSpPr>
                <a:spLocks noGrp="1"/>
              </p:cNvSpPr>
              <p:nvPr>
                <p:ph idx="1"/>
              </p:nvPr>
            </p:nvSpPr>
            <p:spPr/>
            <p:txBody>
              <a:bodyPr>
                <a:normAutofit fontScale="62500" lnSpcReduction="20000"/>
              </a:bodyPr>
              <a:lstStyle/>
              <a:p>
                <a:pPr>
                  <a:lnSpc>
                    <a:spcPct val="120000"/>
                  </a:lnSpc>
                </a:pPr>
                <a:r>
                  <a:rPr kumimoji="1" lang="zh-CN" altLang="en-US" dirty="0"/>
                  <a:t>定义：</a:t>
                </a:r>
                <a:endParaRPr kumimoji="1" lang="en-US" altLang="zh-CN" dirty="0"/>
              </a:p>
              <a:p>
                <a:pPr lvl="1">
                  <a:lnSpc>
                    <a:spcPct val="120000"/>
                  </a:lnSpc>
                </a:pPr>
                <a:r>
                  <a:rPr kumimoji="1" lang="zh-CN" altLang="en-US" dirty="0"/>
                  <a:t>给定矩阵</a:t>
                </a:r>
                <a14:m>
                  <m:oMath xmlns:m="http://schemas.openxmlformats.org/officeDocument/2006/math">
                    <m:r>
                      <a:rPr kumimoji="1" lang="en-US" altLang="zh-CN" b="0" i="1" smtClean="0">
                        <a:latin typeface="Cambria Math" panose="02040503050406030204" pitchFamily="18" charset="0"/>
                      </a:rPr>
                      <m:t>𝑉</m:t>
                    </m:r>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ea typeface="Cambria Math" panose="02040503050406030204" pitchFamily="18" charset="0"/>
                          </a:rPr>
                        </m:ctrlPr>
                      </m:sSubSupPr>
                      <m:e>
                        <m:r>
                          <a:rPr kumimoji="1" lang="en-US" altLang="zh-CN" b="0" i="1" smtClean="0">
                            <a:latin typeface="Cambria Math" panose="02040503050406030204" pitchFamily="18" charset="0"/>
                            <a:ea typeface="Cambria Math" panose="02040503050406030204" pitchFamily="18" charset="0"/>
                          </a:rPr>
                          <m:t>𝑅</m:t>
                        </m:r>
                      </m:e>
                      <m:sub>
                        <m:r>
                          <a:rPr kumimoji="1" lang="en-US" altLang="zh-CN" b="0" i="1" smtClean="0">
                            <a:latin typeface="Cambria Math" panose="02040503050406030204" pitchFamily="18" charset="0"/>
                            <a:ea typeface="Cambria Math" panose="02040503050406030204" pitchFamily="18" charset="0"/>
                          </a:rPr>
                          <m:t>+</m:t>
                        </m:r>
                      </m:sub>
                      <m:sup>
                        <m:r>
                          <a:rPr kumimoji="1" lang="en-US" altLang="zh-CN" i="1">
                            <a:latin typeface="Cambria Math" panose="02040503050406030204" pitchFamily="18" charset="0"/>
                            <a:ea typeface="Cambria Math" panose="02040503050406030204" pitchFamily="18" charset="0"/>
                          </a:rPr>
                          <m:t>𝑛</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𝑚</m:t>
                        </m:r>
                      </m:sup>
                    </m:sSubSup>
                  </m:oMath>
                </a14:m>
                <a:r>
                  <a:rPr kumimoji="1" lang="zh-CN" altLang="en-US" dirty="0"/>
                  <a:t>，求</a:t>
                </a:r>
                <a14:m>
                  <m:oMath xmlns:m="http://schemas.openxmlformats.org/officeDocument/2006/math">
                    <m:r>
                      <a:rPr kumimoji="1" lang="en-US" altLang="zh-CN" b="0" i="1" smtClean="0">
                        <a:latin typeface="Cambria Math" panose="02040503050406030204" pitchFamily="18" charset="0"/>
                      </a:rPr>
                      <m:t>𝑊</m:t>
                    </m:r>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𝑅</m:t>
                        </m:r>
                      </m:e>
                      <m:sub>
                        <m:r>
                          <a:rPr kumimoji="1" lang="en-US" altLang="zh-CN" i="1">
                            <a:latin typeface="Cambria Math" panose="02040503050406030204" pitchFamily="18" charset="0"/>
                            <a:ea typeface="Cambria Math" panose="02040503050406030204" pitchFamily="18" charset="0"/>
                          </a:rPr>
                          <m:t>+</m:t>
                        </m:r>
                      </m:sub>
                      <m:sup>
                        <m:r>
                          <a:rPr kumimoji="1" lang="en-US" altLang="zh-CN" i="1">
                            <a:latin typeface="Cambria Math" panose="02040503050406030204" pitchFamily="18" charset="0"/>
                            <a:ea typeface="Cambria Math" panose="02040503050406030204" pitchFamily="18" charset="0"/>
                          </a:rPr>
                          <m:t>𝑛</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𝑟</m:t>
                        </m:r>
                      </m:sup>
                    </m:sSubSup>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𝐻</m:t>
                    </m:r>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𝑅</m:t>
                        </m:r>
                      </m:e>
                      <m:sub>
                        <m:r>
                          <a:rPr kumimoji="1" lang="en-US" altLang="zh-CN" i="1">
                            <a:latin typeface="Cambria Math" panose="02040503050406030204" pitchFamily="18" charset="0"/>
                            <a:ea typeface="Cambria Math" panose="02040503050406030204" pitchFamily="18" charset="0"/>
                          </a:rPr>
                          <m:t>+</m:t>
                        </m:r>
                      </m:sub>
                      <m:sup>
                        <m:r>
                          <a:rPr kumimoji="1" lang="en-US" altLang="zh-CN" b="0" i="1" smtClean="0">
                            <a:latin typeface="Cambria Math" panose="02040503050406030204" pitchFamily="18" charset="0"/>
                            <a:ea typeface="Cambria Math" panose="02040503050406030204" pitchFamily="18" charset="0"/>
                          </a:rPr>
                          <m:t>𝑟</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𝑚</m:t>
                        </m:r>
                      </m:sup>
                    </m:sSubSup>
                  </m:oMath>
                </a14:m>
                <a:r>
                  <a:rPr kumimoji="1" lang="zh-CN" altLang="en-US" dirty="0"/>
                  <a:t>，使得</a:t>
                </a:r>
                <a:r>
                  <a:rPr kumimoji="1" lang="en-US" altLang="zh-CN" dirty="0"/>
                  <a:t>V=WH</a:t>
                </a:r>
              </a:p>
              <a:p>
                <a:pPr>
                  <a:lnSpc>
                    <a:spcPct val="120000"/>
                  </a:lnSpc>
                </a:pPr>
                <a:r>
                  <a:rPr kumimoji="1" lang="zh-CN" altLang="en-US" dirty="0"/>
                  <a:t>直观理解：</a:t>
                </a:r>
                <a:endParaRPr kumimoji="1" lang="en-US" altLang="zh-CN" dirty="0"/>
              </a:p>
              <a:p>
                <a:pPr lvl="1">
                  <a:lnSpc>
                    <a:spcPct val="120000"/>
                  </a:lnSpc>
                </a:pPr>
                <a:r>
                  <a:rPr kumimoji="1" lang="zh-CN" altLang="en-US" dirty="0"/>
                  <a:t>原始矩阵</a:t>
                </a:r>
                <a14:m>
                  <m:oMath xmlns:m="http://schemas.openxmlformats.org/officeDocument/2006/math">
                    <m:r>
                      <a:rPr kumimoji="1" lang="en-US" altLang="zh-CN" b="0" i="1" smtClean="0">
                        <a:latin typeface="Cambria Math" panose="02040503050406030204" pitchFamily="18" charset="0"/>
                      </a:rPr>
                      <m:t>𝑉</m:t>
                    </m:r>
                  </m:oMath>
                </a14:m>
                <a:r>
                  <a:rPr kumimoji="1" lang="zh-CN" altLang="en-US" dirty="0"/>
                  <a:t>的列向量是对左矩阵</a:t>
                </a:r>
                <a14:m>
                  <m:oMath xmlns:m="http://schemas.openxmlformats.org/officeDocument/2006/math">
                    <m:r>
                      <a:rPr kumimoji="1" lang="en-US" altLang="zh-CN" b="0" i="1" smtClean="0">
                        <a:latin typeface="Cambria Math" panose="02040503050406030204" pitchFamily="18" charset="0"/>
                      </a:rPr>
                      <m:t>𝑊</m:t>
                    </m:r>
                  </m:oMath>
                </a14:m>
                <a:r>
                  <a:rPr kumimoji="1" lang="zh-CN" altLang="en-US" dirty="0"/>
                  <a:t>中所有列向量的加权和，而权重系数就是右矩阵</a:t>
                </a:r>
                <a14:m>
                  <m:oMath xmlns:m="http://schemas.openxmlformats.org/officeDocument/2006/math">
                    <m:r>
                      <a:rPr kumimoji="1" lang="en-US" altLang="zh-CN" b="0" i="1" smtClean="0">
                        <a:latin typeface="Cambria Math" panose="02040503050406030204" pitchFamily="18" charset="0"/>
                      </a:rPr>
                      <m:t>𝐻</m:t>
                    </m:r>
                  </m:oMath>
                </a14:m>
                <a:r>
                  <a:rPr kumimoji="1" lang="zh-CN" altLang="en-US" dirty="0"/>
                  <a:t>对应列向量的元素，故称</a:t>
                </a:r>
                <a14:m>
                  <m:oMath xmlns:m="http://schemas.openxmlformats.org/officeDocument/2006/math">
                    <m:r>
                      <a:rPr kumimoji="1" lang="en-US" altLang="zh-CN" b="0" i="1" smtClean="0">
                        <a:latin typeface="Cambria Math" panose="02040503050406030204" pitchFamily="18" charset="0"/>
                      </a:rPr>
                      <m:t>𝑊</m:t>
                    </m:r>
                  </m:oMath>
                </a14:m>
                <a:r>
                  <a:rPr kumimoji="1" lang="zh-CN" altLang="en-US" dirty="0"/>
                  <a:t>为基矩阵，</a:t>
                </a:r>
                <a14:m>
                  <m:oMath xmlns:m="http://schemas.openxmlformats.org/officeDocument/2006/math">
                    <m:r>
                      <a:rPr kumimoji="1" lang="en-US" altLang="zh-CN" b="0" i="1" smtClean="0">
                        <a:latin typeface="Cambria Math" panose="02040503050406030204" pitchFamily="18" charset="0"/>
                      </a:rPr>
                      <m:t>𝐻</m:t>
                    </m:r>
                  </m:oMath>
                </a14:m>
                <a:r>
                  <a:rPr kumimoji="1" lang="zh-CN" altLang="en-US" dirty="0"/>
                  <a:t>为系数矩阵。一般情况下</a:t>
                </a:r>
                <a14:m>
                  <m:oMath xmlns:m="http://schemas.openxmlformats.org/officeDocument/2006/math">
                    <m:r>
                      <a:rPr kumimoji="1" lang="en-US" altLang="zh-CN" b="0" i="1" smtClean="0">
                        <a:latin typeface="Cambria Math" panose="02040503050406030204" pitchFamily="18" charset="0"/>
                      </a:rPr>
                      <m:t>𝑟</m:t>
                    </m:r>
                  </m:oMath>
                </a14:m>
                <a:r>
                  <a:rPr kumimoji="1" lang="zh-CN" altLang="en-US" dirty="0"/>
                  <a:t>的选择要比</a:t>
                </a:r>
                <a14:m>
                  <m:oMath xmlns:m="http://schemas.openxmlformats.org/officeDocument/2006/math">
                    <m:r>
                      <a:rPr kumimoji="1" lang="en-US" altLang="zh-CN" b="0" i="1" smtClean="0">
                        <a:latin typeface="Cambria Math" panose="02040503050406030204" pitchFamily="18" charset="0"/>
                      </a:rPr>
                      <m:t>𝑛</m:t>
                    </m:r>
                  </m:oMath>
                </a14:m>
                <a:r>
                  <a:rPr kumimoji="1" lang="zh-CN" altLang="en-US" dirty="0"/>
                  <a:t>小，</a:t>
                </a:r>
                <a14:m>
                  <m:oMath xmlns:m="http://schemas.openxmlformats.org/officeDocument/2006/math">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𝑚</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𝑛</m:t>
                        </m:r>
                      </m:e>
                    </m:d>
                    <m:r>
                      <a:rPr kumimoji="1" lang="en-US" altLang="zh-CN" b="0" i="1" smtClean="0">
                        <a:latin typeface="Cambria Math" panose="02040503050406030204" pitchFamily="18" charset="0"/>
                      </a:rPr>
                      <m:t>𝑟</m:t>
                    </m:r>
                    <m:r>
                      <a:rPr kumimoji="1" lang="en-US" altLang="zh-CN" b="0" i="1" smtClean="0">
                        <a:latin typeface="Cambria Math" panose="02040503050406030204" pitchFamily="18" charset="0"/>
                      </a:rPr>
                      <m:t>&lt;</m:t>
                    </m:r>
                    <m:r>
                      <a:rPr kumimoji="1" lang="en-US" altLang="zh-CN" b="0" i="1" smtClean="0">
                        <a:latin typeface="Cambria Math" panose="02040503050406030204" pitchFamily="18" charset="0"/>
                      </a:rPr>
                      <m:t>𝑚𝑛</m:t>
                    </m:r>
                  </m:oMath>
                </a14:m>
                <a:r>
                  <a:rPr kumimoji="1" lang="zh-CN" altLang="en-US" dirty="0"/>
                  <a:t>，这时用系数矩阵代替原始矩阵，就可以实现对原始矩阵进行降维，得到数据特征的降维矩阵。</a:t>
                </a:r>
                <a:endParaRPr kumimoji="1" lang="en-US" altLang="zh-CN" dirty="0"/>
              </a:p>
              <a:p>
                <a:pPr>
                  <a:lnSpc>
                    <a:spcPct val="120000"/>
                  </a:lnSpc>
                </a:pPr>
                <a:r>
                  <a:rPr lang="zh-CN" altLang="en-US" dirty="0"/>
                  <a:t>非负矩阵分解是一个</a:t>
                </a:r>
                <a:r>
                  <a:rPr lang="en-US" altLang="zh-CN" dirty="0"/>
                  <a:t>NP</a:t>
                </a:r>
                <a:r>
                  <a:rPr lang="zh-CN" altLang="en-US" dirty="0"/>
                  <a:t>问题，实际求解将其转化为最优化问题</a:t>
                </a:r>
                <a:endParaRPr lang="en-US" altLang="zh-CN" dirty="0"/>
              </a:p>
              <a:p>
                <a:pPr>
                  <a:lnSpc>
                    <a:spcPct val="120000"/>
                  </a:lnSpc>
                </a:pPr>
                <a:endParaRPr lang="en-US" altLang="zh-CN" dirty="0"/>
              </a:p>
              <a:p>
                <a:pPr>
                  <a:lnSpc>
                    <a:spcPct val="120000"/>
                  </a:lnSpc>
                </a:pPr>
                <a:endParaRPr lang="en-US" altLang="zh-CN" dirty="0"/>
              </a:p>
              <a:p>
                <a:pPr marL="0" indent="0">
                  <a:lnSpc>
                    <a:spcPct val="120000"/>
                  </a:lnSpc>
                  <a:buNone/>
                </a:pPr>
                <a:endParaRPr lang="en-US" altLang="zh-CN" dirty="0"/>
              </a:p>
              <a:p>
                <a:pPr>
                  <a:lnSpc>
                    <a:spcPct val="120000"/>
                  </a:lnSpc>
                </a:pPr>
                <a:r>
                  <a:rPr lang="en-US" altLang="zh-CN" dirty="0"/>
                  <a:t> </a:t>
                </a:r>
              </a:p>
              <a:p>
                <a:pPr>
                  <a:lnSpc>
                    <a:spcPct val="120000"/>
                  </a:lnSpc>
                </a:pPr>
                <a:r>
                  <a:rPr kumimoji="1" lang="zh-CN" altLang="en-US" dirty="0"/>
                  <a:t>该问题在只考虑 </a:t>
                </a:r>
                <a:r>
                  <a:rPr kumimoji="1" lang="en-US" altLang="zh-CN" dirty="0"/>
                  <a:t>W </a:t>
                </a:r>
                <a:r>
                  <a:rPr kumimoji="1" lang="zh-CN" altLang="en-US" dirty="0"/>
                  <a:t>或 </a:t>
                </a:r>
                <a:r>
                  <a:rPr kumimoji="1" lang="en-US" altLang="zh-CN" dirty="0"/>
                  <a:t>H </a:t>
                </a:r>
                <a:r>
                  <a:rPr kumimoji="1" lang="zh-CN" altLang="en-US" dirty="0"/>
                  <a:t>之一时为凸，但在同时考虑 </a:t>
                </a:r>
                <a:r>
                  <a:rPr kumimoji="1" lang="en-US" altLang="zh-CN" dirty="0"/>
                  <a:t>WH </a:t>
                </a:r>
                <a:r>
                  <a:rPr kumimoji="1" lang="zh-CN" altLang="en-US" dirty="0"/>
                  <a:t>两个变量时不为凸。寻找一种可以找到全局最小值的算法去解决以上两个最优化问题是不切实际的。但是，还有许多数值优化方法可以用于寻找局部最小值。</a:t>
                </a:r>
                <a:endParaRPr kumimoji="1" lang="en-US" altLang="zh-CN" dirty="0"/>
              </a:p>
            </p:txBody>
          </p:sp>
        </mc:Choice>
        <mc:Fallback xmlns="">
          <p:sp>
            <p:nvSpPr>
              <p:cNvPr id="3" name="内容占位符 2">
                <a:extLst>
                  <a:ext uri="{FF2B5EF4-FFF2-40B4-BE49-F238E27FC236}">
                    <a16:creationId xmlns:a16="http://schemas.microsoft.com/office/drawing/2014/main" id="{83614F32-DC17-6348-99EA-46F49373E134}"/>
                  </a:ext>
                </a:extLst>
              </p:cNvPr>
              <p:cNvSpPr>
                <a:spLocks noGrp="1" noRot="1" noChangeAspect="1" noMove="1" noResize="1" noEditPoints="1" noAdjustHandles="1" noChangeArrowheads="1" noChangeShapeType="1" noTextEdit="1"/>
              </p:cNvSpPr>
              <p:nvPr>
                <p:ph idx="1"/>
              </p:nvPr>
            </p:nvSpPr>
            <p:spPr>
              <a:blipFill>
                <a:blip r:embed="rId2"/>
                <a:stretch>
                  <a:fillRect l="-326" t="-788" r="-16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4FDD2D0-9264-AE45-BAC5-E4AB6BB53693}"/>
              </a:ext>
            </a:extLst>
          </p:cNvPr>
          <p:cNvSpPr>
            <a:spLocks noGrp="1"/>
          </p:cNvSpPr>
          <p:nvPr>
            <p:ph type="sldNum" sz="quarter" idx="12"/>
          </p:nvPr>
        </p:nvSpPr>
        <p:spPr/>
        <p:txBody>
          <a:bodyPr/>
          <a:lstStyle/>
          <a:p>
            <a:fld id="{CE6D0562-17D3-4805-894F-43CDE43E696F}" type="slidenum">
              <a:rPr lang="zh-CN" altLang="en-US" smtClean="0"/>
              <a:t>14</a:t>
            </a:fld>
            <a:endParaRPr lang="zh-CN" altLang="en-US"/>
          </a:p>
        </p:txBody>
      </p:sp>
      <p:pic>
        <p:nvPicPr>
          <p:cNvPr id="6" name="图片 5">
            <a:extLst>
              <a:ext uri="{FF2B5EF4-FFF2-40B4-BE49-F238E27FC236}">
                <a16:creationId xmlns:a16="http://schemas.microsoft.com/office/drawing/2014/main" id="{0D9EA18F-CC0E-4406-8E53-77FF8A4F7DA3}"/>
              </a:ext>
            </a:extLst>
          </p:cNvPr>
          <p:cNvPicPr>
            <a:picLocks noChangeAspect="1"/>
          </p:cNvPicPr>
          <p:nvPr/>
        </p:nvPicPr>
        <p:blipFill rotWithShape="1">
          <a:blip r:embed="rId3"/>
          <a:srcRect t="15069"/>
          <a:stretch/>
        </p:blipFill>
        <p:spPr>
          <a:xfrm>
            <a:off x="4155064" y="3801050"/>
            <a:ext cx="3009900" cy="1520858"/>
          </a:xfrm>
          <a:prstGeom prst="rect">
            <a:avLst/>
          </a:prstGeom>
        </p:spPr>
      </p:pic>
    </p:spTree>
    <p:extLst>
      <p:ext uri="{BB962C8B-B14F-4D97-AF65-F5344CB8AC3E}">
        <p14:creationId xmlns:p14="http://schemas.microsoft.com/office/powerpoint/2010/main" val="126530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59617-6617-4B39-9B01-EE7E52279809}"/>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18C3B7B2-8793-4DFE-84AC-53ED808358BD}"/>
              </a:ext>
            </a:extLst>
          </p:cNvPr>
          <p:cNvSpPr>
            <a:spLocks noGrp="1"/>
          </p:cNvSpPr>
          <p:nvPr>
            <p:ph idx="1"/>
          </p:nvPr>
        </p:nvSpPr>
        <p:spPr/>
        <p:txBody>
          <a:bodyPr>
            <a:normAutofit fontScale="77500" lnSpcReduction="20000"/>
          </a:bodyPr>
          <a:lstStyle/>
          <a:p>
            <a:r>
              <a:rPr lang="zh-CN" altLang="en-US" dirty="0"/>
              <a:t>理论推导：（以欧几里得距离作为代价函数）</a:t>
            </a:r>
            <a:endParaRPr lang="en-US" altLang="zh-CN" dirty="0"/>
          </a:p>
          <a:p>
            <a:endParaRPr lang="en-US" altLang="zh-CN" dirty="0"/>
          </a:p>
          <a:p>
            <a:r>
              <a:rPr lang="en-US" altLang="zh-CN" dirty="0"/>
              <a:t>                                                          </a:t>
            </a:r>
            <a:r>
              <a:rPr lang="zh-CN" altLang="en-US" dirty="0"/>
              <a:t>令，</a:t>
            </a:r>
            <a:endParaRPr lang="en-US" altLang="zh-CN" dirty="0"/>
          </a:p>
          <a:p>
            <a:endParaRPr lang="en-US" altLang="zh-CN" dirty="0"/>
          </a:p>
          <a:p>
            <a:endParaRPr lang="en-US" altLang="zh-CN" dirty="0"/>
          </a:p>
          <a:p>
            <a:endParaRPr lang="en-US" altLang="zh-CN" dirty="0"/>
          </a:p>
          <a:p>
            <a:r>
              <a:rPr lang="en-US" altLang="zh-CN" dirty="0"/>
              <a:t>                                                           </a:t>
            </a:r>
            <a:r>
              <a:rPr lang="zh-CN" altLang="en-US" dirty="0"/>
              <a:t>得、</a:t>
            </a:r>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pPr lvl="1"/>
            <a:endParaRPr lang="en-US" altLang="zh-CN" dirty="0"/>
          </a:p>
          <a:p>
            <a:r>
              <a:rPr lang="en-US" altLang="zh-CN" dirty="0"/>
              <a:t>NIPS. 2000:556--562.</a:t>
            </a:r>
            <a:endParaRPr lang="zh-CN" altLang="en-US" dirty="0"/>
          </a:p>
        </p:txBody>
      </p:sp>
      <p:sp>
        <p:nvSpPr>
          <p:cNvPr id="4" name="灯片编号占位符 3">
            <a:extLst>
              <a:ext uri="{FF2B5EF4-FFF2-40B4-BE49-F238E27FC236}">
                <a16:creationId xmlns:a16="http://schemas.microsoft.com/office/drawing/2014/main" id="{817FA8A6-9DF2-4843-A175-5430FB802D06}"/>
              </a:ext>
            </a:extLst>
          </p:cNvPr>
          <p:cNvSpPr>
            <a:spLocks noGrp="1"/>
          </p:cNvSpPr>
          <p:nvPr>
            <p:ph type="sldNum" sz="quarter" idx="12"/>
          </p:nvPr>
        </p:nvSpPr>
        <p:spPr/>
        <p:txBody>
          <a:bodyPr/>
          <a:lstStyle/>
          <a:p>
            <a:fld id="{CE6D0562-17D3-4805-894F-43CDE43E696F}" type="slidenum">
              <a:rPr lang="zh-CN" altLang="en-US" smtClean="0"/>
              <a:t>15</a:t>
            </a:fld>
            <a:endParaRPr lang="zh-CN" altLang="en-US"/>
          </a:p>
        </p:txBody>
      </p:sp>
      <p:pic>
        <p:nvPicPr>
          <p:cNvPr id="9" name="图片 8">
            <a:extLst>
              <a:ext uri="{FF2B5EF4-FFF2-40B4-BE49-F238E27FC236}">
                <a16:creationId xmlns:a16="http://schemas.microsoft.com/office/drawing/2014/main" id="{EF665A21-6429-4F8A-84F8-D334A616CD43}"/>
              </a:ext>
            </a:extLst>
          </p:cNvPr>
          <p:cNvPicPr>
            <a:picLocks noChangeAspect="1"/>
          </p:cNvPicPr>
          <p:nvPr/>
        </p:nvPicPr>
        <p:blipFill rotWithShape="1">
          <a:blip r:embed="rId3"/>
          <a:srcRect b="44515"/>
          <a:stretch/>
        </p:blipFill>
        <p:spPr>
          <a:xfrm>
            <a:off x="465222" y="2184391"/>
            <a:ext cx="3667125" cy="2489218"/>
          </a:xfrm>
          <a:prstGeom prst="rect">
            <a:avLst/>
          </a:prstGeom>
        </p:spPr>
      </p:pic>
      <p:pic>
        <p:nvPicPr>
          <p:cNvPr id="13" name="图片 12">
            <a:extLst>
              <a:ext uri="{FF2B5EF4-FFF2-40B4-BE49-F238E27FC236}">
                <a16:creationId xmlns:a16="http://schemas.microsoft.com/office/drawing/2014/main" id="{43D5DFBC-A067-4391-BE50-7B82536369BE}"/>
              </a:ext>
            </a:extLst>
          </p:cNvPr>
          <p:cNvPicPr>
            <a:picLocks noChangeAspect="1"/>
          </p:cNvPicPr>
          <p:nvPr/>
        </p:nvPicPr>
        <p:blipFill>
          <a:blip r:embed="rId4"/>
          <a:stretch>
            <a:fillRect/>
          </a:stretch>
        </p:blipFill>
        <p:spPr>
          <a:xfrm>
            <a:off x="594788" y="4910137"/>
            <a:ext cx="3533775" cy="1628775"/>
          </a:xfrm>
          <a:prstGeom prst="rect">
            <a:avLst/>
          </a:prstGeom>
        </p:spPr>
      </p:pic>
      <p:pic>
        <p:nvPicPr>
          <p:cNvPr id="15" name="图片 14">
            <a:extLst>
              <a:ext uri="{FF2B5EF4-FFF2-40B4-BE49-F238E27FC236}">
                <a16:creationId xmlns:a16="http://schemas.microsoft.com/office/drawing/2014/main" id="{508D75A7-AAC6-48BA-951C-AFD17946A463}"/>
              </a:ext>
            </a:extLst>
          </p:cNvPr>
          <p:cNvPicPr>
            <a:picLocks noChangeAspect="1"/>
          </p:cNvPicPr>
          <p:nvPr/>
        </p:nvPicPr>
        <p:blipFill rotWithShape="1">
          <a:blip r:embed="rId5"/>
          <a:srcRect l="7187" t="4358"/>
          <a:stretch/>
        </p:blipFill>
        <p:spPr>
          <a:xfrm>
            <a:off x="5375869" y="1969476"/>
            <a:ext cx="3739505" cy="3352431"/>
          </a:xfrm>
          <a:prstGeom prst="rect">
            <a:avLst/>
          </a:prstGeom>
        </p:spPr>
      </p:pic>
    </p:spTree>
    <p:extLst>
      <p:ext uri="{BB962C8B-B14F-4D97-AF65-F5344CB8AC3E}">
        <p14:creationId xmlns:p14="http://schemas.microsoft.com/office/powerpoint/2010/main" val="3105177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59617-6617-4B39-9B01-EE7E52279809}"/>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18C3B7B2-8793-4DFE-84AC-53ED808358BD}"/>
              </a:ext>
            </a:extLst>
          </p:cNvPr>
          <p:cNvSpPr>
            <a:spLocks noGrp="1"/>
          </p:cNvSpPr>
          <p:nvPr>
            <p:ph idx="1"/>
          </p:nvPr>
        </p:nvSpPr>
        <p:spPr/>
        <p:txBody>
          <a:bodyPr>
            <a:normAutofit fontScale="85000" lnSpcReduction="20000"/>
          </a:bodyPr>
          <a:lstStyle/>
          <a:p>
            <a:r>
              <a:rPr lang="zh-CN" altLang="en-US" dirty="0"/>
              <a:t>理论推导：（另一种代价函数）</a:t>
            </a:r>
            <a:endParaRPr lang="en-US" altLang="zh-CN" dirty="0"/>
          </a:p>
          <a:p>
            <a:endParaRPr lang="en-US" altLang="zh-CN" dirty="0"/>
          </a:p>
          <a:p>
            <a:r>
              <a:rPr lang="en-US" altLang="zh-CN" dirty="0"/>
              <a:t>                                                                           </a:t>
            </a:r>
            <a:r>
              <a:rPr lang="zh-CN" altLang="en-US" dirty="0"/>
              <a:t>令        ，</a:t>
            </a:r>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dirty="0"/>
              <a:t>得</a:t>
            </a:r>
            <a:endParaRPr lang="en-US" altLang="zh-CN" dirty="0"/>
          </a:p>
          <a:p>
            <a:endParaRPr lang="en-US" altLang="zh-CN" dirty="0"/>
          </a:p>
          <a:p>
            <a:pPr marL="0" indent="0">
              <a:buNone/>
            </a:pPr>
            <a:endParaRPr lang="en-US" altLang="zh-CN" dirty="0"/>
          </a:p>
          <a:p>
            <a:pPr marL="0" indent="0">
              <a:buNone/>
            </a:pPr>
            <a:endParaRPr lang="en-US" altLang="zh-CN" dirty="0"/>
          </a:p>
          <a:p>
            <a:pPr lvl="1"/>
            <a:r>
              <a:rPr lang="en-US" altLang="zh-CN" dirty="0"/>
              <a:t> </a:t>
            </a:r>
          </a:p>
        </p:txBody>
      </p:sp>
      <p:sp>
        <p:nvSpPr>
          <p:cNvPr id="4" name="灯片编号占位符 3">
            <a:extLst>
              <a:ext uri="{FF2B5EF4-FFF2-40B4-BE49-F238E27FC236}">
                <a16:creationId xmlns:a16="http://schemas.microsoft.com/office/drawing/2014/main" id="{817FA8A6-9DF2-4843-A175-5430FB802D06}"/>
              </a:ext>
            </a:extLst>
          </p:cNvPr>
          <p:cNvSpPr>
            <a:spLocks noGrp="1"/>
          </p:cNvSpPr>
          <p:nvPr>
            <p:ph type="sldNum" sz="quarter" idx="12"/>
          </p:nvPr>
        </p:nvSpPr>
        <p:spPr/>
        <p:txBody>
          <a:bodyPr/>
          <a:lstStyle/>
          <a:p>
            <a:fld id="{CE6D0562-17D3-4805-894F-43CDE43E696F}" type="slidenum">
              <a:rPr lang="zh-CN" altLang="en-US" smtClean="0"/>
              <a:t>16</a:t>
            </a:fld>
            <a:endParaRPr lang="zh-CN" altLang="en-US"/>
          </a:p>
        </p:txBody>
      </p:sp>
      <p:pic>
        <p:nvPicPr>
          <p:cNvPr id="5" name="图片 4">
            <a:extLst>
              <a:ext uri="{FF2B5EF4-FFF2-40B4-BE49-F238E27FC236}">
                <a16:creationId xmlns:a16="http://schemas.microsoft.com/office/drawing/2014/main" id="{3FBE5D37-2946-41D9-9C05-199271146139}"/>
              </a:ext>
            </a:extLst>
          </p:cNvPr>
          <p:cNvPicPr>
            <a:picLocks noChangeAspect="1"/>
          </p:cNvPicPr>
          <p:nvPr/>
        </p:nvPicPr>
        <p:blipFill>
          <a:blip r:embed="rId3"/>
          <a:stretch>
            <a:fillRect/>
          </a:stretch>
        </p:blipFill>
        <p:spPr>
          <a:xfrm>
            <a:off x="465222" y="1866107"/>
            <a:ext cx="5600700" cy="2933700"/>
          </a:xfrm>
          <a:prstGeom prst="rect">
            <a:avLst/>
          </a:prstGeom>
        </p:spPr>
      </p:pic>
      <p:pic>
        <p:nvPicPr>
          <p:cNvPr id="6" name="图片 5">
            <a:extLst>
              <a:ext uri="{FF2B5EF4-FFF2-40B4-BE49-F238E27FC236}">
                <a16:creationId xmlns:a16="http://schemas.microsoft.com/office/drawing/2014/main" id="{B99D3E15-900E-47D0-A623-30BECC48280C}"/>
              </a:ext>
            </a:extLst>
          </p:cNvPr>
          <p:cNvPicPr>
            <a:picLocks noChangeAspect="1"/>
          </p:cNvPicPr>
          <p:nvPr/>
        </p:nvPicPr>
        <p:blipFill>
          <a:blip r:embed="rId4"/>
          <a:stretch>
            <a:fillRect/>
          </a:stretch>
        </p:blipFill>
        <p:spPr>
          <a:xfrm>
            <a:off x="856883" y="4866983"/>
            <a:ext cx="4429125" cy="1838325"/>
          </a:xfrm>
          <a:prstGeom prst="rect">
            <a:avLst/>
          </a:prstGeom>
        </p:spPr>
      </p:pic>
      <p:pic>
        <p:nvPicPr>
          <p:cNvPr id="7" name="图片 6">
            <a:extLst>
              <a:ext uri="{FF2B5EF4-FFF2-40B4-BE49-F238E27FC236}">
                <a16:creationId xmlns:a16="http://schemas.microsoft.com/office/drawing/2014/main" id="{82A5B896-143E-48FB-9A03-0248AF88441D}"/>
              </a:ext>
            </a:extLst>
          </p:cNvPr>
          <p:cNvPicPr>
            <a:picLocks noChangeAspect="1"/>
          </p:cNvPicPr>
          <p:nvPr/>
        </p:nvPicPr>
        <p:blipFill rotWithShape="1">
          <a:blip r:embed="rId5"/>
          <a:srcRect l="11614" b="1210"/>
          <a:stretch/>
        </p:blipFill>
        <p:spPr>
          <a:xfrm>
            <a:off x="7043895" y="2145470"/>
            <a:ext cx="2971828" cy="4130870"/>
          </a:xfrm>
          <a:prstGeom prst="rect">
            <a:avLst/>
          </a:prstGeom>
        </p:spPr>
      </p:pic>
      <p:sp>
        <p:nvSpPr>
          <p:cNvPr id="8" name="矩形 7">
            <a:extLst>
              <a:ext uri="{FF2B5EF4-FFF2-40B4-BE49-F238E27FC236}">
                <a16:creationId xmlns:a16="http://schemas.microsoft.com/office/drawing/2014/main" id="{0E88299F-EBD6-41A9-86BF-F8AC0942963C}"/>
              </a:ext>
            </a:extLst>
          </p:cNvPr>
          <p:cNvSpPr/>
          <p:nvPr/>
        </p:nvSpPr>
        <p:spPr>
          <a:xfrm>
            <a:off x="5286008" y="6317639"/>
            <a:ext cx="6745570" cy="523220"/>
          </a:xfrm>
          <a:prstGeom prst="rect">
            <a:avLst/>
          </a:prstGeom>
        </p:spPr>
        <p:txBody>
          <a:bodyPr wrap="square">
            <a:spAutoFit/>
          </a:bodyPr>
          <a:lstStyle/>
          <a:p>
            <a:r>
              <a:rPr lang="zh-CN" altLang="en-US" sz="1400" dirty="0"/>
              <a:t>收敛性证明可以参考：</a:t>
            </a:r>
            <a:r>
              <a:rPr lang="en-US" altLang="zh-CN" sz="1400" dirty="0"/>
              <a:t>Lee D </a:t>
            </a:r>
            <a:r>
              <a:rPr lang="en-US" altLang="zh-CN" sz="1400" dirty="0" err="1"/>
              <a:t>D</a:t>
            </a:r>
            <a:r>
              <a:rPr lang="en-US" altLang="zh-CN" sz="1400" dirty="0"/>
              <a:t>, Seung H S. Algorithms for Non-negative Matrix Factorization[C]// NIPS. 2000:556--562.</a:t>
            </a:r>
            <a:endParaRPr lang="zh-CN" altLang="en-US" sz="1400" dirty="0"/>
          </a:p>
        </p:txBody>
      </p:sp>
    </p:spTree>
    <p:extLst>
      <p:ext uri="{BB962C8B-B14F-4D97-AF65-F5344CB8AC3E}">
        <p14:creationId xmlns:p14="http://schemas.microsoft.com/office/powerpoint/2010/main" val="185854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109EC-6E1A-41A5-9B37-010988BBF124}"/>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01278BC2-0091-4208-86B6-B456426FB006}"/>
              </a:ext>
            </a:extLst>
          </p:cNvPr>
          <p:cNvSpPr>
            <a:spLocks noGrp="1"/>
          </p:cNvSpPr>
          <p:nvPr>
            <p:ph idx="1"/>
          </p:nvPr>
        </p:nvSpPr>
        <p:spPr/>
        <p:txBody>
          <a:bodyPr/>
          <a:lstStyle/>
          <a:p>
            <a:r>
              <a:rPr lang="zh-CN" altLang="en-US" dirty="0"/>
              <a:t>理论推导（</a:t>
            </a:r>
            <a:r>
              <a:rPr lang="en-US" altLang="zh-CN" dirty="0"/>
              <a:t>nature1999</a:t>
            </a:r>
            <a:r>
              <a:rPr lang="zh-CN" altLang="en-US" dirty="0"/>
              <a:t>中的代价函数）</a:t>
            </a:r>
            <a:endParaRPr lang="en-US" altLang="zh-CN" dirty="0"/>
          </a:p>
        </p:txBody>
      </p:sp>
      <p:sp>
        <p:nvSpPr>
          <p:cNvPr id="4" name="灯片编号占位符 3">
            <a:extLst>
              <a:ext uri="{FF2B5EF4-FFF2-40B4-BE49-F238E27FC236}">
                <a16:creationId xmlns:a16="http://schemas.microsoft.com/office/drawing/2014/main" id="{83D7DECC-8936-408E-9CA1-CC4C699E5E8A}"/>
              </a:ext>
            </a:extLst>
          </p:cNvPr>
          <p:cNvSpPr>
            <a:spLocks noGrp="1"/>
          </p:cNvSpPr>
          <p:nvPr>
            <p:ph type="sldNum" sz="quarter" idx="12"/>
          </p:nvPr>
        </p:nvSpPr>
        <p:spPr/>
        <p:txBody>
          <a:bodyPr/>
          <a:lstStyle/>
          <a:p>
            <a:fld id="{CE6D0562-17D3-4805-894F-43CDE43E696F}" type="slidenum">
              <a:rPr lang="zh-CN" altLang="en-US" smtClean="0"/>
              <a:t>17</a:t>
            </a:fld>
            <a:endParaRPr lang="zh-CN" altLang="en-US"/>
          </a:p>
        </p:txBody>
      </p:sp>
      <p:grpSp>
        <p:nvGrpSpPr>
          <p:cNvPr id="7" name="组合 6">
            <a:extLst>
              <a:ext uri="{FF2B5EF4-FFF2-40B4-BE49-F238E27FC236}">
                <a16:creationId xmlns:a16="http://schemas.microsoft.com/office/drawing/2014/main" id="{8143E3F9-F937-498F-9B5B-C18738381175}"/>
              </a:ext>
            </a:extLst>
          </p:cNvPr>
          <p:cNvGrpSpPr/>
          <p:nvPr/>
        </p:nvGrpSpPr>
        <p:grpSpPr>
          <a:xfrm>
            <a:off x="897890" y="2169160"/>
            <a:ext cx="6324600" cy="914400"/>
            <a:chOff x="623570" y="2169160"/>
            <a:chExt cx="6324600" cy="914400"/>
          </a:xfrm>
        </p:grpSpPr>
        <p:pic>
          <p:nvPicPr>
            <p:cNvPr id="5" name="图片 4">
              <a:extLst>
                <a:ext uri="{FF2B5EF4-FFF2-40B4-BE49-F238E27FC236}">
                  <a16:creationId xmlns:a16="http://schemas.microsoft.com/office/drawing/2014/main" id="{8F3D161A-1D5A-4C8B-8FB4-F3FFD4D98EC7}"/>
                </a:ext>
              </a:extLst>
            </p:cNvPr>
            <p:cNvPicPr>
              <a:picLocks noChangeAspect="1"/>
            </p:cNvPicPr>
            <p:nvPr/>
          </p:nvPicPr>
          <p:blipFill>
            <a:blip r:embed="rId3"/>
            <a:stretch>
              <a:fillRect/>
            </a:stretch>
          </p:blipFill>
          <p:spPr>
            <a:xfrm>
              <a:off x="3176270" y="2169160"/>
              <a:ext cx="3771900" cy="914400"/>
            </a:xfrm>
            <a:prstGeom prst="rect">
              <a:avLst/>
            </a:prstGeom>
          </p:spPr>
        </p:pic>
        <p:pic>
          <p:nvPicPr>
            <p:cNvPr id="6" name="图片 5">
              <a:extLst>
                <a:ext uri="{FF2B5EF4-FFF2-40B4-BE49-F238E27FC236}">
                  <a16:creationId xmlns:a16="http://schemas.microsoft.com/office/drawing/2014/main" id="{01D964CC-9A78-40AC-90C4-7A0E5A9B8145}"/>
                </a:ext>
              </a:extLst>
            </p:cNvPr>
            <p:cNvPicPr>
              <a:picLocks noChangeAspect="1"/>
            </p:cNvPicPr>
            <p:nvPr/>
          </p:nvPicPr>
          <p:blipFill>
            <a:blip r:embed="rId4"/>
            <a:stretch>
              <a:fillRect/>
            </a:stretch>
          </p:blipFill>
          <p:spPr>
            <a:xfrm>
              <a:off x="623570" y="2359660"/>
              <a:ext cx="2552700" cy="533400"/>
            </a:xfrm>
            <a:prstGeom prst="rect">
              <a:avLst/>
            </a:prstGeom>
          </p:spPr>
        </p:pic>
      </p:grpSp>
      <p:pic>
        <p:nvPicPr>
          <p:cNvPr id="8" name="图片 7">
            <a:extLst>
              <a:ext uri="{FF2B5EF4-FFF2-40B4-BE49-F238E27FC236}">
                <a16:creationId xmlns:a16="http://schemas.microsoft.com/office/drawing/2014/main" id="{9BF7B12B-074C-4019-BBD2-BEBE4102CADA}"/>
              </a:ext>
            </a:extLst>
          </p:cNvPr>
          <p:cNvPicPr>
            <a:picLocks noChangeAspect="1"/>
          </p:cNvPicPr>
          <p:nvPr/>
        </p:nvPicPr>
        <p:blipFill>
          <a:blip r:embed="rId5"/>
          <a:stretch>
            <a:fillRect/>
          </a:stretch>
        </p:blipFill>
        <p:spPr>
          <a:xfrm>
            <a:off x="897890" y="3235933"/>
            <a:ext cx="3324225" cy="2085975"/>
          </a:xfrm>
          <a:prstGeom prst="rect">
            <a:avLst/>
          </a:prstGeom>
        </p:spPr>
      </p:pic>
      <p:pic>
        <p:nvPicPr>
          <p:cNvPr id="9" name="图片 8">
            <a:extLst>
              <a:ext uri="{FF2B5EF4-FFF2-40B4-BE49-F238E27FC236}">
                <a16:creationId xmlns:a16="http://schemas.microsoft.com/office/drawing/2014/main" id="{A1CCB442-DA18-40B4-9B1C-F9ED5EEBC6B7}"/>
              </a:ext>
            </a:extLst>
          </p:cNvPr>
          <p:cNvPicPr>
            <a:picLocks noChangeAspect="1"/>
          </p:cNvPicPr>
          <p:nvPr/>
        </p:nvPicPr>
        <p:blipFill>
          <a:blip r:embed="rId6"/>
          <a:stretch>
            <a:fillRect/>
          </a:stretch>
        </p:blipFill>
        <p:spPr>
          <a:xfrm>
            <a:off x="850264" y="5367311"/>
            <a:ext cx="3419475" cy="962025"/>
          </a:xfrm>
          <a:prstGeom prst="rect">
            <a:avLst/>
          </a:prstGeom>
        </p:spPr>
      </p:pic>
    </p:spTree>
    <p:extLst>
      <p:ext uri="{BB962C8B-B14F-4D97-AF65-F5344CB8AC3E}">
        <p14:creationId xmlns:p14="http://schemas.microsoft.com/office/powerpoint/2010/main" val="3258988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71FFA-A908-4782-8C1C-152BCC86852B}"/>
              </a:ext>
            </a:extLst>
          </p:cNvPr>
          <p:cNvSpPr>
            <a:spLocks noGrp="1"/>
          </p:cNvSpPr>
          <p:nvPr>
            <p:ph type="title"/>
          </p:nvPr>
        </p:nvSpPr>
        <p:spPr/>
        <p:txBody>
          <a:bodyPr/>
          <a:lstStyle/>
          <a:p>
            <a:r>
              <a:rPr lang="zh-CN" altLang="en-US" dirty="0"/>
              <a:t>像素聚类</a:t>
            </a:r>
          </a:p>
        </p:txBody>
      </p:sp>
      <p:sp>
        <p:nvSpPr>
          <p:cNvPr id="3" name="内容占位符 2">
            <a:extLst>
              <a:ext uri="{FF2B5EF4-FFF2-40B4-BE49-F238E27FC236}">
                <a16:creationId xmlns:a16="http://schemas.microsoft.com/office/drawing/2014/main" id="{B6DD0357-9970-4758-92A3-90DA67C8058A}"/>
              </a:ext>
            </a:extLst>
          </p:cNvPr>
          <p:cNvSpPr>
            <a:spLocks noGrp="1"/>
          </p:cNvSpPr>
          <p:nvPr>
            <p:ph idx="1"/>
          </p:nvPr>
        </p:nvSpPr>
        <p:spPr/>
        <p:txBody>
          <a:bodyPr/>
          <a:lstStyle/>
          <a:p>
            <a:r>
              <a:rPr lang="zh-CN" altLang="en-US" dirty="0"/>
              <a:t>对像素进行聚类而不是对所有的图像进行聚类。这种将图像区域归并成“有意义的”组件称为图像分割。单纯在像素水平上应用 </a:t>
            </a:r>
            <a:r>
              <a:rPr lang="en-US" altLang="zh-CN" dirty="0"/>
              <a:t>K-means</a:t>
            </a:r>
            <a:r>
              <a:rPr lang="zh-CN" altLang="en-US" dirty="0"/>
              <a:t>可以用于一些简单图像的图像分割。</a:t>
            </a:r>
            <a:endParaRPr lang="en-US" altLang="zh-CN" dirty="0"/>
          </a:p>
          <a:p>
            <a:r>
              <a:rPr lang="zh-CN" altLang="en-US" dirty="0"/>
              <a:t>对简单的图像利用</a:t>
            </a:r>
            <a:r>
              <a:rPr lang="en-US" altLang="zh-CN" dirty="0"/>
              <a:t>K-Means</a:t>
            </a:r>
            <a:r>
              <a:rPr lang="zh-CN" altLang="en-US" dirty="0"/>
              <a:t>进行像素聚类。</a:t>
            </a:r>
            <a:endParaRPr lang="en-US" altLang="zh-CN" dirty="0"/>
          </a:p>
          <a:p>
            <a:pPr lvl="1"/>
            <a:r>
              <a:rPr lang="zh-CN" altLang="en-US" dirty="0"/>
              <a:t>用一个 </a:t>
            </a:r>
            <a:r>
              <a:rPr lang="en-US" altLang="zh-CN" dirty="0"/>
              <a:t>100×100 </a:t>
            </a:r>
            <a:r>
              <a:rPr lang="zh-CN" altLang="en-US" dirty="0"/>
              <a:t>的窗口在图像中滑动</a:t>
            </a:r>
            <a:endParaRPr lang="en-US" altLang="zh-CN" dirty="0"/>
          </a:p>
          <a:p>
            <a:pPr lvl="1"/>
            <a:r>
              <a:rPr lang="zh-CN" altLang="en-US" dirty="0"/>
              <a:t>在</a:t>
            </a:r>
            <a:r>
              <a:rPr lang="en-US" altLang="zh-CN" dirty="0"/>
              <a:t>RGB</a:t>
            </a:r>
            <a:r>
              <a:rPr lang="zh-CN" altLang="en-US" dirty="0"/>
              <a:t>三通道上，分别求窗口所在位置中窗口包含像素值的平均值作为特征</a:t>
            </a:r>
            <a:endParaRPr lang="en-US" altLang="zh-CN" dirty="0"/>
          </a:p>
          <a:p>
            <a:pPr lvl="1"/>
            <a:r>
              <a:rPr lang="zh-CN" altLang="en-US" dirty="0"/>
              <a:t>对这些特征利用</a:t>
            </a:r>
            <a:r>
              <a:rPr lang="en-US" altLang="zh-CN" dirty="0"/>
              <a:t>K-Means</a:t>
            </a:r>
            <a:r>
              <a:rPr lang="zh-CN" altLang="en-US" dirty="0"/>
              <a:t>进行聚类</a:t>
            </a:r>
            <a:endParaRPr lang="en-US" altLang="zh-CN" dirty="0"/>
          </a:p>
          <a:p>
            <a:pPr lvl="1"/>
            <a:r>
              <a:rPr lang="zh-CN" altLang="en-US" dirty="0"/>
              <a:t>转至</a:t>
            </a:r>
            <a:r>
              <a:rPr lang="en-US" altLang="zh-CN" dirty="0" err="1"/>
              <a:t>ipynb</a:t>
            </a: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5F707C45-378D-4643-AF2B-AC7754406CB1}"/>
              </a:ext>
            </a:extLst>
          </p:cNvPr>
          <p:cNvSpPr>
            <a:spLocks noGrp="1"/>
          </p:cNvSpPr>
          <p:nvPr>
            <p:ph type="sldNum" sz="quarter" idx="12"/>
          </p:nvPr>
        </p:nvSpPr>
        <p:spPr/>
        <p:txBody>
          <a:bodyPr/>
          <a:lstStyle/>
          <a:p>
            <a:fld id="{CE6D0562-17D3-4805-894F-43CDE43E696F}" type="slidenum">
              <a:rPr lang="zh-CN" altLang="en-US" smtClean="0"/>
              <a:t>18</a:t>
            </a:fld>
            <a:endParaRPr lang="zh-CN" altLang="en-US"/>
          </a:p>
        </p:txBody>
      </p:sp>
    </p:spTree>
    <p:extLst>
      <p:ext uri="{BB962C8B-B14F-4D97-AF65-F5344CB8AC3E}">
        <p14:creationId xmlns:p14="http://schemas.microsoft.com/office/powerpoint/2010/main" val="1565775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5400" y="1465263"/>
            <a:ext cx="9144000" cy="2387600"/>
          </a:xfrm>
        </p:spPr>
        <p:txBody>
          <a:bodyPr>
            <a:normAutofit/>
          </a:bodyPr>
          <a:lstStyle/>
          <a:p>
            <a:r>
              <a:rPr lang="en-US" altLang="zh-CN" sz="9600" b="1" dirty="0">
                <a:latin typeface="Calibri" panose="020F0502020204030204" pitchFamily="34" charset="0"/>
                <a:cs typeface="Calibri" panose="020F0502020204030204" pitchFamily="34" charset="0"/>
              </a:rPr>
              <a:t>Q &amp; A</a:t>
            </a:r>
            <a:endParaRPr lang="zh-CN" altLang="en-US" sz="9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834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000CF-7B06-46A8-80C3-24DDB975F480}"/>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4FF8B135-BF97-4801-B6D3-3B5176FE026B}"/>
              </a:ext>
            </a:extLst>
          </p:cNvPr>
          <p:cNvSpPr>
            <a:spLocks noGrp="1"/>
          </p:cNvSpPr>
          <p:nvPr>
            <p:ph idx="1"/>
          </p:nvPr>
        </p:nvSpPr>
        <p:spPr/>
        <p:txBody>
          <a:bodyPr/>
          <a:lstStyle/>
          <a:p>
            <a:r>
              <a:rPr lang="zh-CN" altLang="en-US" dirty="0"/>
              <a:t>图像聚类</a:t>
            </a:r>
            <a:endParaRPr lang="en-US" altLang="zh-CN" dirty="0"/>
          </a:p>
          <a:p>
            <a:pPr lvl="1"/>
            <a:r>
              <a:rPr lang="zh-CN" altLang="en-US" dirty="0"/>
              <a:t>特征提取</a:t>
            </a:r>
            <a:endParaRPr lang="en-US" altLang="zh-CN" dirty="0"/>
          </a:p>
          <a:p>
            <a:pPr lvl="2"/>
            <a:r>
              <a:rPr lang="en-US" altLang="zh-CN" dirty="0"/>
              <a:t>PCA</a:t>
            </a:r>
          </a:p>
          <a:p>
            <a:pPr lvl="2"/>
            <a:r>
              <a:rPr lang="en-US" altLang="zh-CN" dirty="0"/>
              <a:t>NMF</a:t>
            </a:r>
          </a:p>
          <a:p>
            <a:pPr lvl="2"/>
            <a:r>
              <a:rPr lang="en-US" altLang="zh-CN" dirty="0"/>
              <a:t>SIFT</a:t>
            </a:r>
          </a:p>
          <a:p>
            <a:pPr lvl="2"/>
            <a:endParaRPr lang="en-US" altLang="zh-CN" dirty="0"/>
          </a:p>
          <a:p>
            <a:pPr lvl="1"/>
            <a:r>
              <a:rPr lang="zh-CN" altLang="en-US" dirty="0">
                <a:solidFill>
                  <a:srgbClr val="FF0000"/>
                </a:solidFill>
              </a:rPr>
              <a:t>聚类</a:t>
            </a:r>
            <a:endParaRPr lang="en-US" altLang="zh-CN" dirty="0">
              <a:solidFill>
                <a:srgbClr val="FF0000"/>
              </a:solidFill>
            </a:endParaRPr>
          </a:p>
          <a:p>
            <a:pPr lvl="2"/>
            <a:r>
              <a:rPr lang="en-US" altLang="zh-CN" dirty="0">
                <a:solidFill>
                  <a:srgbClr val="FF0000"/>
                </a:solidFill>
              </a:rPr>
              <a:t>K-Means</a:t>
            </a:r>
          </a:p>
          <a:p>
            <a:pPr lvl="2"/>
            <a:r>
              <a:rPr lang="zh-CN" altLang="en-US" dirty="0">
                <a:solidFill>
                  <a:srgbClr val="FF0000"/>
                </a:solidFill>
              </a:rPr>
              <a:t>层次聚类</a:t>
            </a:r>
            <a:endParaRPr lang="en-US" altLang="zh-CN" dirty="0">
              <a:solidFill>
                <a:srgbClr val="FF0000"/>
              </a:solidFill>
            </a:endParaRPr>
          </a:p>
          <a:p>
            <a:pPr lvl="2"/>
            <a:r>
              <a:rPr lang="zh-CN" altLang="en-US" dirty="0">
                <a:solidFill>
                  <a:srgbClr val="FF0000"/>
                </a:solidFill>
              </a:rPr>
              <a:t>谱聚类</a:t>
            </a:r>
            <a:endParaRPr lang="en-US" altLang="zh-CN" dirty="0">
              <a:solidFill>
                <a:srgbClr val="FF0000"/>
              </a:solidFill>
            </a:endParaRPr>
          </a:p>
          <a:p>
            <a:pPr lvl="2"/>
            <a:endParaRPr lang="zh-CN" altLang="en-US" dirty="0"/>
          </a:p>
        </p:txBody>
      </p:sp>
      <p:sp>
        <p:nvSpPr>
          <p:cNvPr id="4" name="灯片编号占位符 3">
            <a:extLst>
              <a:ext uri="{FF2B5EF4-FFF2-40B4-BE49-F238E27FC236}">
                <a16:creationId xmlns:a16="http://schemas.microsoft.com/office/drawing/2014/main" id="{19ACAB24-E336-43FE-827F-003325A65025}"/>
              </a:ext>
            </a:extLst>
          </p:cNvPr>
          <p:cNvSpPr>
            <a:spLocks noGrp="1"/>
          </p:cNvSpPr>
          <p:nvPr>
            <p:ph type="sldNum" sz="quarter" idx="12"/>
          </p:nvPr>
        </p:nvSpPr>
        <p:spPr/>
        <p:txBody>
          <a:bodyPr/>
          <a:lstStyle/>
          <a:p>
            <a:fld id="{CE6D0562-17D3-4805-894F-43CDE43E696F}" type="slidenum">
              <a:rPr lang="zh-CN" altLang="en-US" smtClean="0"/>
              <a:t>2</a:t>
            </a:fld>
            <a:endParaRPr lang="zh-CN" altLang="en-US"/>
          </a:p>
        </p:txBody>
      </p:sp>
      <p:grpSp>
        <p:nvGrpSpPr>
          <p:cNvPr id="9" name="组合 8">
            <a:extLst>
              <a:ext uri="{FF2B5EF4-FFF2-40B4-BE49-F238E27FC236}">
                <a16:creationId xmlns:a16="http://schemas.microsoft.com/office/drawing/2014/main" id="{E8205F84-B8A3-40EA-BA50-730703E21E65}"/>
              </a:ext>
            </a:extLst>
          </p:cNvPr>
          <p:cNvGrpSpPr/>
          <p:nvPr/>
        </p:nvGrpSpPr>
        <p:grpSpPr>
          <a:xfrm>
            <a:off x="8615680" y="4389120"/>
            <a:ext cx="932180" cy="731520"/>
            <a:chOff x="8615680" y="4389120"/>
            <a:chExt cx="932180" cy="731520"/>
          </a:xfrm>
        </p:grpSpPr>
        <p:sp>
          <p:nvSpPr>
            <p:cNvPr id="6" name="矩形 5">
              <a:extLst>
                <a:ext uri="{FF2B5EF4-FFF2-40B4-BE49-F238E27FC236}">
                  <a16:creationId xmlns:a16="http://schemas.microsoft.com/office/drawing/2014/main" id="{DD69D6DF-6E15-4A6A-9574-F6298B68CEC1}"/>
                </a:ext>
              </a:extLst>
            </p:cNvPr>
            <p:cNvSpPr/>
            <p:nvPr/>
          </p:nvSpPr>
          <p:spPr>
            <a:xfrm>
              <a:off x="8615680" y="4389120"/>
              <a:ext cx="68072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9976B53-AF16-414B-A265-FB7CAB57CC04}"/>
                </a:ext>
              </a:extLst>
            </p:cNvPr>
            <p:cNvSpPr/>
            <p:nvPr/>
          </p:nvSpPr>
          <p:spPr>
            <a:xfrm>
              <a:off x="8983578" y="4533900"/>
              <a:ext cx="56428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4AE8BC73-A024-4675-A04C-480F203E410F}"/>
              </a:ext>
            </a:extLst>
          </p:cNvPr>
          <p:cNvPicPr>
            <a:picLocks noChangeAspect="1"/>
          </p:cNvPicPr>
          <p:nvPr/>
        </p:nvPicPr>
        <p:blipFill>
          <a:blip r:embed="rId2"/>
          <a:stretch>
            <a:fillRect/>
          </a:stretch>
        </p:blipFill>
        <p:spPr>
          <a:xfrm>
            <a:off x="5170154" y="1536092"/>
            <a:ext cx="5500086" cy="3714551"/>
          </a:xfrm>
          <a:prstGeom prst="rect">
            <a:avLst/>
          </a:prstGeom>
        </p:spPr>
      </p:pic>
    </p:spTree>
    <p:extLst>
      <p:ext uri="{BB962C8B-B14F-4D97-AF65-F5344CB8AC3E}">
        <p14:creationId xmlns:p14="http://schemas.microsoft.com/office/powerpoint/2010/main" val="311148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1531D-1699-4B90-A7C9-181B50DB3AEB}"/>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72D61950-BA67-4845-85A0-E5B5350B3AFD}"/>
              </a:ext>
            </a:extLst>
          </p:cNvPr>
          <p:cNvSpPr>
            <a:spLocks noGrp="1"/>
          </p:cNvSpPr>
          <p:nvPr>
            <p:ph idx="1"/>
          </p:nvPr>
        </p:nvSpPr>
        <p:spPr/>
        <p:txBody>
          <a:bodyPr/>
          <a:lstStyle/>
          <a:p>
            <a:r>
              <a:rPr lang="zh-CN" altLang="en-US" dirty="0"/>
              <a:t>聚类算法</a:t>
            </a:r>
            <a:endParaRPr lang="en-US" altLang="zh-CN" dirty="0"/>
          </a:p>
          <a:p>
            <a:pPr lvl="1"/>
            <a:r>
              <a:rPr lang="en-US" altLang="zh-CN" dirty="0"/>
              <a:t>K-Means</a:t>
            </a:r>
          </a:p>
          <a:p>
            <a:pPr marL="1371600" lvl="2" indent="-457200">
              <a:buFont typeface="+mj-lt"/>
              <a:buAutoNum type="arabicPeriod"/>
            </a:pPr>
            <a:r>
              <a:rPr lang="zh-CN" altLang="en-US" dirty="0"/>
              <a:t>选取</a:t>
            </a:r>
            <a:r>
              <a:rPr lang="en-US" altLang="zh-CN" dirty="0"/>
              <a:t>K</a:t>
            </a:r>
            <a:r>
              <a:rPr lang="zh-CN" altLang="en-US" dirty="0"/>
              <a:t>个点做为初始聚集的簇心（也可选择非样本点）</a:t>
            </a:r>
            <a:r>
              <a:rPr lang="en-US" altLang="zh-CN" dirty="0"/>
              <a:t>;</a:t>
            </a:r>
          </a:p>
          <a:p>
            <a:pPr marL="1371600" lvl="2" indent="-457200">
              <a:buFont typeface="+mj-lt"/>
              <a:buAutoNum type="arabicPeriod"/>
            </a:pPr>
            <a:r>
              <a:rPr lang="zh-CN" altLang="en-US" dirty="0"/>
              <a:t>分别计算每个样本点到 </a:t>
            </a:r>
            <a:r>
              <a:rPr lang="en-US" altLang="zh-CN" dirty="0"/>
              <a:t>K</a:t>
            </a:r>
            <a:r>
              <a:rPr lang="zh-CN" altLang="en-US" dirty="0"/>
              <a:t>个簇心的距离（这里的距离一般取欧氏距离或余弦距离），找到离该点最近的簇心，将它归属到对应的簇；</a:t>
            </a:r>
          </a:p>
          <a:p>
            <a:pPr marL="1371600" lvl="2" indent="-457200">
              <a:buFont typeface="+mj-lt"/>
              <a:buAutoNum type="arabicPeriod"/>
            </a:pPr>
            <a:r>
              <a:rPr lang="zh-CN" altLang="en-US" dirty="0"/>
              <a:t>所有点都归属到簇之后， </a:t>
            </a:r>
            <a:r>
              <a:rPr lang="en-US" altLang="zh-CN" dirty="0"/>
              <a:t>M</a:t>
            </a:r>
            <a:r>
              <a:rPr lang="zh-CN" altLang="en-US" dirty="0"/>
              <a:t>个点就分为了 </a:t>
            </a:r>
            <a:r>
              <a:rPr lang="en-US" altLang="zh-CN" dirty="0"/>
              <a:t>K</a:t>
            </a:r>
            <a:r>
              <a:rPr lang="zh-CN" altLang="en-US" dirty="0"/>
              <a:t>个簇。之后重新计算每个簇的重心（平均距离中心），将其定为新的“簇心”；</a:t>
            </a:r>
          </a:p>
          <a:p>
            <a:pPr marL="1371600" lvl="2" indent="-457200">
              <a:buFont typeface="+mj-lt"/>
              <a:buAutoNum type="arabicPeriod"/>
            </a:pPr>
            <a:r>
              <a:rPr lang="zh-CN" altLang="en-US" dirty="0"/>
              <a:t>反复迭代 </a:t>
            </a:r>
            <a:r>
              <a:rPr lang="en-US" altLang="zh-CN" dirty="0"/>
              <a:t>2,3 </a:t>
            </a:r>
            <a:r>
              <a:rPr lang="zh-CN" altLang="en-US" dirty="0"/>
              <a:t>步骤，直到达到某个中止条件（常用的有迭代次数、簇中心点变化率等）</a:t>
            </a:r>
          </a:p>
        </p:txBody>
      </p:sp>
      <p:sp>
        <p:nvSpPr>
          <p:cNvPr id="4" name="灯片编号占位符 3">
            <a:extLst>
              <a:ext uri="{FF2B5EF4-FFF2-40B4-BE49-F238E27FC236}">
                <a16:creationId xmlns:a16="http://schemas.microsoft.com/office/drawing/2014/main" id="{BCBE2CE3-7AC1-457B-BE11-DA69768C0B05}"/>
              </a:ext>
            </a:extLst>
          </p:cNvPr>
          <p:cNvSpPr>
            <a:spLocks noGrp="1"/>
          </p:cNvSpPr>
          <p:nvPr>
            <p:ph type="sldNum" sz="quarter" idx="12"/>
          </p:nvPr>
        </p:nvSpPr>
        <p:spPr/>
        <p:txBody>
          <a:bodyPr/>
          <a:lstStyle/>
          <a:p>
            <a:fld id="{CE6D0562-17D3-4805-894F-43CDE43E696F}" type="slidenum">
              <a:rPr lang="zh-CN" altLang="en-US" smtClean="0"/>
              <a:t>3</a:t>
            </a:fld>
            <a:endParaRPr lang="zh-CN" altLang="en-US"/>
          </a:p>
        </p:txBody>
      </p:sp>
      <p:grpSp>
        <p:nvGrpSpPr>
          <p:cNvPr id="10" name="组合 9">
            <a:extLst>
              <a:ext uri="{FF2B5EF4-FFF2-40B4-BE49-F238E27FC236}">
                <a16:creationId xmlns:a16="http://schemas.microsoft.com/office/drawing/2014/main" id="{3AEF2E63-3291-4236-B16C-50F8978933CA}"/>
              </a:ext>
            </a:extLst>
          </p:cNvPr>
          <p:cNvGrpSpPr/>
          <p:nvPr/>
        </p:nvGrpSpPr>
        <p:grpSpPr>
          <a:xfrm>
            <a:off x="657643" y="4457086"/>
            <a:ext cx="11213433" cy="1936931"/>
            <a:chOff x="799686" y="4601981"/>
            <a:chExt cx="11213433" cy="1936931"/>
          </a:xfrm>
        </p:grpSpPr>
        <p:pic>
          <p:nvPicPr>
            <p:cNvPr id="7" name="图片 6">
              <a:extLst>
                <a:ext uri="{FF2B5EF4-FFF2-40B4-BE49-F238E27FC236}">
                  <a16:creationId xmlns:a16="http://schemas.microsoft.com/office/drawing/2014/main" id="{445BBE90-5DF4-4286-AED7-6EA774AE8B74}"/>
                </a:ext>
              </a:extLst>
            </p:cNvPr>
            <p:cNvPicPr>
              <a:picLocks noChangeAspect="1"/>
            </p:cNvPicPr>
            <p:nvPr/>
          </p:nvPicPr>
          <p:blipFill rotWithShape="1">
            <a:blip r:embed="rId2">
              <a:extLst>
                <a:ext uri="{28A0092B-C50C-407E-A947-70E740481C1C}">
                  <a14:useLocalDpi xmlns:a14="http://schemas.microsoft.com/office/drawing/2010/main" val="0"/>
                </a:ext>
              </a:extLst>
            </a:blip>
            <a:srcRect b="48013"/>
            <a:stretch/>
          </p:blipFill>
          <p:spPr>
            <a:xfrm>
              <a:off x="799686" y="4601981"/>
              <a:ext cx="5479090" cy="1936931"/>
            </a:xfrm>
            <a:prstGeom prst="rect">
              <a:avLst/>
            </a:prstGeom>
          </p:spPr>
        </p:pic>
        <p:pic>
          <p:nvPicPr>
            <p:cNvPr id="9" name="图片 8">
              <a:extLst>
                <a:ext uri="{FF2B5EF4-FFF2-40B4-BE49-F238E27FC236}">
                  <a16:creationId xmlns:a16="http://schemas.microsoft.com/office/drawing/2014/main" id="{CC051996-9AE9-4041-BAC9-9599DB07588B}"/>
                </a:ext>
              </a:extLst>
            </p:cNvPr>
            <p:cNvPicPr>
              <a:picLocks noChangeAspect="1"/>
            </p:cNvPicPr>
            <p:nvPr/>
          </p:nvPicPr>
          <p:blipFill rotWithShape="1">
            <a:blip r:embed="rId2">
              <a:extLst>
                <a:ext uri="{28A0092B-C50C-407E-A947-70E740481C1C}">
                  <a14:useLocalDpi xmlns:a14="http://schemas.microsoft.com/office/drawing/2010/main" val="0"/>
                </a:ext>
              </a:extLst>
            </a:blip>
            <a:srcRect t="49744"/>
            <a:stretch/>
          </p:blipFill>
          <p:spPr>
            <a:xfrm>
              <a:off x="6534029" y="4601981"/>
              <a:ext cx="5479090" cy="1872415"/>
            </a:xfrm>
            <a:prstGeom prst="rect">
              <a:avLst/>
            </a:prstGeom>
          </p:spPr>
        </p:pic>
      </p:grpSp>
    </p:spTree>
    <p:extLst>
      <p:ext uri="{BB962C8B-B14F-4D97-AF65-F5344CB8AC3E}">
        <p14:creationId xmlns:p14="http://schemas.microsoft.com/office/powerpoint/2010/main" val="45387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C1531D-1699-4B90-A7C9-181B50DB3AEB}"/>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72D61950-BA67-4845-85A0-E5B5350B3AFD}"/>
              </a:ext>
            </a:extLst>
          </p:cNvPr>
          <p:cNvSpPr>
            <a:spLocks noGrp="1"/>
          </p:cNvSpPr>
          <p:nvPr>
            <p:ph idx="1"/>
          </p:nvPr>
        </p:nvSpPr>
        <p:spPr/>
        <p:txBody>
          <a:bodyPr/>
          <a:lstStyle/>
          <a:p>
            <a:r>
              <a:rPr lang="zh-CN" altLang="en-US" dirty="0"/>
              <a:t>聚类算法</a:t>
            </a:r>
            <a:endParaRPr lang="en-US" altLang="zh-CN" dirty="0"/>
          </a:p>
          <a:p>
            <a:pPr lvl="1"/>
            <a:r>
              <a:rPr lang="en-US" altLang="zh-CN" dirty="0" err="1"/>
              <a:t>sklearn.cluster.Kmeans</a:t>
            </a:r>
            <a:r>
              <a:rPr lang="en-US" altLang="zh-CN" dirty="0"/>
              <a:t>()</a:t>
            </a:r>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BCBE2CE3-7AC1-457B-BE11-DA69768C0B05}"/>
              </a:ext>
            </a:extLst>
          </p:cNvPr>
          <p:cNvSpPr>
            <a:spLocks noGrp="1"/>
          </p:cNvSpPr>
          <p:nvPr>
            <p:ph type="sldNum" sz="quarter" idx="12"/>
          </p:nvPr>
        </p:nvSpPr>
        <p:spPr/>
        <p:txBody>
          <a:bodyPr/>
          <a:lstStyle/>
          <a:p>
            <a:fld id="{CE6D0562-17D3-4805-894F-43CDE43E696F}" type="slidenum">
              <a:rPr lang="zh-CN" altLang="en-US" smtClean="0"/>
              <a:t>4</a:t>
            </a:fld>
            <a:endParaRPr lang="zh-CN" altLang="en-US"/>
          </a:p>
        </p:txBody>
      </p:sp>
      <p:pic>
        <p:nvPicPr>
          <p:cNvPr id="5" name="图片 4">
            <a:extLst>
              <a:ext uri="{FF2B5EF4-FFF2-40B4-BE49-F238E27FC236}">
                <a16:creationId xmlns:a16="http://schemas.microsoft.com/office/drawing/2014/main" id="{4D421C09-3DA8-457E-9353-05245779EAB0}"/>
              </a:ext>
            </a:extLst>
          </p:cNvPr>
          <p:cNvPicPr>
            <a:picLocks noChangeAspect="1"/>
          </p:cNvPicPr>
          <p:nvPr/>
        </p:nvPicPr>
        <p:blipFill>
          <a:blip r:embed="rId2"/>
          <a:stretch>
            <a:fillRect/>
          </a:stretch>
        </p:blipFill>
        <p:spPr>
          <a:xfrm>
            <a:off x="844061" y="2683923"/>
            <a:ext cx="9050843" cy="3854989"/>
          </a:xfrm>
          <a:prstGeom prst="rect">
            <a:avLst/>
          </a:prstGeom>
        </p:spPr>
      </p:pic>
    </p:spTree>
    <p:extLst>
      <p:ext uri="{BB962C8B-B14F-4D97-AF65-F5344CB8AC3E}">
        <p14:creationId xmlns:p14="http://schemas.microsoft.com/office/powerpoint/2010/main" val="401792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122B7-2682-4A53-8263-F78CE4AE2725}"/>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9B527726-618A-434D-AC03-DCFDA3CA8E1F}"/>
              </a:ext>
            </a:extLst>
          </p:cNvPr>
          <p:cNvSpPr>
            <a:spLocks noGrp="1"/>
          </p:cNvSpPr>
          <p:nvPr>
            <p:ph idx="1"/>
          </p:nvPr>
        </p:nvSpPr>
        <p:spPr/>
        <p:txBody>
          <a:bodyPr>
            <a:normAutofit fontScale="77500" lnSpcReduction="20000"/>
          </a:bodyPr>
          <a:lstStyle/>
          <a:p>
            <a:pPr>
              <a:lnSpc>
                <a:spcPct val="120000"/>
              </a:lnSpc>
            </a:pPr>
            <a:r>
              <a:rPr lang="en-US" altLang="zh-CN" dirty="0"/>
              <a:t>K-Means</a:t>
            </a:r>
            <a:r>
              <a:rPr lang="zh-CN" altLang="en-US" dirty="0"/>
              <a:t>不足</a:t>
            </a:r>
            <a:endParaRPr lang="en-US" altLang="zh-CN" dirty="0"/>
          </a:p>
          <a:p>
            <a:pPr lvl="1">
              <a:lnSpc>
                <a:spcPct val="120000"/>
              </a:lnSpc>
            </a:pPr>
            <a:r>
              <a:rPr lang="zh-CN" altLang="en-US" dirty="0"/>
              <a:t>初值敏感</a:t>
            </a:r>
            <a:endParaRPr lang="en-US" altLang="zh-CN" dirty="0"/>
          </a:p>
          <a:p>
            <a:pPr lvl="1">
              <a:lnSpc>
                <a:spcPct val="120000"/>
              </a:lnSpc>
            </a:pPr>
            <a:r>
              <a:rPr lang="en-US" altLang="zh-CN" dirty="0"/>
              <a:t>K</a:t>
            </a:r>
            <a:r>
              <a:rPr lang="zh-CN" altLang="en-US" dirty="0"/>
              <a:t>值的选择</a:t>
            </a:r>
            <a:endParaRPr lang="en-US" altLang="zh-CN" dirty="0"/>
          </a:p>
          <a:p>
            <a:pPr lvl="2">
              <a:lnSpc>
                <a:spcPct val="120000"/>
              </a:lnSpc>
            </a:pPr>
            <a:r>
              <a:rPr lang="en-US" altLang="zh-CN" dirty="0"/>
              <a:t>K</a:t>
            </a:r>
            <a:r>
              <a:rPr lang="zh-CN" altLang="en-US" dirty="0"/>
              <a:t>值是用户给定的，在进行数据处理前，</a:t>
            </a:r>
            <a:r>
              <a:rPr lang="en-US" altLang="zh-CN" dirty="0"/>
              <a:t>K</a:t>
            </a:r>
            <a:r>
              <a:rPr lang="zh-CN" altLang="en-US" dirty="0"/>
              <a:t>值是未知的，给定合适的 </a:t>
            </a:r>
            <a:r>
              <a:rPr lang="en-US" altLang="zh-CN" dirty="0"/>
              <a:t>k </a:t>
            </a:r>
            <a:r>
              <a:rPr lang="zh-CN" altLang="en-US" dirty="0"/>
              <a:t>值，需要先验知识，凭空估计很困难，或者可能导致效果很差</a:t>
            </a:r>
            <a:endParaRPr lang="en-US" altLang="zh-CN" dirty="0"/>
          </a:p>
          <a:p>
            <a:pPr lvl="1">
              <a:lnSpc>
                <a:spcPct val="120000"/>
              </a:lnSpc>
            </a:pPr>
            <a:r>
              <a:rPr lang="zh-CN" altLang="en-US" dirty="0"/>
              <a:t>异常点敏感</a:t>
            </a:r>
            <a:endParaRPr lang="en-US" altLang="zh-CN" dirty="0"/>
          </a:p>
          <a:p>
            <a:pPr lvl="2">
              <a:lnSpc>
                <a:spcPct val="120000"/>
              </a:lnSpc>
            </a:pPr>
            <a:r>
              <a:rPr lang="zh-CN" altLang="en-US" dirty="0"/>
              <a:t>特殊值</a:t>
            </a:r>
            <a:r>
              <a:rPr lang="en-US" altLang="zh-CN" dirty="0"/>
              <a:t>(</a:t>
            </a:r>
            <a:r>
              <a:rPr lang="zh-CN" altLang="en-US" dirty="0"/>
              <a:t>离群值或称为异常值</a:t>
            </a:r>
            <a:r>
              <a:rPr lang="en-US" altLang="zh-CN" dirty="0"/>
              <a:t>)</a:t>
            </a:r>
            <a:r>
              <a:rPr lang="zh-CN" altLang="en-US" dirty="0"/>
              <a:t>对模型的影响比较大</a:t>
            </a:r>
            <a:endParaRPr lang="en-US" altLang="zh-CN" dirty="0"/>
          </a:p>
          <a:p>
            <a:pPr lvl="1">
              <a:lnSpc>
                <a:spcPct val="120000"/>
              </a:lnSpc>
            </a:pPr>
            <a:r>
              <a:rPr lang="zh-CN" altLang="en-US" dirty="0"/>
              <a:t>不适合发现非凸形状的簇或者大小差别较大的簇</a:t>
            </a:r>
            <a:endParaRPr lang="en-US" altLang="zh-CN" dirty="0"/>
          </a:p>
          <a:p>
            <a:pPr>
              <a:lnSpc>
                <a:spcPct val="120000"/>
              </a:lnSpc>
            </a:pPr>
            <a:r>
              <a:rPr lang="en-US" altLang="zh-CN" dirty="0"/>
              <a:t>K-Means++</a:t>
            </a:r>
            <a:r>
              <a:rPr lang="zh-CN" altLang="en-US" dirty="0"/>
              <a:t>，</a:t>
            </a:r>
            <a:r>
              <a:rPr lang="en-US" altLang="zh-CN" dirty="0"/>
              <a:t>K-Means||</a:t>
            </a:r>
            <a:r>
              <a:rPr lang="zh-CN" altLang="en-US" dirty="0"/>
              <a:t>，</a:t>
            </a:r>
            <a:r>
              <a:rPr lang="en-US" altLang="zh-CN" dirty="0"/>
              <a:t>Mini Batch K-Means</a:t>
            </a:r>
          </a:p>
          <a:p>
            <a:pPr>
              <a:lnSpc>
                <a:spcPct val="120000"/>
              </a:lnSpc>
            </a:pPr>
            <a:r>
              <a:rPr lang="en-US" altLang="zh-CN" dirty="0"/>
              <a:t>K-Means++</a:t>
            </a:r>
            <a:r>
              <a:rPr lang="zh-CN" altLang="en-US" dirty="0"/>
              <a:t>：对数据集中的每个点</a:t>
            </a:r>
            <a:r>
              <a:rPr lang="en-US" altLang="zh-CN" dirty="0"/>
              <a:t>x</a:t>
            </a:r>
            <a:r>
              <a:rPr lang="zh-CN" altLang="en-US" dirty="0"/>
              <a:t>，计算</a:t>
            </a:r>
            <a:r>
              <a:rPr lang="en-US" altLang="zh-CN" dirty="0"/>
              <a:t>x</a:t>
            </a:r>
            <a:r>
              <a:rPr lang="zh-CN" altLang="en-US" dirty="0"/>
              <a:t>到所有已有聚类中心点的距离和</a:t>
            </a:r>
            <a:r>
              <a:rPr lang="en-US" altLang="zh-CN" dirty="0"/>
              <a:t>D(X)</a:t>
            </a:r>
            <a:r>
              <a:rPr lang="zh-CN" altLang="en-US" dirty="0"/>
              <a:t>，基于</a:t>
            </a:r>
            <a:r>
              <a:rPr lang="en-US" altLang="zh-CN" dirty="0"/>
              <a:t>D(X)</a:t>
            </a:r>
            <a:r>
              <a:rPr lang="zh-CN" altLang="en-US" dirty="0"/>
              <a:t>采用线性概率选择出下一个聚类中心点</a:t>
            </a:r>
            <a:r>
              <a:rPr lang="en-US" altLang="zh-CN" dirty="0"/>
              <a:t>(</a:t>
            </a:r>
            <a:r>
              <a:rPr lang="zh-CN" altLang="en-US" dirty="0"/>
              <a:t>距离较远的一个点成为新增的一个聚类中心点而不是最远的一个点是由于最远点可能为异常点，这里的选取规则是计算出</a:t>
            </a:r>
            <a:r>
              <a:rPr lang="en-US" altLang="zh-CN" dirty="0"/>
              <a:t>M</a:t>
            </a:r>
            <a:r>
              <a:rPr lang="zh-CN" altLang="en-US" dirty="0"/>
              <a:t>个距离团较远的点，然后随机选择出一点</a:t>
            </a:r>
            <a:r>
              <a:rPr lang="en-US" altLang="zh-CN" dirty="0"/>
              <a:t>)</a:t>
            </a:r>
            <a:endParaRPr lang="zh-CN" altLang="en-US" dirty="0"/>
          </a:p>
          <a:p>
            <a:pPr lvl="1">
              <a:lnSpc>
                <a:spcPct val="120000"/>
              </a:lnSpc>
            </a:pPr>
            <a:endParaRPr lang="en-US" altLang="zh-CN" dirty="0"/>
          </a:p>
          <a:p>
            <a:pPr>
              <a:lnSpc>
                <a:spcPct val="120000"/>
              </a:lnSpc>
            </a:pPr>
            <a:endParaRPr lang="zh-CN" altLang="en-US" dirty="0"/>
          </a:p>
        </p:txBody>
      </p:sp>
      <p:sp>
        <p:nvSpPr>
          <p:cNvPr id="4" name="灯片编号占位符 3">
            <a:extLst>
              <a:ext uri="{FF2B5EF4-FFF2-40B4-BE49-F238E27FC236}">
                <a16:creationId xmlns:a16="http://schemas.microsoft.com/office/drawing/2014/main" id="{5A11D1F7-43B1-428F-B24C-E4EBC61A55A2}"/>
              </a:ext>
            </a:extLst>
          </p:cNvPr>
          <p:cNvSpPr>
            <a:spLocks noGrp="1"/>
          </p:cNvSpPr>
          <p:nvPr>
            <p:ph type="sldNum" sz="quarter" idx="12"/>
          </p:nvPr>
        </p:nvSpPr>
        <p:spPr/>
        <p:txBody>
          <a:bodyPr/>
          <a:lstStyle/>
          <a:p>
            <a:fld id="{CE6D0562-17D3-4805-894F-43CDE43E696F}" type="slidenum">
              <a:rPr lang="zh-CN" altLang="en-US" smtClean="0"/>
              <a:t>5</a:t>
            </a:fld>
            <a:endParaRPr lang="zh-CN" altLang="en-US"/>
          </a:p>
        </p:txBody>
      </p:sp>
      <p:pic>
        <p:nvPicPr>
          <p:cNvPr id="9" name="图片 8">
            <a:extLst>
              <a:ext uri="{FF2B5EF4-FFF2-40B4-BE49-F238E27FC236}">
                <a16:creationId xmlns:a16="http://schemas.microsoft.com/office/drawing/2014/main" id="{120EDB69-ACD6-4C69-9761-66F6E5FBE16C}"/>
              </a:ext>
            </a:extLst>
          </p:cNvPr>
          <p:cNvPicPr>
            <a:picLocks noChangeAspect="1"/>
          </p:cNvPicPr>
          <p:nvPr/>
        </p:nvPicPr>
        <p:blipFill rotWithShape="1">
          <a:blip r:embed="rId2"/>
          <a:srcRect l="4574" t="7216" r="4640" b="48474"/>
          <a:stretch/>
        </p:blipFill>
        <p:spPr>
          <a:xfrm>
            <a:off x="3781888" y="68060"/>
            <a:ext cx="5280509" cy="2577290"/>
          </a:xfrm>
          <a:prstGeom prst="rect">
            <a:avLst/>
          </a:prstGeom>
        </p:spPr>
      </p:pic>
      <p:pic>
        <p:nvPicPr>
          <p:cNvPr id="5" name="图片 4">
            <a:extLst>
              <a:ext uri="{FF2B5EF4-FFF2-40B4-BE49-F238E27FC236}">
                <a16:creationId xmlns:a16="http://schemas.microsoft.com/office/drawing/2014/main" id="{F7E11BD9-D313-4BBC-8B60-34EFA2E56E4F}"/>
              </a:ext>
            </a:extLst>
          </p:cNvPr>
          <p:cNvPicPr>
            <a:picLocks noChangeAspect="1"/>
          </p:cNvPicPr>
          <p:nvPr/>
        </p:nvPicPr>
        <p:blipFill>
          <a:blip r:embed="rId3"/>
          <a:stretch>
            <a:fillRect/>
          </a:stretch>
        </p:blipFill>
        <p:spPr>
          <a:xfrm>
            <a:off x="7776838" y="3022615"/>
            <a:ext cx="3474313" cy="1746496"/>
          </a:xfrm>
          <a:prstGeom prst="rect">
            <a:avLst/>
          </a:prstGeom>
        </p:spPr>
      </p:pic>
    </p:spTree>
    <p:extLst>
      <p:ext uri="{BB962C8B-B14F-4D97-AF65-F5344CB8AC3E}">
        <p14:creationId xmlns:p14="http://schemas.microsoft.com/office/powerpoint/2010/main" val="205911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E80EF-68BF-4E17-8494-26FDDC0E2FE0}"/>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54796A2E-F545-42E2-B004-C5F21E0A6E9D}"/>
              </a:ext>
            </a:extLst>
          </p:cNvPr>
          <p:cNvSpPr>
            <a:spLocks noGrp="1"/>
          </p:cNvSpPr>
          <p:nvPr>
            <p:ph idx="1"/>
          </p:nvPr>
        </p:nvSpPr>
        <p:spPr/>
        <p:txBody>
          <a:bodyPr>
            <a:normAutofit lnSpcReduction="10000"/>
          </a:bodyPr>
          <a:lstStyle/>
          <a:p>
            <a:pPr>
              <a:lnSpc>
                <a:spcPct val="100000"/>
              </a:lnSpc>
            </a:pPr>
            <a:r>
              <a:rPr lang="zh-CN" altLang="en-US" dirty="0"/>
              <a:t>层次聚类</a:t>
            </a:r>
            <a:endParaRPr lang="en-US" altLang="zh-CN" dirty="0"/>
          </a:p>
          <a:p>
            <a:pPr lvl="1">
              <a:lnSpc>
                <a:spcPct val="100000"/>
              </a:lnSpc>
            </a:pPr>
            <a:r>
              <a:rPr lang="zh-CN" altLang="en-US" dirty="0"/>
              <a:t>凝聚型层次聚类的策略是先将每个对象作为一个簇，然后合并这些原子簇为越来越大的簇，直到所有对象都在一个簇中，或者某个终止条件被满足。绝大多数层次聚类属于凝聚型层次聚类，它们只是在簇间相似度的定义上有所不同。 这里给出采用最小距离的凝聚层次聚类算法流程：</a:t>
            </a:r>
          </a:p>
          <a:p>
            <a:pPr marL="1371600" lvl="2" indent="-457200">
              <a:lnSpc>
                <a:spcPct val="100000"/>
              </a:lnSpc>
              <a:buFont typeface="+mj-lt"/>
              <a:buAutoNum type="arabicPeriod"/>
            </a:pPr>
            <a:r>
              <a:rPr lang="zh-CN" altLang="en-US" dirty="0"/>
              <a:t>将每个对象看作一类，计算两两之间的最小距离；</a:t>
            </a:r>
          </a:p>
          <a:p>
            <a:pPr marL="1371600" lvl="2" indent="-457200">
              <a:lnSpc>
                <a:spcPct val="100000"/>
              </a:lnSpc>
              <a:buFont typeface="+mj-lt"/>
              <a:buAutoNum type="arabicPeriod"/>
            </a:pPr>
            <a:r>
              <a:rPr lang="zh-CN" altLang="en-US" dirty="0"/>
              <a:t>将距离最小的两个类合并成一个新类；</a:t>
            </a:r>
          </a:p>
          <a:p>
            <a:pPr marL="1371600" lvl="2" indent="-457200">
              <a:lnSpc>
                <a:spcPct val="100000"/>
              </a:lnSpc>
              <a:buFont typeface="+mj-lt"/>
              <a:buAutoNum type="arabicPeriod"/>
            </a:pPr>
            <a:r>
              <a:rPr lang="zh-CN" altLang="en-US" dirty="0"/>
              <a:t>重新计算新类与所有类之间的距离；</a:t>
            </a:r>
          </a:p>
          <a:p>
            <a:pPr marL="1371600" lvl="2" indent="-457200">
              <a:lnSpc>
                <a:spcPct val="100000"/>
              </a:lnSpc>
              <a:buFont typeface="+mj-lt"/>
              <a:buAutoNum type="arabicPeriod"/>
            </a:pPr>
            <a:r>
              <a:rPr lang="zh-CN" altLang="en-US" dirty="0"/>
              <a:t>重复</a:t>
            </a:r>
            <a:r>
              <a:rPr lang="en-US" altLang="zh-CN" dirty="0"/>
              <a:t>2</a:t>
            </a:r>
            <a:r>
              <a:rPr lang="zh-CN" altLang="en-US" dirty="0"/>
              <a:t>，</a:t>
            </a:r>
            <a:r>
              <a:rPr lang="en-US" altLang="zh-CN" dirty="0"/>
              <a:t>3</a:t>
            </a:r>
            <a:r>
              <a:rPr lang="zh-CN" altLang="en-US" dirty="0"/>
              <a:t>两个步骤，直到所有类合并成一类或满足终止条件。</a:t>
            </a:r>
            <a:endParaRPr lang="en-US" altLang="zh-CN" dirty="0"/>
          </a:p>
          <a:p>
            <a:pPr lvl="1">
              <a:lnSpc>
                <a:spcPct val="100000"/>
              </a:lnSpc>
            </a:pPr>
            <a:r>
              <a:rPr lang="zh-CN" altLang="en-US" dirty="0"/>
              <a:t>优点：距离和规则的相似度容易定义，限制少；不需要预先制定聚类数；可以发现类的层次关系；可以聚类成其它形状。</a:t>
            </a:r>
            <a:endParaRPr lang="en-US" altLang="zh-CN" dirty="0"/>
          </a:p>
          <a:p>
            <a:pPr lvl="1">
              <a:lnSpc>
                <a:spcPct val="100000"/>
              </a:lnSpc>
            </a:pPr>
            <a:r>
              <a:rPr lang="zh-CN" altLang="en-US" dirty="0"/>
              <a:t>缺点：计算复杂度太高；奇异值也能产生很大影响；算法很可能聚类成链状</a:t>
            </a:r>
            <a:endParaRPr lang="en-US" altLang="zh-CN" dirty="0"/>
          </a:p>
          <a:p>
            <a:pPr>
              <a:lnSpc>
                <a:spcPct val="100000"/>
              </a:lnSpc>
            </a:pPr>
            <a:endParaRPr lang="zh-CN" altLang="en-US" dirty="0"/>
          </a:p>
        </p:txBody>
      </p:sp>
      <p:sp>
        <p:nvSpPr>
          <p:cNvPr id="4" name="灯片编号占位符 3">
            <a:extLst>
              <a:ext uri="{FF2B5EF4-FFF2-40B4-BE49-F238E27FC236}">
                <a16:creationId xmlns:a16="http://schemas.microsoft.com/office/drawing/2014/main" id="{C85271F3-94F7-4960-A59D-C4AE577981CF}"/>
              </a:ext>
            </a:extLst>
          </p:cNvPr>
          <p:cNvSpPr>
            <a:spLocks noGrp="1"/>
          </p:cNvSpPr>
          <p:nvPr>
            <p:ph type="sldNum" sz="quarter" idx="12"/>
          </p:nvPr>
        </p:nvSpPr>
        <p:spPr/>
        <p:txBody>
          <a:bodyPr/>
          <a:lstStyle/>
          <a:p>
            <a:fld id="{CE6D0562-17D3-4805-894F-43CDE43E696F}" type="slidenum">
              <a:rPr lang="zh-CN" altLang="en-US" smtClean="0"/>
              <a:t>6</a:t>
            </a:fld>
            <a:endParaRPr lang="zh-CN" altLang="en-US"/>
          </a:p>
        </p:txBody>
      </p:sp>
    </p:spTree>
    <p:extLst>
      <p:ext uri="{BB962C8B-B14F-4D97-AF65-F5344CB8AC3E}">
        <p14:creationId xmlns:p14="http://schemas.microsoft.com/office/powerpoint/2010/main" val="387620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E1A98-0D65-4668-BC6A-5280A82B34CD}"/>
              </a:ext>
            </a:extLst>
          </p:cNvPr>
          <p:cNvSpPr>
            <a:spLocks noGrp="1"/>
          </p:cNvSpPr>
          <p:nvPr>
            <p:ph type="title"/>
          </p:nvPr>
        </p:nvSpPr>
        <p:spPr/>
        <p:txBody>
          <a:bodyPr/>
          <a:lstStyle/>
          <a:p>
            <a:r>
              <a:rPr lang="zh-CN" altLang="en-US" dirty="0"/>
              <a:t>评价指标简介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2A62B4-74C5-4878-AD95-FE1FB0E91AA2}"/>
                  </a:ext>
                </a:extLst>
              </p:cNvPr>
              <p:cNvSpPr>
                <a:spLocks noGrp="1"/>
              </p:cNvSpPr>
              <p:nvPr>
                <p:ph idx="1"/>
              </p:nvPr>
            </p:nvSpPr>
            <p:spPr/>
            <p:txBody>
              <a:bodyPr>
                <a:normAutofit fontScale="62500" lnSpcReduction="20000"/>
              </a:bodyPr>
              <a:lstStyle/>
              <a:p>
                <a:pPr>
                  <a:lnSpc>
                    <a:spcPct val="120000"/>
                  </a:lnSpc>
                </a:pPr>
                <a:r>
                  <a:rPr lang="en-US" altLang="zh-CN" dirty="0"/>
                  <a:t>Rand index(</a:t>
                </a:r>
                <a:r>
                  <a:rPr lang="zh-CN" altLang="en-US" dirty="0"/>
                  <a:t>兰德指数</a:t>
                </a:r>
                <a:r>
                  <a:rPr lang="en-US" altLang="zh-CN" dirty="0"/>
                  <a:t>)(RI) </a:t>
                </a:r>
                <a:r>
                  <a:rPr lang="zh-CN" altLang="en-US" dirty="0"/>
                  <a:t>与</a:t>
                </a:r>
                <a:r>
                  <a:rPr lang="en-US" altLang="zh-CN" dirty="0"/>
                  <a:t>Adjusted Rand index(</a:t>
                </a:r>
                <a:r>
                  <a:rPr lang="zh-CN" altLang="en-US" dirty="0"/>
                  <a:t>调整兰德指数</a:t>
                </a:r>
                <a:r>
                  <a:rPr lang="en-US" altLang="zh-CN" dirty="0"/>
                  <a:t>)(ARI)</a:t>
                </a:r>
              </a:p>
              <a:p>
                <a:pPr>
                  <a:lnSpc>
                    <a:spcPct val="120000"/>
                  </a:lnSpc>
                </a:pPr>
                <a:endParaRPr lang="en-US" altLang="zh-CN" dirty="0"/>
              </a:p>
              <a:p>
                <a:pPr>
                  <a:lnSpc>
                    <a:spcPct val="120000"/>
                  </a:lnSpc>
                </a:pPr>
                <a:r>
                  <a:rPr lang="en-US" altLang="zh-CN" dirty="0"/>
                  <a:t>RI</a:t>
                </a:r>
                <a:r>
                  <a:rPr lang="zh-CN" altLang="en-US" dirty="0"/>
                  <a:t>中</a:t>
                </a:r>
                <a:r>
                  <a:rPr lang="en-US" altLang="zh-CN" dirty="0"/>
                  <a:t>C</a:t>
                </a:r>
                <a:r>
                  <a:rPr lang="zh-CN" altLang="en-US" dirty="0"/>
                  <a:t>表示实际类别信息，</a:t>
                </a:r>
                <a:r>
                  <a:rPr lang="en-US" altLang="zh-CN" dirty="0"/>
                  <a:t>K</a:t>
                </a:r>
                <a:r>
                  <a:rPr lang="zh-CN" altLang="en-US" dirty="0"/>
                  <a:t>表示聚类结果，</a:t>
                </a:r>
                <a:r>
                  <a:rPr lang="en-US" altLang="zh-CN" dirty="0"/>
                  <a:t>a</a:t>
                </a:r>
                <a:r>
                  <a:rPr lang="zh-CN" altLang="en-US" dirty="0"/>
                  <a:t>表示在</a:t>
                </a:r>
                <a:r>
                  <a:rPr lang="en-US" altLang="zh-CN" dirty="0"/>
                  <a:t>C</a:t>
                </a:r>
                <a:r>
                  <a:rPr lang="zh-CN" altLang="en-US" dirty="0"/>
                  <a:t>与</a:t>
                </a:r>
                <a:r>
                  <a:rPr lang="en-US" altLang="zh-CN" dirty="0"/>
                  <a:t>K</a:t>
                </a:r>
                <a:r>
                  <a:rPr lang="zh-CN" altLang="en-US" dirty="0"/>
                  <a:t>中都是同类别的元素对数，</a:t>
                </a:r>
                <a:r>
                  <a:rPr lang="en-US" altLang="zh-CN" dirty="0"/>
                  <a:t>b</a:t>
                </a:r>
                <a:r>
                  <a:rPr lang="zh-CN" altLang="en-US" dirty="0"/>
                  <a:t>表示在</a:t>
                </a:r>
                <a:r>
                  <a:rPr lang="en-US" altLang="zh-CN" dirty="0"/>
                  <a:t>C</a:t>
                </a:r>
                <a:r>
                  <a:rPr lang="zh-CN" altLang="en-US" dirty="0"/>
                  <a:t>与</a:t>
                </a:r>
                <a:r>
                  <a:rPr lang="en-US" altLang="zh-CN" dirty="0"/>
                  <a:t>K</a:t>
                </a:r>
                <a:r>
                  <a:rPr lang="zh-CN" altLang="en-US" dirty="0"/>
                  <a:t>中都是不同类别的元素对数，其中</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𝑠𝑎𝑚𝑝𝑙𝑒</m:t>
                            </m:r>
                          </m:sub>
                        </m:sSub>
                        <m:r>
                          <a:rPr lang="en-US" altLang="zh-CN" b="0" i="1" smtClean="0">
                            <a:latin typeface="Cambria Math" panose="02040503050406030204" pitchFamily="18" charset="0"/>
                          </a:rPr>
                          <m:t>𝑠</m:t>
                        </m:r>
                      </m:sup>
                    </m:sSubSup>
                  </m:oMath>
                </a14:m>
                <a:r>
                  <a:rPr lang="zh-CN" altLang="en-US" dirty="0"/>
                  <a:t>表示数据集中可以组成的对数，</a:t>
                </a:r>
                <a:r>
                  <a:rPr lang="en-US" altLang="zh-CN" dirty="0"/>
                  <a:t>RI</a:t>
                </a:r>
                <a:r>
                  <a:rPr lang="zh-CN" altLang="en-US" dirty="0"/>
                  <a:t>取值范围为</a:t>
                </a:r>
                <a:r>
                  <a:rPr lang="en-US" altLang="zh-CN" dirty="0"/>
                  <a:t>[0,1]</a:t>
                </a:r>
                <a:r>
                  <a:rPr lang="zh-CN" altLang="en-US" dirty="0"/>
                  <a:t>，值越大意味着聚类结果与真实情况越吻合。</a:t>
                </a:r>
                <a:endParaRPr lang="en-US" altLang="zh-CN" dirty="0"/>
              </a:p>
              <a:p>
                <a:pPr>
                  <a:lnSpc>
                    <a:spcPct val="120000"/>
                  </a:lnSpc>
                </a:pPr>
                <a:r>
                  <a:rPr lang="en-US" altLang="zh-CN" dirty="0"/>
                  <a:t>ARI</a:t>
                </a:r>
                <a:r>
                  <a:rPr lang="zh-CN" altLang="en-US" dirty="0"/>
                  <a:t>实现了“在聚类结果随机产生的情况下，指标应该接近零”的要求，它具有更高的区分度。 </a:t>
                </a:r>
                <a:r>
                  <a:rPr lang="en-US" altLang="zh-CN" dirty="0"/>
                  <a:t>ARI</a:t>
                </a:r>
                <a:r>
                  <a:rPr lang="zh-CN" altLang="en-US" dirty="0"/>
                  <a:t>取值范围为</a:t>
                </a:r>
                <a:r>
                  <a:rPr lang="en-US" altLang="zh-CN" dirty="0"/>
                  <a:t>[−1,1]</a:t>
                </a:r>
                <a:r>
                  <a:rPr lang="zh-CN" altLang="en-US" dirty="0"/>
                  <a:t>，值越大意味着聚类结果与真实情况越吻合。具体推导参见</a:t>
                </a:r>
                <a:r>
                  <a:rPr lang="en-US" altLang="zh-CN" dirty="0"/>
                  <a:t>https://link.springer.com/content/pdf/10.1007/BF01908075.pdf</a:t>
                </a:r>
              </a:p>
              <a:p>
                <a:pPr>
                  <a:lnSpc>
                    <a:spcPct val="120000"/>
                  </a:lnSpc>
                </a:pPr>
                <a:r>
                  <a:rPr lang="zh-CN" altLang="en-US" dirty="0"/>
                  <a:t>轮廓系数</a:t>
                </a:r>
                <a:endParaRPr lang="en-US" altLang="zh-CN" dirty="0"/>
              </a:p>
              <a:p>
                <a:pPr lvl="1">
                  <a:lnSpc>
                    <a:spcPct val="120000"/>
                  </a:lnSpc>
                </a:pPr>
                <a:r>
                  <a:rPr lang="zh-CN" altLang="en-US" dirty="0"/>
                  <a:t>簇内部相似度：计算样本</a:t>
                </a:r>
                <a:r>
                  <a:rPr lang="en-US" altLang="zh-CN" dirty="0" err="1"/>
                  <a:t>i</a:t>
                </a:r>
                <a:r>
                  <a:rPr lang="zh-CN" altLang="en-US" dirty="0"/>
                  <a:t>到同簇样本的平均距离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越小，表示样本</a:t>
                </a:r>
                <a:r>
                  <a:rPr lang="en-US" altLang="zh-CN" dirty="0" err="1"/>
                  <a:t>i</a:t>
                </a:r>
                <a:r>
                  <a:rPr lang="zh-CN" altLang="en-US" dirty="0"/>
                  <a:t>越应该被聚类到改簇，簇</a:t>
                </a:r>
                <a:r>
                  <a:rPr lang="en-US" altLang="zh-CN" dirty="0"/>
                  <a:t>C</a:t>
                </a:r>
                <a:r>
                  <a:rPr lang="zh-CN" altLang="en-US" dirty="0"/>
                  <a:t>中的所有样本的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的均值被称为簇</a:t>
                </a:r>
                <a:r>
                  <a:rPr lang="en-US" altLang="zh-CN" dirty="0"/>
                  <a:t>C</a:t>
                </a:r>
                <a:r>
                  <a:rPr lang="zh-CN" altLang="en-US" dirty="0"/>
                  <a:t>的簇不相似度。</a:t>
                </a:r>
                <a:endParaRPr lang="en-US" altLang="zh-CN" dirty="0"/>
              </a:p>
              <a:p>
                <a:pPr lvl="1">
                  <a:lnSpc>
                    <a:spcPct val="120000"/>
                  </a:lnSpc>
                </a:pPr>
                <a:r>
                  <a:rPr lang="zh-CN" altLang="en-US" dirty="0"/>
                  <a:t>簇间不相似度：计算样本</a:t>
                </a:r>
                <a:r>
                  <a:rPr lang="en-US" altLang="zh-CN" dirty="0" err="1"/>
                  <a:t>i</a:t>
                </a:r>
                <a:r>
                  <a:rPr lang="zh-CN" altLang="en-US" dirty="0"/>
                  <a:t>到其他簇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的所有平均距离</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𝑖𝑗</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_</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  =</m:t>
                    </m:r>
                    <m:r>
                      <m:rPr>
                        <m:sty m:val="p"/>
                      </m:rPr>
                      <a:rPr lang="en-US" altLang="zh-CN" b="0" i="0" dirty="0" smtClean="0">
                        <a:latin typeface="Cambria Math" panose="02040503050406030204" pitchFamily="18" charset="0"/>
                      </a:rPr>
                      <m:t>min</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_</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1 ,</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_</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2 ,…,</m:t>
                    </m:r>
                    <m:r>
                      <a:rPr lang="en-US" altLang="zh-CN" b="0" i="1" dirty="0" smtClean="0">
                        <a:latin typeface="Cambria Math" panose="02040503050406030204" pitchFamily="18" charset="0"/>
                      </a:rPr>
                      <m:t>𝑏</m:t>
                    </m:r>
                    <m:r>
                      <a:rPr lang="en-US" altLang="zh-CN" b="0" i="1" dirty="0" smtClean="0">
                        <a:latin typeface="Cambria Math" panose="02040503050406030204" pitchFamily="18" charset="0"/>
                      </a:rPr>
                      <m:t>_</m:t>
                    </m:r>
                    <m:r>
                      <a:rPr lang="en-US" altLang="zh-CN" b="0" i="1" dirty="0" smtClean="0">
                        <a:latin typeface="Cambria Math" panose="02040503050406030204" pitchFamily="18" charset="0"/>
                      </a:rPr>
                      <m:t>𝑖𝑘</m:t>
                    </m:r>
                    <m:r>
                      <a:rPr lang="en-US" altLang="zh-CN" b="0" i="1" dirty="0"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oMath>
                </a14:m>
                <a:r>
                  <a:rPr lang="zh-CN" altLang="en-US" dirty="0"/>
                  <a:t>越大，表示样本</a:t>
                </a:r>
                <a:r>
                  <a:rPr lang="en-US" altLang="zh-CN" dirty="0" err="1"/>
                  <a:t>i</a:t>
                </a:r>
                <a:r>
                  <a:rPr lang="zh-CN" altLang="en-US" dirty="0"/>
                  <a:t>月不属于其他簇</a:t>
                </a:r>
                <a:endParaRPr lang="en-US" altLang="zh-CN" dirty="0"/>
              </a:p>
              <a:p>
                <a:pPr lvl="1">
                  <a:lnSpc>
                    <a:spcPct val="120000"/>
                  </a:lnSpc>
                </a:pPr>
                <a:r>
                  <a:rPr lang="zh-CN" altLang="en-US" dirty="0"/>
                  <a:t>轮廓系数：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oMath>
                </a14:m>
                <a:r>
                  <a:rPr lang="zh-CN" altLang="en-US" dirty="0"/>
                  <a:t>值越接近</a:t>
                </a:r>
                <a:r>
                  <a:rPr lang="en-US" altLang="zh-CN" dirty="0"/>
                  <a:t>1</a:t>
                </a:r>
                <a:r>
                  <a:rPr lang="zh-CN" altLang="en-US" dirty="0"/>
                  <a:t>表示样本</a:t>
                </a:r>
                <a:r>
                  <a:rPr lang="en-US" altLang="zh-CN" dirty="0" err="1"/>
                  <a:t>i</a:t>
                </a:r>
                <a:r>
                  <a:rPr lang="zh-CN" altLang="en-US" dirty="0"/>
                  <a:t>聚类越合理，越接近</a:t>
                </a:r>
                <a:r>
                  <a:rPr lang="en-US" altLang="zh-CN" dirty="0"/>
                  <a:t>-1</a:t>
                </a:r>
                <a:r>
                  <a:rPr lang="zh-CN" altLang="en-US" dirty="0"/>
                  <a:t>，表示样本</a:t>
                </a:r>
                <a:r>
                  <a:rPr lang="en-US" altLang="zh-CN" dirty="0" err="1"/>
                  <a:t>i</a:t>
                </a:r>
                <a:r>
                  <a:rPr lang="zh-CN" altLang="en-US" dirty="0"/>
                  <a:t>应该分类到其他簇中。近似为</a:t>
                </a:r>
                <a:r>
                  <a:rPr lang="en-US" altLang="zh-CN" dirty="0"/>
                  <a:t>0</a:t>
                </a:r>
                <a:r>
                  <a:rPr lang="zh-CN" altLang="en-US" dirty="0"/>
                  <a:t>表示赝本</a:t>
                </a:r>
                <a:r>
                  <a:rPr lang="en-US" altLang="zh-CN" dirty="0" err="1"/>
                  <a:t>i</a:t>
                </a:r>
                <a:r>
                  <a:rPr lang="zh-CN" altLang="en-US" dirty="0"/>
                  <a:t>应该在边界上；所有样本的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a:t>均值被称为聚类结果的轮廓系数</a:t>
                </a:r>
                <a:endParaRPr lang="en-US" altLang="zh-CN" dirty="0"/>
              </a:p>
              <a:p>
                <a:pPr>
                  <a:lnSpc>
                    <a:spcPct val="120000"/>
                  </a:lnSpc>
                </a:pPr>
                <a:endParaRPr lang="en-US" altLang="zh-CN" dirty="0"/>
              </a:p>
              <a:p>
                <a:pPr marL="0" indent="0">
                  <a:lnSpc>
                    <a:spcPct val="120000"/>
                  </a:lnSpc>
                  <a:buNone/>
                </a:pPr>
                <a:endParaRPr lang="en-US" altLang="zh-CN" dirty="0"/>
              </a:p>
              <a:p>
                <a:pPr marL="0" indent="0">
                  <a:lnSpc>
                    <a:spcPct val="120000"/>
                  </a:lnSpc>
                  <a:buNone/>
                </a:pPr>
                <a:endParaRPr lang="en-US" altLang="zh-CN" dirty="0"/>
              </a:p>
              <a:p>
                <a:pPr marL="0" indent="0">
                  <a:lnSpc>
                    <a:spcPct val="120000"/>
                  </a:lnSpc>
                  <a:buNone/>
                </a:pPr>
                <a:endParaRPr lang="zh-CN" altLang="en-US" dirty="0"/>
              </a:p>
            </p:txBody>
          </p:sp>
        </mc:Choice>
        <mc:Fallback xmlns="">
          <p:sp>
            <p:nvSpPr>
              <p:cNvPr id="3" name="内容占位符 2">
                <a:extLst>
                  <a:ext uri="{FF2B5EF4-FFF2-40B4-BE49-F238E27FC236}">
                    <a16:creationId xmlns:a16="http://schemas.microsoft.com/office/drawing/2014/main" id="{7F2A62B4-74C5-4878-AD95-FE1FB0E91AA2}"/>
                  </a:ext>
                </a:extLst>
              </p:cNvPr>
              <p:cNvSpPr>
                <a:spLocks noGrp="1" noRot="1" noChangeAspect="1" noMove="1" noResize="1" noEditPoints="1" noAdjustHandles="1" noChangeArrowheads="1" noChangeShapeType="1" noTextEdit="1"/>
              </p:cNvSpPr>
              <p:nvPr>
                <p:ph idx="1"/>
              </p:nvPr>
            </p:nvSpPr>
            <p:spPr>
              <a:blipFill>
                <a:blip r:embed="rId2"/>
                <a:stretch>
                  <a:fillRect l="-326" t="-788" r="-190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84562D3-7CE0-4636-9A2E-335E3338A1A0}"/>
              </a:ext>
            </a:extLst>
          </p:cNvPr>
          <p:cNvSpPr>
            <a:spLocks noGrp="1"/>
          </p:cNvSpPr>
          <p:nvPr>
            <p:ph type="sldNum" sz="quarter" idx="12"/>
          </p:nvPr>
        </p:nvSpPr>
        <p:spPr/>
        <p:txBody>
          <a:bodyPr/>
          <a:lstStyle/>
          <a:p>
            <a:fld id="{CE6D0562-17D3-4805-894F-43CDE43E696F}" type="slidenum">
              <a:rPr lang="zh-CN" altLang="en-US" smtClean="0"/>
              <a:t>7</a:t>
            </a:fld>
            <a:endParaRPr lang="zh-CN" altLang="en-US"/>
          </a:p>
        </p:txBody>
      </p:sp>
      <p:pic>
        <p:nvPicPr>
          <p:cNvPr id="6" name="图片 5">
            <a:extLst>
              <a:ext uri="{FF2B5EF4-FFF2-40B4-BE49-F238E27FC236}">
                <a16:creationId xmlns:a16="http://schemas.microsoft.com/office/drawing/2014/main" id="{C32DB9D9-ACD4-43F5-894C-48658A4D8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168" y="1984777"/>
            <a:ext cx="1390844" cy="409632"/>
          </a:xfrm>
          <a:prstGeom prst="rect">
            <a:avLst/>
          </a:prstGeom>
        </p:spPr>
      </p:pic>
      <p:pic>
        <p:nvPicPr>
          <p:cNvPr id="8" name="图片 7">
            <a:extLst>
              <a:ext uri="{FF2B5EF4-FFF2-40B4-BE49-F238E27FC236}">
                <a16:creationId xmlns:a16="http://schemas.microsoft.com/office/drawing/2014/main" id="{72E4CA47-BF82-4B73-A90D-9429EEB546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514" y="1921103"/>
            <a:ext cx="1857634" cy="457264"/>
          </a:xfrm>
          <a:prstGeom prst="rect">
            <a:avLst/>
          </a:prstGeom>
        </p:spPr>
      </p:pic>
      <p:pic>
        <p:nvPicPr>
          <p:cNvPr id="12" name="图片 11">
            <a:extLst>
              <a:ext uri="{FF2B5EF4-FFF2-40B4-BE49-F238E27FC236}">
                <a16:creationId xmlns:a16="http://schemas.microsoft.com/office/drawing/2014/main" id="{09BA9EB7-E5BE-4FD3-B481-BBE13D680383}"/>
              </a:ext>
            </a:extLst>
          </p:cNvPr>
          <p:cNvPicPr>
            <a:picLocks noChangeAspect="1"/>
          </p:cNvPicPr>
          <p:nvPr/>
        </p:nvPicPr>
        <p:blipFill>
          <a:blip r:embed="rId5"/>
          <a:stretch>
            <a:fillRect/>
          </a:stretch>
        </p:blipFill>
        <p:spPr>
          <a:xfrm>
            <a:off x="5667626" y="5802729"/>
            <a:ext cx="2124075" cy="790575"/>
          </a:xfrm>
          <a:prstGeom prst="rect">
            <a:avLst/>
          </a:prstGeom>
        </p:spPr>
      </p:pic>
      <p:pic>
        <p:nvPicPr>
          <p:cNvPr id="5" name="图片 4">
            <a:extLst>
              <a:ext uri="{FF2B5EF4-FFF2-40B4-BE49-F238E27FC236}">
                <a16:creationId xmlns:a16="http://schemas.microsoft.com/office/drawing/2014/main" id="{93F839B0-4FA0-4973-829D-762A5B6DE57A}"/>
              </a:ext>
            </a:extLst>
          </p:cNvPr>
          <p:cNvPicPr>
            <a:picLocks noChangeAspect="1"/>
          </p:cNvPicPr>
          <p:nvPr/>
        </p:nvPicPr>
        <p:blipFill>
          <a:blip r:embed="rId6"/>
          <a:stretch>
            <a:fillRect/>
          </a:stretch>
        </p:blipFill>
        <p:spPr>
          <a:xfrm>
            <a:off x="7918883" y="1337762"/>
            <a:ext cx="2671854" cy="989029"/>
          </a:xfrm>
          <a:prstGeom prst="rect">
            <a:avLst/>
          </a:prstGeom>
        </p:spPr>
      </p:pic>
    </p:spTree>
    <p:extLst>
      <p:ext uri="{BB962C8B-B14F-4D97-AF65-F5344CB8AC3E}">
        <p14:creationId xmlns:p14="http://schemas.microsoft.com/office/powerpoint/2010/main" val="296604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7000CF-7B06-46A8-80C3-24DDB975F480}"/>
              </a:ext>
            </a:extLst>
          </p:cNvPr>
          <p:cNvSpPr>
            <a:spLocks noGrp="1"/>
          </p:cNvSpPr>
          <p:nvPr>
            <p:ph type="title"/>
          </p:nvPr>
        </p:nvSpPr>
        <p:spPr/>
        <p:txBody>
          <a:bodyPr/>
          <a:lstStyle/>
          <a:p>
            <a:r>
              <a:rPr lang="zh-CN" altLang="en-US" dirty="0"/>
              <a:t>图像聚类</a:t>
            </a:r>
          </a:p>
        </p:txBody>
      </p:sp>
      <p:sp>
        <p:nvSpPr>
          <p:cNvPr id="3" name="内容占位符 2">
            <a:extLst>
              <a:ext uri="{FF2B5EF4-FFF2-40B4-BE49-F238E27FC236}">
                <a16:creationId xmlns:a16="http://schemas.microsoft.com/office/drawing/2014/main" id="{4FF8B135-BF97-4801-B6D3-3B5176FE026B}"/>
              </a:ext>
            </a:extLst>
          </p:cNvPr>
          <p:cNvSpPr>
            <a:spLocks noGrp="1"/>
          </p:cNvSpPr>
          <p:nvPr>
            <p:ph idx="1"/>
          </p:nvPr>
        </p:nvSpPr>
        <p:spPr/>
        <p:txBody>
          <a:bodyPr/>
          <a:lstStyle/>
          <a:p>
            <a:r>
              <a:rPr lang="zh-CN" altLang="en-US" dirty="0">
                <a:solidFill>
                  <a:srgbClr val="FF0000"/>
                </a:solidFill>
              </a:rPr>
              <a:t>图像聚类</a:t>
            </a:r>
            <a:endParaRPr lang="en-US" altLang="zh-CN" dirty="0">
              <a:solidFill>
                <a:srgbClr val="FF0000"/>
              </a:solidFill>
            </a:endParaRPr>
          </a:p>
          <a:p>
            <a:pPr lvl="1"/>
            <a:r>
              <a:rPr lang="zh-CN" altLang="en-US" dirty="0">
                <a:solidFill>
                  <a:srgbClr val="FF0000"/>
                </a:solidFill>
              </a:rPr>
              <a:t>特征提取</a:t>
            </a:r>
            <a:endParaRPr lang="en-US" altLang="zh-CN" dirty="0">
              <a:solidFill>
                <a:srgbClr val="FF0000"/>
              </a:solidFill>
            </a:endParaRPr>
          </a:p>
          <a:p>
            <a:pPr lvl="2"/>
            <a:r>
              <a:rPr lang="en-US" altLang="zh-CN" dirty="0">
                <a:solidFill>
                  <a:srgbClr val="FF0000"/>
                </a:solidFill>
              </a:rPr>
              <a:t>PCA</a:t>
            </a:r>
          </a:p>
          <a:p>
            <a:pPr lvl="2"/>
            <a:r>
              <a:rPr lang="en-US" altLang="zh-CN" dirty="0">
                <a:solidFill>
                  <a:srgbClr val="FF0000"/>
                </a:solidFill>
              </a:rPr>
              <a:t>NMF</a:t>
            </a:r>
          </a:p>
          <a:p>
            <a:pPr lvl="2"/>
            <a:r>
              <a:rPr lang="en-US" altLang="zh-CN" dirty="0">
                <a:solidFill>
                  <a:srgbClr val="FF0000"/>
                </a:solidFill>
              </a:rPr>
              <a:t>SIFT</a:t>
            </a:r>
          </a:p>
          <a:p>
            <a:pPr lvl="2"/>
            <a:endParaRPr lang="en-US" altLang="zh-CN" dirty="0"/>
          </a:p>
          <a:p>
            <a:pPr lvl="1"/>
            <a:r>
              <a:rPr lang="zh-CN" altLang="en-US" dirty="0"/>
              <a:t>聚类</a:t>
            </a:r>
            <a:endParaRPr lang="en-US" altLang="zh-CN" dirty="0"/>
          </a:p>
          <a:p>
            <a:pPr lvl="2"/>
            <a:r>
              <a:rPr lang="en-US" altLang="zh-CN" dirty="0"/>
              <a:t>K-Means</a:t>
            </a:r>
          </a:p>
          <a:p>
            <a:pPr lvl="2"/>
            <a:r>
              <a:rPr lang="zh-CN" altLang="en-US" dirty="0"/>
              <a:t>层次聚类</a:t>
            </a:r>
            <a:endParaRPr lang="en-US" altLang="zh-CN" dirty="0"/>
          </a:p>
          <a:p>
            <a:pPr lvl="2"/>
            <a:r>
              <a:rPr lang="zh-CN" altLang="en-US" dirty="0"/>
              <a:t>谱聚类</a:t>
            </a:r>
            <a:endParaRPr lang="en-US" altLang="zh-CN" dirty="0"/>
          </a:p>
          <a:p>
            <a:pPr lvl="2"/>
            <a:endParaRPr lang="zh-CN" altLang="en-US" dirty="0"/>
          </a:p>
        </p:txBody>
      </p:sp>
      <p:sp>
        <p:nvSpPr>
          <p:cNvPr id="4" name="灯片编号占位符 3">
            <a:extLst>
              <a:ext uri="{FF2B5EF4-FFF2-40B4-BE49-F238E27FC236}">
                <a16:creationId xmlns:a16="http://schemas.microsoft.com/office/drawing/2014/main" id="{19ACAB24-E336-43FE-827F-003325A65025}"/>
              </a:ext>
            </a:extLst>
          </p:cNvPr>
          <p:cNvSpPr>
            <a:spLocks noGrp="1"/>
          </p:cNvSpPr>
          <p:nvPr>
            <p:ph type="sldNum" sz="quarter" idx="12"/>
          </p:nvPr>
        </p:nvSpPr>
        <p:spPr/>
        <p:txBody>
          <a:bodyPr/>
          <a:lstStyle/>
          <a:p>
            <a:fld id="{CE6D0562-17D3-4805-894F-43CDE43E696F}" type="slidenum">
              <a:rPr lang="zh-CN" altLang="en-US" smtClean="0"/>
              <a:t>8</a:t>
            </a:fld>
            <a:endParaRPr lang="zh-CN" altLang="en-US"/>
          </a:p>
        </p:txBody>
      </p:sp>
      <p:grpSp>
        <p:nvGrpSpPr>
          <p:cNvPr id="9" name="组合 8">
            <a:extLst>
              <a:ext uri="{FF2B5EF4-FFF2-40B4-BE49-F238E27FC236}">
                <a16:creationId xmlns:a16="http://schemas.microsoft.com/office/drawing/2014/main" id="{E8205F84-B8A3-40EA-BA50-730703E21E65}"/>
              </a:ext>
            </a:extLst>
          </p:cNvPr>
          <p:cNvGrpSpPr/>
          <p:nvPr/>
        </p:nvGrpSpPr>
        <p:grpSpPr>
          <a:xfrm>
            <a:off x="8615680" y="4389120"/>
            <a:ext cx="932180" cy="731520"/>
            <a:chOff x="8615680" y="4389120"/>
            <a:chExt cx="932180" cy="731520"/>
          </a:xfrm>
        </p:grpSpPr>
        <p:sp>
          <p:nvSpPr>
            <p:cNvPr id="6" name="矩形 5">
              <a:extLst>
                <a:ext uri="{FF2B5EF4-FFF2-40B4-BE49-F238E27FC236}">
                  <a16:creationId xmlns:a16="http://schemas.microsoft.com/office/drawing/2014/main" id="{DD69D6DF-6E15-4A6A-9574-F6298B68CEC1}"/>
                </a:ext>
              </a:extLst>
            </p:cNvPr>
            <p:cNvSpPr/>
            <p:nvPr/>
          </p:nvSpPr>
          <p:spPr>
            <a:xfrm>
              <a:off x="8615680" y="4389120"/>
              <a:ext cx="68072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9976B53-AF16-414B-A265-FB7CAB57CC04}"/>
                </a:ext>
              </a:extLst>
            </p:cNvPr>
            <p:cNvSpPr/>
            <p:nvPr/>
          </p:nvSpPr>
          <p:spPr>
            <a:xfrm>
              <a:off x="8983578" y="4533900"/>
              <a:ext cx="564282"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4AE8BC73-A024-4675-A04C-480F203E410F}"/>
              </a:ext>
            </a:extLst>
          </p:cNvPr>
          <p:cNvPicPr>
            <a:picLocks noChangeAspect="1"/>
          </p:cNvPicPr>
          <p:nvPr/>
        </p:nvPicPr>
        <p:blipFill>
          <a:blip r:embed="rId2"/>
          <a:stretch>
            <a:fillRect/>
          </a:stretch>
        </p:blipFill>
        <p:spPr>
          <a:xfrm>
            <a:off x="5170154" y="1536092"/>
            <a:ext cx="5500086" cy="3714551"/>
          </a:xfrm>
          <a:prstGeom prst="rect">
            <a:avLst/>
          </a:prstGeom>
        </p:spPr>
      </p:pic>
    </p:spTree>
    <p:extLst>
      <p:ext uri="{BB962C8B-B14F-4D97-AF65-F5344CB8AC3E}">
        <p14:creationId xmlns:p14="http://schemas.microsoft.com/office/powerpoint/2010/main" val="28320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091AD-BC90-4589-AF5B-6EE3111C76EC}"/>
              </a:ext>
            </a:extLst>
          </p:cNvPr>
          <p:cNvSpPr>
            <a:spLocks noGrp="1"/>
          </p:cNvSpPr>
          <p:nvPr>
            <p:ph type="title"/>
          </p:nvPr>
        </p:nvSpPr>
        <p:spPr/>
        <p:txBody>
          <a:bodyPr/>
          <a:lstStyle/>
          <a:p>
            <a:r>
              <a:rPr lang="zh-CN" altLang="en-US" dirty="0"/>
              <a:t>非负矩阵分解</a:t>
            </a:r>
            <a:r>
              <a:rPr lang="en-US" altLang="zh-CN" dirty="0"/>
              <a:t>(non-negative matrix factorization)</a:t>
            </a:r>
            <a:endParaRPr lang="zh-CN" altLang="en-US" dirty="0"/>
          </a:p>
        </p:txBody>
      </p:sp>
      <p:sp>
        <p:nvSpPr>
          <p:cNvPr id="3" name="内容占位符 2">
            <a:extLst>
              <a:ext uri="{FF2B5EF4-FFF2-40B4-BE49-F238E27FC236}">
                <a16:creationId xmlns:a16="http://schemas.microsoft.com/office/drawing/2014/main" id="{4C7C1BB8-8182-4448-A124-A765AAAF5608}"/>
              </a:ext>
            </a:extLst>
          </p:cNvPr>
          <p:cNvSpPr>
            <a:spLocks noGrp="1"/>
          </p:cNvSpPr>
          <p:nvPr>
            <p:ph idx="1"/>
          </p:nvPr>
        </p:nvSpPr>
        <p:spPr/>
        <p:txBody>
          <a:bodyPr>
            <a:normAutofit lnSpcReduction="10000"/>
          </a:bodyPr>
          <a:lstStyle/>
          <a:p>
            <a:r>
              <a:rPr lang="en-US" altLang="zh-CN" dirty="0"/>
              <a:t>NMF</a:t>
            </a:r>
            <a:r>
              <a:rPr lang="zh-CN" altLang="en-US" dirty="0"/>
              <a:t>、</a:t>
            </a:r>
            <a:r>
              <a:rPr lang="en-US" altLang="zh-CN" dirty="0"/>
              <a:t>VQ</a:t>
            </a:r>
            <a:r>
              <a:rPr lang="zh-CN" altLang="en-US" dirty="0"/>
              <a:t>、</a:t>
            </a:r>
            <a:r>
              <a:rPr lang="en-US" altLang="zh-CN" dirty="0"/>
              <a:t>PCA</a:t>
            </a:r>
            <a:r>
              <a:rPr lang="zh-CN" altLang="en-US" dirty="0"/>
              <a:t>对比</a:t>
            </a:r>
            <a:endParaRPr lang="en-US" altLang="zh-CN" dirty="0"/>
          </a:p>
          <a:p>
            <a:endParaRPr lang="en-US" altLang="zh-CN" dirty="0"/>
          </a:p>
          <a:p>
            <a:endParaRPr lang="en-US" altLang="zh-CN" dirty="0"/>
          </a:p>
          <a:p>
            <a:endParaRPr lang="en-US" altLang="zh-CN" dirty="0"/>
          </a:p>
          <a:p>
            <a:endParaRPr lang="en-US" altLang="zh-CN" dirty="0"/>
          </a:p>
          <a:p>
            <a:pPr lvl="1"/>
            <a:r>
              <a:rPr lang="en-US" altLang="zh-CN" dirty="0"/>
              <a:t>VQ:</a:t>
            </a:r>
            <a:r>
              <a:rPr lang="zh-CN" altLang="en-US" dirty="0"/>
              <a:t> </a:t>
            </a:r>
            <a:r>
              <a:rPr lang="en-US" altLang="zh-CN" dirty="0"/>
              <a:t>holistic representations</a:t>
            </a:r>
          </a:p>
          <a:p>
            <a:pPr lvl="1"/>
            <a:r>
              <a:rPr lang="en-US" altLang="zh-CN" dirty="0"/>
              <a:t>PCA: holistic representations</a:t>
            </a:r>
          </a:p>
          <a:p>
            <a:pPr lvl="1"/>
            <a:r>
              <a:rPr lang="en-US" altLang="zh-CN" dirty="0"/>
              <a:t>NMF: parts-based representation</a:t>
            </a:r>
          </a:p>
          <a:p>
            <a:r>
              <a:rPr lang="en-US" altLang="zh-CN" dirty="0" err="1"/>
              <a:t>nmf</a:t>
            </a:r>
            <a:r>
              <a:rPr lang="zh-CN" altLang="en-US" dirty="0"/>
              <a:t>图像特征是稀疏的，因为它们不是全局性的（</a:t>
            </a:r>
            <a:r>
              <a:rPr lang="en-US" altLang="zh-CN" dirty="0"/>
              <a:t>non-global</a:t>
            </a:r>
            <a:r>
              <a:rPr lang="zh-CN" altLang="en-US" dirty="0"/>
              <a:t>），可以看到其中有几个不同版本的嘴和鼻子或者其他的面部部位，这些部位有不同的版本、位置或形式</a:t>
            </a:r>
            <a:endParaRPr lang="en-US" altLang="zh-CN" dirty="0"/>
          </a:p>
          <a:p>
            <a:endParaRPr lang="en-US" altLang="zh-CN" dirty="0"/>
          </a:p>
        </p:txBody>
      </p:sp>
      <p:sp>
        <p:nvSpPr>
          <p:cNvPr id="4" name="灯片编号占位符 3">
            <a:extLst>
              <a:ext uri="{FF2B5EF4-FFF2-40B4-BE49-F238E27FC236}">
                <a16:creationId xmlns:a16="http://schemas.microsoft.com/office/drawing/2014/main" id="{0C0E2223-C716-4840-913C-14C980FC2D2A}"/>
              </a:ext>
            </a:extLst>
          </p:cNvPr>
          <p:cNvSpPr>
            <a:spLocks noGrp="1"/>
          </p:cNvSpPr>
          <p:nvPr>
            <p:ph type="sldNum" sz="quarter" idx="12"/>
          </p:nvPr>
        </p:nvSpPr>
        <p:spPr/>
        <p:txBody>
          <a:bodyPr/>
          <a:lstStyle/>
          <a:p>
            <a:fld id="{CE6D0562-17D3-4805-894F-43CDE43E696F}" type="slidenum">
              <a:rPr lang="zh-CN" altLang="en-US" smtClean="0"/>
              <a:t>9</a:t>
            </a:fld>
            <a:endParaRPr lang="zh-CN" altLang="en-US"/>
          </a:p>
        </p:txBody>
      </p:sp>
      <p:grpSp>
        <p:nvGrpSpPr>
          <p:cNvPr id="12" name="组合 11">
            <a:extLst>
              <a:ext uri="{FF2B5EF4-FFF2-40B4-BE49-F238E27FC236}">
                <a16:creationId xmlns:a16="http://schemas.microsoft.com/office/drawing/2014/main" id="{C714F194-3AC4-4C03-AA15-42C07A4F5720}"/>
              </a:ext>
            </a:extLst>
          </p:cNvPr>
          <p:cNvGrpSpPr/>
          <p:nvPr/>
        </p:nvGrpSpPr>
        <p:grpSpPr>
          <a:xfrm>
            <a:off x="743512" y="1410016"/>
            <a:ext cx="10935143" cy="2446511"/>
            <a:chOff x="742732" y="2366388"/>
            <a:chExt cx="10935143" cy="2446511"/>
          </a:xfrm>
        </p:grpSpPr>
        <p:grpSp>
          <p:nvGrpSpPr>
            <p:cNvPr id="9" name="组合 8">
              <a:extLst>
                <a:ext uri="{FF2B5EF4-FFF2-40B4-BE49-F238E27FC236}">
                  <a16:creationId xmlns:a16="http://schemas.microsoft.com/office/drawing/2014/main" id="{32100852-66C6-4428-96D0-8E5C18156820}"/>
                </a:ext>
              </a:extLst>
            </p:cNvPr>
            <p:cNvGrpSpPr/>
            <p:nvPr/>
          </p:nvGrpSpPr>
          <p:grpSpPr>
            <a:xfrm>
              <a:off x="742732" y="2952176"/>
              <a:ext cx="10935143" cy="1860723"/>
              <a:chOff x="805953" y="3964693"/>
              <a:chExt cx="10935143" cy="1860723"/>
            </a:xfrm>
          </p:grpSpPr>
          <p:pic>
            <p:nvPicPr>
              <p:cNvPr id="6" name="图片 5">
                <a:extLst>
                  <a:ext uri="{FF2B5EF4-FFF2-40B4-BE49-F238E27FC236}">
                    <a16:creationId xmlns:a16="http://schemas.microsoft.com/office/drawing/2014/main" id="{27DD9E5E-2BF1-4F5A-9E58-90ECEA9DBD4B}"/>
                  </a:ext>
                </a:extLst>
              </p:cNvPr>
              <p:cNvPicPr>
                <a:picLocks noChangeAspect="1"/>
              </p:cNvPicPr>
              <p:nvPr/>
            </p:nvPicPr>
            <p:blipFill>
              <a:blip r:embed="rId2"/>
              <a:stretch>
                <a:fillRect/>
              </a:stretch>
            </p:blipFill>
            <p:spPr>
              <a:xfrm>
                <a:off x="8114611" y="3964693"/>
                <a:ext cx="3626485" cy="1841295"/>
              </a:xfrm>
              <a:prstGeom prst="rect">
                <a:avLst/>
              </a:prstGeom>
            </p:spPr>
          </p:pic>
          <p:pic>
            <p:nvPicPr>
              <p:cNvPr id="7" name="图片 6">
                <a:extLst>
                  <a:ext uri="{FF2B5EF4-FFF2-40B4-BE49-F238E27FC236}">
                    <a16:creationId xmlns:a16="http://schemas.microsoft.com/office/drawing/2014/main" id="{6D47B611-CEEF-47A6-9102-3C2874A14D87}"/>
                  </a:ext>
                </a:extLst>
              </p:cNvPr>
              <p:cNvPicPr>
                <a:picLocks noChangeAspect="1"/>
              </p:cNvPicPr>
              <p:nvPr/>
            </p:nvPicPr>
            <p:blipFill>
              <a:blip r:embed="rId3"/>
              <a:stretch>
                <a:fillRect/>
              </a:stretch>
            </p:blipFill>
            <p:spPr>
              <a:xfrm>
                <a:off x="805953" y="4186820"/>
                <a:ext cx="3626485" cy="1638596"/>
              </a:xfrm>
              <a:prstGeom prst="rect">
                <a:avLst/>
              </a:prstGeom>
            </p:spPr>
          </p:pic>
          <p:pic>
            <p:nvPicPr>
              <p:cNvPr id="8" name="图片 7">
                <a:extLst>
                  <a:ext uri="{FF2B5EF4-FFF2-40B4-BE49-F238E27FC236}">
                    <a16:creationId xmlns:a16="http://schemas.microsoft.com/office/drawing/2014/main" id="{012742E8-591D-414A-A4CF-34775218AEAD}"/>
                  </a:ext>
                </a:extLst>
              </p:cNvPr>
              <p:cNvPicPr>
                <a:picLocks noChangeAspect="1"/>
              </p:cNvPicPr>
              <p:nvPr/>
            </p:nvPicPr>
            <p:blipFill>
              <a:blip r:embed="rId4"/>
              <a:stretch>
                <a:fillRect/>
              </a:stretch>
            </p:blipFill>
            <p:spPr>
              <a:xfrm>
                <a:off x="4404677" y="4186821"/>
                <a:ext cx="3719769" cy="1638595"/>
              </a:xfrm>
              <a:prstGeom prst="rect">
                <a:avLst/>
              </a:prstGeom>
            </p:spPr>
          </p:pic>
        </p:grpSp>
        <p:pic>
          <p:nvPicPr>
            <p:cNvPr id="10" name="图片 9">
              <a:extLst>
                <a:ext uri="{FF2B5EF4-FFF2-40B4-BE49-F238E27FC236}">
                  <a16:creationId xmlns:a16="http://schemas.microsoft.com/office/drawing/2014/main" id="{13821B0A-5BC1-490D-8267-9CE0E7CC0D9E}"/>
                </a:ext>
              </a:extLst>
            </p:cNvPr>
            <p:cNvPicPr>
              <a:picLocks noChangeAspect="1"/>
            </p:cNvPicPr>
            <p:nvPr/>
          </p:nvPicPr>
          <p:blipFill>
            <a:blip r:embed="rId5"/>
            <a:stretch>
              <a:fillRect/>
            </a:stretch>
          </p:blipFill>
          <p:spPr>
            <a:xfrm>
              <a:off x="5993765" y="2366388"/>
              <a:ext cx="1504950" cy="1171575"/>
            </a:xfrm>
            <a:prstGeom prst="rect">
              <a:avLst/>
            </a:prstGeom>
          </p:spPr>
        </p:pic>
        <p:sp>
          <p:nvSpPr>
            <p:cNvPr id="11" name="矩形 10">
              <a:extLst>
                <a:ext uri="{FF2B5EF4-FFF2-40B4-BE49-F238E27FC236}">
                  <a16:creationId xmlns:a16="http://schemas.microsoft.com/office/drawing/2014/main" id="{0BCA3D10-5E89-4D5A-A6BF-47C538BA8B2A}"/>
                </a:ext>
              </a:extLst>
            </p:cNvPr>
            <p:cNvSpPr/>
            <p:nvPr/>
          </p:nvSpPr>
          <p:spPr>
            <a:xfrm>
              <a:off x="9936480" y="2697295"/>
              <a:ext cx="1504950" cy="1171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609718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17833</TotalTime>
  <Words>1833</Words>
  <Application>Microsoft Office PowerPoint</Application>
  <PresentationFormat>宽屏</PresentationFormat>
  <Paragraphs>171</Paragraphs>
  <Slides>19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Kaiti SC</vt:lpstr>
      <vt:lpstr>等线</vt:lpstr>
      <vt:lpstr>等线 Light</vt:lpstr>
      <vt:lpstr>黑体</vt:lpstr>
      <vt:lpstr>华文楷体</vt:lpstr>
      <vt:lpstr>宋体</vt:lpstr>
      <vt:lpstr>Arial</vt:lpstr>
      <vt:lpstr>Calibri</vt:lpstr>
      <vt:lpstr>Cambria</vt:lpstr>
      <vt:lpstr>Cambria Math</vt:lpstr>
      <vt:lpstr>Times New Roman</vt:lpstr>
      <vt:lpstr>Office 主题​​</vt:lpstr>
      <vt:lpstr>Nmf与图像聚类</vt:lpstr>
      <vt:lpstr>图像聚类</vt:lpstr>
      <vt:lpstr>图像聚类</vt:lpstr>
      <vt:lpstr>图像聚类</vt:lpstr>
      <vt:lpstr>图像聚类</vt:lpstr>
      <vt:lpstr>图像聚类</vt:lpstr>
      <vt:lpstr>评价指标简介</vt:lpstr>
      <vt:lpstr>图像聚类</vt:lpstr>
      <vt:lpstr>非负矩阵分解(non-negative matrix factorization)</vt:lpstr>
      <vt:lpstr>非负矩阵分解(non-negative matrix factorization)</vt:lpstr>
      <vt:lpstr>非负矩阵分解(non-negative matrix factorization)</vt:lpstr>
      <vt:lpstr>非负矩阵分解(non-negative matrix factorization)</vt:lpstr>
      <vt:lpstr>非负矩阵分解(non-negative matrix factorization)</vt:lpstr>
      <vt:lpstr>非负矩阵分解(non-negative matrix factorization)</vt:lpstr>
      <vt:lpstr>非负矩阵分解(non-negative matrix factorization)</vt:lpstr>
      <vt:lpstr>非负矩阵分解(non-negative matrix factorization)</vt:lpstr>
      <vt:lpstr>非负矩阵分解(non-negative matrix factorization)</vt:lpstr>
      <vt:lpstr>像素聚类</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月报</dc:title>
  <dc:creator>Chen Guangyao</dc:creator>
  <cp:lastModifiedBy>horse power</cp:lastModifiedBy>
  <cp:revision>389</cp:revision>
  <dcterms:created xsi:type="dcterms:W3CDTF">2018-10-30T01:57:22Z</dcterms:created>
  <dcterms:modified xsi:type="dcterms:W3CDTF">2020-04-20T05:00:26Z</dcterms:modified>
</cp:coreProperties>
</file>