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6" r:id="rId4"/>
    <p:sldId id="297" r:id="rId5"/>
    <p:sldId id="299" r:id="rId6"/>
    <p:sldId id="300" r:id="rId7"/>
    <p:sldId id="258" r:id="rId8"/>
    <p:sldId id="257" r:id="rId9"/>
    <p:sldId id="259" r:id="rId10"/>
    <p:sldId id="260" r:id="rId11"/>
    <p:sldId id="261" r:id="rId12"/>
    <p:sldId id="263" r:id="rId13"/>
    <p:sldId id="264" r:id="rId14"/>
    <p:sldId id="265" r:id="rId15"/>
    <p:sldId id="272" r:id="rId16"/>
    <p:sldId id="266" r:id="rId17"/>
    <p:sldId id="267" r:id="rId18"/>
    <p:sldId id="268" r:id="rId19"/>
    <p:sldId id="276" r:id="rId20"/>
    <p:sldId id="269" r:id="rId21"/>
    <p:sldId id="277" r:id="rId22"/>
    <p:sldId id="270" r:id="rId23"/>
    <p:sldId id="271" r:id="rId24"/>
    <p:sldId id="273" r:id="rId25"/>
    <p:sldId id="278" r:id="rId26"/>
    <p:sldId id="280" r:id="rId27"/>
    <p:sldId id="279" r:id="rId28"/>
    <p:sldId id="281" r:id="rId29"/>
    <p:sldId id="282" r:id="rId30"/>
    <p:sldId id="283" r:id="rId31"/>
    <p:sldId id="284" r:id="rId32"/>
    <p:sldId id="287" r:id="rId33"/>
    <p:sldId id="291" r:id="rId34"/>
    <p:sldId id="285" r:id="rId35"/>
    <p:sldId id="286" r:id="rId36"/>
    <p:sldId id="288" r:id="rId37"/>
    <p:sldId id="289" r:id="rId38"/>
    <p:sldId id="295" r:id="rId39"/>
    <p:sldId id="290" r:id="rId40"/>
    <p:sldId id="294" r:id="rId41"/>
    <p:sldId id="2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1" d="100"/>
          <a:sy n="81" d="100"/>
        </p:scale>
        <p:origin x="151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69738A-FF72-4FFA-A19F-B559F8605842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E841780-9FD5-470D-9789-30431628C1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20" y="3356992"/>
            <a:ext cx="8553480" cy="428628"/>
          </a:xfrm>
        </p:spPr>
        <p:txBody>
          <a:bodyPr>
            <a:noAutofit/>
          </a:bodyPr>
          <a:lstStyle/>
          <a:p>
            <a:r>
              <a:rPr lang="en-IN" sz="4800" dirty="0"/>
              <a:t>DIET ANALYSIS</a:t>
            </a:r>
            <a:br>
              <a:rPr lang="en-IN" sz="4800" dirty="0"/>
            </a:br>
            <a:r>
              <a:rPr lang="en-IN" sz="4800" dirty="0"/>
              <a:t>using r</a:t>
            </a:r>
            <a:endParaRPr lang="en-US" sz="48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40BE8F1-A6E3-43F1-AC03-3182DE2B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Categorizing and store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factor()</a:t>
            </a:r>
            <a:endParaRPr lang="en-US" dirty="0"/>
          </a:p>
          <a:p>
            <a:pPr lvl="0"/>
            <a:r>
              <a:rPr lang="en-US" dirty="0"/>
              <a:t>Factors are used to represent the categorical data.</a:t>
            </a:r>
          </a:p>
          <a:p>
            <a:pPr lvl="0"/>
            <a:r>
              <a:rPr lang="en-US" dirty="0"/>
              <a:t>Factors can be ordered and are an important for statistical analysis and for </a:t>
            </a:r>
            <a:r>
              <a:rPr lang="en-US" b="1" dirty="0"/>
              <a:t>plotting.</a:t>
            </a:r>
            <a:endParaRPr lang="en-US" dirty="0"/>
          </a:p>
          <a:p>
            <a:pPr>
              <a:buNone/>
            </a:pPr>
            <a:r>
              <a:rPr lang="en-US" b="1" dirty="0"/>
              <a:t>levels():</a:t>
            </a:r>
            <a:endParaRPr lang="en-US" dirty="0"/>
          </a:p>
          <a:p>
            <a:pPr lvl="0"/>
            <a:r>
              <a:rPr lang="en-US" dirty="0"/>
              <a:t>Factors can only contain pre-defined set values, known as </a:t>
            </a:r>
            <a:r>
              <a:rPr lang="en-US" b="1" dirty="0"/>
              <a:t>levels</a:t>
            </a:r>
            <a:endParaRPr lang="en-US" dirty="0"/>
          </a:p>
          <a:p>
            <a:pPr lvl="0"/>
            <a:r>
              <a:rPr lang="en-US" dirty="0"/>
              <a:t>R always sort levels in ascending order.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factor()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57430"/>
            <a:ext cx="6929486" cy="16430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Boxplot (</a:t>
            </a:r>
            <a:r>
              <a:rPr lang="en-US" b="1" u="sng" dirty="0" err="1"/>
              <a:t>weightloss</a:t>
            </a:r>
            <a:r>
              <a:rPr lang="en-US" b="1" u="sng" dirty="0"/>
              <a:t> </a:t>
            </a:r>
            <a:r>
              <a:rPr lang="en-US" b="1" u="sng" dirty="0" err="1"/>
              <a:t>vs</a:t>
            </a:r>
            <a:r>
              <a:rPr lang="en-US" b="1" u="sng" dirty="0"/>
              <a:t> diet type)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Boxplot are a measure of how well the data are distributed in a dataset.</a:t>
            </a:r>
          </a:p>
          <a:p>
            <a:r>
              <a:rPr lang="en-US" dirty="0"/>
              <a:t>This graph represents the minimum, maximum, median, first quartile, second quartile ,outliers in the dataset.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86370" cy="4525963"/>
          </a:xfrm>
        </p:spPr>
        <p:txBody>
          <a:bodyPr/>
          <a:lstStyle/>
          <a:p>
            <a:pPr latinLnBrk="1">
              <a:buNone/>
            </a:pPr>
            <a:r>
              <a:rPr lang="en-US" dirty="0"/>
              <a:t>boxplot (</a:t>
            </a:r>
            <a:r>
              <a:rPr lang="en-US" dirty="0" err="1"/>
              <a:t>diet$weight.loss</a:t>
            </a:r>
            <a:r>
              <a:rPr lang="en-US" dirty="0"/>
              <a:t>~</a:t>
            </a:r>
          </a:p>
          <a:p>
            <a:pPr latinLnBrk="1">
              <a:buNone/>
            </a:pPr>
            <a:r>
              <a:rPr lang="en-US" dirty="0" err="1"/>
              <a:t>diet$Diet.type</a:t>
            </a:r>
            <a:r>
              <a:rPr lang="en-US" dirty="0"/>
              <a:t>, </a:t>
            </a:r>
          </a:p>
          <a:p>
            <a:pPr latinLnBrk="1">
              <a:buNone/>
            </a:pPr>
            <a:r>
              <a:rPr lang="en-US" dirty="0"/>
              <a:t>   ylab ="Weight Loss", </a:t>
            </a:r>
          </a:p>
          <a:p>
            <a:pPr latinLnBrk="1">
              <a:buNone/>
            </a:pPr>
            <a:r>
              <a:rPr lang="en-US" dirty="0"/>
              <a:t>   </a:t>
            </a:r>
            <a:r>
              <a:rPr lang="en-US" dirty="0" err="1"/>
              <a:t>xlab</a:t>
            </a:r>
            <a:r>
              <a:rPr lang="en-US" dirty="0"/>
              <a:t>="Diet Type",</a:t>
            </a:r>
          </a:p>
          <a:p>
            <a:pPr latinLnBrk="1">
              <a:buNone/>
            </a:pPr>
            <a:r>
              <a:rPr lang="en-US" dirty="0"/>
              <a:t>  </a:t>
            </a:r>
            <a:r>
              <a:rPr lang="en-US" dirty="0" err="1"/>
              <a:t>col</a:t>
            </a:r>
            <a:r>
              <a:rPr lang="en-US" dirty="0"/>
              <a:t>=c("</a:t>
            </a:r>
            <a:r>
              <a:rPr lang="en-US" dirty="0" err="1"/>
              <a:t>yellow","blue","red</a:t>
            </a:r>
            <a:r>
              <a:rPr lang="en-US" dirty="0"/>
              <a:t>"),</a:t>
            </a:r>
          </a:p>
          <a:p>
            <a:pPr>
              <a:buNone/>
            </a:pPr>
            <a:r>
              <a:rPr lang="en-US" dirty="0"/>
              <a:t>  main="Weight Loss According to diet type")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72132" y="1785926"/>
            <a:ext cx="335758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abline():</a:t>
            </a:r>
            <a:endParaRPr lang="en-US" dirty="0"/>
          </a:p>
          <a:p>
            <a:pPr lvl="0"/>
            <a:r>
              <a:rPr lang="en-US" dirty="0"/>
              <a:t>It is used to add a one or more straight lines to a graph.</a:t>
            </a:r>
          </a:p>
          <a:p>
            <a:pPr lvl="0"/>
            <a:r>
              <a:rPr lang="en-US" dirty="0"/>
              <a:t>It is used to add vertical ,horizontal or regression lines to plot.</a:t>
            </a:r>
          </a:p>
          <a:p>
            <a:endParaRPr lang="en-US" b="1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4" y="2071678"/>
            <a:ext cx="3214710" cy="5715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429001"/>
            <a:ext cx="364333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From the boxplot, we can interpret the Diet ”C” has given a good result by loosing  weight than other two Diets.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way Anova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used to determine whether there is any significant difference between the average weight loss in 2 diet types.</a:t>
            </a:r>
          </a:p>
          <a:p>
            <a:r>
              <a:rPr lang="en-IN" dirty="0"/>
              <a:t>Here p&lt;0.05 then there exists the significant differences between the groups.</a:t>
            </a:r>
            <a:endParaRPr lang="en-US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4876" y="1928802"/>
            <a:ext cx="442912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way analysis of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Test whether two or more samples from normal distributions have the same means.</a:t>
            </a:r>
          </a:p>
          <a:p>
            <a:r>
              <a:rPr lang="en-IN" dirty="0"/>
              <a:t>The variances are not necessarily assumed to be equal.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2357430"/>
            <a:ext cx="428151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Kruskal-Wallis Rank Sum Test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It is used to determine if there are statistically significant differences between 2 or more groups of independent variable on a continuous  dependent variable.</a:t>
            </a:r>
          </a:p>
          <a:p>
            <a:r>
              <a:rPr lang="en-IN" dirty="0"/>
              <a:t>It is the nonparametric approach to one way anova.</a:t>
            </a:r>
            <a:endParaRPr lang="en-US" dirty="0"/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571744"/>
            <a:ext cx="4038600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Inference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the p value is less than the significance level 0.05, we can conclude that there are significant differences between the diet types.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Diet is effective to loss weight by taking healthy food  in regular intervals which in turn maintains the health of a body.</a:t>
            </a:r>
          </a:p>
          <a:p>
            <a:r>
              <a:rPr lang="en-IN" dirty="0"/>
              <a:t>There are different diet types followed.</a:t>
            </a:r>
          </a:p>
          <a:p>
            <a:r>
              <a:rPr lang="en-IN" dirty="0"/>
              <a:t>People are confused to choose which diet type is more effective.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Two sample t-test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1857364"/>
            <a:ext cx="7715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two sample T test also known as the independent sample T test is a method used to test whether the unknown population means of two groups are equal or not.</a:t>
            </a:r>
            <a:endParaRPr lang="en-US" sz="3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642918"/>
            <a:ext cx="8115328" cy="2000263"/>
          </a:xfrm>
          <a:prstGeom prst="rect">
            <a:avLst/>
          </a:prstGeom>
          <a:ln w="19050" cap="flat" cmpd="sng" algn="ctr">
            <a:solidFill>
              <a:schemeClr val="accent1">
                <a:shade val="50000"/>
              </a:schemeClr>
            </a:solidFill>
            <a:prstDash val="solid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00372"/>
            <a:ext cx="8215370" cy="30718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we use two sample T test for examining the difference in means for 2 population</a:t>
            </a:r>
          </a:p>
          <a:p>
            <a:r>
              <a:rPr lang="en-IN" dirty="0"/>
              <a:t>The mean values significantly differ from sample A to sample C</a:t>
            </a:r>
          </a:p>
          <a:p>
            <a:r>
              <a:rPr lang="en-IN" dirty="0"/>
              <a:t>Here sample A has a mean of 3.300000 and sample C has a mean of 5.148148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way Anova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3886200" cy="457200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two way anova is the extension of one way anova that examines the influence of two different categorical independent variable on one continuous dependent variable</a:t>
            </a:r>
          </a:p>
          <a:p>
            <a:endParaRPr lang="en-IN" sz="900" dirty="0"/>
          </a:p>
          <a:p>
            <a:r>
              <a:rPr lang="en-IN" dirty="0"/>
              <a:t>This test is very much efficient to interpret the result than one way anova</a:t>
            </a:r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214554"/>
            <a:ext cx="4038600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in our project we use two way anova to reduce the occurrence of errors to certain extent</a:t>
            </a:r>
          </a:p>
          <a:p>
            <a:r>
              <a:rPr lang="en-IN" dirty="0"/>
              <a:t>When we add one more independent variable, it will reduce the residual values to a certain extent  </a:t>
            </a:r>
          </a:p>
          <a:p>
            <a:r>
              <a:rPr lang="en-IN" dirty="0"/>
              <a:t>Hence by using two way we can reduce the variations that are caused by the independent variable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US" dirty="0"/>
          </a:p>
        </p:txBody>
      </p:sp>
      <p:pic>
        <p:nvPicPr>
          <p:cNvPr id="4" name="Content Placeholder 3" descr="WhatsApp Image 2021-12-23 at 3.05.45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00166" y="3643314"/>
            <a:ext cx="6000792" cy="1928826"/>
          </a:xfrm>
        </p:spPr>
      </p:pic>
      <p:pic>
        <p:nvPicPr>
          <p:cNvPr id="7" name="Picture 6" descr="WhatsApp Image 2021-12-23 at 3.13.5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2071678"/>
            <a:ext cx="6143668" cy="11430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4857784" cy="440056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From this , the final weight of a person after the diet is mainly dependent on the height of a person.</a:t>
            </a:r>
          </a:p>
          <a:p>
            <a:r>
              <a:rPr lang="en-IN" dirty="0"/>
              <a:t>By using diet C one can able to reduce </a:t>
            </a:r>
            <a:r>
              <a:rPr lang="en-IN" dirty="0" err="1"/>
              <a:t>upto</a:t>
            </a:r>
            <a:r>
              <a:rPr lang="en-IN" dirty="0"/>
              <a:t> 3kg.</a:t>
            </a:r>
          </a:p>
          <a:p>
            <a:r>
              <a:rPr lang="en-IN" dirty="0"/>
              <a:t>By analysing the previous data, we can able to predict the weight by height.</a:t>
            </a:r>
          </a:p>
          <a:p>
            <a:r>
              <a:rPr lang="en-IN" dirty="0"/>
              <a:t>When the person height is134cm,by using linear regression we predict the weight of the person is 63.39kg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5074" y="257174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WhatsApp Image 2021-12-23 at 3.18.10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6" y="1571612"/>
            <a:ext cx="4071934" cy="32861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Scatter plot </a:t>
            </a:r>
            <a:endParaRPr lang="en-US" dirty="0"/>
          </a:p>
        </p:txBody>
      </p:sp>
      <p:pic>
        <p:nvPicPr>
          <p:cNvPr id="4" name="Content Placeholder 3" descr="WhatsApp Image 2021-12-23 at 3.32.49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643050"/>
            <a:ext cx="5048250" cy="571500"/>
          </a:xfrm>
        </p:spPr>
      </p:pic>
      <p:pic>
        <p:nvPicPr>
          <p:cNvPr id="6" name="Picture 5" descr="WhatsApp Image 2021-12-23 at 3.33.26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2571744"/>
            <a:ext cx="4786346" cy="3858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the interpretation of the linear regression is visualized by the scatter plot .</a:t>
            </a:r>
            <a:endParaRPr lang="en-US" dirty="0"/>
          </a:p>
          <a:p>
            <a:r>
              <a:rPr lang="en-IN" dirty="0"/>
              <a:t>The People who are practicing diet  having weight ranges between </a:t>
            </a:r>
            <a:r>
              <a:rPr lang="en-IN"/>
              <a:t>55-80 mostly lies on the height range160 to 175.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Markov Chain Monte Carlo</a:t>
            </a:r>
            <a:endParaRPr lang="en-US" dirty="0"/>
          </a:p>
        </p:txBody>
      </p:sp>
      <p:pic>
        <p:nvPicPr>
          <p:cNvPr id="4" name="Content Placeholder 3" descr="WhatsApp Image 2021-12-23 at 6.45.07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472" y="1714488"/>
            <a:ext cx="6905625" cy="1809750"/>
          </a:xfrm>
        </p:spPr>
      </p:pic>
      <p:pic>
        <p:nvPicPr>
          <p:cNvPr id="6" name="Picture 5" descr="WhatsApp Image 2021-12-23 at 6.46.30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3857628"/>
            <a:ext cx="5686437" cy="1857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Here 3 diet types are taken for analysis</a:t>
            </a:r>
          </a:p>
          <a:p>
            <a:r>
              <a:rPr lang="en-IN" dirty="0"/>
              <a:t>To analyse the weight loss in  3 diet types.</a:t>
            </a:r>
          </a:p>
          <a:p>
            <a:r>
              <a:rPr lang="en-IN" dirty="0"/>
              <a:t>To provide a solution for the effective diet type</a:t>
            </a:r>
          </a:p>
          <a:p>
            <a:r>
              <a:rPr lang="en-IN" dirty="0"/>
              <a:t>To analyse the results of diet types depending on gender to make the results more effective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statistics, Markov chain Monte Carlo (MCMC) methods comprise a class of algorithms for sampling from a probability distribution. </a:t>
            </a:r>
          </a:p>
          <a:p>
            <a:r>
              <a:rPr lang="en-US" dirty="0"/>
              <a:t>By constructing a Markov chain that has the desired distribution as its equilibrium distribution, one can obtain a sample of the desired distribution by recording states from the chain.</a:t>
            </a:r>
          </a:p>
          <a:p>
            <a:r>
              <a:rPr lang="en-IN" dirty="0"/>
              <a:t>From this we can interpret that one can reduce weight of 1.19 kg in each diet type.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Cumsum</a:t>
            </a:r>
            <a:endParaRPr lang="en-US" dirty="0"/>
          </a:p>
        </p:txBody>
      </p:sp>
      <p:pic>
        <p:nvPicPr>
          <p:cNvPr id="4" name="Content Placeholder 3" descr="WhatsApp Image 2021-12-23 at 6.48.0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7072362" cy="1264869"/>
          </a:xfrm>
        </p:spPr>
      </p:pic>
      <p:pic>
        <p:nvPicPr>
          <p:cNvPr id="8" name="Picture 7" descr="WhatsApp Image 2021-12-23 at 6.48.55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71810"/>
            <a:ext cx="7643834" cy="17309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pic>
        <p:nvPicPr>
          <p:cNvPr id="4" name="Content Placeholder 3" descr="WhatsApp Image 2021-12-23 at 6.49.33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643438" y="1571612"/>
            <a:ext cx="4143404" cy="3400436"/>
          </a:xfrm>
        </p:spPr>
      </p:pic>
      <p:sp>
        <p:nvSpPr>
          <p:cNvPr id="5" name="TextBox 4"/>
          <p:cNvSpPr txBox="1"/>
          <p:nvPr/>
        </p:nvSpPr>
        <p:spPr>
          <a:xfrm>
            <a:off x="857224" y="1857364"/>
            <a:ext cx="3929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Upward or downward trends develops the process mean has shifted and the process may be affected by special causes.</a:t>
            </a:r>
          </a:p>
          <a:p>
            <a:endParaRPr lang="en-IN" sz="2400" dirty="0"/>
          </a:p>
          <a:p>
            <a:r>
              <a:rPr lang="en-IN" sz="2400" dirty="0"/>
              <a:t>From this chart we can interpret in between 0 and 2000 the process will be affected from special causes</a:t>
            </a:r>
            <a:endParaRPr 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</a:t>
            </a:r>
            <a:endParaRPr lang="en-US" dirty="0"/>
          </a:p>
        </p:txBody>
      </p:sp>
      <p:pic>
        <p:nvPicPr>
          <p:cNvPr id="4" name="Content Placeholder 3" descr="WhatsApp Image 2021-12-23 at 7.15.58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790700"/>
            <a:ext cx="6715172" cy="41148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Time series  Analysis</a:t>
            </a:r>
            <a:endParaRPr lang="en-US" dirty="0"/>
          </a:p>
        </p:txBody>
      </p:sp>
      <p:pic>
        <p:nvPicPr>
          <p:cNvPr id="4" name="Content Placeholder 3" descr="WhatsApp Image 2021-12-23 at 6.51.17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28802"/>
            <a:ext cx="8153400" cy="3429023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endParaRPr lang="en-US" dirty="0"/>
          </a:p>
        </p:txBody>
      </p:sp>
      <p:pic>
        <p:nvPicPr>
          <p:cNvPr id="4" name="Content Placeholder 3" descr="WhatsApp Image 2021-12-23 at 6.51.56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600200"/>
            <a:ext cx="6946155" cy="44958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correlation</a:t>
            </a:r>
            <a:endParaRPr lang="en-US" dirty="0"/>
          </a:p>
        </p:txBody>
      </p:sp>
      <p:pic>
        <p:nvPicPr>
          <p:cNvPr id="4" name="Content Placeholder 3" descr="WhatsApp Image 2021-12-23 at 6.59.10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85786" y="1571612"/>
            <a:ext cx="4133850" cy="847725"/>
          </a:xfrm>
        </p:spPr>
      </p:pic>
      <p:pic>
        <p:nvPicPr>
          <p:cNvPr id="6" name="Picture 5" descr="WhatsApp Image 2021-12-23 at 7.00.3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2" y="2571744"/>
            <a:ext cx="7000892" cy="364331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autocorrelation plot is designed to show whether the elements of a time series are positively correlated, negatively correlated, or independent of each other.</a:t>
            </a:r>
          </a:p>
          <a:p>
            <a:r>
              <a:rPr lang="en-US" dirty="0"/>
              <a:t>From this auto correlated plot ,we see that some of the values are positively correlated some are negatively correlated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Inference..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Therefore this auto correlation analysis suggests that some diet type may give positive results but there must be some negative outcomes also</a:t>
            </a:r>
          </a:p>
          <a:p>
            <a:r>
              <a:rPr lang="en-US" dirty="0"/>
              <a:t> Here in this graph it shows that diet type C has more positive values , So the diet type C is more effective and it is the preferable diet type.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AUTO REGRESSION</a:t>
            </a:r>
            <a:endParaRPr lang="en-US" b="1" dirty="0"/>
          </a:p>
        </p:txBody>
      </p:sp>
      <p:pic>
        <p:nvPicPr>
          <p:cNvPr id="4" name="Content Placeholder 3" descr="WhatsApp Image 2021-12-23 at 7.09.52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643050"/>
            <a:ext cx="6038850" cy="942975"/>
          </a:xfrm>
          <a:ln>
            <a:solidFill>
              <a:schemeClr val="tx1"/>
            </a:solidFill>
          </a:ln>
        </p:spPr>
      </p:pic>
      <p:pic>
        <p:nvPicPr>
          <p:cNvPr id="6" name="Picture 5" descr="WhatsApp Image 2021-12-23 at 7.10.3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71" y="2643182"/>
            <a:ext cx="6786611" cy="28575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Data for three diet types are collected.</a:t>
            </a:r>
          </a:p>
          <a:p>
            <a:r>
              <a:rPr lang="en-IN" dirty="0"/>
              <a:t>Dataset is collected from </a:t>
            </a:r>
            <a:r>
              <a:rPr lang="en-IN" dirty="0" err="1"/>
              <a:t>Kaagle</a:t>
            </a:r>
            <a:r>
              <a:rPr lang="en-IN" dirty="0"/>
              <a:t>.</a:t>
            </a:r>
          </a:p>
          <a:p>
            <a:r>
              <a:rPr lang="en-IN" sz="2800" dirty="0"/>
              <a:t>It consists of 7 features and 76 records.</a:t>
            </a:r>
            <a:endParaRPr lang="en-IN" sz="1800" dirty="0"/>
          </a:p>
          <a:p>
            <a:r>
              <a:rPr lang="en-IN" dirty="0"/>
              <a:t>Dataset is analysed with various tools in 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autoregressive (AR) model predicts future behavior based on past behavior. </a:t>
            </a:r>
          </a:p>
          <a:p>
            <a:r>
              <a:rPr lang="en-US" dirty="0"/>
              <a:t>It’s used for forecasting when there is some correlation between values in a time series and the values that precede and succeed them. </a:t>
            </a:r>
          </a:p>
          <a:p>
            <a:r>
              <a:rPr lang="en-IN" dirty="0"/>
              <a:t>From this we can interpret that type C shows gradual degradation over the years . From this we can infer the Diet type C is more effective for weight loss. 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20167934">
            <a:off x="457200" y="1785926"/>
            <a:ext cx="8229600" cy="3000396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PREVIOUSLY USED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1.Descriptive Statistics </a:t>
            </a:r>
          </a:p>
          <a:p>
            <a:pPr>
              <a:buNone/>
            </a:pPr>
            <a:r>
              <a:rPr lang="en-IN" dirty="0"/>
              <a:t>2.One way anova</a:t>
            </a:r>
          </a:p>
          <a:p>
            <a:pPr>
              <a:buNone/>
            </a:pPr>
            <a:r>
              <a:rPr lang="en-IN" dirty="0"/>
              <a:t>3.Two way anova</a:t>
            </a:r>
          </a:p>
          <a:p>
            <a:pPr>
              <a:buNone/>
            </a:pPr>
            <a:r>
              <a:rPr lang="en-IN" dirty="0"/>
              <a:t>4.Kruskal Wallis rank sum test</a:t>
            </a:r>
          </a:p>
          <a:p>
            <a:pPr>
              <a:buNone/>
            </a:pPr>
            <a:r>
              <a:rPr lang="en-IN" dirty="0"/>
              <a:t>5.Non parametric Test</a:t>
            </a:r>
          </a:p>
          <a:p>
            <a:pPr>
              <a:buNone/>
            </a:pPr>
            <a:r>
              <a:rPr lang="en-IN" dirty="0"/>
              <a:t>6.Data Visualisation(Box plot)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UPDATED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Linear Regression and Scatter plot</a:t>
            </a:r>
          </a:p>
          <a:p>
            <a:r>
              <a:rPr lang="en-IN" dirty="0"/>
              <a:t>Time series Analysis</a:t>
            </a:r>
          </a:p>
          <a:p>
            <a:r>
              <a:rPr lang="en-IN" dirty="0"/>
              <a:t>Cumsum</a:t>
            </a:r>
          </a:p>
          <a:p>
            <a:r>
              <a:rPr lang="en-IN" dirty="0"/>
              <a:t>Markov Chain Monte Carlo</a:t>
            </a:r>
          </a:p>
          <a:p>
            <a:r>
              <a:rPr lang="en-IN" dirty="0"/>
              <a:t>Auto Regression</a:t>
            </a:r>
          </a:p>
          <a:p>
            <a:r>
              <a:rPr lang="en-IN" dirty="0"/>
              <a:t>Auto Correlation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IMPORTING THE DATASET IN R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714488"/>
            <a:ext cx="5857916" cy="857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496"/>
            <a:ext cx="7500990" cy="34194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0200"/>
            <a:ext cx="778674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Calculating weight loss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00174"/>
            <a:ext cx="6500858" cy="5715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14554"/>
            <a:ext cx="7429552" cy="395764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754</TotalTime>
  <Words>1118</Words>
  <Application>Microsoft Office PowerPoint</Application>
  <PresentationFormat>On-screen Show (4:3)</PresentationFormat>
  <Paragraphs>116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Tw Cen MT</vt:lpstr>
      <vt:lpstr>Wingdings</vt:lpstr>
      <vt:lpstr>Wingdings 2</vt:lpstr>
      <vt:lpstr>Median</vt:lpstr>
      <vt:lpstr>DIET ANALYSIS using r</vt:lpstr>
      <vt:lpstr>PROBLEM STATEMENT</vt:lpstr>
      <vt:lpstr>OBJECTIVE</vt:lpstr>
      <vt:lpstr>DATASET USED</vt:lpstr>
      <vt:lpstr>PREVIOUSLY USED METHODS</vt:lpstr>
      <vt:lpstr>UPDATED TECHNIQUES</vt:lpstr>
      <vt:lpstr>IMPORTING THE DATASET IN R</vt:lpstr>
      <vt:lpstr>DATASET</vt:lpstr>
      <vt:lpstr>Calculating weight loss</vt:lpstr>
      <vt:lpstr>Categorizing and store the data</vt:lpstr>
      <vt:lpstr>factor()</vt:lpstr>
      <vt:lpstr>Boxplot (weightloss vs diet type)</vt:lpstr>
      <vt:lpstr>Data visualization</vt:lpstr>
      <vt:lpstr>PowerPoint Presentation</vt:lpstr>
      <vt:lpstr>Inference</vt:lpstr>
      <vt:lpstr>One way Anova</vt:lpstr>
      <vt:lpstr>One way analysis of means</vt:lpstr>
      <vt:lpstr>Kruskal-Wallis Rank Sum Test</vt:lpstr>
      <vt:lpstr>Inference</vt:lpstr>
      <vt:lpstr> Two sample t-test </vt:lpstr>
      <vt:lpstr>PowerPoint Presentation</vt:lpstr>
      <vt:lpstr>Inference</vt:lpstr>
      <vt:lpstr>Two way Anova</vt:lpstr>
      <vt:lpstr>Result</vt:lpstr>
      <vt:lpstr>Linear regression</vt:lpstr>
      <vt:lpstr>Inference</vt:lpstr>
      <vt:lpstr>Scatter plot </vt:lpstr>
      <vt:lpstr>Inference</vt:lpstr>
      <vt:lpstr>Markov Chain Monte Carlo</vt:lpstr>
      <vt:lpstr>Inference</vt:lpstr>
      <vt:lpstr>Cumsum</vt:lpstr>
      <vt:lpstr>Inference</vt:lpstr>
      <vt:lpstr>Time series</vt:lpstr>
      <vt:lpstr>Time series  Analysis</vt:lpstr>
      <vt:lpstr>Graph</vt:lpstr>
      <vt:lpstr>Auto correlation</vt:lpstr>
      <vt:lpstr>Inference</vt:lpstr>
      <vt:lpstr>Inference..</vt:lpstr>
      <vt:lpstr>AUTO REGRESSION</vt:lpstr>
      <vt:lpstr>INFERENCE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</dc:creator>
  <cp:lastModifiedBy>genga kengan</cp:lastModifiedBy>
  <cp:revision>80</cp:revision>
  <dcterms:created xsi:type="dcterms:W3CDTF">2021-11-18T18:27:06Z</dcterms:created>
  <dcterms:modified xsi:type="dcterms:W3CDTF">2023-01-30T15:04:55Z</dcterms:modified>
</cp:coreProperties>
</file>