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Gengaganesh</a:t>
            </a:r>
            <a:r>
              <a:rPr lang="en-US" sz="2000" b="1" dirty="0">
                <a:solidFill>
                  <a:schemeClr val="accent1">
                    <a:lumMod val="75000"/>
                  </a:schemeClr>
                </a:solidFill>
                <a:latin typeface="Arial"/>
                <a:cs typeface="Arial"/>
              </a:rPr>
              <a:t> L</a:t>
            </a: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a:bodyPr>
          <a:lstStyle/>
          <a:p>
            <a:pPr marL="0" indent="0">
              <a:buNone/>
            </a:pPr>
            <a:endParaRPr lang="en-US" sz="2000" b="1" dirty="0"/>
          </a:p>
          <a:p>
            <a:pPr algn="l">
              <a:buFont typeface="Arial" panose="020B0604020202020204" pitchFamily="34" charset="0"/>
              <a:buChar char="•"/>
            </a:pPr>
            <a:r>
              <a:rPr lang="en-US" sz="2800" b="0" i="0" dirty="0">
                <a:solidFill>
                  <a:srgbClr val="0D0D0D"/>
                </a:solidFill>
                <a:effectLst/>
                <a:highlight>
                  <a:srgbClr val="FFFFFF"/>
                </a:highlight>
                <a:latin typeface="Söhne"/>
              </a:rPr>
              <a:t>Machine Learning Integration: Use AI for better anomaly detection and prediction.</a:t>
            </a:r>
          </a:p>
          <a:p>
            <a:pPr algn="l">
              <a:buFont typeface="Arial" panose="020B0604020202020204" pitchFamily="34" charset="0"/>
              <a:buChar char="•"/>
            </a:pPr>
            <a:r>
              <a:rPr lang="en-US" sz="2800" b="0" i="0" dirty="0">
                <a:solidFill>
                  <a:srgbClr val="0D0D0D"/>
                </a:solidFill>
                <a:effectLst/>
                <a:highlight>
                  <a:srgbClr val="FFFFFF"/>
                </a:highlight>
                <a:latin typeface="Söhne"/>
              </a:rPr>
              <a:t>Cloud Solutions: Create cloud-based versions for scalability and remote access.</a:t>
            </a:r>
          </a:p>
          <a:p>
            <a:pPr algn="l">
              <a:buFont typeface="Arial" panose="020B0604020202020204" pitchFamily="34" charset="0"/>
              <a:buChar char="•"/>
            </a:pPr>
            <a:r>
              <a:rPr lang="en-US" sz="2800" b="0" i="0" dirty="0">
                <a:solidFill>
                  <a:srgbClr val="0D0D0D"/>
                </a:solidFill>
                <a:effectLst/>
                <a:highlight>
                  <a:srgbClr val="FFFFFF"/>
                </a:highlight>
                <a:latin typeface="Söhne"/>
              </a:rPr>
              <a:t>Behavioral Analysis: Improve threat detection by analyzing user behavior.</a:t>
            </a:r>
          </a:p>
          <a:p>
            <a:pPr algn="l">
              <a:buFont typeface="Arial" panose="020B0604020202020204" pitchFamily="34" charset="0"/>
              <a:buChar char="•"/>
            </a:pPr>
            <a:r>
              <a:rPr lang="en-US" sz="2800" b="0" i="0" dirty="0">
                <a:solidFill>
                  <a:srgbClr val="0D0D0D"/>
                </a:solidFill>
                <a:effectLst/>
                <a:highlight>
                  <a:srgbClr val="FFFFFF"/>
                </a:highlight>
                <a:latin typeface="Söhne"/>
              </a:rPr>
              <a:t>Cross-Platform Support: Extend monitoring to new devices and systems.</a:t>
            </a:r>
          </a:p>
          <a:p>
            <a:pPr algn="l">
              <a:buFont typeface="Arial" panose="020B0604020202020204" pitchFamily="34" charset="0"/>
              <a:buChar char="•"/>
            </a:pPr>
            <a:r>
              <a:rPr lang="en-US" sz="2800" b="0" i="0" dirty="0">
                <a:solidFill>
                  <a:srgbClr val="0D0D0D"/>
                </a:solidFill>
                <a:effectLst/>
                <a:highlight>
                  <a:srgbClr val="FFFFFF"/>
                </a:highlight>
                <a:latin typeface="Söhne"/>
              </a:rPr>
              <a:t>Privacy Features: Enhance privacy with advanced techniques and decentralized storage.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3200" b="0" i="0" dirty="0">
                <a:solidFill>
                  <a:srgbClr val="0D0D0D"/>
                </a:solidFill>
                <a:effectLst/>
                <a:highlight>
                  <a:srgbClr val="FFFFFF"/>
                </a:highlight>
                <a:latin typeface="Söhne"/>
              </a:rPr>
              <a:t>A keylogger is a type of software or hardware that records the keystrokes typed on a keyboard. It can be used for various purposes, such as monitoring computer activity, capturing passwords, or tracking user behavior. However, it's important to note that using keyloggers without proper authorization is illegal and unethical in many jurisdictions.</a:t>
            </a:r>
            <a:endParaRPr lang="en-IN" sz="32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b="0" i="0" dirty="0">
                <a:solidFill>
                  <a:srgbClr val="0D0D0D"/>
                </a:solidFill>
                <a:effectLst/>
                <a:highlight>
                  <a:srgbClr val="FFFFFF"/>
                </a:highlight>
                <a:latin typeface="Söhne"/>
              </a:rPr>
              <a:t> </a:t>
            </a:r>
            <a:r>
              <a:rPr lang="en-US" sz="2800" b="0" i="0" dirty="0">
                <a:solidFill>
                  <a:srgbClr val="0D0D0D"/>
                </a:solidFill>
                <a:effectLst/>
                <a:highlight>
                  <a:srgbClr val="FFFFFF"/>
                </a:highlight>
                <a:latin typeface="Söhne"/>
              </a:rPr>
              <a:t>In today's digital age, ensuring the security and integrity of sensitive information is paramount. One crucial aspect of this is monitoring and logging user keystrokes on computer systems. Key logging software is used for various purposes, including cybersecurity, employee monitoring, parental control, and forensic investigation. The challenge lies in developing an efficient and reliable key logging solution that can capture and store keystrokes effectively while minimizing system resource usage and ensuring compliance with privacy regulations</a:t>
            </a:r>
            <a:r>
              <a:rPr lang="en-US" b="0" i="0" dirty="0">
                <a:solidFill>
                  <a:srgbClr val="0D0D0D"/>
                </a:solidFill>
                <a:effectLst/>
                <a:highlight>
                  <a:srgbClr val="FFFFFF"/>
                </a:highlight>
                <a:latin typeface="Söhne"/>
              </a:rPr>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algn="l">
              <a:buFont typeface="+mj-lt"/>
              <a:buAutoNum type="arabicPeriod"/>
            </a:pPr>
            <a:r>
              <a:rPr lang="en-US" sz="2000" b="1" i="0" dirty="0">
                <a:solidFill>
                  <a:srgbClr val="0D0D0D"/>
                </a:solidFill>
                <a:effectLst/>
                <a:highlight>
                  <a:srgbClr val="FFFFFF"/>
                </a:highlight>
                <a:latin typeface="Söhne"/>
              </a:rPr>
              <a:t>Efficient Key Capture</a:t>
            </a:r>
            <a:r>
              <a:rPr lang="en-US" sz="2000" b="0" i="0" dirty="0">
                <a:solidFill>
                  <a:srgbClr val="0D0D0D"/>
                </a:solidFill>
                <a:effectLst/>
                <a:highlight>
                  <a:srgbClr val="FFFFFF"/>
                </a:highlight>
                <a:latin typeface="Söhne"/>
              </a:rPr>
              <a:t>: Create a lightweight system to capture keystrokes in real-time, minimizing impact on computer performance.</a:t>
            </a:r>
          </a:p>
          <a:p>
            <a:pPr algn="l">
              <a:buFont typeface="+mj-lt"/>
              <a:buAutoNum type="arabicPeriod"/>
            </a:pPr>
            <a:r>
              <a:rPr lang="en-US" sz="2000" b="1" i="0" dirty="0">
                <a:solidFill>
                  <a:srgbClr val="0D0D0D"/>
                </a:solidFill>
                <a:effectLst/>
                <a:highlight>
                  <a:srgbClr val="FFFFFF"/>
                </a:highlight>
                <a:latin typeface="Söhne"/>
              </a:rPr>
              <a:t>Secure Storage</a:t>
            </a:r>
            <a:r>
              <a:rPr lang="en-US" sz="2000" b="0" i="0" dirty="0">
                <a:solidFill>
                  <a:srgbClr val="0D0D0D"/>
                </a:solidFill>
                <a:effectLst/>
                <a:highlight>
                  <a:srgbClr val="FFFFFF"/>
                </a:highlight>
                <a:latin typeface="Söhne"/>
              </a:rPr>
              <a:t>: Store keystrokes securely in encrypted files to protect user data.</a:t>
            </a:r>
          </a:p>
          <a:p>
            <a:pPr algn="l">
              <a:buFont typeface="+mj-lt"/>
              <a:buAutoNum type="arabicPeriod"/>
            </a:pPr>
            <a:r>
              <a:rPr lang="en-US" sz="2000" b="1" i="0" dirty="0">
                <a:solidFill>
                  <a:srgbClr val="0D0D0D"/>
                </a:solidFill>
                <a:effectLst/>
                <a:highlight>
                  <a:srgbClr val="FFFFFF"/>
                </a:highlight>
                <a:latin typeface="Söhne"/>
              </a:rPr>
              <a:t>Compatibility</a:t>
            </a:r>
            <a:r>
              <a:rPr lang="en-US" sz="2000" b="0" i="0" dirty="0">
                <a:solidFill>
                  <a:srgbClr val="0D0D0D"/>
                </a:solidFill>
                <a:effectLst/>
                <a:highlight>
                  <a:srgbClr val="FFFFFF"/>
                </a:highlight>
                <a:latin typeface="Söhne"/>
              </a:rPr>
              <a:t>: Make the key logger work on different operating systems like Windows, macOS, and Linux.</a:t>
            </a:r>
          </a:p>
          <a:p>
            <a:pPr algn="l">
              <a:buFont typeface="+mj-lt"/>
              <a:buAutoNum type="arabicPeriod"/>
            </a:pPr>
            <a:r>
              <a:rPr lang="en-US" sz="2000" b="1" i="0" dirty="0">
                <a:solidFill>
                  <a:srgbClr val="0D0D0D"/>
                </a:solidFill>
                <a:effectLst/>
                <a:highlight>
                  <a:srgbClr val="FFFFFF"/>
                </a:highlight>
                <a:latin typeface="Söhne"/>
              </a:rPr>
              <a:t>Customizable Logging</a:t>
            </a:r>
            <a:r>
              <a:rPr lang="en-US" sz="2000" b="0" i="0" dirty="0">
                <a:solidFill>
                  <a:srgbClr val="0D0D0D"/>
                </a:solidFill>
                <a:effectLst/>
                <a:highlight>
                  <a:srgbClr val="FFFFFF"/>
                </a:highlight>
                <a:latin typeface="Söhne"/>
              </a:rPr>
              <a:t>: Let users adjust logging settings like frequency and format to suit their needs.</a:t>
            </a:r>
          </a:p>
          <a:p>
            <a:pPr algn="l">
              <a:buFont typeface="+mj-lt"/>
              <a:buAutoNum type="arabicPeriod"/>
            </a:pPr>
            <a:r>
              <a:rPr lang="en-US" sz="2000" b="1" i="0" dirty="0">
                <a:solidFill>
                  <a:srgbClr val="0D0D0D"/>
                </a:solidFill>
                <a:effectLst/>
                <a:highlight>
                  <a:srgbClr val="FFFFFF"/>
                </a:highlight>
                <a:latin typeface="Söhne"/>
              </a:rPr>
              <a:t>Privacy and Compliance</a:t>
            </a:r>
            <a:r>
              <a:rPr lang="en-US" sz="2000" b="0" i="0" dirty="0">
                <a:solidFill>
                  <a:srgbClr val="0D0D0D"/>
                </a:solidFill>
                <a:effectLst/>
                <a:highlight>
                  <a:srgbClr val="FFFFFF"/>
                </a:highlight>
                <a:latin typeface="Söhne"/>
              </a:rPr>
              <a:t>: Include features to respect user privacy and comply with regulations like GDPR and HIPAA.</a:t>
            </a:r>
          </a:p>
          <a:p>
            <a:pPr algn="l">
              <a:buFont typeface="+mj-lt"/>
              <a:buAutoNum type="arabicPeriod"/>
            </a:pPr>
            <a:r>
              <a:rPr lang="en-US" sz="2000" b="1" i="0" dirty="0">
                <a:solidFill>
                  <a:srgbClr val="0D0D0D"/>
                </a:solidFill>
                <a:effectLst/>
                <a:highlight>
                  <a:srgbClr val="FFFFFF"/>
                </a:highlight>
                <a:latin typeface="Söhne"/>
              </a:rPr>
              <a:t>Remote Monitoring</a:t>
            </a:r>
            <a:r>
              <a:rPr lang="en-US" sz="2000" b="0" i="0" dirty="0">
                <a:solidFill>
                  <a:srgbClr val="0D0D0D"/>
                </a:solidFill>
                <a:effectLst/>
                <a:highlight>
                  <a:srgbClr val="FFFFFF"/>
                </a:highlight>
                <a:latin typeface="Söhne"/>
              </a:rPr>
              <a:t>: Allow authorized users to view logs remotely and receive alerts for suspicious activity.</a:t>
            </a:r>
          </a:p>
          <a:p>
            <a:pPr algn="l">
              <a:buFont typeface="+mj-lt"/>
              <a:buAutoNum type="arabicPeriod"/>
            </a:pPr>
            <a:r>
              <a:rPr lang="en-US" sz="2000" b="1" i="0" dirty="0">
                <a:solidFill>
                  <a:srgbClr val="0D0D0D"/>
                </a:solidFill>
                <a:effectLst/>
                <a:highlight>
                  <a:srgbClr val="FFFFFF"/>
                </a:highlight>
                <a:latin typeface="Söhne"/>
              </a:rPr>
              <a:t>Integration with Security Tools</a:t>
            </a:r>
            <a:r>
              <a:rPr lang="en-US" sz="2000" b="0" i="0" dirty="0">
                <a:solidFill>
                  <a:srgbClr val="0D0D0D"/>
                </a:solidFill>
                <a:effectLst/>
                <a:highlight>
                  <a:srgbClr val="FFFFFF"/>
                </a:highlight>
                <a:latin typeface="Söhne"/>
              </a:rPr>
              <a:t>: Connect the key logger with existing security systems for better threat detection.</a:t>
            </a:r>
          </a:p>
          <a:p>
            <a:pPr algn="l">
              <a:buFont typeface="+mj-lt"/>
              <a:buAutoNum type="arabicPeriod"/>
            </a:pPr>
            <a:r>
              <a:rPr lang="en-US" sz="2000" b="1" i="0" dirty="0">
                <a:solidFill>
                  <a:srgbClr val="0D0D0D"/>
                </a:solidFill>
                <a:effectLst/>
                <a:highlight>
                  <a:srgbClr val="FFFFFF"/>
                </a:highlight>
                <a:latin typeface="Söhne"/>
              </a:rPr>
              <a:t>Regular Updates</a:t>
            </a:r>
            <a:r>
              <a:rPr lang="en-US" sz="2000" b="0" i="0" dirty="0">
                <a:solidFill>
                  <a:srgbClr val="0D0D0D"/>
                </a:solidFill>
                <a:effectLst/>
                <a:highlight>
                  <a:srgbClr val="FFFFFF"/>
                </a:highlight>
                <a:latin typeface="Söhne"/>
              </a:rPr>
              <a:t>: Provide regular updates to fix issues and improve performance based on user feedback.</a:t>
            </a:r>
          </a:p>
          <a:p>
            <a:pPr algn="l"/>
            <a:r>
              <a:rPr lang="en-US" sz="2000" b="0" i="0" dirty="0">
                <a:solidFill>
                  <a:srgbClr val="0D0D0D"/>
                </a:solidFill>
                <a:effectLst/>
                <a:highlight>
                  <a:srgbClr val="FFFFFF"/>
                </a:highlight>
                <a:latin typeface="Söhne"/>
              </a:rPr>
              <a:t>This simplified version outlines the key features of the proposed key logger solution without going into as much detail.</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key logger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28246" y="1066799"/>
            <a:ext cx="11676185" cy="5603631"/>
          </a:xfrm>
        </p:spPr>
        <p:txBody>
          <a:bodyPr>
            <a:normAutofit fontScale="70000" lnSpcReduction="20000"/>
          </a:bodyPr>
          <a:lstStyle/>
          <a:p>
            <a:br>
              <a:rPr lang="en-US" b="1" i="0" dirty="0">
                <a:solidFill>
                  <a:srgbClr val="0D0D0D"/>
                </a:solidFill>
                <a:effectLst/>
                <a:highlight>
                  <a:srgbClr val="FFFFFF"/>
                </a:highlight>
                <a:latin typeface="Söhne"/>
              </a:rPr>
            </a:br>
            <a:r>
              <a:rPr lang="en-US" sz="2600" b="1" i="0" dirty="0">
                <a:solidFill>
                  <a:srgbClr val="0D0D0D"/>
                </a:solidFill>
                <a:effectLst/>
                <a:highlight>
                  <a:srgbClr val="FFFFFF"/>
                </a:highlight>
                <a:latin typeface="Söhne"/>
              </a:rPr>
              <a:t>Algorithm:</a:t>
            </a:r>
            <a:endParaRPr lang="en-US" sz="2600" b="0" i="0" dirty="0">
              <a:solidFill>
                <a:srgbClr val="0D0D0D"/>
              </a:solidFill>
              <a:effectLst/>
              <a:highlight>
                <a:srgbClr val="FFFFFF"/>
              </a:highlight>
              <a:latin typeface="Söhne"/>
            </a:endParaRPr>
          </a:p>
          <a:p>
            <a:pPr algn="l">
              <a:buFont typeface="+mj-lt"/>
              <a:buAutoNum type="arabicPeriod"/>
            </a:pPr>
            <a:r>
              <a:rPr lang="en-US" sz="2600" b="1" i="0" dirty="0">
                <a:solidFill>
                  <a:srgbClr val="0D0D0D"/>
                </a:solidFill>
                <a:effectLst/>
                <a:highlight>
                  <a:srgbClr val="FFFFFF"/>
                </a:highlight>
                <a:latin typeface="Söhne"/>
              </a:rPr>
              <a:t>Initialization</a:t>
            </a:r>
            <a:r>
              <a:rPr lang="en-US" sz="2600" b="0" i="0" dirty="0">
                <a:solidFill>
                  <a:srgbClr val="0D0D0D"/>
                </a:solidFill>
                <a:effectLst/>
                <a:highlight>
                  <a:srgbClr val="FFFFFF"/>
                </a:highlight>
                <a:latin typeface="Söhne"/>
              </a:rPr>
              <a:t>: Start the key logger upon system boot, configuring logging parameters.</a:t>
            </a:r>
          </a:p>
          <a:p>
            <a:pPr algn="l">
              <a:buFont typeface="+mj-lt"/>
              <a:buAutoNum type="arabicPeriod"/>
            </a:pPr>
            <a:r>
              <a:rPr lang="en-US" sz="2600" b="1" i="0" dirty="0">
                <a:solidFill>
                  <a:srgbClr val="0D0D0D"/>
                </a:solidFill>
                <a:effectLst/>
                <a:highlight>
                  <a:srgbClr val="FFFFFF"/>
                </a:highlight>
                <a:latin typeface="Söhne"/>
              </a:rPr>
              <a:t>Key Capture</a:t>
            </a:r>
            <a:r>
              <a:rPr lang="en-US" sz="2600" b="0" i="0" dirty="0">
                <a:solidFill>
                  <a:srgbClr val="0D0D0D"/>
                </a:solidFill>
                <a:effectLst/>
                <a:highlight>
                  <a:srgbClr val="FFFFFF"/>
                </a:highlight>
                <a:latin typeface="Söhne"/>
              </a:rPr>
              <a:t>: Continuously monitor keyboard input, storing keystrokes.</a:t>
            </a:r>
          </a:p>
          <a:p>
            <a:pPr algn="l">
              <a:buFont typeface="+mj-lt"/>
              <a:buAutoNum type="arabicPeriod"/>
            </a:pPr>
            <a:r>
              <a:rPr lang="en-US" sz="2600" b="1" i="0" dirty="0">
                <a:solidFill>
                  <a:srgbClr val="0D0D0D"/>
                </a:solidFill>
                <a:effectLst/>
                <a:highlight>
                  <a:srgbClr val="FFFFFF"/>
                </a:highlight>
                <a:latin typeface="Söhne"/>
              </a:rPr>
              <a:t>Encryption and Logging</a:t>
            </a:r>
            <a:r>
              <a:rPr lang="en-US" sz="2600" b="0" i="0" dirty="0">
                <a:solidFill>
                  <a:srgbClr val="0D0D0D"/>
                </a:solidFill>
                <a:effectLst/>
                <a:highlight>
                  <a:srgbClr val="FFFFFF"/>
                </a:highlight>
                <a:latin typeface="Söhne"/>
              </a:rPr>
              <a:t>: Encrypt keystrokes securely and log them.</a:t>
            </a:r>
          </a:p>
          <a:p>
            <a:pPr algn="l">
              <a:buFont typeface="+mj-lt"/>
              <a:buAutoNum type="arabicPeriod"/>
            </a:pPr>
            <a:r>
              <a:rPr lang="en-US" sz="2600" b="1" i="0" dirty="0">
                <a:solidFill>
                  <a:srgbClr val="0D0D0D"/>
                </a:solidFill>
                <a:effectLst/>
                <a:highlight>
                  <a:srgbClr val="FFFFFF"/>
                </a:highlight>
                <a:latin typeface="Söhne"/>
              </a:rPr>
              <a:t>Configuration</a:t>
            </a:r>
            <a:r>
              <a:rPr lang="en-US" sz="2600" b="0" i="0" dirty="0">
                <a:solidFill>
                  <a:srgbClr val="0D0D0D"/>
                </a:solidFill>
                <a:effectLst/>
                <a:highlight>
                  <a:srgbClr val="FFFFFF"/>
                </a:highlight>
                <a:latin typeface="Söhne"/>
              </a:rPr>
              <a:t>: Allow user customization of logging settings.</a:t>
            </a:r>
          </a:p>
          <a:p>
            <a:pPr algn="l">
              <a:buFont typeface="+mj-lt"/>
              <a:buAutoNum type="arabicPeriod"/>
            </a:pPr>
            <a:r>
              <a:rPr lang="en-US" sz="2600" b="1" i="0" dirty="0">
                <a:solidFill>
                  <a:srgbClr val="0D0D0D"/>
                </a:solidFill>
                <a:effectLst/>
                <a:highlight>
                  <a:srgbClr val="FFFFFF"/>
                </a:highlight>
                <a:latin typeface="Söhne"/>
              </a:rPr>
              <a:t>Privacy and Compliance</a:t>
            </a:r>
            <a:r>
              <a:rPr lang="en-US" sz="2600" b="0" i="0" dirty="0">
                <a:solidFill>
                  <a:srgbClr val="0D0D0D"/>
                </a:solidFill>
                <a:effectLst/>
                <a:highlight>
                  <a:srgbClr val="FFFFFF"/>
                </a:highlight>
                <a:latin typeface="Söhne"/>
              </a:rPr>
              <a:t>: Ensure compliance with privacy regulations, obtaining user consent and anonymizing data if necessary.</a:t>
            </a:r>
          </a:p>
          <a:p>
            <a:pPr algn="l"/>
            <a:r>
              <a:rPr lang="en-US" sz="2600" b="1" i="0" dirty="0">
                <a:solidFill>
                  <a:srgbClr val="0D0D0D"/>
                </a:solidFill>
                <a:effectLst/>
                <a:highlight>
                  <a:srgbClr val="FFFFFF"/>
                </a:highlight>
                <a:latin typeface="Söhne"/>
              </a:rPr>
              <a:t>Deployment:</a:t>
            </a:r>
            <a:endParaRPr lang="en-US" sz="2600" b="0" i="0" dirty="0">
              <a:solidFill>
                <a:srgbClr val="0D0D0D"/>
              </a:solidFill>
              <a:effectLst/>
              <a:highlight>
                <a:srgbClr val="FFFFFF"/>
              </a:highlight>
              <a:latin typeface="Söhne"/>
            </a:endParaRPr>
          </a:p>
          <a:p>
            <a:pPr algn="l">
              <a:buFont typeface="+mj-lt"/>
              <a:buAutoNum type="arabicPeriod"/>
            </a:pPr>
            <a:r>
              <a:rPr lang="en-US" sz="2600" b="1" i="0" dirty="0">
                <a:solidFill>
                  <a:srgbClr val="0D0D0D"/>
                </a:solidFill>
                <a:effectLst/>
                <a:highlight>
                  <a:srgbClr val="FFFFFF"/>
                </a:highlight>
                <a:latin typeface="Söhne"/>
              </a:rPr>
              <a:t>Development and Packaging</a:t>
            </a:r>
            <a:r>
              <a:rPr lang="en-US" sz="2600" b="0" i="0" dirty="0">
                <a:solidFill>
                  <a:srgbClr val="0D0D0D"/>
                </a:solidFill>
                <a:effectLst/>
                <a:highlight>
                  <a:srgbClr val="FFFFFF"/>
                </a:highlight>
                <a:latin typeface="Söhne"/>
              </a:rPr>
              <a:t>: Develop and package the key logger with installation instructions.</a:t>
            </a:r>
          </a:p>
          <a:p>
            <a:pPr algn="l">
              <a:buFont typeface="+mj-lt"/>
              <a:buAutoNum type="arabicPeriod"/>
            </a:pPr>
            <a:r>
              <a:rPr lang="en-US" sz="2600" b="1" i="0" dirty="0">
                <a:solidFill>
                  <a:srgbClr val="0D0D0D"/>
                </a:solidFill>
                <a:effectLst/>
                <a:highlight>
                  <a:srgbClr val="FFFFFF"/>
                </a:highlight>
                <a:latin typeface="Söhne"/>
              </a:rPr>
              <a:t>Installation and Integration</a:t>
            </a:r>
            <a:r>
              <a:rPr lang="en-US" sz="2600" b="0" i="0" dirty="0">
                <a:solidFill>
                  <a:srgbClr val="0D0D0D"/>
                </a:solidFill>
                <a:effectLst/>
                <a:highlight>
                  <a:srgbClr val="FFFFFF"/>
                </a:highlight>
                <a:latin typeface="Söhne"/>
              </a:rPr>
              <a:t>: Deploy onto target systems and integrate with existing security infrastructure.</a:t>
            </a:r>
          </a:p>
          <a:p>
            <a:pPr algn="l">
              <a:buFont typeface="+mj-lt"/>
              <a:buAutoNum type="arabicPeriod"/>
            </a:pPr>
            <a:r>
              <a:rPr lang="en-US" sz="2600" b="1" i="0" dirty="0">
                <a:solidFill>
                  <a:srgbClr val="0D0D0D"/>
                </a:solidFill>
                <a:effectLst/>
                <a:highlight>
                  <a:srgbClr val="FFFFFF"/>
                </a:highlight>
                <a:latin typeface="Söhne"/>
              </a:rPr>
              <a:t>Testing</a:t>
            </a:r>
            <a:r>
              <a:rPr lang="en-US" sz="2600" b="0" i="0" dirty="0">
                <a:solidFill>
                  <a:srgbClr val="0D0D0D"/>
                </a:solidFill>
                <a:effectLst/>
                <a:highlight>
                  <a:srgbClr val="FFFFFF"/>
                </a:highlight>
                <a:latin typeface="Söhne"/>
              </a:rPr>
              <a:t>: Conduct thorough testing for functionality, performance, and compatibility.</a:t>
            </a:r>
          </a:p>
          <a:p>
            <a:pPr algn="l">
              <a:buFont typeface="+mj-lt"/>
              <a:buAutoNum type="arabicPeriod"/>
            </a:pPr>
            <a:r>
              <a:rPr lang="en-US" sz="2600" b="1" i="0" dirty="0">
                <a:solidFill>
                  <a:srgbClr val="0D0D0D"/>
                </a:solidFill>
                <a:effectLst/>
                <a:highlight>
                  <a:srgbClr val="FFFFFF"/>
                </a:highlight>
                <a:latin typeface="Söhne"/>
              </a:rPr>
              <a:t>Deployment and Maintenance</a:t>
            </a:r>
            <a:r>
              <a:rPr lang="en-US" sz="2600" b="0" i="0" dirty="0">
                <a:solidFill>
                  <a:srgbClr val="0D0D0D"/>
                </a:solidFill>
                <a:effectLst/>
                <a:highlight>
                  <a:srgbClr val="FFFFFF"/>
                </a:highlight>
                <a:latin typeface="Söhne"/>
              </a:rPr>
              <a:t>: Roll out the key logger to production environments and provide regular maintenance and updates.</a:t>
            </a:r>
          </a:p>
          <a:p>
            <a:pPr algn="l">
              <a:buFont typeface="+mj-lt"/>
              <a:buAutoNum type="arabicPeriod"/>
            </a:pPr>
            <a:r>
              <a:rPr lang="en-US" sz="2600" b="1" i="0" dirty="0">
                <a:solidFill>
                  <a:srgbClr val="0D0D0D"/>
                </a:solidFill>
                <a:effectLst/>
                <a:highlight>
                  <a:srgbClr val="FFFFFF"/>
                </a:highlight>
                <a:latin typeface="Söhne"/>
              </a:rPr>
              <a:t>Support and Monitoring</a:t>
            </a:r>
            <a:r>
              <a:rPr lang="en-US" sz="2600" b="0" i="0" dirty="0">
                <a:solidFill>
                  <a:srgbClr val="0D0D0D"/>
                </a:solidFill>
                <a:effectLst/>
                <a:highlight>
                  <a:srgbClr val="FFFFFF"/>
                </a:highlight>
                <a:latin typeface="Söhne"/>
              </a:rPr>
              <a:t>: Offer ongoing support to users and administrators while monitoring performance and user activities.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Output images</a:t>
            </a:r>
            <a:endParaRPr lang="en-US" dirty="0"/>
          </a:p>
        </p:txBody>
      </p:sp>
      <p:pic>
        <p:nvPicPr>
          <p:cNvPr id="4" name="Content Placeholder 3">
            <a:extLst>
              <a:ext uri="{FF2B5EF4-FFF2-40B4-BE49-F238E27FC236}">
                <a16:creationId xmlns:a16="http://schemas.microsoft.com/office/drawing/2014/main" id="{7A1EADCC-1366-75EA-F647-FC5E98A01AF9}"/>
              </a:ext>
            </a:extLst>
          </p:cNvPr>
          <p:cNvPicPr>
            <a:picLocks noGrp="1" noChangeAspect="1"/>
          </p:cNvPicPr>
          <p:nvPr>
            <p:ph idx="1"/>
          </p:nvPr>
        </p:nvPicPr>
        <p:blipFill>
          <a:blip r:embed="rId2"/>
          <a:stretch>
            <a:fillRect/>
          </a:stretch>
        </p:blipFill>
        <p:spPr>
          <a:xfrm>
            <a:off x="2903257" y="1689100"/>
            <a:ext cx="6385486"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F788-2172-5647-202B-591D19B4481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83404EED-2D94-4AB9-9115-39717C57B2BE}"/>
              </a:ext>
            </a:extLst>
          </p:cNvPr>
          <p:cNvPicPr>
            <a:picLocks noGrp="1" noChangeAspect="1"/>
          </p:cNvPicPr>
          <p:nvPr>
            <p:ph idx="1"/>
          </p:nvPr>
        </p:nvPicPr>
        <p:blipFill>
          <a:blip r:embed="rId2"/>
          <a:stretch>
            <a:fillRect/>
          </a:stretch>
        </p:blipFill>
        <p:spPr>
          <a:xfrm>
            <a:off x="1941689" y="1618273"/>
            <a:ext cx="8308622" cy="4673600"/>
          </a:xfrm>
        </p:spPr>
      </p:pic>
    </p:spTree>
    <p:extLst>
      <p:ext uri="{BB962C8B-B14F-4D97-AF65-F5344CB8AC3E}">
        <p14:creationId xmlns:p14="http://schemas.microsoft.com/office/powerpoint/2010/main" val="3605457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800" b="0" i="0" dirty="0">
                <a:solidFill>
                  <a:srgbClr val="0D0D0D"/>
                </a:solidFill>
                <a:effectLst/>
                <a:highlight>
                  <a:srgbClr val="FFFFFF"/>
                </a:highlight>
                <a:latin typeface="Söhne"/>
              </a:rPr>
              <a:t>In conclusion, the development and deployment of a key logger involve several crucial considerations. The key logger algorithm encompasses initialization, capturing keystrokes, encryption and logging, configuration, and privacy compliance. It ensures efficient and secure monitoring while respecting user privacy and adhering to regulatory requirements.</a:t>
            </a:r>
            <a:endParaRPr lang="en-IN" sz="28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660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System  Approach</vt:lpstr>
      <vt:lpstr>Algorithm &amp; Deployment</vt:lpstr>
      <vt:lpstr>Result Output images</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25</cp:revision>
  <dcterms:created xsi:type="dcterms:W3CDTF">2021-05-26T16:50:10Z</dcterms:created>
  <dcterms:modified xsi:type="dcterms:W3CDTF">2024-04-12T09:18:09Z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