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5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FB320-5F19-4E72-9F6B-A301DAA520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8B37C4-4546-43B4-9A10-3B60896F834F}">
      <dgm:prSet/>
      <dgm:spPr/>
      <dgm:t>
        <a:bodyPr/>
        <a:lstStyle/>
        <a:p>
          <a:r>
            <a:rPr lang="en-US"/>
            <a:t>R-CNN</a:t>
          </a:r>
        </a:p>
      </dgm:t>
    </dgm:pt>
    <dgm:pt modelId="{76F40F4D-9FC9-426F-8302-16477633F0FF}" type="parTrans" cxnId="{57E94590-0551-48D3-868A-466E1760CB90}">
      <dgm:prSet/>
      <dgm:spPr/>
      <dgm:t>
        <a:bodyPr/>
        <a:lstStyle/>
        <a:p>
          <a:endParaRPr lang="en-US"/>
        </a:p>
      </dgm:t>
    </dgm:pt>
    <dgm:pt modelId="{8693C25B-E851-4772-993D-2A336EB7DFAD}" type="sibTrans" cxnId="{57E94590-0551-48D3-868A-466E1760CB90}">
      <dgm:prSet/>
      <dgm:spPr/>
      <dgm:t>
        <a:bodyPr/>
        <a:lstStyle/>
        <a:p>
          <a:endParaRPr lang="en-US"/>
        </a:p>
      </dgm:t>
    </dgm:pt>
    <dgm:pt modelId="{E69DD82E-0046-4F94-83B7-9BC6B5AD9578}">
      <dgm:prSet/>
      <dgm:spPr/>
      <dgm:t>
        <a:bodyPr/>
        <a:lstStyle/>
        <a:p>
          <a:r>
            <a:rPr lang="en-US"/>
            <a:t>Fast R-CNN</a:t>
          </a:r>
        </a:p>
      </dgm:t>
    </dgm:pt>
    <dgm:pt modelId="{6653F860-02C6-4C6F-B753-E5F687BD746F}" type="parTrans" cxnId="{11C2ECBA-8190-416C-9669-EF2668BDAAE0}">
      <dgm:prSet/>
      <dgm:spPr/>
      <dgm:t>
        <a:bodyPr/>
        <a:lstStyle/>
        <a:p>
          <a:endParaRPr lang="en-US"/>
        </a:p>
      </dgm:t>
    </dgm:pt>
    <dgm:pt modelId="{6A01B71D-ADF6-4787-80E6-2AD121CC3C62}" type="sibTrans" cxnId="{11C2ECBA-8190-416C-9669-EF2668BDAAE0}">
      <dgm:prSet/>
      <dgm:spPr/>
      <dgm:t>
        <a:bodyPr/>
        <a:lstStyle/>
        <a:p>
          <a:endParaRPr lang="en-US"/>
        </a:p>
      </dgm:t>
    </dgm:pt>
    <dgm:pt modelId="{0C8010A1-2CB9-40B5-ADA6-E16C88F33755}">
      <dgm:prSet/>
      <dgm:spPr/>
      <dgm:t>
        <a:bodyPr/>
        <a:lstStyle/>
        <a:p>
          <a:r>
            <a:rPr lang="en-US"/>
            <a:t>Faster R-CNN</a:t>
          </a:r>
        </a:p>
      </dgm:t>
    </dgm:pt>
    <dgm:pt modelId="{BD39E8D9-EC05-4EB7-8BF4-2C9483F37BF8}" type="parTrans" cxnId="{89383801-63BC-4788-98EC-A6FBF71E9977}">
      <dgm:prSet/>
      <dgm:spPr/>
      <dgm:t>
        <a:bodyPr/>
        <a:lstStyle/>
        <a:p>
          <a:endParaRPr lang="en-US"/>
        </a:p>
      </dgm:t>
    </dgm:pt>
    <dgm:pt modelId="{2E264A59-85AA-4820-81F3-D412A39EB86F}" type="sibTrans" cxnId="{89383801-63BC-4788-98EC-A6FBF71E9977}">
      <dgm:prSet/>
      <dgm:spPr/>
      <dgm:t>
        <a:bodyPr/>
        <a:lstStyle/>
        <a:p>
          <a:endParaRPr lang="en-US"/>
        </a:p>
      </dgm:t>
    </dgm:pt>
    <dgm:pt modelId="{3811A3F2-91D5-404A-982B-633F34CE855B}">
      <dgm:prSet/>
      <dgm:spPr/>
      <dgm:t>
        <a:bodyPr/>
        <a:lstStyle/>
        <a:p>
          <a:r>
            <a:rPr lang="en-US"/>
            <a:t>Mask R-CNN</a:t>
          </a:r>
        </a:p>
      </dgm:t>
    </dgm:pt>
    <dgm:pt modelId="{D0833A0B-5D46-4001-AC51-033C27FC06CD}" type="parTrans" cxnId="{499E8861-3294-4DF1-A098-7F3E31A232CF}">
      <dgm:prSet/>
      <dgm:spPr/>
      <dgm:t>
        <a:bodyPr/>
        <a:lstStyle/>
        <a:p>
          <a:endParaRPr lang="en-US"/>
        </a:p>
      </dgm:t>
    </dgm:pt>
    <dgm:pt modelId="{6C450D2F-54CF-4DEE-B411-EC8BDBF417E3}" type="sibTrans" cxnId="{499E8861-3294-4DF1-A098-7F3E31A232CF}">
      <dgm:prSet/>
      <dgm:spPr/>
      <dgm:t>
        <a:bodyPr/>
        <a:lstStyle/>
        <a:p>
          <a:endParaRPr lang="en-US"/>
        </a:p>
      </dgm:t>
    </dgm:pt>
    <dgm:pt modelId="{F58C09BA-D5DF-4E61-BFBC-078603654144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F8F89C07-E3BA-4563-A314-7D478456C7D7}" type="parTrans" cxnId="{4D3CBE28-CF82-4905-B79F-1C6452036F54}">
      <dgm:prSet/>
      <dgm:spPr/>
      <dgm:t>
        <a:bodyPr/>
        <a:lstStyle/>
        <a:p>
          <a:endParaRPr lang="en-US"/>
        </a:p>
      </dgm:t>
    </dgm:pt>
    <dgm:pt modelId="{5D4B7A10-1D8C-4F3D-8543-344BE80D79C3}" type="sibTrans" cxnId="{4D3CBE28-CF82-4905-B79F-1C6452036F54}">
      <dgm:prSet/>
      <dgm:spPr/>
      <dgm:t>
        <a:bodyPr/>
        <a:lstStyle/>
        <a:p>
          <a:endParaRPr lang="en-US"/>
        </a:p>
      </dgm:t>
    </dgm:pt>
    <dgm:pt modelId="{006965B5-0387-441D-BC73-28F20897F46F}" type="pres">
      <dgm:prSet presAssocID="{65AFB320-5F19-4E72-9F6B-A301DAA52035}" presName="linear" presStyleCnt="0">
        <dgm:presLayoutVars>
          <dgm:animLvl val="lvl"/>
          <dgm:resizeHandles val="exact"/>
        </dgm:presLayoutVars>
      </dgm:prSet>
      <dgm:spPr/>
    </dgm:pt>
    <dgm:pt modelId="{F36F2DFD-9F3A-4859-B5C3-E6D85A1D4D49}" type="pres">
      <dgm:prSet presAssocID="{4C8B37C4-4546-43B4-9A10-3B60896F83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C41EE1-D043-4E70-BD87-3E70682CFEE5}" type="pres">
      <dgm:prSet presAssocID="{8693C25B-E851-4772-993D-2A336EB7DFAD}" presName="spacer" presStyleCnt="0"/>
      <dgm:spPr/>
    </dgm:pt>
    <dgm:pt modelId="{8272BACF-1D70-47BA-B031-E7C07EBB06FF}" type="pres">
      <dgm:prSet presAssocID="{E69DD82E-0046-4F94-83B7-9BC6B5AD95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6BC06-A989-4A50-84F2-FBABDA1D853F}" type="pres">
      <dgm:prSet presAssocID="{6A01B71D-ADF6-4787-80E6-2AD121CC3C62}" presName="spacer" presStyleCnt="0"/>
      <dgm:spPr/>
    </dgm:pt>
    <dgm:pt modelId="{8D580524-C8E0-4D43-A644-B39A58A57DCD}" type="pres">
      <dgm:prSet presAssocID="{0C8010A1-2CB9-40B5-ADA6-E16C88F337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259A8E-E267-43D8-941F-E0FD77AFF92A}" type="pres">
      <dgm:prSet presAssocID="{2E264A59-85AA-4820-81F3-D412A39EB86F}" presName="spacer" presStyleCnt="0"/>
      <dgm:spPr/>
    </dgm:pt>
    <dgm:pt modelId="{04060C30-6882-4FA6-B4B1-702FDA9BDBE3}" type="pres">
      <dgm:prSet presAssocID="{3811A3F2-91D5-404A-982B-633F34CE85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BC6EDF-A215-4DD9-B622-87C37CF8CA84}" type="pres">
      <dgm:prSet presAssocID="{6C450D2F-54CF-4DEE-B411-EC8BDBF417E3}" presName="spacer" presStyleCnt="0"/>
      <dgm:spPr/>
    </dgm:pt>
    <dgm:pt modelId="{94EB6BBF-5B6F-4728-9FDD-1930DC447B46}" type="pres">
      <dgm:prSet presAssocID="{F58C09BA-D5DF-4E61-BFBC-0786036541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9383801-63BC-4788-98EC-A6FBF71E9977}" srcId="{65AFB320-5F19-4E72-9F6B-A301DAA52035}" destId="{0C8010A1-2CB9-40B5-ADA6-E16C88F33755}" srcOrd="2" destOrd="0" parTransId="{BD39E8D9-EC05-4EB7-8BF4-2C9483F37BF8}" sibTransId="{2E264A59-85AA-4820-81F3-D412A39EB86F}"/>
    <dgm:cxn modelId="{7EFF8210-E8F5-4C99-A9EE-D5C4F97C64E3}" type="presOf" srcId="{0C8010A1-2CB9-40B5-ADA6-E16C88F33755}" destId="{8D580524-C8E0-4D43-A644-B39A58A57DCD}" srcOrd="0" destOrd="0" presId="urn:microsoft.com/office/officeart/2005/8/layout/vList2"/>
    <dgm:cxn modelId="{4D3CBE28-CF82-4905-B79F-1C6452036F54}" srcId="{65AFB320-5F19-4E72-9F6B-A301DAA52035}" destId="{F58C09BA-D5DF-4E61-BFBC-078603654144}" srcOrd="4" destOrd="0" parTransId="{F8F89C07-E3BA-4563-A314-7D478456C7D7}" sibTransId="{5D4B7A10-1D8C-4F3D-8543-344BE80D79C3}"/>
    <dgm:cxn modelId="{499E8861-3294-4DF1-A098-7F3E31A232CF}" srcId="{65AFB320-5F19-4E72-9F6B-A301DAA52035}" destId="{3811A3F2-91D5-404A-982B-633F34CE855B}" srcOrd="3" destOrd="0" parTransId="{D0833A0B-5D46-4001-AC51-033C27FC06CD}" sibTransId="{6C450D2F-54CF-4DEE-B411-EC8BDBF417E3}"/>
    <dgm:cxn modelId="{57E94590-0551-48D3-868A-466E1760CB90}" srcId="{65AFB320-5F19-4E72-9F6B-A301DAA52035}" destId="{4C8B37C4-4546-43B4-9A10-3B60896F834F}" srcOrd="0" destOrd="0" parTransId="{76F40F4D-9FC9-426F-8302-16477633F0FF}" sibTransId="{8693C25B-E851-4772-993D-2A336EB7DFAD}"/>
    <dgm:cxn modelId="{E3C336B9-5BFB-4B39-9033-97530412D335}" type="presOf" srcId="{E69DD82E-0046-4F94-83B7-9BC6B5AD9578}" destId="{8272BACF-1D70-47BA-B031-E7C07EBB06FF}" srcOrd="0" destOrd="0" presId="urn:microsoft.com/office/officeart/2005/8/layout/vList2"/>
    <dgm:cxn modelId="{CCA53CBA-1E1F-4B50-B6B6-0331BB10054A}" type="presOf" srcId="{65AFB320-5F19-4E72-9F6B-A301DAA52035}" destId="{006965B5-0387-441D-BC73-28F20897F46F}" srcOrd="0" destOrd="0" presId="urn:microsoft.com/office/officeart/2005/8/layout/vList2"/>
    <dgm:cxn modelId="{11C2ECBA-8190-416C-9669-EF2668BDAAE0}" srcId="{65AFB320-5F19-4E72-9F6B-A301DAA52035}" destId="{E69DD82E-0046-4F94-83B7-9BC6B5AD9578}" srcOrd="1" destOrd="0" parTransId="{6653F860-02C6-4C6F-B753-E5F687BD746F}" sibTransId="{6A01B71D-ADF6-4787-80E6-2AD121CC3C62}"/>
    <dgm:cxn modelId="{006EEFC4-D8BF-4FD7-8044-1CBEBE7242C1}" type="presOf" srcId="{F58C09BA-D5DF-4E61-BFBC-078603654144}" destId="{94EB6BBF-5B6F-4728-9FDD-1930DC447B46}" srcOrd="0" destOrd="0" presId="urn:microsoft.com/office/officeart/2005/8/layout/vList2"/>
    <dgm:cxn modelId="{46B8F8E9-28E7-4547-8A79-6B4291B36428}" type="presOf" srcId="{3811A3F2-91D5-404A-982B-633F34CE855B}" destId="{04060C30-6882-4FA6-B4B1-702FDA9BDBE3}" srcOrd="0" destOrd="0" presId="urn:microsoft.com/office/officeart/2005/8/layout/vList2"/>
    <dgm:cxn modelId="{B27596F4-3F35-4048-82FF-B68A558D1FFD}" type="presOf" srcId="{4C8B37C4-4546-43B4-9A10-3B60896F834F}" destId="{F36F2DFD-9F3A-4859-B5C3-E6D85A1D4D49}" srcOrd="0" destOrd="0" presId="urn:microsoft.com/office/officeart/2005/8/layout/vList2"/>
    <dgm:cxn modelId="{83CBE5B9-DFFD-4BE4-AA66-9A059BAAAF29}" type="presParOf" srcId="{006965B5-0387-441D-BC73-28F20897F46F}" destId="{F36F2DFD-9F3A-4859-B5C3-E6D85A1D4D49}" srcOrd="0" destOrd="0" presId="urn:microsoft.com/office/officeart/2005/8/layout/vList2"/>
    <dgm:cxn modelId="{FDF08C2F-22EC-4B26-8887-D56128509455}" type="presParOf" srcId="{006965B5-0387-441D-BC73-28F20897F46F}" destId="{74C41EE1-D043-4E70-BD87-3E70682CFEE5}" srcOrd="1" destOrd="0" presId="urn:microsoft.com/office/officeart/2005/8/layout/vList2"/>
    <dgm:cxn modelId="{9CBDFAD2-8B59-417C-9CD2-AEA1FFBA0226}" type="presParOf" srcId="{006965B5-0387-441D-BC73-28F20897F46F}" destId="{8272BACF-1D70-47BA-B031-E7C07EBB06FF}" srcOrd="2" destOrd="0" presId="urn:microsoft.com/office/officeart/2005/8/layout/vList2"/>
    <dgm:cxn modelId="{1F273701-D375-45CD-BECC-83F471CD0575}" type="presParOf" srcId="{006965B5-0387-441D-BC73-28F20897F46F}" destId="{4FD6BC06-A989-4A50-84F2-FBABDA1D853F}" srcOrd="3" destOrd="0" presId="urn:microsoft.com/office/officeart/2005/8/layout/vList2"/>
    <dgm:cxn modelId="{D9153724-3F90-4CB7-947E-C21B61BDCBE2}" type="presParOf" srcId="{006965B5-0387-441D-BC73-28F20897F46F}" destId="{8D580524-C8E0-4D43-A644-B39A58A57DCD}" srcOrd="4" destOrd="0" presId="urn:microsoft.com/office/officeart/2005/8/layout/vList2"/>
    <dgm:cxn modelId="{7AB207EE-13A3-42C4-9EB9-EDDE7E60E33D}" type="presParOf" srcId="{006965B5-0387-441D-BC73-28F20897F46F}" destId="{A0259A8E-E267-43D8-941F-E0FD77AFF92A}" srcOrd="5" destOrd="0" presId="urn:microsoft.com/office/officeart/2005/8/layout/vList2"/>
    <dgm:cxn modelId="{56E3F196-A44F-4520-B8D2-93067CEEE98D}" type="presParOf" srcId="{006965B5-0387-441D-BC73-28F20897F46F}" destId="{04060C30-6882-4FA6-B4B1-702FDA9BDBE3}" srcOrd="6" destOrd="0" presId="urn:microsoft.com/office/officeart/2005/8/layout/vList2"/>
    <dgm:cxn modelId="{0B5F47BE-5E04-4631-A8D4-AAD60ACA6012}" type="presParOf" srcId="{006965B5-0387-441D-BC73-28F20897F46F}" destId="{C9BC6EDF-A215-4DD9-B622-87C37CF8CA84}" srcOrd="7" destOrd="0" presId="urn:microsoft.com/office/officeart/2005/8/layout/vList2"/>
    <dgm:cxn modelId="{FBA12237-14D1-421C-95E3-29953A2427AD}" type="presParOf" srcId="{006965B5-0387-441D-BC73-28F20897F46F}" destId="{94EB6BBF-5B6F-4728-9FDD-1930DC447B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DD541-FF46-4566-9611-8318C611C2F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20996C7-D254-47C7-8B0F-72B3F28C162A}">
      <dgm:prSet phldrT="[文字]" custT="1"/>
      <dgm:spPr/>
      <dgm:t>
        <a:bodyPr/>
        <a:lstStyle/>
        <a:p>
          <a:r>
            <a:rPr lang="en-US" altLang="zh-TW" sz="3000" dirty="0" err="1"/>
            <a:t>GamePlan</a:t>
          </a:r>
          <a:endParaRPr lang="zh-TW" altLang="en-US" sz="3000" dirty="0"/>
        </a:p>
      </dgm:t>
    </dgm:pt>
    <dgm:pt modelId="{7A5398E9-C255-4D96-A3EE-7D4156891AA2}" type="parTrans" cxnId="{D003E626-2A66-4A2A-B5C4-EDF9D17225F8}">
      <dgm:prSet/>
      <dgm:spPr/>
      <dgm:t>
        <a:bodyPr/>
        <a:lstStyle/>
        <a:p>
          <a:endParaRPr lang="zh-TW" altLang="en-US"/>
        </a:p>
      </dgm:t>
    </dgm:pt>
    <dgm:pt modelId="{1C798275-1F95-4D3A-AF93-9B1D13A8516E}" type="sibTrans" cxnId="{D003E626-2A66-4A2A-B5C4-EDF9D17225F8}">
      <dgm:prSet/>
      <dgm:spPr/>
      <dgm:t>
        <a:bodyPr/>
        <a:lstStyle/>
        <a:p>
          <a:endParaRPr lang="zh-TW" altLang="en-US"/>
        </a:p>
      </dgm:t>
    </dgm:pt>
    <dgm:pt modelId="{FFBE5380-F922-42F4-A15E-8BFAAD376B4B}">
      <dgm:prSet phldrT="[文字]" custT="1"/>
      <dgm:spPr/>
      <dgm:t>
        <a:bodyPr/>
        <a:lstStyle/>
        <a:p>
          <a:r>
            <a:rPr lang="en-US" altLang="zh-TW" sz="2500" dirty="0"/>
            <a:t>Install </a:t>
          </a:r>
          <a:r>
            <a:rPr lang="en-US" altLang="zh-TW" sz="2500" dirty="0" err="1"/>
            <a:t>PixelLib</a:t>
          </a:r>
          <a:endParaRPr lang="zh-TW" altLang="en-US" sz="2500" dirty="0"/>
        </a:p>
      </dgm:t>
    </dgm:pt>
    <dgm:pt modelId="{65D094EE-C2C0-4E74-B9D1-EE632AE43D04}" type="parTrans" cxnId="{AB4ED128-1483-4987-B799-80625DACCC5B}">
      <dgm:prSet/>
      <dgm:spPr/>
      <dgm:t>
        <a:bodyPr/>
        <a:lstStyle/>
        <a:p>
          <a:endParaRPr lang="zh-TW" altLang="en-US"/>
        </a:p>
      </dgm:t>
    </dgm:pt>
    <dgm:pt modelId="{C7746527-DC7F-440B-AD94-645F7E2C0597}" type="sibTrans" cxnId="{AB4ED128-1483-4987-B799-80625DACCC5B}">
      <dgm:prSet/>
      <dgm:spPr/>
      <dgm:t>
        <a:bodyPr/>
        <a:lstStyle/>
        <a:p>
          <a:endParaRPr lang="zh-TW" altLang="en-US"/>
        </a:p>
      </dgm:t>
    </dgm:pt>
    <dgm:pt modelId="{424704D3-1779-41AE-A87A-4D485481D460}">
      <dgm:prSet phldrT="[文字]" custT="1"/>
      <dgm:spPr/>
      <dgm:t>
        <a:bodyPr/>
        <a:lstStyle/>
        <a:p>
          <a:r>
            <a:rPr lang="en-US" altLang="zh-TW" sz="2500" dirty="0"/>
            <a:t>Capture Real Time Video</a:t>
          </a:r>
          <a:endParaRPr lang="zh-TW" altLang="en-US" sz="2500" dirty="0"/>
        </a:p>
      </dgm:t>
    </dgm:pt>
    <dgm:pt modelId="{B3E7CE0B-5A42-437E-AE51-BDE7E1BC8496}" type="parTrans" cxnId="{DF97AFA9-BD1C-435D-9F65-AFAC8E2D1CF8}">
      <dgm:prSet/>
      <dgm:spPr/>
      <dgm:t>
        <a:bodyPr/>
        <a:lstStyle/>
        <a:p>
          <a:endParaRPr lang="zh-TW" altLang="en-US"/>
        </a:p>
      </dgm:t>
    </dgm:pt>
    <dgm:pt modelId="{A7AF6D2F-164C-4E71-B469-29F5C9BB326C}" type="sibTrans" cxnId="{DF97AFA9-BD1C-435D-9F65-AFAC8E2D1CF8}">
      <dgm:prSet/>
      <dgm:spPr/>
      <dgm:t>
        <a:bodyPr/>
        <a:lstStyle/>
        <a:p>
          <a:endParaRPr lang="zh-TW" altLang="en-US"/>
        </a:p>
      </dgm:t>
    </dgm:pt>
    <dgm:pt modelId="{805FECD7-CD1E-4579-87D8-1EA5AD5287BE}">
      <dgm:prSet phldrT="[文字]" custT="1"/>
      <dgm:spPr/>
      <dgm:t>
        <a:bodyPr/>
        <a:lstStyle/>
        <a:p>
          <a:r>
            <a:rPr lang="en-US" altLang="zh-TW" sz="2500" dirty="0"/>
            <a:t>Segment Objects in Real Time</a:t>
          </a:r>
          <a:endParaRPr lang="zh-TW" altLang="en-US" sz="2500" dirty="0"/>
        </a:p>
      </dgm:t>
    </dgm:pt>
    <dgm:pt modelId="{1A69CAD9-2EF5-44E6-812D-268E95615B71}" type="parTrans" cxnId="{C83CF9AE-E811-4C23-B862-673FAE858D05}">
      <dgm:prSet/>
      <dgm:spPr/>
      <dgm:t>
        <a:bodyPr/>
        <a:lstStyle/>
        <a:p>
          <a:endParaRPr lang="zh-TW" altLang="en-US"/>
        </a:p>
      </dgm:t>
    </dgm:pt>
    <dgm:pt modelId="{85099442-E3CE-4060-B268-78CF45BB6BE4}" type="sibTrans" cxnId="{C83CF9AE-E811-4C23-B862-673FAE858D05}">
      <dgm:prSet/>
      <dgm:spPr/>
      <dgm:t>
        <a:bodyPr/>
        <a:lstStyle/>
        <a:p>
          <a:endParaRPr lang="zh-TW" altLang="en-US"/>
        </a:p>
      </dgm:t>
    </dgm:pt>
    <dgm:pt modelId="{D5621781-9846-44E3-A382-A2C32D891212}" type="pres">
      <dgm:prSet presAssocID="{78DDD541-FF46-4566-9611-8318C611C2FC}" presName="Name0" presStyleCnt="0">
        <dgm:presLayoutVars>
          <dgm:dir/>
          <dgm:animLvl val="lvl"/>
          <dgm:resizeHandles val="exact"/>
        </dgm:presLayoutVars>
      </dgm:prSet>
      <dgm:spPr/>
    </dgm:pt>
    <dgm:pt modelId="{C84984C2-38F7-4023-B570-346ADCE97425}" type="pres">
      <dgm:prSet presAssocID="{120996C7-D254-47C7-8B0F-72B3F28C162A}" presName="linNode" presStyleCnt="0"/>
      <dgm:spPr/>
    </dgm:pt>
    <dgm:pt modelId="{2131AB2B-1756-4BF4-9840-3D6D3E75FD70}" type="pres">
      <dgm:prSet presAssocID="{120996C7-D254-47C7-8B0F-72B3F28C162A}" presName="parentText" presStyleLbl="node1" presStyleIdx="0" presStyleCnt="1" custScaleX="98925" custScaleY="83522">
        <dgm:presLayoutVars>
          <dgm:chMax val="1"/>
          <dgm:bulletEnabled val="1"/>
        </dgm:presLayoutVars>
      </dgm:prSet>
      <dgm:spPr/>
    </dgm:pt>
    <dgm:pt modelId="{069EEF1F-E1D0-4642-851F-A761946CAE0A}" type="pres">
      <dgm:prSet presAssocID="{120996C7-D254-47C7-8B0F-72B3F28C162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003E626-2A66-4A2A-B5C4-EDF9D17225F8}" srcId="{78DDD541-FF46-4566-9611-8318C611C2FC}" destId="{120996C7-D254-47C7-8B0F-72B3F28C162A}" srcOrd="0" destOrd="0" parTransId="{7A5398E9-C255-4D96-A3EE-7D4156891AA2}" sibTransId="{1C798275-1F95-4D3A-AF93-9B1D13A8516E}"/>
    <dgm:cxn modelId="{AB4ED128-1483-4987-B799-80625DACCC5B}" srcId="{120996C7-D254-47C7-8B0F-72B3F28C162A}" destId="{FFBE5380-F922-42F4-A15E-8BFAAD376B4B}" srcOrd="0" destOrd="0" parTransId="{65D094EE-C2C0-4E74-B9D1-EE632AE43D04}" sibTransId="{C7746527-DC7F-440B-AD94-645F7E2C0597}"/>
    <dgm:cxn modelId="{4D8B6036-9FD5-471D-89FB-E5B2A7FB6D01}" type="presOf" srcId="{120996C7-D254-47C7-8B0F-72B3F28C162A}" destId="{2131AB2B-1756-4BF4-9840-3D6D3E75FD70}" srcOrd="0" destOrd="0" presId="urn:microsoft.com/office/officeart/2005/8/layout/vList5"/>
    <dgm:cxn modelId="{02A18D7F-051D-4900-841B-EBEFD05FFD86}" type="presOf" srcId="{805FECD7-CD1E-4579-87D8-1EA5AD5287BE}" destId="{069EEF1F-E1D0-4642-851F-A761946CAE0A}" srcOrd="0" destOrd="2" presId="urn:microsoft.com/office/officeart/2005/8/layout/vList5"/>
    <dgm:cxn modelId="{BBD253A7-330D-4046-BF00-F6DA1126F770}" type="presOf" srcId="{FFBE5380-F922-42F4-A15E-8BFAAD376B4B}" destId="{069EEF1F-E1D0-4642-851F-A761946CAE0A}" srcOrd="0" destOrd="0" presId="urn:microsoft.com/office/officeart/2005/8/layout/vList5"/>
    <dgm:cxn modelId="{DF97AFA9-BD1C-435D-9F65-AFAC8E2D1CF8}" srcId="{120996C7-D254-47C7-8B0F-72B3F28C162A}" destId="{424704D3-1779-41AE-A87A-4D485481D460}" srcOrd="1" destOrd="0" parTransId="{B3E7CE0B-5A42-437E-AE51-BDE7E1BC8496}" sibTransId="{A7AF6D2F-164C-4E71-B469-29F5C9BB326C}"/>
    <dgm:cxn modelId="{C83CF9AE-E811-4C23-B862-673FAE858D05}" srcId="{120996C7-D254-47C7-8B0F-72B3F28C162A}" destId="{805FECD7-CD1E-4579-87D8-1EA5AD5287BE}" srcOrd="2" destOrd="0" parTransId="{1A69CAD9-2EF5-44E6-812D-268E95615B71}" sibTransId="{85099442-E3CE-4060-B268-78CF45BB6BE4}"/>
    <dgm:cxn modelId="{47251DBA-73B8-432D-B242-93334B543FB4}" type="presOf" srcId="{78DDD541-FF46-4566-9611-8318C611C2FC}" destId="{D5621781-9846-44E3-A382-A2C32D891212}" srcOrd="0" destOrd="0" presId="urn:microsoft.com/office/officeart/2005/8/layout/vList5"/>
    <dgm:cxn modelId="{372E8BC8-3C79-46BF-B495-27E13FF86195}" type="presOf" srcId="{424704D3-1779-41AE-A87A-4D485481D460}" destId="{069EEF1F-E1D0-4642-851F-A761946CAE0A}" srcOrd="0" destOrd="1" presId="urn:microsoft.com/office/officeart/2005/8/layout/vList5"/>
    <dgm:cxn modelId="{EF396BE5-7271-43AA-90F9-1922BBC2AB98}" type="presParOf" srcId="{D5621781-9846-44E3-A382-A2C32D891212}" destId="{C84984C2-38F7-4023-B570-346ADCE97425}" srcOrd="0" destOrd="0" presId="urn:microsoft.com/office/officeart/2005/8/layout/vList5"/>
    <dgm:cxn modelId="{B4BCA990-A285-4C4A-8DDD-C9D82E7932FE}" type="presParOf" srcId="{C84984C2-38F7-4023-B570-346ADCE97425}" destId="{2131AB2B-1756-4BF4-9840-3D6D3E75FD70}" srcOrd="0" destOrd="0" presId="urn:microsoft.com/office/officeart/2005/8/layout/vList5"/>
    <dgm:cxn modelId="{16D4846B-68BE-42A4-A4AF-3FB1E493B2D9}" type="presParOf" srcId="{C84984C2-38F7-4023-B570-346ADCE97425}" destId="{069EEF1F-E1D0-4642-851F-A761946CAE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F2DFD-9F3A-4859-B5C3-E6D85A1D4D49}">
      <dsp:nvSpPr>
        <dsp:cNvPr id="0" name=""/>
        <dsp:cNvSpPr/>
      </dsp:nvSpPr>
      <dsp:spPr>
        <a:xfrm>
          <a:off x="0" y="4592"/>
          <a:ext cx="5141912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R-CNN</a:t>
          </a:r>
        </a:p>
      </dsp:txBody>
      <dsp:txXfrm>
        <a:off x="47976" y="52568"/>
        <a:ext cx="5045960" cy="886847"/>
      </dsp:txXfrm>
    </dsp:sp>
    <dsp:sp modelId="{8272BACF-1D70-47BA-B031-E7C07EBB06FF}">
      <dsp:nvSpPr>
        <dsp:cNvPr id="0" name=""/>
        <dsp:cNvSpPr/>
      </dsp:nvSpPr>
      <dsp:spPr>
        <a:xfrm>
          <a:off x="0" y="1108352"/>
          <a:ext cx="5141912" cy="982799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Fast R-CNN</a:t>
          </a:r>
        </a:p>
      </dsp:txBody>
      <dsp:txXfrm>
        <a:off x="47976" y="1156328"/>
        <a:ext cx="5045960" cy="886847"/>
      </dsp:txXfrm>
    </dsp:sp>
    <dsp:sp modelId="{8D580524-C8E0-4D43-A644-B39A58A57DCD}">
      <dsp:nvSpPr>
        <dsp:cNvPr id="0" name=""/>
        <dsp:cNvSpPr/>
      </dsp:nvSpPr>
      <dsp:spPr>
        <a:xfrm>
          <a:off x="0" y="2212112"/>
          <a:ext cx="5141912" cy="982799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Faster R-CNN</a:t>
          </a:r>
        </a:p>
      </dsp:txBody>
      <dsp:txXfrm>
        <a:off x="47976" y="2260088"/>
        <a:ext cx="5045960" cy="886847"/>
      </dsp:txXfrm>
    </dsp:sp>
    <dsp:sp modelId="{04060C30-6882-4FA6-B4B1-702FDA9BDBE3}">
      <dsp:nvSpPr>
        <dsp:cNvPr id="0" name=""/>
        <dsp:cNvSpPr/>
      </dsp:nvSpPr>
      <dsp:spPr>
        <a:xfrm>
          <a:off x="0" y="3315872"/>
          <a:ext cx="5141912" cy="982799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Mask R-CNN</a:t>
          </a:r>
        </a:p>
      </dsp:txBody>
      <dsp:txXfrm>
        <a:off x="47976" y="3363848"/>
        <a:ext cx="5045960" cy="886847"/>
      </dsp:txXfrm>
    </dsp:sp>
    <dsp:sp modelId="{94EB6BBF-5B6F-4728-9FDD-1930DC447B46}">
      <dsp:nvSpPr>
        <dsp:cNvPr id="0" name=""/>
        <dsp:cNvSpPr/>
      </dsp:nvSpPr>
      <dsp:spPr>
        <a:xfrm>
          <a:off x="0" y="4419632"/>
          <a:ext cx="5141912" cy="98279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Application</a:t>
          </a:r>
        </a:p>
      </dsp:txBody>
      <dsp:txXfrm>
        <a:off x="47976" y="4467608"/>
        <a:ext cx="5045960" cy="88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EEF1F-E1D0-4642-851F-A761946CAE0A}">
      <dsp:nvSpPr>
        <dsp:cNvPr id="0" name=""/>
        <dsp:cNvSpPr/>
      </dsp:nvSpPr>
      <dsp:spPr>
        <a:xfrm rot="5400000">
          <a:off x="4428270" y="-844047"/>
          <a:ext cx="3202266" cy="569092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Install </a:t>
          </a:r>
          <a:r>
            <a:rPr lang="en-US" altLang="zh-TW" sz="2500" kern="1200" dirty="0" err="1"/>
            <a:t>PixelLib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Capture Real Time Video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Segment Objects in Real Time</a:t>
          </a:r>
          <a:endParaRPr lang="zh-TW" altLang="en-US" sz="2500" kern="1200" dirty="0"/>
        </a:p>
      </dsp:txBody>
      <dsp:txXfrm rot="-5400000">
        <a:off x="3183940" y="556605"/>
        <a:ext cx="5534605" cy="2889622"/>
      </dsp:txXfrm>
    </dsp:sp>
    <dsp:sp modelId="{2131AB2B-1756-4BF4-9840-3D6D3E75FD70}">
      <dsp:nvSpPr>
        <dsp:cNvPr id="0" name=""/>
        <dsp:cNvSpPr/>
      </dsp:nvSpPr>
      <dsp:spPr>
        <a:xfrm>
          <a:off x="17206" y="329793"/>
          <a:ext cx="3166734" cy="33432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 err="1"/>
            <a:t>GamePlan</a:t>
          </a:r>
          <a:endParaRPr lang="zh-TW" altLang="en-US" sz="3000" kern="1200" dirty="0"/>
        </a:p>
      </dsp:txBody>
      <dsp:txXfrm>
        <a:off x="171793" y="484380"/>
        <a:ext cx="2857560" cy="303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3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9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87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7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FC8464-0F90-4EBA-AAF1-F2E596C56CC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42FF6C-2E67-4996-9134-2529ECC2B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8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erport/Mask_RCNN/releases/tag/v2.0" TargetMode="External"/><Relationship Id="rId3" Type="http://schemas.openxmlformats.org/officeDocument/2006/relationships/hyperlink" Target="https://ccshenyltw.medium.com/object-detection-r-cnn-fast-rcnn-faster-rcnn-mask-rcnn-retinanet-to-be-continued-71b67640445" TargetMode="External"/><Relationship Id="rId7" Type="http://schemas.openxmlformats.org/officeDocument/2006/relationships/hyperlink" Target="https://github.com/ayoolaolafenwa/PixelLib" TargetMode="External"/><Relationship Id="rId2" Type="http://schemas.openxmlformats.org/officeDocument/2006/relationships/hyperlink" Target="https://ivan-eng-murmur.medium.com/%E7%89%A9%E4%BB%B6%E5%81%B5%E6%B8%AC-s9-mask-r-cnn-%E7%B0%A1%E4%BB%8B-99370c98de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_-ud01wFhc" TargetMode="External"/><Relationship Id="rId5" Type="http://schemas.openxmlformats.org/officeDocument/2006/relationships/hyperlink" Target="https://www.youtube.com/watch?v=3g2YwRSprn0" TargetMode="External"/><Relationship Id="rId4" Type="http://schemas.openxmlformats.org/officeDocument/2006/relationships/hyperlink" Target="https://ivan-eng-murmur.medium.com/%E7%89%A9%E4%BB%B6%E5%81%B5%E6%B8%AC-s8-feature-pyramid-networks-%E7%B0%A1%E4%BB%8B-99b676245b2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3DE5E2-B450-46E9-BABE-1D5DB9F4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TW" dirty="0"/>
              <a:t>Mask R-CNN</a:t>
            </a:r>
            <a:endParaRPr lang="zh-TW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F771B-4AB2-4256-8670-5631C9C38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主講者</a:t>
            </a:r>
            <a:r>
              <a:rPr lang="en-US" altLang="zh-TW">
                <a:solidFill>
                  <a:srgbClr val="000000"/>
                </a:solidFill>
              </a:rPr>
              <a:t>:A108223022</a:t>
            </a:r>
            <a:r>
              <a:rPr lang="zh-TW" altLang="en-US">
                <a:solidFill>
                  <a:srgbClr val="000000"/>
                </a:solidFill>
              </a:rPr>
              <a:t> 呂耿瑋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4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5D2D03-07EE-4F2C-9447-C966FC8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400" dirty="0" err="1"/>
              <a:t>Typeerror</a:t>
            </a:r>
            <a:r>
              <a:rPr lang="en-US" altLang="zh-TW" sz="4400" dirty="0"/>
              <a:t> &amp; resolve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2A279-06D3-41D6-8A09-119B6A8E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4805"/>
            <a:ext cx="10058400" cy="206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Descriptors cannot not be created directly. If this call came from a _pb2.py file, your generated code is out of date and must be regenerated with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3.19.0. If you cannot immediately regenerate your protos, some other possible workarounds are: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Downgrade the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protobuf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to 3.20.x or lower.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Set PROTOCOL_BUFFERS_PYTHON_IMPLEMENTATION=python (but this will use pure-Python parsing and will be much slower).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9EB688-A276-41EA-B48A-FE30473F0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193317"/>
            <a:ext cx="9056046" cy="18295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6623AA-B0A5-41E5-B709-780EE5BD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6122874"/>
            <a:ext cx="9711966" cy="6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3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5" name="Rectangle 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6B760-4D5F-47A5-A73E-6DB0933BAD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244" b="-1"/>
          <a:stretch/>
        </p:blipFill>
        <p:spPr>
          <a:xfrm>
            <a:off x="633999" y="1054100"/>
            <a:ext cx="5462001" cy="4382677"/>
          </a:xfrm>
          <a:prstGeom prst="rect">
            <a:avLst/>
          </a:prstGeom>
        </p:spPr>
      </p:pic>
      <p:sp>
        <p:nvSpPr>
          <p:cNvPr id="37" name="Rectangle 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5BBEF6-7C7B-4850-A027-68F1446C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62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Download mask-rcnn coco pre-trained model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87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8AEBB6-4AE8-47E7-ABF2-A578B50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3" y="4665605"/>
            <a:ext cx="6788164" cy="1292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Sourse code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AF8976-4A55-401B-AE53-EDB0FF0DFA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590"/>
          <a:stretch/>
        </p:blipFill>
        <p:spPr>
          <a:xfrm>
            <a:off x="4972050" y="334791"/>
            <a:ext cx="6896099" cy="40246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48506B-818D-41E4-AD3D-A721B3C01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4790"/>
            <a:ext cx="4901852" cy="60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2B0C65-0BF4-44EB-9B84-266BFADA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48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result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E8464C9-2453-4373-B87D-41F766E0A0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000" contrast="20000"/>
                    </a14:imgEffect>
                  </a14:imgLayer>
                </a14:imgProps>
              </a:ext>
            </a:extLst>
          </a:blip>
          <a:srcRect t="22063" r="-3" b="-3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118A4-12B2-4B7E-BC47-2BCF788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reference link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6B28B-178C-438F-8F25-5AA06B12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u="sng" dirty="0">
                <a:hlinkClick r:id="rId2"/>
              </a:rPr>
              <a:t>https://ivan-eng-murmur.medium.com/%E7%89%A9%E4%BB%B6%E5%81%B5%E6%B8%AC-s9-mask-r-cnn-%E7%B0%A1%E4%BB%8B-99370c98de28</a:t>
            </a:r>
            <a:endParaRPr lang="zh-TW" altLang="zh-TW" dirty="0"/>
          </a:p>
          <a:p>
            <a:r>
              <a:rPr lang="en-US" altLang="zh-TW" u="sng" dirty="0">
                <a:hlinkClick r:id="rId3"/>
              </a:rPr>
              <a:t>https://ccshenyltw.medium.com/object-detection-r-cnn-fast-rcnn-faster-rcnn-mask-rcnn-retinanet-to-be-continued-71b67640445</a:t>
            </a:r>
            <a:endParaRPr lang="zh-TW" altLang="zh-TW" dirty="0"/>
          </a:p>
          <a:p>
            <a:r>
              <a:rPr lang="en-US" altLang="zh-TW" u="sng" dirty="0">
                <a:hlinkClick r:id="rId4"/>
              </a:rPr>
              <a:t>https://ivan-eng-murmur.medium.com/%E7%89%A9%E4%BB%B6%E5%81%B5%E6%B8%AC-s8-feature-pyramid-networks-%E7%B0%A1%E4%BB%8B-99b676245b25</a:t>
            </a:r>
            <a:endParaRPr lang="zh-TW" altLang="zh-TW" dirty="0"/>
          </a:p>
          <a:p>
            <a:r>
              <a:rPr lang="en-US" altLang="zh-TW" u="sng" dirty="0">
                <a:hlinkClick r:id="rId5"/>
              </a:rPr>
              <a:t>https://www.youtube.com/watch?v=3g2YwRSprn0</a:t>
            </a:r>
            <a:endParaRPr lang="zh-TW" altLang="zh-TW" dirty="0"/>
          </a:p>
          <a:p>
            <a:r>
              <a:rPr lang="en-US" altLang="zh-TW" u="sng" dirty="0">
                <a:hlinkClick r:id="rId6"/>
              </a:rPr>
              <a:t>https://www.youtube.com/watch?v=i_-ud01wFhc</a:t>
            </a:r>
            <a:endParaRPr lang="zh-TW" altLang="zh-TW" dirty="0"/>
          </a:p>
          <a:p>
            <a:r>
              <a:rPr lang="en-US" altLang="zh-TW" u="sng" dirty="0">
                <a:hlinkClick r:id="rId7"/>
              </a:rPr>
              <a:t>https://github.com/ayoolaolafenwa/PixelLib</a:t>
            </a:r>
            <a:endParaRPr lang="zh-TW" altLang="zh-TW" dirty="0"/>
          </a:p>
          <a:p>
            <a:r>
              <a:rPr lang="en-US" altLang="zh-TW" u="sng" dirty="0">
                <a:hlinkClick r:id="rId8"/>
              </a:rPr>
              <a:t>https://github.com/matterport/Mask_RCNN/releases/tag/v2.0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477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BF909B-B7B3-4507-8CEC-1E8D1454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zh-TW" altLang="en-US" sz="3000">
                <a:solidFill>
                  <a:srgbClr val="FFFFFF"/>
                </a:solidFill>
              </a:rPr>
              <a:t>摘要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289EF5-2D96-32F6-205F-3006BD66A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1785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890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2AD24B-8DD9-4D90-AD2F-C4F580EF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sz="4000"/>
              <a:t>R-CNN</a:t>
            </a:r>
            <a:endParaRPr lang="zh-TW" altLang="en-US" sz="4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3E0233-74BF-4A8F-B444-51D28650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526669"/>
            <a:ext cx="5112461" cy="181492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53D94-C4DA-4D9B-B900-91E75E82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整體流程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在輸入圖片上，以</a:t>
            </a:r>
            <a:r>
              <a:rPr lang="en-US" altLang="zh-TW" sz="1400" dirty="0"/>
              <a:t>selective search</a:t>
            </a:r>
            <a:r>
              <a:rPr lang="zh-TW" altLang="en-US" sz="1400" dirty="0"/>
              <a:t>先取出約</a:t>
            </a:r>
            <a:r>
              <a:rPr lang="en-US" altLang="zh-TW" sz="1400" dirty="0"/>
              <a:t>2</a:t>
            </a:r>
            <a:r>
              <a:rPr lang="zh-TW" altLang="en-US" sz="1400" dirty="0"/>
              <a:t>千個</a:t>
            </a:r>
            <a:r>
              <a:rPr lang="en-US" altLang="zh-TW" sz="1400" dirty="0"/>
              <a:t>region proposals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將這些</a:t>
            </a:r>
            <a:r>
              <a:rPr lang="en-US" altLang="zh-TW" sz="1400" dirty="0"/>
              <a:t>region</a:t>
            </a:r>
            <a:r>
              <a:rPr lang="zh-TW" altLang="en-US" sz="1400" dirty="0"/>
              <a:t>利用</a:t>
            </a:r>
            <a:r>
              <a:rPr lang="en-US" altLang="zh-TW" sz="1400" dirty="0"/>
              <a:t>CNN</a:t>
            </a:r>
            <a:r>
              <a:rPr lang="zh-TW" altLang="en-US" sz="1400" dirty="0"/>
              <a:t>計算出他們的</a:t>
            </a:r>
            <a:r>
              <a:rPr lang="en-US" altLang="zh-TW" sz="1400" dirty="0"/>
              <a:t>feature vector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將其各自的</a:t>
            </a:r>
            <a:r>
              <a:rPr lang="en-US" altLang="zh-TW" sz="1400" dirty="0"/>
              <a:t>feature vector</a:t>
            </a:r>
            <a:r>
              <a:rPr lang="zh-TW" altLang="en-US" sz="1400" dirty="0"/>
              <a:t>再丟入</a:t>
            </a:r>
            <a:r>
              <a:rPr lang="en-US" altLang="zh-TW" sz="1400" dirty="0"/>
              <a:t>category-specific linear SVM</a:t>
            </a:r>
            <a:r>
              <a:rPr lang="zh-TW" altLang="en-US" sz="1400" dirty="0"/>
              <a:t>中去分類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同時將</a:t>
            </a:r>
            <a:r>
              <a:rPr lang="en-US" altLang="zh-TW" sz="1400" dirty="0"/>
              <a:t>Proposals</a:t>
            </a:r>
            <a:r>
              <a:rPr lang="zh-TW" altLang="en-US" sz="1400" dirty="0"/>
              <a:t>送進</a:t>
            </a:r>
            <a:r>
              <a:rPr lang="en-US" altLang="zh-TW" sz="1400" dirty="0" err="1"/>
              <a:t>BBox</a:t>
            </a:r>
            <a:r>
              <a:rPr lang="en-US" altLang="zh-TW" sz="1400" dirty="0"/>
              <a:t> Regressor</a:t>
            </a:r>
            <a:r>
              <a:rPr lang="zh-TW" altLang="en-US" sz="1400" dirty="0"/>
              <a:t>中迴歸與</a:t>
            </a:r>
            <a:r>
              <a:rPr lang="en-US" altLang="zh-TW" sz="1400" dirty="0"/>
              <a:t>ground truth</a:t>
            </a:r>
            <a:r>
              <a:rPr lang="zh-TW" altLang="en-US" sz="1400" dirty="0"/>
              <a:t>的差異量</a:t>
            </a:r>
            <a:endParaRPr lang="en-US" altLang="zh-TW" sz="1400" dirty="0"/>
          </a:p>
          <a:p>
            <a:r>
              <a:rPr lang="zh-TW" altLang="en-US" sz="1400" dirty="0"/>
              <a:t>缺點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訓練分太多階段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訓練消耗太多硬體資源和時間。因為每次要取</a:t>
            </a:r>
            <a:r>
              <a:rPr lang="en-US" altLang="zh-TW" sz="1400" dirty="0" err="1"/>
              <a:t>BBox</a:t>
            </a:r>
            <a:r>
              <a:rPr lang="zh-TW" altLang="en-US" sz="1400" dirty="0"/>
              <a:t>的</a:t>
            </a:r>
            <a:r>
              <a:rPr lang="en-US" altLang="zh-TW" sz="1400" dirty="0"/>
              <a:t>feature vector</a:t>
            </a:r>
            <a:r>
              <a:rPr lang="zh-TW" altLang="en-US" sz="1400"/>
              <a:t>，這樣就需要</a:t>
            </a:r>
            <a:r>
              <a:rPr lang="zh-TW" altLang="en-US" sz="1400" dirty="0"/>
              <a:t>將每一張影像的</a:t>
            </a:r>
            <a:r>
              <a:rPr lang="en-US" altLang="zh-TW" sz="1400" dirty="0"/>
              <a:t>region proposals</a:t>
            </a:r>
            <a:r>
              <a:rPr lang="zh-TW" altLang="en-US" sz="1400" dirty="0"/>
              <a:t>執行一次</a:t>
            </a:r>
            <a:r>
              <a:rPr lang="en-US" altLang="zh-TW" sz="1400" dirty="0"/>
              <a:t>CNN</a:t>
            </a:r>
            <a:r>
              <a:rPr lang="zh-TW" altLang="en-US" sz="1400" dirty="0"/>
              <a:t>，並且將</a:t>
            </a:r>
            <a:r>
              <a:rPr lang="en-US" altLang="zh-TW" sz="1400" dirty="0"/>
              <a:t>vector</a:t>
            </a:r>
            <a:r>
              <a:rPr lang="zh-TW" altLang="en-US" sz="1400" dirty="0"/>
              <a:t>存到硬碟上。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/>
              <a:t>對一張影像進行</a:t>
            </a:r>
            <a:r>
              <a:rPr lang="en-US" altLang="zh-TW" sz="1400" dirty="0"/>
              <a:t>detection</a:t>
            </a:r>
            <a:r>
              <a:rPr lang="zh-TW" altLang="en-US" sz="1400" dirty="0"/>
              <a:t>需要</a:t>
            </a:r>
            <a:r>
              <a:rPr lang="en-US" altLang="zh-TW" sz="1400" dirty="0"/>
              <a:t>47</a:t>
            </a:r>
            <a:r>
              <a:rPr lang="zh-TW" altLang="en-US" sz="1400" dirty="0"/>
              <a:t>秒的時間</a:t>
            </a:r>
            <a:r>
              <a:rPr lang="en-US" altLang="zh-TW" sz="1400" dirty="0"/>
              <a:t>(on GPU)</a:t>
            </a:r>
            <a:endParaRPr lang="zh-TW" alt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18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4BE46-CBBA-4E78-A19D-CCCA9E3E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sz="3200"/>
              <a:t>Fast R-cnn</a:t>
            </a:r>
            <a:endParaRPr lang="zh-TW" altLang="en-US" sz="32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960DB3-F242-4807-8469-AB641923E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395258"/>
            <a:ext cx="6882269" cy="407774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50F7C-83BD-436F-90D1-8F760D04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23" y="1664208"/>
            <a:ext cx="3949862" cy="4565473"/>
          </a:xfrm>
        </p:spPr>
        <p:txBody>
          <a:bodyPr>
            <a:normAutofit lnSpcReduction="10000"/>
          </a:bodyPr>
          <a:lstStyle/>
          <a:p>
            <a:r>
              <a:rPr lang="zh-TW" altLang="en-US" sz="1600" dirty="0"/>
              <a:t>重要改變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拿掉</a:t>
            </a:r>
            <a:r>
              <a:rPr lang="en-US" altLang="zh-TW" sz="1600" dirty="0"/>
              <a:t>SVM</a:t>
            </a:r>
            <a:r>
              <a:rPr lang="zh-TW" altLang="en-US" sz="1600" dirty="0"/>
              <a:t>結構，改以</a:t>
            </a:r>
            <a:r>
              <a:rPr lang="en-US" altLang="zh-TW" sz="1600" dirty="0" err="1"/>
              <a:t>softmax</a:t>
            </a:r>
            <a:r>
              <a:rPr lang="zh-TW" altLang="en-US" sz="1600" dirty="0"/>
              <a:t>作為</a:t>
            </a:r>
            <a:r>
              <a:rPr lang="en-US" altLang="zh-TW" sz="1600" dirty="0"/>
              <a:t>Classification</a:t>
            </a:r>
            <a:r>
              <a:rPr lang="zh-TW" altLang="en-US" sz="1600" dirty="0"/>
              <a:t>的</a:t>
            </a:r>
            <a:r>
              <a:rPr lang="en-US" altLang="zh-TW" sz="1600" dirty="0"/>
              <a:t>NN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一樣是用</a:t>
            </a:r>
            <a:r>
              <a:rPr lang="en-US" altLang="zh-TW" sz="1600" dirty="0"/>
              <a:t>selective search</a:t>
            </a:r>
            <a:r>
              <a:rPr lang="zh-TW" altLang="en-US" sz="1600" dirty="0"/>
              <a:t>提出</a:t>
            </a:r>
            <a:r>
              <a:rPr lang="en-US" altLang="zh-TW" sz="1600" dirty="0"/>
              <a:t>Region Proposals</a:t>
            </a:r>
            <a:r>
              <a:rPr lang="zh-TW" altLang="en-US" sz="1600" dirty="0"/>
              <a:t>，但是改為先將整張影像通過</a:t>
            </a:r>
            <a:r>
              <a:rPr lang="en-US" altLang="zh-TW" sz="1600" dirty="0"/>
              <a:t>conv.</a:t>
            </a:r>
            <a:r>
              <a:rPr lang="zh-TW" altLang="en-US" sz="1600" dirty="0"/>
              <a:t>得到</a:t>
            </a:r>
            <a:r>
              <a:rPr lang="en-US" altLang="zh-TW" sz="1600" dirty="0"/>
              <a:t>feature map</a:t>
            </a:r>
            <a:r>
              <a:rPr lang="zh-TW" altLang="en-US" sz="1600" dirty="0"/>
              <a:t>後，將</a:t>
            </a:r>
            <a:r>
              <a:rPr lang="en-US" altLang="zh-TW" sz="1600" dirty="0"/>
              <a:t>ROI</a:t>
            </a:r>
            <a:r>
              <a:rPr lang="zh-TW" altLang="en-US" sz="1600" dirty="0"/>
              <a:t>映射在</a:t>
            </a:r>
            <a:r>
              <a:rPr lang="en-US" altLang="zh-TW" sz="1600" dirty="0"/>
              <a:t>map</a:t>
            </a:r>
            <a:r>
              <a:rPr lang="zh-TW" altLang="en-US" sz="1600" dirty="0"/>
              <a:t>上來取真正要用的</a:t>
            </a:r>
            <a:r>
              <a:rPr lang="en-US" altLang="zh-TW" sz="1600" dirty="0"/>
              <a:t>ROI</a:t>
            </a:r>
            <a:r>
              <a:rPr lang="zh-TW" altLang="en-US" sz="1600" dirty="0"/>
              <a:t>，因此一張影像只須過一次</a:t>
            </a:r>
            <a:r>
              <a:rPr lang="en-US" altLang="zh-TW" sz="1600" dirty="0"/>
              <a:t>Convolution</a:t>
            </a:r>
            <a:r>
              <a:rPr lang="zh-TW" altLang="en-US" sz="1600" dirty="0"/>
              <a:t>，也就節省掉很多的計算和硬體資源。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利用</a:t>
            </a:r>
            <a:r>
              <a:rPr lang="en-US" altLang="zh-TW" sz="1600" dirty="0"/>
              <a:t>ROI pooling layer</a:t>
            </a:r>
            <a:r>
              <a:rPr lang="zh-TW" altLang="en-US" sz="1600" dirty="0"/>
              <a:t>來統一</a:t>
            </a:r>
            <a:r>
              <a:rPr lang="en-US" altLang="zh-TW" sz="1600" dirty="0"/>
              <a:t>ROI</a:t>
            </a:r>
            <a:r>
              <a:rPr lang="zh-TW" altLang="en-US" sz="1600" dirty="0"/>
              <a:t>送進</a:t>
            </a:r>
            <a:r>
              <a:rPr lang="en-US" altLang="zh-TW" sz="1600" dirty="0"/>
              <a:t>Fully-connected layer (FC)</a:t>
            </a:r>
            <a:r>
              <a:rPr lang="zh-TW" altLang="en-US" sz="1600" dirty="0"/>
              <a:t>層前的維度。</a:t>
            </a:r>
            <a:endParaRPr lang="en-US" altLang="zh-TW" sz="1600" dirty="0"/>
          </a:p>
          <a:p>
            <a:r>
              <a:rPr lang="zh-TW" altLang="en-US" sz="1600" dirty="0"/>
              <a:t>缺點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其實測試的時間並沒有含括提取</a:t>
            </a:r>
            <a:r>
              <a:rPr lang="en-US" altLang="zh-TW" sz="1600" dirty="0"/>
              <a:t>proposals</a:t>
            </a:r>
            <a:r>
              <a:rPr lang="zh-TW" altLang="en-US" sz="1600" dirty="0"/>
              <a:t>的時間，所以</a:t>
            </a:r>
            <a:r>
              <a:rPr lang="en-US" altLang="zh-TW" sz="1600" dirty="0"/>
              <a:t>selective search</a:t>
            </a:r>
            <a:r>
              <a:rPr lang="zh-TW" altLang="en-US" sz="1600" dirty="0"/>
              <a:t>在提取</a:t>
            </a:r>
            <a:r>
              <a:rPr lang="en-US" altLang="zh-TW" sz="1600" dirty="0"/>
              <a:t>proposals</a:t>
            </a:r>
            <a:r>
              <a:rPr lang="zh-TW" altLang="en-US" sz="1600" dirty="0"/>
              <a:t>的過程，其實表現還遠遠不足以應用。</a:t>
            </a: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2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EA65A-7649-4EA3-954F-888F453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Faster R-CNN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1E273-1FB3-4405-A5BE-9F2BF4B7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重要改變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在</a:t>
            </a:r>
            <a:r>
              <a:rPr lang="en-US" altLang="zh-TW" sz="1800" dirty="0"/>
              <a:t>Proposals</a:t>
            </a:r>
            <a:r>
              <a:rPr lang="zh-TW" altLang="en-US" sz="1800" dirty="0"/>
              <a:t>上的處理也需要納入整個模式的</a:t>
            </a:r>
            <a:r>
              <a:rPr lang="en-US" altLang="zh-TW" sz="1800" dirty="0"/>
              <a:t>NN</a:t>
            </a:r>
            <a:r>
              <a:rPr lang="zh-TW" altLang="en-US" sz="1800" dirty="0"/>
              <a:t>之中，一起用</a:t>
            </a:r>
            <a:r>
              <a:rPr lang="en-US" altLang="zh-TW" sz="1800" dirty="0"/>
              <a:t>convolution</a:t>
            </a:r>
            <a:r>
              <a:rPr lang="zh-TW" altLang="en-US" sz="1800" dirty="0"/>
              <a:t>來解決，那麼這個網路稱作</a:t>
            </a:r>
            <a:r>
              <a:rPr lang="en-US" altLang="zh-TW" sz="1800" dirty="0"/>
              <a:t>“Region Proposal Network”</a:t>
            </a:r>
            <a:r>
              <a:rPr lang="zh-TW" altLang="en-US" sz="1800" dirty="0"/>
              <a:t>，簡稱為</a:t>
            </a:r>
            <a:r>
              <a:rPr lang="en-US" altLang="zh-TW" sz="1800" dirty="0"/>
              <a:t>RPN</a:t>
            </a:r>
            <a:r>
              <a:rPr lang="zh-TW" altLang="en-US" sz="1800" dirty="0"/>
              <a:t>。</a:t>
            </a:r>
            <a:r>
              <a:rPr lang="en-US" altLang="zh-TW" sz="1800" dirty="0"/>
              <a:t>RPN</a:t>
            </a:r>
            <a:r>
              <a:rPr lang="zh-TW" altLang="en-US" sz="1800" dirty="0"/>
              <a:t>等於是在原本的</a:t>
            </a:r>
            <a:r>
              <a:rPr lang="en-US" altLang="zh-TW" sz="1800" dirty="0"/>
              <a:t>Fast R-CNN</a:t>
            </a:r>
            <a:r>
              <a:rPr lang="zh-TW" altLang="en-US" sz="1800" dirty="0"/>
              <a:t>的中間，多了一個分支來處理</a:t>
            </a:r>
            <a:r>
              <a:rPr lang="en-US" altLang="zh-TW" sz="1800" dirty="0"/>
              <a:t>region proposals</a:t>
            </a:r>
            <a:r>
              <a:rPr lang="zh-TW" altLang="en-US" sz="1800" dirty="0"/>
              <a:t>的小網路。</a:t>
            </a:r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2012C-4961-4F2D-8F22-BC49D840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11" y="847514"/>
            <a:ext cx="4154878" cy="24825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0B339D-2948-4200-8D08-B179E8D9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946" y="3663892"/>
            <a:ext cx="2514560" cy="25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6C474-8B8C-47B7-AC54-AB7DF2CA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Mask R-</a:t>
            </a:r>
            <a:r>
              <a:rPr lang="en-US" altLang="zh-TW" sz="4400" dirty="0" err="1"/>
              <a:t>cnn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6B99D-B1C6-400D-B485-30314645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zh-TW" altLang="en-US" sz="1800"/>
              <a:t>重要改變</a:t>
            </a:r>
            <a:endParaRPr lang="en-US" altLang="zh-TW" sz="1800"/>
          </a:p>
          <a:p>
            <a:pPr marL="457200" indent="-457200">
              <a:buFont typeface="+mj-lt"/>
              <a:buAutoNum type="arabicPeriod"/>
            </a:pPr>
            <a:r>
              <a:rPr lang="en-US" altLang="zh-TW" sz="1800"/>
              <a:t>Faster R-CNN</a:t>
            </a:r>
            <a:r>
              <a:rPr lang="zh-TW" altLang="en-US" sz="1800"/>
              <a:t>再加上一個分支來處理</a:t>
            </a:r>
            <a:r>
              <a:rPr lang="en-US" altLang="zh-TW" sz="1800"/>
              <a:t>instance segmentation(</a:t>
            </a:r>
            <a:r>
              <a:rPr lang="zh-TW" altLang="en-US" sz="1800"/>
              <a:t>也就是</a:t>
            </a:r>
            <a:r>
              <a:rPr lang="en-US" altLang="zh-TW" sz="1800"/>
              <a:t>mask)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800"/>
              <a:t>從</a:t>
            </a:r>
            <a:r>
              <a:rPr lang="en-US" altLang="zh-TW" sz="1800"/>
              <a:t>ROI Pooling</a:t>
            </a:r>
            <a:r>
              <a:rPr lang="zh-TW" altLang="en-US" sz="1800"/>
              <a:t>演變成</a:t>
            </a:r>
            <a:r>
              <a:rPr lang="en-US" altLang="zh-TW" sz="1800"/>
              <a:t>ROI Align</a:t>
            </a:r>
            <a:r>
              <a:rPr lang="zh-TW" altLang="en-US" sz="1800"/>
              <a:t>。</a:t>
            </a:r>
          </a:p>
          <a:p>
            <a:pPr marL="0" indent="0">
              <a:buNone/>
            </a:pPr>
            <a:endParaRPr lang="zh-TW" alt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BE1D9B-F9C8-45FA-A0FC-92CC248B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77" y="512405"/>
            <a:ext cx="4269969" cy="22097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DB1C24-D08D-4A49-A095-35CBBF38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85" y="3033501"/>
            <a:ext cx="4415524" cy="23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8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05D7-8560-4FEB-A713-057E99B0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Application</a:t>
            </a:r>
            <a:endParaRPr lang="zh-TW" altLang="en-US" sz="4400" dirty="0"/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801BC8A6-433A-482F-8276-25BC24862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224848"/>
              </p:ext>
            </p:extLst>
          </p:nvPr>
        </p:nvGraphicFramePr>
        <p:xfrm>
          <a:off x="1278294" y="2024743"/>
          <a:ext cx="8892074" cy="4002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31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A12799-C91B-463B-A21E-8B9374A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5200" kern="1200" cap="all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Create virtual environment &amp; activate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E15B8-9777-4D3F-B5AC-F3FD0E448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362" y="857995"/>
            <a:ext cx="5221140" cy="2710093"/>
          </a:xfrm>
          <a:prstGeom prst="rect">
            <a:avLst/>
          </a:prstGeom>
        </p:spPr>
      </p:pic>
      <p:grpSp>
        <p:nvGrpSpPr>
          <p:cNvPr id="3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4B8FF4C-4E1E-4986-9F84-FAF9D602E6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52"/>
          <a:stretch/>
        </p:blipFill>
        <p:spPr>
          <a:xfrm>
            <a:off x="132316" y="511217"/>
            <a:ext cx="6365762" cy="33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8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AAB3-76E2-4DB6-9D20-A2ABA915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540616"/>
            <a:ext cx="10058400" cy="877078"/>
          </a:xfrm>
        </p:spPr>
        <p:txBody>
          <a:bodyPr/>
          <a:lstStyle/>
          <a:p>
            <a:r>
              <a:rPr lang="en-US" altLang="zh-TW" dirty="0"/>
              <a:t>Install dependencies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233455-EB13-49F5-95FC-1E00810C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" r="4176" b="84327"/>
          <a:stretch/>
        </p:blipFill>
        <p:spPr>
          <a:xfrm>
            <a:off x="254540" y="1502224"/>
            <a:ext cx="10757171" cy="8075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AA32A4-26E5-448D-ADC2-92BBE647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0" y="2393892"/>
            <a:ext cx="10757171" cy="7311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E1DE57-6940-4E5F-B3FA-D0C82BD7B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40" y="3202598"/>
            <a:ext cx="10757171" cy="7191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00AEDFB-258C-4C18-8112-C86647ADA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10" y="3999274"/>
            <a:ext cx="5410664" cy="28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615</Words>
  <Application>Microsoft Office PowerPoint</Application>
  <PresentationFormat>寬螢幕</PresentationFormat>
  <Paragraphs>54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標楷體</vt:lpstr>
      <vt:lpstr>Calibri</vt:lpstr>
      <vt:lpstr>Rockwell</vt:lpstr>
      <vt:lpstr>Rockwell Condensed</vt:lpstr>
      <vt:lpstr>Rockwell Extra Bold</vt:lpstr>
      <vt:lpstr>Times New Roman</vt:lpstr>
      <vt:lpstr>Wingdings</vt:lpstr>
      <vt:lpstr>木刻字型</vt:lpstr>
      <vt:lpstr>Mask R-CNN</vt:lpstr>
      <vt:lpstr>摘要</vt:lpstr>
      <vt:lpstr>R-CNN</vt:lpstr>
      <vt:lpstr>Fast R-cnn</vt:lpstr>
      <vt:lpstr>Faster R-CNN</vt:lpstr>
      <vt:lpstr>Mask R-cnn</vt:lpstr>
      <vt:lpstr>Application</vt:lpstr>
      <vt:lpstr>Create virtual environment &amp; activate</vt:lpstr>
      <vt:lpstr>Install dependencies</vt:lpstr>
      <vt:lpstr>Typeerror &amp; resolve</vt:lpstr>
      <vt:lpstr>Download mask-rcnn coco pre-trained model</vt:lpstr>
      <vt:lpstr>Sourse code</vt:lpstr>
      <vt:lpstr>result</vt:lpstr>
      <vt:lpstr>reference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R-CNN</dc:title>
  <dc:creator>耿瑋 呂</dc:creator>
  <cp:lastModifiedBy>耿瑋 呂</cp:lastModifiedBy>
  <cp:revision>7</cp:revision>
  <dcterms:created xsi:type="dcterms:W3CDTF">2022-06-04T14:38:57Z</dcterms:created>
  <dcterms:modified xsi:type="dcterms:W3CDTF">2022-07-05T14:08:11Z</dcterms:modified>
</cp:coreProperties>
</file>