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2" r:id="rId3"/>
    <p:sldId id="263" r:id="rId4"/>
    <p:sldId id="265" r:id="rId5"/>
    <p:sldId id="264" r:id="rId6"/>
    <p:sldId id="261" r:id="rId7"/>
    <p:sldId id="269" r:id="rId8"/>
    <p:sldId id="257" r:id="rId9"/>
    <p:sldId id="271" r:id="rId10"/>
    <p:sldId id="258" r:id="rId11"/>
    <p:sldId id="270" r:id="rId12"/>
    <p:sldId id="259" r:id="rId13"/>
    <p:sldId id="272" r:id="rId14"/>
    <p:sldId id="266"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A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43009D6-457A-4919-820A-AD41E837A9B2}" type="datetimeFigureOut">
              <a:rPr lang="en-IN" smtClean="0"/>
              <a:t>14-09-2024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92267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009D6-457A-4919-820A-AD41E837A9B2}"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179101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009D6-457A-4919-820A-AD41E837A9B2}"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2665639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009D6-457A-4919-820A-AD41E837A9B2}"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5B7A-2CBA-4B4C-80D6-7FBD3E42C81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583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009D6-457A-4919-820A-AD41E837A9B2}"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74307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3009D6-457A-4919-820A-AD41E837A9B2}" type="datetimeFigureOut">
              <a:rPr lang="en-IN" smtClean="0"/>
              <a:t>14-09-2024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63513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3009D6-457A-4919-820A-AD41E837A9B2}" type="datetimeFigureOut">
              <a:rPr lang="en-IN" smtClean="0"/>
              <a:t>14-09-2024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218960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009D6-457A-4919-820A-AD41E837A9B2}"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440847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009D6-457A-4919-820A-AD41E837A9B2}"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351774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009D6-457A-4919-820A-AD41E837A9B2}"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201193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009D6-457A-4919-820A-AD41E837A9B2}"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149595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009D6-457A-4919-820A-AD41E837A9B2}"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327202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3009D6-457A-4919-820A-AD41E837A9B2}" type="datetimeFigureOut">
              <a:rPr lang="en-IN" smtClean="0"/>
              <a:t>14-09-2024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226339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3009D6-457A-4919-820A-AD41E837A9B2}" type="datetimeFigureOut">
              <a:rPr lang="en-IN" smtClean="0"/>
              <a:t>14-09-2024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208364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009D6-457A-4919-820A-AD41E837A9B2}" type="datetimeFigureOut">
              <a:rPr lang="en-IN" smtClean="0"/>
              <a:t>14-09-2024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39238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009D6-457A-4919-820A-AD41E837A9B2}"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202684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009D6-457A-4919-820A-AD41E837A9B2}"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CD5B7A-2CBA-4B4C-80D6-7FBD3E42C815}" type="slidenum">
              <a:rPr lang="en-IN" smtClean="0"/>
              <a:t>‹#›</a:t>
            </a:fld>
            <a:endParaRPr lang="en-IN"/>
          </a:p>
        </p:txBody>
      </p:sp>
    </p:spTree>
    <p:extLst>
      <p:ext uri="{BB962C8B-B14F-4D97-AF65-F5344CB8AC3E}">
        <p14:creationId xmlns:p14="http://schemas.microsoft.com/office/powerpoint/2010/main" val="92646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3009D6-457A-4919-820A-AD41E837A9B2}" type="datetimeFigureOut">
              <a:rPr lang="en-IN" smtClean="0"/>
              <a:t>14-09-2024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CD5B7A-2CBA-4B4C-80D6-7FBD3E42C815}" type="slidenum">
              <a:rPr lang="en-IN" smtClean="0"/>
              <a:t>‹#›</a:t>
            </a:fld>
            <a:endParaRPr lang="en-IN"/>
          </a:p>
        </p:txBody>
      </p:sp>
    </p:spTree>
    <p:extLst>
      <p:ext uri="{BB962C8B-B14F-4D97-AF65-F5344CB8AC3E}">
        <p14:creationId xmlns:p14="http://schemas.microsoft.com/office/powerpoint/2010/main" val="208557652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6E88-62E9-FC2C-3819-7E80138BEAFF}"/>
              </a:ext>
            </a:extLst>
          </p:cNvPr>
          <p:cNvSpPr>
            <a:spLocks noGrp="1"/>
          </p:cNvSpPr>
          <p:nvPr>
            <p:ph type="ctrTitle"/>
          </p:nvPr>
        </p:nvSpPr>
        <p:spPr>
          <a:xfrm>
            <a:off x="2453710" y="777710"/>
            <a:ext cx="7991188" cy="1915999"/>
          </a:xfrm>
        </p:spPr>
        <p:txBody>
          <a:bodyPr>
            <a:normAutofit fontScale="90000"/>
          </a:bodyPr>
          <a:lstStyle/>
          <a:p>
            <a:r>
              <a:rPr lang="en-US" sz="4400" b="1" i="0" u="none" strike="noStrike" dirty="0">
                <a:solidFill>
                  <a:schemeClr val="bg2"/>
                </a:solidFill>
                <a:effectLst/>
                <a:highlight>
                  <a:srgbClr val="FFFFFF"/>
                </a:highlight>
                <a:latin typeface="Arial" panose="020B0604020202020204" pitchFamily="34" charset="0"/>
              </a:rPr>
              <a:t>Data Spark </a:t>
            </a:r>
            <a:r>
              <a:rPr lang="en-US" sz="4400" b="1" i="0" u="none" strike="noStrike" dirty="0">
                <a:solidFill>
                  <a:srgbClr val="0D0D0D"/>
                </a:solidFill>
                <a:effectLst/>
                <a:highlight>
                  <a:srgbClr val="FFFFFF"/>
                </a:highlight>
                <a:latin typeface="Arial" panose="020B0604020202020204" pitchFamily="34" charset="0"/>
              </a:rPr>
              <a:t>: Illuminating Insights for Global Electronics</a:t>
            </a:r>
            <a:endParaRPr lang="en-IN" sz="4400" dirty="0"/>
          </a:p>
        </p:txBody>
      </p:sp>
      <p:sp>
        <p:nvSpPr>
          <p:cNvPr id="3" name="Subtitle 2">
            <a:extLst>
              <a:ext uri="{FF2B5EF4-FFF2-40B4-BE49-F238E27FC236}">
                <a16:creationId xmlns:a16="http://schemas.microsoft.com/office/drawing/2014/main" id="{6C95E840-1D74-B07A-9D71-D7E5E59D16C0}"/>
              </a:ext>
            </a:extLst>
          </p:cNvPr>
          <p:cNvSpPr>
            <a:spLocks noGrp="1"/>
          </p:cNvSpPr>
          <p:nvPr>
            <p:ph type="subTitle" idx="1"/>
          </p:nvPr>
        </p:nvSpPr>
        <p:spPr>
          <a:xfrm>
            <a:off x="8295587" y="5363852"/>
            <a:ext cx="3563332" cy="1159497"/>
          </a:xfrm>
        </p:spPr>
        <p:txBody>
          <a:bodyPr>
            <a:noAutofit/>
          </a:bodyPr>
          <a:lstStyle/>
          <a:p>
            <a:pPr algn="ctr"/>
            <a:r>
              <a:rPr lang="en-US" sz="2800" dirty="0">
                <a:latin typeface="Arial" panose="020B0604020202020204" pitchFamily="34" charset="0"/>
                <a:cs typeface="Arial" panose="020B0604020202020204" pitchFamily="34" charset="0"/>
              </a:rPr>
              <a:t>By</a:t>
            </a:r>
          </a:p>
          <a:p>
            <a:pPr algn="ctr"/>
            <a:r>
              <a:rPr lang="en-US" sz="2800" dirty="0">
                <a:latin typeface="Arial" panose="020B0604020202020204" pitchFamily="34" charset="0"/>
                <a:cs typeface="Arial" panose="020B0604020202020204" pitchFamily="34" charset="0"/>
              </a:rPr>
              <a:t>Gengatharan L</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12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9F4EF-7BF2-9814-8EFB-D7BBA49AFA59}"/>
              </a:ext>
            </a:extLst>
          </p:cNvPr>
          <p:cNvPicPr>
            <a:picLocks noChangeAspect="1"/>
          </p:cNvPicPr>
          <p:nvPr/>
        </p:nvPicPr>
        <p:blipFill>
          <a:blip r:embed="rId2"/>
          <a:stretch>
            <a:fillRect/>
          </a:stretch>
        </p:blipFill>
        <p:spPr>
          <a:xfrm>
            <a:off x="0" y="9411"/>
            <a:ext cx="12073771" cy="6848589"/>
          </a:xfrm>
          <a:prstGeom prst="rect">
            <a:avLst/>
          </a:prstGeom>
        </p:spPr>
      </p:pic>
    </p:spTree>
    <p:extLst>
      <p:ext uri="{BB962C8B-B14F-4D97-AF65-F5344CB8AC3E}">
        <p14:creationId xmlns:p14="http://schemas.microsoft.com/office/powerpoint/2010/main" val="271179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D214D-F624-D93E-47BE-D3FA4FB8DC39}"/>
              </a:ext>
            </a:extLst>
          </p:cNvPr>
          <p:cNvSpPr txBox="1"/>
          <p:nvPr/>
        </p:nvSpPr>
        <p:spPr>
          <a:xfrm>
            <a:off x="937377" y="431724"/>
            <a:ext cx="10317245" cy="5078313"/>
          </a:xfrm>
          <a:prstGeom prst="rect">
            <a:avLst/>
          </a:prstGeom>
          <a:noFill/>
        </p:spPr>
        <p:txBody>
          <a:bodyPr wrap="square">
            <a:spAutoFit/>
          </a:bodyPr>
          <a:lstStyle/>
          <a:p>
            <a:pPr algn="ctr"/>
            <a:r>
              <a:rPr lang="en-US" sz="3600" b="1" dirty="0">
                <a:solidFill>
                  <a:schemeClr val="bg2"/>
                </a:solidFill>
                <a:effectLst/>
                <a:latin typeface="Consolas" panose="020B0609020204030204" pitchFamily="49" charset="0"/>
              </a:rPr>
              <a:t>Sales</a:t>
            </a:r>
            <a:r>
              <a:rPr lang="en-US" sz="3600" b="1" dirty="0">
                <a:solidFill>
                  <a:srgbClr val="D0B344"/>
                </a:solidFill>
                <a:effectLst/>
                <a:latin typeface="Consolas" panose="020B0609020204030204" pitchFamily="49" charset="0"/>
              </a:rPr>
              <a:t> </a:t>
            </a:r>
            <a:r>
              <a:rPr lang="en-US" sz="3600" b="1" dirty="0">
                <a:solidFill>
                  <a:schemeClr val="bg1"/>
                </a:solidFill>
                <a:effectLst/>
                <a:latin typeface="Times New Roman" panose="02020603050405020304" pitchFamily="18" charset="0"/>
                <a:cs typeface="Times New Roman" panose="02020603050405020304" pitchFamily="18" charset="0"/>
              </a:rPr>
              <a:t>Analysis</a:t>
            </a:r>
            <a:br>
              <a:rPr lang="en-US" sz="2400" b="0" dirty="0">
                <a:solidFill>
                  <a:srgbClr val="C5C8C6"/>
                </a:solidFill>
                <a:effectLst/>
                <a:latin typeface="Consolas" panose="020B0609020204030204" pitchFamily="49" charset="0"/>
              </a:rPr>
            </a:br>
            <a:endParaRPr lang="en-US" sz="2400" dirty="0">
              <a:solidFill>
                <a:srgbClr val="C5C8C6"/>
              </a:solidFill>
              <a:latin typeface="Consolas" panose="020B0609020204030204" pitchFamily="49" charset="0"/>
            </a:endParaRPr>
          </a:p>
          <a:p>
            <a:r>
              <a:rPr lang="en-US" sz="2400" b="1" dirty="0">
                <a:solidFill>
                  <a:schemeClr val="bg1"/>
                </a:solidFill>
                <a:effectLst/>
                <a:latin typeface="Consolas" panose="020B0609020204030204" pitchFamily="49" charset="0"/>
              </a:rPr>
              <a:t>Overall Sales Performance:</a:t>
            </a:r>
            <a:r>
              <a:rPr lang="en-US" sz="2400" b="0" dirty="0">
                <a:solidFill>
                  <a:schemeClr val="bg1"/>
                </a:solidFill>
                <a:effectLst/>
                <a:latin typeface="Consolas" panose="020B0609020204030204" pitchFamily="49" charset="0"/>
              </a:rPr>
              <a:t> Analyze total sales over time, identifying trends and seasonality</a:t>
            </a:r>
          </a:p>
          <a:p>
            <a:endParaRPr lang="en-US" sz="2400" b="0" dirty="0">
              <a:solidFill>
                <a:schemeClr val="bg1"/>
              </a:solidFill>
              <a:effectLst/>
              <a:latin typeface="Consolas" panose="020B0609020204030204" pitchFamily="49" charset="0"/>
            </a:endParaRPr>
          </a:p>
          <a:p>
            <a:r>
              <a:rPr lang="en-US" sz="2400" b="1" dirty="0">
                <a:solidFill>
                  <a:schemeClr val="bg1"/>
                </a:solidFill>
                <a:effectLst/>
                <a:latin typeface="Consolas" panose="020B0609020204030204" pitchFamily="49" charset="0"/>
              </a:rPr>
              <a:t>Sales by Product:</a:t>
            </a:r>
            <a:r>
              <a:rPr lang="en-US" sz="2400" b="0" dirty="0">
                <a:solidFill>
                  <a:schemeClr val="bg1"/>
                </a:solidFill>
                <a:effectLst/>
                <a:latin typeface="Consolas" panose="020B0609020204030204" pitchFamily="49" charset="0"/>
              </a:rPr>
              <a:t> Evaluate which products are the top performers in terms of quantity sold and revenue generated.</a:t>
            </a:r>
          </a:p>
          <a:p>
            <a:endParaRPr lang="en-US" sz="2400" b="0" dirty="0">
              <a:solidFill>
                <a:schemeClr val="bg1"/>
              </a:solidFill>
              <a:effectLst/>
              <a:latin typeface="Consolas" panose="020B0609020204030204" pitchFamily="49" charset="0"/>
            </a:endParaRPr>
          </a:p>
          <a:p>
            <a:r>
              <a:rPr lang="en-US" sz="2400" b="1" dirty="0">
                <a:solidFill>
                  <a:schemeClr val="bg1"/>
                </a:solidFill>
                <a:effectLst/>
                <a:latin typeface="Consolas" panose="020B0609020204030204" pitchFamily="49" charset="0"/>
              </a:rPr>
              <a:t>Sales by Store:</a:t>
            </a:r>
            <a:r>
              <a:rPr lang="en-US" sz="2400" b="0" dirty="0">
                <a:solidFill>
                  <a:schemeClr val="bg1"/>
                </a:solidFill>
                <a:effectLst/>
                <a:latin typeface="Consolas" panose="020B0609020204030204" pitchFamily="49" charset="0"/>
              </a:rPr>
              <a:t> Assess the performance of different stores based on sales data.</a:t>
            </a:r>
          </a:p>
          <a:p>
            <a:endParaRPr lang="en-US" sz="2400" b="0" dirty="0">
              <a:solidFill>
                <a:schemeClr val="bg1"/>
              </a:solidFill>
              <a:effectLst/>
              <a:latin typeface="Consolas" panose="020B0609020204030204" pitchFamily="49" charset="0"/>
            </a:endParaRPr>
          </a:p>
          <a:p>
            <a:r>
              <a:rPr lang="en-US" sz="2400" b="1" dirty="0">
                <a:solidFill>
                  <a:schemeClr val="bg1"/>
                </a:solidFill>
                <a:effectLst/>
                <a:latin typeface="Consolas" panose="020B0609020204030204" pitchFamily="49" charset="0"/>
              </a:rPr>
              <a:t>Sales by Currency:</a:t>
            </a:r>
            <a:r>
              <a:rPr lang="en-US" sz="2400" b="0" dirty="0">
                <a:solidFill>
                  <a:schemeClr val="bg1"/>
                </a:solidFill>
                <a:effectLst/>
                <a:latin typeface="Consolas" panose="020B0609020204030204" pitchFamily="49" charset="0"/>
              </a:rPr>
              <a:t> Examine how different currencies impact sales figures, considering exchange rates.</a:t>
            </a:r>
          </a:p>
        </p:txBody>
      </p:sp>
    </p:spTree>
    <p:extLst>
      <p:ext uri="{BB962C8B-B14F-4D97-AF65-F5344CB8AC3E}">
        <p14:creationId xmlns:p14="http://schemas.microsoft.com/office/powerpoint/2010/main" val="83259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EF1092-660B-FDD9-1FD6-0F695A5DACCE}"/>
              </a:ext>
            </a:extLst>
          </p:cNvPr>
          <p:cNvPicPr>
            <a:picLocks noChangeAspect="1"/>
          </p:cNvPicPr>
          <p:nvPr/>
        </p:nvPicPr>
        <p:blipFill>
          <a:blip r:embed="rId2"/>
          <a:stretch>
            <a:fillRect/>
          </a:stretch>
        </p:blipFill>
        <p:spPr>
          <a:xfrm>
            <a:off x="-5388" y="0"/>
            <a:ext cx="12197388" cy="6854971"/>
          </a:xfrm>
          <a:prstGeom prst="rect">
            <a:avLst/>
          </a:prstGeom>
        </p:spPr>
      </p:pic>
    </p:spTree>
    <p:extLst>
      <p:ext uri="{BB962C8B-B14F-4D97-AF65-F5344CB8AC3E}">
        <p14:creationId xmlns:p14="http://schemas.microsoft.com/office/powerpoint/2010/main" val="146578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D214D-F624-D93E-47BE-D3FA4FB8DC39}"/>
              </a:ext>
            </a:extLst>
          </p:cNvPr>
          <p:cNvSpPr txBox="1"/>
          <p:nvPr/>
        </p:nvSpPr>
        <p:spPr>
          <a:xfrm>
            <a:off x="937377" y="648540"/>
            <a:ext cx="10317245" cy="3231654"/>
          </a:xfrm>
          <a:prstGeom prst="rect">
            <a:avLst/>
          </a:prstGeom>
          <a:noFill/>
        </p:spPr>
        <p:txBody>
          <a:bodyPr wrap="square">
            <a:spAutoFit/>
          </a:bodyPr>
          <a:lstStyle/>
          <a:p>
            <a:pPr algn="ctr"/>
            <a:r>
              <a:rPr lang="en-US" sz="3600" b="1" dirty="0">
                <a:solidFill>
                  <a:schemeClr val="bg2"/>
                </a:solidFill>
                <a:effectLst/>
                <a:latin typeface="Consolas" panose="020B0609020204030204" pitchFamily="49" charset="0"/>
              </a:rPr>
              <a:t>S</a:t>
            </a:r>
            <a:r>
              <a:rPr lang="en-US" sz="3600" b="1" dirty="0">
                <a:solidFill>
                  <a:schemeClr val="bg2"/>
                </a:solidFill>
                <a:latin typeface="Consolas" panose="020B0609020204030204" pitchFamily="49" charset="0"/>
              </a:rPr>
              <a:t>tore</a:t>
            </a:r>
            <a:r>
              <a:rPr lang="en-US" sz="3600" b="1" dirty="0">
                <a:solidFill>
                  <a:srgbClr val="D0B344"/>
                </a:solidFill>
                <a:effectLst/>
                <a:latin typeface="Consolas" panose="020B0609020204030204" pitchFamily="49" charset="0"/>
              </a:rPr>
              <a:t> </a:t>
            </a:r>
            <a:r>
              <a:rPr lang="en-US" sz="3600" b="1" dirty="0">
                <a:solidFill>
                  <a:schemeClr val="bg1"/>
                </a:solidFill>
                <a:effectLst/>
                <a:latin typeface="Times New Roman" panose="02020603050405020304" pitchFamily="18" charset="0"/>
                <a:cs typeface="Times New Roman" panose="02020603050405020304" pitchFamily="18" charset="0"/>
              </a:rPr>
              <a:t>Analysis</a:t>
            </a:r>
            <a:br>
              <a:rPr lang="en-US" sz="2400" b="0" dirty="0">
                <a:solidFill>
                  <a:srgbClr val="C5C8C6"/>
                </a:solidFill>
                <a:effectLst/>
                <a:latin typeface="Consolas" panose="020B0609020204030204" pitchFamily="49" charset="0"/>
              </a:rPr>
            </a:br>
            <a:endParaRPr lang="en-US" sz="2400" dirty="0">
              <a:solidFill>
                <a:srgbClr val="C5C8C6"/>
              </a:solidFill>
              <a:latin typeface="Consolas" panose="020B0609020204030204" pitchFamily="49" charset="0"/>
            </a:endParaRPr>
          </a:p>
          <a:p>
            <a:r>
              <a:rPr lang="en-US" sz="2400" b="1" dirty="0">
                <a:solidFill>
                  <a:schemeClr val="bg1"/>
                </a:solidFill>
                <a:effectLst/>
                <a:latin typeface="Consolas" panose="020B0609020204030204" pitchFamily="49" charset="0"/>
              </a:rPr>
              <a:t>Store Performance:</a:t>
            </a:r>
            <a:r>
              <a:rPr lang="en-US" sz="2400" b="0" dirty="0">
                <a:solidFill>
                  <a:schemeClr val="bg1"/>
                </a:solidFill>
                <a:effectLst/>
                <a:latin typeface="Consolas" panose="020B0609020204030204" pitchFamily="49" charset="0"/>
              </a:rPr>
              <a:t> Evaluate store performance based on sales, size (square meters), and operational data (open date).</a:t>
            </a:r>
          </a:p>
          <a:p>
            <a:endParaRPr lang="en-US" sz="2400" b="0" dirty="0">
              <a:solidFill>
                <a:schemeClr val="bg1"/>
              </a:solidFill>
              <a:effectLst/>
              <a:latin typeface="Consolas" panose="020B0609020204030204" pitchFamily="49" charset="0"/>
            </a:endParaRPr>
          </a:p>
          <a:p>
            <a:r>
              <a:rPr lang="en-US" sz="2400" b="1" dirty="0">
                <a:solidFill>
                  <a:schemeClr val="bg1"/>
                </a:solidFill>
                <a:effectLst/>
                <a:latin typeface="Consolas" panose="020B0609020204030204" pitchFamily="49" charset="0"/>
              </a:rPr>
              <a:t>Geographical Analysis:</a:t>
            </a:r>
            <a:r>
              <a:rPr lang="en-US" sz="2400" b="0" dirty="0">
                <a:solidFill>
                  <a:schemeClr val="bg1"/>
                </a:solidFill>
                <a:effectLst/>
                <a:latin typeface="Consolas" panose="020B0609020204030204" pitchFamily="49" charset="0"/>
              </a:rPr>
              <a:t> Analyze sales by store location to identify high-performing regions.</a:t>
            </a:r>
          </a:p>
        </p:txBody>
      </p:sp>
    </p:spTree>
    <p:extLst>
      <p:ext uri="{BB962C8B-B14F-4D97-AF65-F5344CB8AC3E}">
        <p14:creationId xmlns:p14="http://schemas.microsoft.com/office/powerpoint/2010/main" val="122397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CD244B-7726-7F7E-72A3-D61EF7C44E6D}"/>
              </a:ext>
            </a:extLst>
          </p:cNvPr>
          <p:cNvPicPr>
            <a:picLocks noChangeAspect="1"/>
          </p:cNvPicPr>
          <p:nvPr/>
        </p:nvPicPr>
        <p:blipFill>
          <a:blip r:embed="rId2"/>
          <a:stretch>
            <a:fillRect/>
          </a:stretch>
        </p:blipFill>
        <p:spPr>
          <a:xfrm>
            <a:off x="0" y="9634"/>
            <a:ext cx="12192000" cy="6838731"/>
          </a:xfrm>
          <a:prstGeom prst="rect">
            <a:avLst/>
          </a:prstGeom>
        </p:spPr>
      </p:pic>
    </p:spTree>
    <p:extLst>
      <p:ext uri="{BB962C8B-B14F-4D97-AF65-F5344CB8AC3E}">
        <p14:creationId xmlns:p14="http://schemas.microsoft.com/office/powerpoint/2010/main" val="425002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EE7E6B5-9E9D-CDDE-B374-2A665F051E57}"/>
              </a:ext>
            </a:extLst>
          </p:cNvPr>
          <p:cNvSpPr/>
          <p:nvPr/>
        </p:nvSpPr>
        <p:spPr>
          <a:xfrm>
            <a:off x="0" y="419720"/>
            <a:ext cx="12192000" cy="6517933"/>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82879F8-C8F8-0173-5EE9-54DF30A6CA90}"/>
              </a:ext>
            </a:extLst>
          </p:cNvPr>
          <p:cNvSpPr txBox="1"/>
          <p:nvPr/>
        </p:nvSpPr>
        <p:spPr>
          <a:xfrm>
            <a:off x="0" y="415483"/>
            <a:ext cx="12192000" cy="6517933"/>
          </a:xfrm>
          <a:prstGeom prst="rect">
            <a:avLst/>
          </a:prstGeom>
          <a:noFill/>
        </p:spPr>
        <p:txBody>
          <a:bodyPr wrap="square" rtlCol="0">
            <a:spAutoFit/>
          </a:bodyPr>
          <a:lstStyle/>
          <a:p>
            <a:r>
              <a:rPr lang="en-US" sz="1400" b="0" dirty="0">
                <a:solidFill>
                  <a:schemeClr val="bg1"/>
                </a:solidFill>
                <a:effectLst/>
                <a:latin typeface="Times New Roman" panose="02020603050405020304" pitchFamily="18" charset="0"/>
                <a:cs typeface="Times New Roman" panose="02020603050405020304" pitchFamily="18" charset="0"/>
              </a:rPr>
              <a:t>The analysis results are summarized as follows:</a:t>
            </a:r>
            <a:br>
              <a:rPr lang="en-US" sz="1400" b="0" dirty="0">
                <a:solidFill>
                  <a:schemeClr val="bg2"/>
                </a:solidFill>
                <a:effectLst/>
                <a:latin typeface="Times New Roman" panose="02020603050405020304" pitchFamily="18" charset="0"/>
                <a:cs typeface="Times New Roman" panose="02020603050405020304" pitchFamily="18" charset="0"/>
              </a:rPr>
            </a:br>
            <a:endParaRPr lang="en-US" sz="1400" b="0" dirty="0">
              <a:solidFill>
                <a:schemeClr val="bg2"/>
              </a:solidFill>
              <a:effectLst/>
              <a:latin typeface="Times New Roman" panose="02020603050405020304" pitchFamily="18" charset="0"/>
              <a:cs typeface="Times New Roman" panose="02020603050405020304" pitchFamily="18" charset="0"/>
            </a:endParaRPr>
          </a:p>
          <a:p>
            <a:r>
              <a:rPr lang="en-US" sz="1400" b="0" dirty="0">
                <a:solidFill>
                  <a:schemeClr val="bg2"/>
                </a:solidFill>
                <a:effectLst/>
                <a:latin typeface="Times New Roman" panose="02020603050405020304" pitchFamily="18" charset="0"/>
                <a:cs typeface="Times New Roman" panose="02020603050405020304" pitchFamily="18" charset="0"/>
              </a:rPr>
              <a:t>1. </a:t>
            </a:r>
            <a:r>
              <a:rPr lang="en-US" sz="1400" b="1" dirty="0">
                <a:solidFill>
                  <a:schemeClr val="bg2"/>
                </a:solidFill>
                <a:effectLst/>
                <a:latin typeface="Times New Roman" panose="02020603050405020304" pitchFamily="18" charset="0"/>
                <a:cs typeface="Times New Roman" panose="02020603050405020304" pitchFamily="18" charset="0"/>
              </a:rPr>
              <a:t>Gender and country-wise: </a:t>
            </a:r>
            <a:r>
              <a:rPr lang="en-US" sz="1400" b="0" dirty="0">
                <a:solidFill>
                  <a:schemeClr val="bg2"/>
                </a:solidFill>
                <a:effectLst/>
                <a:latin typeface="Times New Roman" panose="02020603050405020304" pitchFamily="18" charset="0"/>
                <a:cs typeface="Times New Roman" panose="02020603050405020304" pitchFamily="18" charset="0"/>
              </a:rPr>
              <a:t>There is no notable variation in customer distribution across different gender categories. However, the United States has the highest number of customers compared to other countries.</a:t>
            </a:r>
          </a:p>
          <a:p>
            <a:r>
              <a:rPr lang="en-US" sz="1400" b="0" dirty="0">
                <a:solidFill>
                  <a:schemeClr val="bg2"/>
                </a:solidFill>
                <a:effectLst/>
                <a:latin typeface="Times New Roman" panose="02020603050405020304" pitchFamily="18" charset="0"/>
                <a:cs typeface="Times New Roman" panose="02020603050405020304" pitchFamily="18" charset="0"/>
              </a:rPr>
              <a:t>2. </a:t>
            </a:r>
            <a:r>
              <a:rPr lang="en-US" sz="1400" b="1" dirty="0">
                <a:solidFill>
                  <a:schemeClr val="bg2"/>
                </a:solidFill>
                <a:effectLst/>
                <a:latin typeface="Times New Roman" panose="02020603050405020304" pitchFamily="18" charset="0"/>
                <a:cs typeface="Times New Roman" panose="02020603050405020304" pitchFamily="18" charset="0"/>
              </a:rPr>
              <a:t>City-wise:</a:t>
            </a:r>
            <a:r>
              <a:rPr lang="en-US" sz="1400" b="0" dirty="0">
                <a:solidFill>
                  <a:schemeClr val="bg2"/>
                </a:solidFill>
                <a:effectLst/>
                <a:latin typeface="Times New Roman" panose="02020603050405020304" pitchFamily="18" charset="0"/>
                <a:cs typeface="Times New Roman" panose="02020603050405020304" pitchFamily="18" charset="0"/>
              </a:rPr>
              <a:t> It is evident that several cities in the United States rank among the top ten cities with the highest number of customers. Notably, Toronto leads the list, followed by Montreal and Calgary, indicating a significant interest in our products within these Canadian cities as well.</a:t>
            </a:r>
          </a:p>
          <a:p>
            <a:r>
              <a:rPr lang="en-US" sz="1400" b="0" dirty="0">
                <a:solidFill>
                  <a:schemeClr val="bg2"/>
                </a:solidFill>
                <a:effectLst/>
                <a:latin typeface="Times New Roman" panose="02020603050405020304" pitchFamily="18" charset="0"/>
                <a:cs typeface="Times New Roman" panose="02020603050405020304" pitchFamily="18" charset="0"/>
              </a:rPr>
              <a:t>3. </a:t>
            </a:r>
            <a:r>
              <a:rPr lang="en-US" sz="1400" b="1" dirty="0">
                <a:solidFill>
                  <a:schemeClr val="bg2"/>
                </a:solidFill>
                <a:effectLst/>
                <a:latin typeface="Times New Roman" panose="02020603050405020304" pitchFamily="18" charset="0"/>
                <a:cs typeface="Times New Roman" panose="02020603050405020304" pitchFamily="18" charset="0"/>
              </a:rPr>
              <a:t>State-wise:</a:t>
            </a:r>
            <a:r>
              <a:rPr lang="en-US" sz="1400" b="0" dirty="0">
                <a:solidFill>
                  <a:schemeClr val="bg2"/>
                </a:solidFill>
                <a:effectLst/>
                <a:latin typeface="Times New Roman" panose="02020603050405020304" pitchFamily="18" charset="0"/>
                <a:cs typeface="Times New Roman" panose="02020603050405020304" pitchFamily="18" charset="0"/>
              </a:rPr>
              <a:t> Analysis also shows strong customer bases in major U.S. states, as well as significant interest from Canada and Germany. This provides valuable insights into market concentration and potential areas for targeted engagement and expansion.</a:t>
            </a:r>
          </a:p>
          <a:p>
            <a:r>
              <a:rPr lang="en-US" sz="1400" b="0" dirty="0">
                <a:solidFill>
                  <a:schemeClr val="bg2"/>
                </a:solidFill>
                <a:effectLst/>
                <a:latin typeface="Times New Roman" panose="02020603050405020304" pitchFamily="18" charset="0"/>
                <a:cs typeface="Times New Roman" panose="02020603050405020304" pitchFamily="18" charset="0"/>
              </a:rPr>
              <a:t>4. </a:t>
            </a:r>
            <a:r>
              <a:rPr lang="en-US" sz="1400" b="1" dirty="0">
                <a:solidFill>
                  <a:schemeClr val="bg2"/>
                </a:solidFill>
                <a:effectLst/>
                <a:latin typeface="Times New Roman" panose="02020603050405020304" pitchFamily="18" charset="0"/>
                <a:cs typeface="Times New Roman" panose="02020603050405020304" pitchFamily="18" charset="0"/>
              </a:rPr>
              <a:t>Customers with No Orders:</a:t>
            </a:r>
            <a:r>
              <a:rPr lang="en-US" sz="1400" b="0" dirty="0">
                <a:solidFill>
                  <a:schemeClr val="bg2"/>
                </a:solidFill>
                <a:effectLst/>
                <a:latin typeface="Times New Roman" panose="02020603050405020304" pitchFamily="18" charset="0"/>
                <a:cs typeface="Times New Roman" panose="02020603050405020304" pitchFamily="18" charset="0"/>
              </a:rPr>
              <a:t> There are 3379 customers with no orders that could generate around an additional revenue of 15 million USD with targeted campaigns.</a:t>
            </a:r>
          </a:p>
          <a:p>
            <a:r>
              <a:rPr lang="en-US" sz="1400" b="0" dirty="0">
                <a:solidFill>
                  <a:schemeClr val="bg2"/>
                </a:solidFill>
                <a:effectLst/>
                <a:latin typeface="Times New Roman" panose="02020603050405020304" pitchFamily="18" charset="0"/>
                <a:cs typeface="Times New Roman" panose="02020603050405020304" pitchFamily="18" charset="0"/>
              </a:rPr>
              <a:t>5. </a:t>
            </a:r>
            <a:r>
              <a:rPr lang="en-US" sz="1400" b="1" dirty="0">
                <a:solidFill>
                  <a:schemeClr val="bg2"/>
                </a:solidFill>
                <a:effectLst/>
                <a:latin typeface="Times New Roman" panose="02020603050405020304" pitchFamily="18" charset="0"/>
                <a:cs typeface="Times New Roman" panose="02020603050405020304" pitchFamily="18" charset="0"/>
              </a:rPr>
              <a:t>Age-wise:</a:t>
            </a:r>
            <a:r>
              <a:rPr lang="en-US" sz="1400" b="0" dirty="0">
                <a:solidFill>
                  <a:schemeClr val="bg2"/>
                </a:solidFill>
                <a:effectLst/>
                <a:latin typeface="Times New Roman" panose="02020603050405020304" pitchFamily="18" charset="0"/>
                <a:cs typeface="Times New Roman" panose="02020603050405020304" pitchFamily="18" charset="0"/>
              </a:rPr>
              <a:t> The analysis reveals that the majority of customers are aged 60 and above. This demographic trend suggests a significant interest and engagement from older adults.</a:t>
            </a:r>
          </a:p>
          <a:p>
            <a:r>
              <a:rPr lang="en-US" sz="1400" b="0" dirty="0">
                <a:solidFill>
                  <a:schemeClr val="bg2"/>
                </a:solidFill>
                <a:effectLst/>
                <a:latin typeface="Times New Roman" panose="02020603050405020304" pitchFamily="18" charset="0"/>
                <a:cs typeface="Times New Roman" panose="02020603050405020304" pitchFamily="18" charset="0"/>
              </a:rPr>
              <a:t>6. </a:t>
            </a:r>
            <a:r>
              <a:rPr lang="en-US" sz="1400" b="1" dirty="0">
                <a:solidFill>
                  <a:schemeClr val="bg2"/>
                </a:solidFill>
                <a:effectLst/>
                <a:latin typeface="Times New Roman" panose="02020603050405020304" pitchFamily="18" charset="0"/>
                <a:cs typeface="Times New Roman" panose="02020603050405020304" pitchFamily="18" charset="0"/>
              </a:rPr>
              <a:t>Frequency of customer visits:</a:t>
            </a:r>
            <a:r>
              <a:rPr lang="en-US" sz="1400" b="0" dirty="0">
                <a:solidFill>
                  <a:schemeClr val="bg2"/>
                </a:solidFill>
                <a:effectLst/>
                <a:latin typeface="Times New Roman" panose="02020603050405020304" pitchFamily="18" charset="0"/>
                <a:cs typeface="Times New Roman" panose="02020603050405020304" pitchFamily="18" charset="0"/>
              </a:rPr>
              <a:t> Most customer visits around 5 to 10, while the visitors between 1 to 5 and &gt;10 are split evenly. Based on customer engagement levels, we can create targeted marketing campaigns that resonate with different segments, thereby enhancing customer engagement and optimizing advertising efforts.</a:t>
            </a:r>
          </a:p>
          <a:p>
            <a:r>
              <a:rPr lang="en-US" sz="1400" b="0" dirty="0">
                <a:solidFill>
                  <a:schemeClr val="bg2"/>
                </a:solidFill>
                <a:effectLst/>
                <a:latin typeface="Times New Roman" panose="02020603050405020304" pitchFamily="18" charset="0"/>
                <a:cs typeface="Times New Roman" panose="02020603050405020304" pitchFamily="18" charset="0"/>
              </a:rPr>
              <a:t>7. </a:t>
            </a:r>
            <a:r>
              <a:rPr lang="en-US" sz="1400" b="1" dirty="0">
                <a:solidFill>
                  <a:schemeClr val="bg2"/>
                </a:solidFill>
                <a:effectLst/>
                <a:latin typeface="Times New Roman" panose="02020603050405020304" pitchFamily="18" charset="0"/>
                <a:cs typeface="Times New Roman" panose="02020603050405020304" pitchFamily="18" charset="0"/>
              </a:rPr>
              <a:t>Currency wise:</a:t>
            </a:r>
            <a:r>
              <a:rPr lang="en-US" sz="1400" b="0" dirty="0">
                <a:solidFill>
                  <a:schemeClr val="bg2"/>
                </a:solidFill>
                <a:effectLst/>
                <a:latin typeface="Times New Roman" panose="02020603050405020304" pitchFamily="18" charset="0"/>
                <a:cs typeface="Times New Roman" panose="02020603050405020304" pitchFamily="18" charset="0"/>
              </a:rPr>
              <a:t> We can infer that most customers use USD, with significant numbers also using EUR and GBP indicating their region as well. Also, there is notable interest from Canadian and Australian markets, indicating a diverse international customer base. Regarding exchange rates, there is an indication that changes in exchange rates for AUD, CAD, EUR, and GBP have minimal to no effect on the revenue in USD.</a:t>
            </a:r>
          </a:p>
          <a:p>
            <a:r>
              <a:rPr lang="en-US" sz="1400" b="0" dirty="0">
                <a:solidFill>
                  <a:schemeClr val="bg2"/>
                </a:solidFill>
                <a:effectLst/>
                <a:latin typeface="Times New Roman" panose="02020603050405020304" pitchFamily="18" charset="0"/>
                <a:cs typeface="Times New Roman" panose="02020603050405020304" pitchFamily="18" charset="0"/>
              </a:rPr>
              <a:t>8. </a:t>
            </a:r>
            <a:r>
              <a:rPr lang="en-US" sz="1400" b="1" dirty="0">
                <a:solidFill>
                  <a:schemeClr val="bg2"/>
                </a:solidFill>
                <a:effectLst/>
                <a:latin typeface="Times New Roman" panose="02020603050405020304" pitchFamily="18" charset="0"/>
                <a:cs typeface="Times New Roman" panose="02020603050405020304" pitchFamily="18" charset="0"/>
              </a:rPr>
              <a:t>Category and subcategory wise:</a:t>
            </a:r>
            <a:r>
              <a:rPr lang="en-US" sz="1400" b="0" dirty="0">
                <a:solidFill>
                  <a:schemeClr val="bg2"/>
                </a:solidFill>
                <a:effectLst/>
                <a:latin typeface="Times New Roman" panose="02020603050405020304" pitchFamily="18" charset="0"/>
                <a:cs typeface="Times New Roman" panose="02020603050405020304" pitchFamily="18" charset="0"/>
              </a:rPr>
              <a:t> Computers lead this category with 41.75% of orders numbering 10,990 among 8 categories and have generated 19 million USD or 36.62 %. The subcategory Desktops leads the subcategory as well with 9.9 million USD in revenue.</a:t>
            </a:r>
          </a:p>
          <a:p>
            <a:r>
              <a:rPr lang="en-US" sz="1400" b="0" dirty="0">
                <a:solidFill>
                  <a:schemeClr val="bg2"/>
                </a:solidFill>
                <a:effectLst/>
                <a:latin typeface="Times New Roman" panose="02020603050405020304" pitchFamily="18" charset="0"/>
                <a:cs typeface="Times New Roman" panose="02020603050405020304" pitchFamily="18" charset="0"/>
              </a:rPr>
              <a:t>9. </a:t>
            </a:r>
            <a:r>
              <a:rPr lang="en-US" sz="1400" b="1" dirty="0">
                <a:solidFill>
                  <a:schemeClr val="bg2"/>
                </a:solidFill>
                <a:effectLst/>
                <a:latin typeface="Times New Roman" panose="02020603050405020304" pitchFamily="18" charset="0"/>
                <a:cs typeface="Times New Roman" panose="02020603050405020304" pitchFamily="18" charset="0"/>
              </a:rPr>
              <a:t>Brand wise:</a:t>
            </a:r>
            <a:r>
              <a:rPr lang="en-US" sz="1400" b="0" dirty="0">
                <a:solidFill>
                  <a:schemeClr val="bg2"/>
                </a:solidFill>
                <a:effectLst/>
                <a:latin typeface="Times New Roman" panose="02020603050405020304" pitchFamily="18" charset="0"/>
                <a:cs typeface="Times New Roman" panose="02020603050405020304" pitchFamily="18" charset="0"/>
              </a:rPr>
              <a:t> Adventure Works, Contoso, and Wide World Importers lead the brand’s section, making more than 5 million USD each.</a:t>
            </a:r>
          </a:p>
          <a:p>
            <a:r>
              <a:rPr lang="en-US" sz="1400" b="0" dirty="0">
                <a:solidFill>
                  <a:schemeClr val="bg2"/>
                </a:solidFill>
                <a:effectLst/>
                <a:latin typeface="Times New Roman" panose="02020603050405020304" pitchFamily="18" charset="0"/>
                <a:cs typeface="Times New Roman" panose="02020603050405020304" pitchFamily="18" charset="0"/>
              </a:rPr>
              <a:t>10. </a:t>
            </a:r>
            <a:r>
              <a:rPr lang="en-US" sz="1400" b="1" dirty="0">
                <a:solidFill>
                  <a:schemeClr val="bg2"/>
                </a:solidFill>
                <a:effectLst/>
                <a:latin typeface="Times New Roman" panose="02020603050405020304" pitchFamily="18" charset="0"/>
                <a:cs typeface="Times New Roman" panose="02020603050405020304" pitchFamily="18" charset="0"/>
              </a:rPr>
              <a:t>Product wise:</a:t>
            </a:r>
            <a:r>
              <a:rPr lang="en-US" sz="1400" b="0" dirty="0">
                <a:solidFill>
                  <a:schemeClr val="bg2"/>
                </a:solidFill>
                <a:effectLst/>
                <a:latin typeface="Times New Roman" panose="02020603050405020304" pitchFamily="18" charset="0"/>
                <a:cs typeface="Times New Roman" panose="02020603050405020304" pitchFamily="18" charset="0"/>
              </a:rPr>
              <a:t> The top product sold was WWI Desktop PC.33 X2330 Black selling 550 quantities and making around .51 million USD. This is followed by desktop products from Adventure Works as well in the top 5 making around 0.40 million USD each.</a:t>
            </a:r>
          </a:p>
          <a:p>
            <a:r>
              <a:rPr lang="en-US" sz="1400" b="0" dirty="0">
                <a:solidFill>
                  <a:schemeClr val="bg2"/>
                </a:solidFill>
                <a:effectLst/>
                <a:latin typeface="Times New Roman" panose="02020603050405020304" pitchFamily="18" charset="0"/>
                <a:cs typeface="Times New Roman" panose="02020603050405020304" pitchFamily="18" charset="0"/>
              </a:rPr>
              <a:t>11. </a:t>
            </a:r>
            <a:r>
              <a:rPr lang="en-US" sz="1400" b="1" dirty="0">
                <a:solidFill>
                  <a:schemeClr val="bg2"/>
                </a:solidFill>
                <a:effectLst/>
                <a:latin typeface="Times New Roman" panose="02020603050405020304" pitchFamily="18" charset="0"/>
                <a:cs typeface="Times New Roman" panose="02020603050405020304" pitchFamily="18" charset="0"/>
              </a:rPr>
              <a:t>Store Wise:</a:t>
            </a:r>
            <a:r>
              <a:rPr lang="en-US" sz="1400" b="0" dirty="0">
                <a:solidFill>
                  <a:schemeClr val="bg2"/>
                </a:solidFill>
                <a:effectLst/>
                <a:latin typeface="Times New Roman" panose="02020603050405020304" pitchFamily="18" charset="0"/>
                <a:cs typeface="Times New Roman" panose="02020603050405020304" pitchFamily="18" charset="0"/>
              </a:rPr>
              <a:t> The Online Store leads with 20.45% of total sales among 67 stores and has generated around 11 million USD.</a:t>
            </a:r>
          </a:p>
          <a:p>
            <a:r>
              <a:rPr lang="en-US" sz="1400" b="0" dirty="0">
                <a:solidFill>
                  <a:schemeClr val="bg2"/>
                </a:solidFill>
                <a:effectLst/>
                <a:latin typeface="Times New Roman" panose="02020603050405020304" pitchFamily="18" charset="0"/>
                <a:cs typeface="Times New Roman" panose="02020603050405020304" pitchFamily="18" charset="0"/>
              </a:rPr>
              <a:t>12. </a:t>
            </a:r>
            <a:r>
              <a:rPr lang="en-US" sz="1400" b="1" dirty="0">
                <a:solidFill>
                  <a:schemeClr val="bg2"/>
                </a:solidFill>
                <a:effectLst/>
                <a:latin typeface="Times New Roman" panose="02020603050405020304" pitchFamily="18" charset="0"/>
                <a:cs typeface="Times New Roman" panose="02020603050405020304" pitchFamily="18" charset="0"/>
              </a:rPr>
              <a:t>Store age and size:</a:t>
            </a:r>
            <a:r>
              <a:rPr lang="en-US" sz="1400" b="0" dirty="0">
                <a:solidFill>
                  <a:schemeClr val="bg2"/>
                </a:solidFill>
                <a:effectLst/>
                <a:latin typeface="Times New Roman" panose="02020603050405020304" pitchFamily="18" charset="0"/>
                <a:cs typeface="Times New Roman" panose="02020603050405020304" pitchFamily="18" charset="0"/>
              </a:rPr>
              <a:t> There is no correlation between the revenue and store's age and store's size.</a:t>
            </a:r>
          </a:p>
          <a:p>
            <a:r>
              <a:rPr lang="en-US" sz="1400" b="0" dirty="0">
                <a:solidFill>
                  <a:schemeClr val="bg2"/>
                </a:solidFill>
                <a:effectLst/>
                <a:latin typeface="Times New Roman" panose="02020603050405020304" pitchFamily="18" charset="0"/>
                <a:cs typeface="Times New Roman" panose="02020603050405020304" pitchFamily="18" charset="0"/>
              </a:rPr>
              <a:t>13. </a:t>
            </a:r>
            <a:r>
              <a:rPr lang="en-US" sz="1400" b="1" dirty="0">
                <a:solidFill>
                  <a:schemeClr val="bg2"/>
                </a:solidFill>
                <a:effectLst/>
                <a:latin typeface="Times New Roman" panose="02020603050405020304" pitchFamily="18" charset="0"/>
                <a:cs typeface="Times New Roman" panose="02020603050405020304" pitchFamily="18" charset="0"/>
              </a:rPr>
              <a:t>Stores with No orders:</a:t>
            </a:r>
            <a:r>
              <a:rPr lang="en-US" sz="1400" b="0" dirty="0">
                <a:solidFill>
                  <a:schemeClr val="bg2"/>
                </a:solidFill>
                <a:effectLst/>
                <a:latin typeface="Times New Roman" panose="02020603050405020304" pitchFamily="18" charset="0"/>
                <a:cs typeface="Times New Roman" panose="02020603050405020304" pitchFamily="18" charset="0"/>
              </a:rPr>
              <a:t> There are 9 stores with no orders, these stores could either include targeted campaigns or be closed to focus more on online sales as it spearhead the sales.</a:t>
            </a:r>
          </a:p>
          <a:p>
            <a:r>
              <a:rPr lang="en-US" sz="1400" b="0" dirty="0">
                <a:solidFill>
                  <a:schemeClr val="bg2"/>
                </a:solidFill>
                <a:effectLst/>
                <a:latin typeface="Times New Roman" panose="02020603050405020304" pitchFamily="18" charset="0"/>
                <a:cs typeface="Times New Roman" panose="02020603050405020304" pitchFamily="18" charset="0"/>
              </a:rPr>
              <a:t>14. </a:t>
            </a:r>
            <a:r>
              <a:rPr lang="en-US" sz="1400" b="1" dirty="0">
                <a:solidFill>
                  <a:schemeClr val="bg2"/>
                </a:solidFill>
                <a:effectLst/>
                <a:latin typeface="Times New Roman" panose="02020603050405020304" pitchFamily="18" charset="0"/>
                <a:cs typeface="Times New Roman" panose="02020603050405020304" pitchFamily="18" charset="0"/>
              </a:rPr>
              <a:t>Time analysis:</a:t>
            </a:r>
            <a:r>
              <a:rPr lang="en-US" sz="1400" b="0" dirty="0">
                <a:solidFill>
                  <a:schemeClr val="bg2"/>
                </a:solidFill>
                <a:effectLst/>
                <a:latin typeface="Times New Roman" panose="02020603050405020304" pitchFamily="18" charset="0"/>
                <a:cs typeface="Times New Roman" panose="02020603050405020304" pitchFamily="18" charset="0"/>
              </a:rPr>
              <a:t>  From 2016 to 2019, the sales revenue exhibited a consistent upward trend. During this period, the revenue increased annually, reflecting positive business performance and successful market strategies. In 2020, there was a notable decline in sales revenue. The decrease could be associated with economic downturns, or supply chain disruptions due to the Covid-19 pandemic. For the year 2021, revenue data is only available up to February. However, the early data for 2021 suggests that the revenue challenges have continued into the new year. Further, it can be inferred from all the years that the lowest-performing month is April with the top 3 being December, January, and February.</a:t>
            </a:r>
          </a:p>
        </p:txBody>
      </p:sp>
      <p:sp>
        <p:nvSpPr>
          <p:cNvPr id="5" name="TextBox 4">
            <a:extLst>
              <a:ext uri="{FF2B5EF4-FFF2-40B4-BE49-F238E27FC236}">
                <a16:creationId xmlns:a16="http://schemas.microsoft.com/office/drawing/2014/main" id="{D0B9CFA1-DD50-F7B3-DD2D-053BEB4D69EA}"/>
              </a:ext>
            </a:extLst>
          </p:cNvPr>
          <p:cNvSpPr txBox="1"/>
          <p:nvPr/>
        </p:nvSpPr>
        <p:spPr>
          <a:xfrm>
            <a:off x="4655270" y="-41945"/>
            <a:ext cx="2650503" cy="461665"/>
          </a:xfrm>
          <a:prstGeom prst="rect">
            <a:avLst/>
          </a:prstGeom>
          <a:noFill/>
        </p:spPr>
        <p:txBody>
          <a:bodyPr wrap="square" rtlCol="0">
            <a:spAutoFit/>
          </a:bodyPr>
          <a:lstStyle/>
          <a:p>
            <a:r>
              <a:rPr lang="en-US" sz="2400" dirty="0">
                <a:solidFill>
                  <a:schemeClr val="bg1"/>
                </a:solidFill>
              </a:rPr>
              <a:t>REPORT SUMMARY</a:t>
            </a:r>
            <a:endParaRPr lang="en-IN" sz="2400" dirty="0">
              <a:solidFill>
                <a:schemeClr val="bg1"/>
              </a:solidFill>
            </a:endParaRPr>
          </a:p>
        </p:txBody>
      </p:sp>
    </p:spTree>
    <p:extLst>
      <p:ext uri="{BB962C8B-B14F-4D97-AF65-F5344CB8AC3E}">
        <p14:creationId xmlns:p14="http://schemas.microsoft.com/office/powerpoint/2010/main" val="373560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8712E2-817E-BEC1-5256-888288435B5A}"/>
              </a:ext>
            </a:extLst>
          </p:cNvPr>
          <p:cNvSpPr txBox="1"/>
          <p:nvPr/>
        </p:nvSpPr>
        <p:spPr>
          <a:xfrm>
            <a:off x="4411744" y="2366128"/>
            <a:ext cx="3021853" cy="769441"/>
          </a:xfrm>
          <a:prstGeom prst="rect">
            <a:avLst/>
          </a:prstGeom>
          <a:noFill/>
        </p:spPr>
        <p:txBody>
          <a:bodyPr wrap="none" rtlCol="0">
            <a:spAutoFit/>
          </a:bodyPr>
          <a:lstStyle/>
          <a:p>
            <a:r>
              <a:rPr lang="en-US" sz="4400" dirty="0">
                <a:solidFill>
                  <a:schemeClr val="bg1"/>
                </a:solidFill>
              </a:rPr>
              <a:t>THANK YOU</a:t>
            </a:r>
            <a:endParaRPr lang="en-IN" sz="4400" dirty="0">
              <a:solidFill>
                <a:schemeClr val="bg1"/>
              </a:solidFill>
            </a:endParaRPr>
          </a:p>
        </p:txBody>
      </p:sp>
    </p:spTree>
    <p:extLst>
      <p:ext uri="{BB962C8B-B14F-4D97-AF65-F5344CB8AC3E}">
        <p14:creationId xmlns:p14="http://schemas.microsoft.com/office/powerpoint/2010/main" val="152765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2851EB-4422-5999-9847-C284F847CD79}"/>
              </a:ext>
            </a:extLst>
          </p:cNvPr>
          <p:cNvSpPr txBox="1"/>
          <p:nvPr/>
        </p:nvSpPr>
        <p:spPr>
          <a:xfrm>
            <a:off x="3214540" y="226243"/>
            <a:ext cx="5136342" cy="646331"/>
          </a:xfrm>
          <a:prstGeom prst="rect">
            <a:avLst/>
          </a:prstGeom>
          <a:noFill/>
        </p:spPr>
        <p:txBody>
          <a:bodyPr wrap="none" rtlCol="0">
            <a:spAutoFit/>
          </a:bodyPr>
          <a:lstStyle/>
          <a:p>
            <a:r>
              <a:rPr lang="en-US" sz="3600" dirty="0">
                <a:solidFill>
                  <a:schemeClr val="bg1"/>
                </a:solidFill>
                <a:latin typeface="Times New Roman" panose="02020603050405020304" pitchFamily="18" charset="0"/>
                <a:cs typeface="Times New Roman" panose="02020603050405020304" pitchFamily="18" charset="0"/>
              </a:rPr>
              <a:t>PROBLEM STATEMENT</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2F2AE4-ABFD-F0CA-263E-5E6B5710254E}"/>
              </a:ext>
            </a:extLst>
          </p:cNvPr>
          <p:cNvSpPr txBox="1"/>
          <p:nvPr/>
        </p:nvSpPr>
        <p:spPr>
          <a:xfrm>
            <a:off x="1091937" y="1142404"/>
            <a:ext cx="10220227" cy="5293757"/>
          </a:xfrm>
          <a:prstGeom prst="rect">
            <a:avLst/>
          </a:prstGeom>
          <a:noFill/>
        </p:spPr>
        <p:txBody>
          <a:bodyPr wrap="square">
            <a:spAutoFit/>
          </a:bodyPr>
          <a:lstStyle/>
          <a:p>
            <a:pPr>
              <a:spcBef>
                <a:spcPts val="1200"/>
              </a:spcBef>
              <a:spcAft>
                <a:spcPts val="1200"/>
              </a:spcAft>
            </a:pPr>
            <a:r>
              <a:rPr lang="en-US" sz="2800" dirty="0">
                <a:solidFill>
                  <a:srgbClr val="000000"/>
                </a:solidFill>
                <a:latin typeface="Times New Roman" panose="02020603050405020304" pitchFamily="18" charset="0"/>
                <a:cs typeface="Times New Roman" panose="02020603050405020304" pitchFamily="18" charset="0"/>
              </a:rPr>
              <a:t>As part of Global Electronics' data analytics team, you are tasked with conducting a comprehensive Exploratory Data Analysis (EDA) to uncover valuable insights from the company’s data. Your goal is to provide actionable recommendations to enhance customer satisfaction, optimize operations, and drive overall business growth.</a:t>
            </a:r>
            <a:endParaRPr lang="en-US" sz="2800" dirty="0">
              <a:latin typeface="Times New Roman" panose="02020603050405020304" pitchFamily="18" charset="0"/>
              <a:cs typeface="Times New Roman" panose="02020603050405020304" pitchFamily="18" charset="0"/>
            </a:endParaRPr>
          </a:p>
          <a:p>
            <a:pPr>
              <a:spcBef>
                <a:spcPts val="1200"/>
              </a:spcBef>
              <a:spcAft>
                <a:spcPts val="1200"/>
              </a:spcAft>
            </a:pPr>
            <a:r>
              <a:rPr lang="en-US" sz="2800" dirty="0">
                <a:solidFill>
                  <a:srgbClr val="000000"/>
                </a:solidFill>
                <a:latin typeface="Times New Roman" panose="02020603050405020304" pitchFamily="18" charset="0"/>
                <a:cs typeface="Times New Roman" panose="02020603050405020304" pitchFamily="18" charset="0"/>
              </a:rPr>
              <a:t>Global Electronics, a leading consumer electronics retailer, has provided several datasets containing information about their customers, products, sales, stores, and currency exchange rates. The company seeks to leverage this data to understand its business better and identify areas for improvement.</a:t>
            </a:r>
            <a:endParaRPr lang="en-US" sz="2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10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AC11821-72D3-679C-6079-BBF8E14171EC}"/>
              </a:ext>
            </a:extLst>
          </p:cNvPr>
          <p:cNvSpPr>
            <a:spLocks noGrp="1"/>
          </p:cNvSpPr>
          <p:nvPr/>
        </p:nvSpPr>
        <p:spPr>
          <a:xfrm>
            <a:off x="1311895" y="1613870"/>
            <a:ext cx="8840771"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IN" sz="2800" dirty="0">
                <a:solidFill>
                  <a:schemeClr val="bg1"/>
                </a:solidFill>
              </a:rPr>
              <a:t>The following five datasets are given below:</a:t>
            </a:r>
          </a:p>
          <a:p>
            <a:pPr marL="0" indent="0">
              <a:buNone/>
            </a:pPr>
            <a:endParaRPr lang="en-IN" sz="2800" dirty="0"/>
          </a:p>
          <a:p>
            <a:pPr marL="514350" indent="-514350">
              <a:buFont typeface="+mj-lt"/>
              <a:buAutoNum type="alphaLcParenR"/>
            </a:pPr>
            <a:r>
              <a:rPr lang="en-IN" sz="2800" dirty="0"/>
              <a:t>Customers details</a:t>
            </a:r>
          </a:p>
          <a:p>
            <a:pPr marL="514350" indent="-514350">
              <a:buFont typeface="+mj-lt"/>
              <a:buAutoNum type="alphaLcParenR"/>
            </a:pPr>
            <a:r>
              <a:rPr lang="en-IN" sz="2800" dirty="0"/>
              <a:t>Products details</a:t>
            </a:r>
          </a:p>
          <a:p>
            <a:pPr marL="514350" indent="-514350">
              <a:buFont typeface="+mj-lt"/>
              <a:buAutoNum type="alphaLcParenR"/>
            </a:pPr>
            <a:r>
              <a:rPr lang="en-IN" sz="2800" dirty="0"/>
              <a:t>Sales details</a:t>
            </a:r>
          </a:p>
          <a:p>
            <a:pPr marL="514350" indent="-514350">
              <a:buFont typeface="+mj-lt"/>
              <a:buAutoNum type="alphaLcParenR"/>
            </a:pPr>
            <a:r>
              <a:rPr lang="en-IN" sz="2800" dirty="0"/>
              <a:t>Stores details</a:t>
            </a:r>
          </a:p>
          <a:p>
            <a:pPr marL="514350" indent="-514350">
              <a:buFont typeface="+mj-lt"/>
              <a:buAutoNum type="alphaLcParenR"/>
            </a:pPr>
            <a:r>
              <a:rPr lang="en-IN" sz="2800" dirty="0"/>
              <a:t>Exchange rates</a:t>
            </a:r>
          </a:p>
        </p:txBody>
      </p:sp>
      <p:sp>
        <p:nvSpPr>
          <p:cNvPr id="3" name="TextBox 2">
            <a:extLst>
              <a:ext uri="{FF2B5EF4-FFF2-40B4-BE49-F238E27FC236}">
                <a16:creationId xmlns:a16="http://schemas.microsoft.com/office/drawing/2014/main" id="{2C7D5E3C-7490-46A8-E529-D4F69454BAE2}"/>
              </a:ext>
            </a:extLst>
          </p:cNvPr>
          <p:cNvSpPr txBox="1"/>
          <p:nvPr/>
        </p:nvSpPr>
        <p:spPr>
          <a:xfrm>
            <a:off x="4708506" y="475111"/>
            <a:ext cx="2047548" cy="646331"/>
          </a:xfrm>
          <a:prstGeom prst="rect">
            <a:avLst/>
          </a:prstGeom>
          <a:noFill/>
        </p:spPr>
        <p:txBody>
          <a:bodyPr wrap="none" rtlCol="0">
            <a:spAutoFit/>
          </a:bodyPr>
          <a:lstStyle/>
          <a:p>
            <a:pPr algn="ctr"/>
            <a:r>
              <a:rPr lang="en-IN" sz="3600" dirty="0">
                <a:solidFill>
                  <a:schemeClr val="bg1"/>
                </a:solidFill>
              </a:rPr>
              <a:t>DATASETS</a:t>
            </a:r>
          </a:p>
        </p:txBody>
      </p:sp>
    </p:spTree>
    <p:extLst>
      <p:ext uri="{BB962C8B-B14F-4D97-AF65-F5344CB8AC3E}">
        <p14:creationId xmlns:p14="http://schemas.microsoft.com/office/powerpoint/2010/main" val="171119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80229-E49F-9071-AC17-4E77E888DAFC}"/>
              </a:ext>
            </a:extLst>
          </p:cNvPr>
          <p:cNvSpPr txBox="1"/>
          <p:nvPr/>
        </p:nvSpPr>
        <p:spPr>
          <a:xfrm>
            <a:off x="4544111" y="37708"/>
            <a:ext cx="2365736" cy="523220"/>
          </a:xfrm>
          <a:prstGeom prst="rect">
            <a:avLst/>
          </a:prstGeom>
          <a:noFill/>
        </p:spPr>
        <p:txBody>
          <a:bodyPr wrap="square" rtlCol="0">
            <a:spAutoFit/>
          </a:bodyPr>
          <a:lstStyle/>
          <a:p>
            <a:r>
              <a:rPr lang="en-IN" sz="2800" b="1" dirty="0">
                <a:solidFill>
                  <a:schemeClr val="bg1"/>
                </a:solidFill>
                <a:effectLst/>
                <a:latin typeface="Times New Roman" panose="02020603050405020304" pitchFamily="18" charset="0"/>
                <a:cs typeface="Times New Roman" panose="02020603050405020304" pitchFamily="18" charset="0"/>
              </a:rPr>
              <a:t>Data Sources</a:t>
            </a:r>
            <a:endParaRPr lang="en-IN" sz="2800" b="0" dirty="0">
              <a:solidFill>
                <a:schemeClr val="bg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9EE5A5A-AA48-AE23-4DC8-62753501A14D}"/>
              </a:ext>
            </a:extLst>
          </p:cNvPr>
          <p:cNvSpPr txBox="1"/>
          <p:nvPr/>
        </p:nvSpPr>
        <p:spPr>
          <a:xfrm>
            <a:off x="1298541" y="538609"/>
            <a:ext cx="9872221" cy="6740307"/>
          </a:xfrm>
          <a:prstGeom prst="rect">
            <a:avLst/>
          </a:prstGeom>
          <a:noFill/>
        </p:spPr>
        <p:txBody>
          <a:bodyPr wrap="square">
            <a:spAutoFit/>
          </a:bodyPr>
          <a:lstStyle/>
          <a:p>
            <a:r>
              <a:rPr lang="en-US" b="0" dirty="0">
                <a:solidFill>
                  <a:schemeClr val="bg1"/>
                </a:solidFill>
                <a:effectLst/>
                <a:latin typeface="Consolas" panose="020B0609020204030204" pitchFamily="49" charset="0"/>
              </a:rPr>
              <a:t>The following dataset of global-electronics-retailers, this data contains sales information from </a:t>
            </a:r>
            <a:r>
              <a:rPr lang="en-US" dirty="0">
                <a:solidFill>
                  <a:schemeClr val="bg1"/>
                </a:solidFill>
                <a:latin typeface="Consolas" panose="020B0609020204030204" pitchFamily="49" charset="0"/>
              </a:rPr>
              <a:t>01 January </a:t>
            </a:r>
            <a:r>
              <a:rPr lang="en-US" b="0" dirty="0">
                <a:solidFill>
                  <a:schemeClr val="bg1"/>
                </a:solidFill>
                <a:effectLst/>
                <a:latin typeface="Consolas" panose="020B0609020204030204" pitchFamily="49" charset="0"/>
              </a:rPr>
              <a:t>2016 to 20 February 2021.</a:t>
            </a:r>
          </a:p>
          <a:p>
            <a:br>
              <a:rPr lang="en-US" b="0" dirty="0">
                <a:solidFill>
                  <a:schemeClr val="bg1"/>
                </a:solidFill>
                <a:effectLst/>
                <a:latin typeface="Consolas" panose="020B0609020204030204" pitchFamily="49" charset="0"/>
              </a:rPr>
            </a:br>
            <a:r>
              <a:rPr lang="en-US" b="1" dirty="0">
                <a:solidFill>
                  <a:schemeClr val="bg1"/>
                </a:solidFill>
                <a:effectLst/>
                <a:latin typeface="Consolas" panose="020B0609020204030204" pitchFamily="49" charset="0"/>
              </a:rPr>
              <a:t>Customer data analysis:</a:t>
            </a:r>
            <a:r>
              <a:rPr lang="en-US" b="0" dirty="0">
                <a:solidFill>
                  <a:schemeClr val="bg1"/>
                </a:solidFill>
                <a:effectLst/>
                <a:latin typeface="Consolas" panose="020B0609020204030204" pitchFamily="49" charset="0"/>
              </a:rPr>
              <a:t> Contains information about customers such as gender, D.O.B, and demographics, used for analyzing customer behavior and segmentation.</a:t>
            </a:r>
          </a:p>
          <a:p>
            <a:endParaRPr lang="en-US" b="0" dirty="0">
              <a:solidFill>
                <a:schemeClr val="bg1"/>
              </a:solidFill>
              <a:effectLst/>
              <a:latin typeface="Consolas" panose="020B0609020204030204" pitchFamily="49" charset="0"/>
            </a:endParaRPr>
          </a:p>
          <a:p>
            <a:r>
              <a:rPr lang="en-US" b="1" dirty="0">
                <a:solidFill>
                  <a:schemeClr val="bg1"/>
                </a:solidFill>
                <a:effectLst/>
                <a:latin typeface="Consolas" panose="020B0609020204030204" pitchFamily="49" charset="0"/>
              </a:rPr>
              <a:t>Sales data analysis</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0" dirty="0">
                <a:solidFill>
                  <a:schemeClr val="bg1"/>
                </a:solidFill>
                <a:effectLst/>
                <a:latin typeface="Consolas" panose="020B0609020204030204" pitchFamily="49" charset="0"/>
              </a:rPr>
              <a:t>Includes records of transactions, such as a number of sales, product ID, quantities, order date, delivery date, store ID, and currency essential for understanding sales patterns and performance.</a:t>
            </a:r>
          </a:p>
          <a:p>
            <a:endParaRPr lang="en-US" dirty="0">
              <a:solidFill>
                <a:schemeClr val="bg1"/>
              </a:solidFill>
              <a:latin typeface="Consolas" panose="020B0609020204030204" pitchFamily="49" charset="0"/>
            </a:endParaRPr>
          </a:p>
          <a:p>
            <a:r>
              <a:rPr lang="en-US" b="1" dirty="0">
                <a:solidFill>
                  <a:schemeClr val="bg1"/>
                </a:solidFill>
                <a:effectLst/>
                <a:latin typeface="Consolas" panose="020B0609020204030204" pitchFamily="49" charset="0"/>
              </a:rPr>
              <a:t>Product data analysis:</a:t>
            </a:r>
            <a:r>
              <a:rPr lang="en-US" b="0" dirty="0">
                <a:solidFill>
                  <a:schemeClr val="bg1"/>
                </a:solidFill>
                <a:effectLst/>
                <a:latin typeface="Consolas" panose="020B0609020204030204" pitchFamily="49" charset="0"/>
              </a:rPr>
              <a:t> Lists product details including IDs, names, categories, subcategories, unit prices, and unit costs helping to analyze product performance and trends.</a:t>
            </a:r>
          </a:p>
          <a:p>
            <a:endParaRPr lang="en-US" dirty="0">
              <a:solidFill>
                <a:schemeClr val="bg1"/>
              </a:solidFill>
              <a:latin typeface="Consolas" panose="020B0609020204030204" pitchFamily="49" charset="0"/>
            </a:endParaRPr>
          </a:p>
          <a:p>
            <a:r>
              <a:rPr lang="en-US" b="1" dirty="0">
                <a:solidFill>
                  <a:schemeClr val="bg1"/>
                </a:solidFill>
                <a:effectLst/>
                <a:latin typeface="Consolas" panose="020B0609020204030204" pitchFamily="49" charset="0"/>
              </a:rPr>
              <a:t>Stores data analysis:</a:t>
            </a:r>
            <a:r>
              <a:rPr lang="en-US" b="0" dirty="0">
                <a:solidFill>
                  <a:schemeClr val="bg1"/>
                </a:solidFill>
                <a:effectLst/>
                <a:latin typeface="Consolas" panose="020B0609020204030204" pitchFamily="49" charset="0"/>
              </a:rPr>
              <a:t> Provides information on store locations, IDs, and attributes, useful for examining geographic sales performance and store-related analysis.</a:t>
            </a:r>
          </a:p>
          <a:p>
            <a:endParaRPr lang="en-US" dirty="0">
              <a:solidFill>
                <a:schemeClr val="bg1"/>
              </a:solidFill>
              <a:latin typeface="Consolas" panose="020B0609020204030204" pitchFamily="49" charset="0"/>
            </a:endParaRPr>
          </a:p>
          <a:p>
            <a:r>
              <a:rPr lang="en-US" b="1" dirty="0">
                <a:solidFill>
                  <a:schemeClr val="bg1"/>
                </a:solidFill>
                <a:effectLst/>
                <a:latin typeface="Consolas" panose="020B0609020204030204" pitchFamily="49" charset="0"/>
              </a:rPr>
              <a:t>Currency exchange rates data analysis:</a:t>
            </a:r>
            <a:r>
              <a:rPr lang="en-US" b="0" dirty="0">
                <a:solidFill>
                  <a:schemeClr val="bg1"/>
                </a:solidFill>
                <a:effectLst/>
                <a:latin typeface="Consolas" panose="020B0609020204030204" pitchFamily="49" charset="0"/>
              </a:rPr>
              <a:t> Contains historical exchange rates between different currencies, crucial for analyzing sales and financial data in a global context.</a:t>
            </a: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70567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038309-98A4-030A-BA30-E9C27419820A}"/>
              </a:ext>
            </a:extLst>
          </p:cNvPr>
          <p:cNvSpPr txBox="1"/>
          <p:nvPr/>
        </p:nvSpPr>
        <p:spPr>
          <a:xfrm>
            <a:off x="933252" y="655245"/>
            <a:ext cx="3690306" cy="461665"/>
          </a:xfrm>
          <a:prstGeom prst="rect">
            <a:avLst/>
          </a:prstGeom>
          <a:noFill/>
        </p:spPr>
        <p:txBody>
          <a:bodyPr wrap="none" rtlCol="0">
            <a:spAutoFit/>
          </a:bodyPr>
          <a:lstStyle/>
          <a:p>
            <a:r>
              <a:rPr lang="en-US" sz="2400" b="1" dirty="0">
                <a:solidFill>
                  <a:schemeClr val="bg2"/>
                </a:solidFill>
                <a:latin typeface="Times New Roman" panose="02020603050405020304" pitchFamily="18" charset="0"/>
                <a:cs typeface="Times New Roman" panose="02020603050405020304" pitchFamily="18" charset="0"/>
              </a:rPr>
              <a:t>DATA PREPROCESSING</a:t>
            </a:r>
            <a:endParaRPr lang="en-IN" sz="2400" b="1" dirty="0">
              <a:solidFill>
                <a:schemeClr val="bg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ED57780-4E09-2E59-0E16-79AB7FC9C197}"/>
              </a:ext>
            </a:extLst>
          </p:cNvPr>
          <p:cNvSpPr txBox="1"/>
          <p:nvPr/>
        </p:nvSpPr>
        <p:spPr>
          <a:xfrm>
            <a:off x="1143787" y="1131643"/>
            <a:ext cx="10605155" cy="1938992"/>
          </a:xfrm>
          <a:prstGeom prst="rect">
            <a:avLst/>
          </a:prstGeom>
          <a:noFill/>
        </p:spPr>
        <p:txBody>
          <a:bodyPr wrap="square">
            <a:spAutoFit/>
          </a:bodyPr>
          <a:lstStyle/>
          <a:p>
            <a:pPr marL="285750" indent="-285750">
              <a:buFont typeface="Arial" panose="020B0604020202020204" pitchFamily="34" charset="0"/>
              <a:buChar char="•"/>
            </a:pPr>
            <a:r>
              <a:rPr lang="en-US" sz="2000" b="0" dirty="0">
                <a:solidFill>
                  <a:schemeClr val="bg1"/>
                </a:solidFill>
                <a:effectLst/>
                <a:latin typeface="Times New Roman" panose="02020603050405020304" pitchFamily="18" charset="0"/>
                <a:cs typeface="Times New Roman" panose="02020603050405020304" pitchFamily="18" charset="0"/>
              </a:rPr>
              <a:t>Checking for missing values and handling them appropriately.</a:t>
            </a:r>
          </a:p>
          <a:p>
            <a:endParaRPr lang="en-US" sz="2000"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dirty="0">
                <a:solidFill>
                  <a:schemeClr val="bg1"/>
                </a:solidFill>
                <a:effectLst/>
                <a:latin typeface="Times New Roman" panose="02020603050405020304" pitchFamily="18" charset="0"/>
                <a:cs typeface="Times New Roman" panose="02020603050405020304" pitchFamily="18" charset="0"/>
              </a:rPr>
              <a:t>Converting data types where necessary (e.g., numerical values and date</a:t>
            </a:r>
            <a:r>
              <a:rPr lang="en-US" sz="2000" dirty="0">
                <a:solidFill>
                  <a:schemeClr val="bg1"/>
                </a:solidFill>
                <a:latin typeface="Times New Roman" panose="02020603050405020304" pitchFamily="18" charset="0"/>
                <a:cs typeface="Times New Roman" panose="02020603050405020304" pitchFamily="18" charset="0"/>
              </a:rPr>
              <a:t>-time conversion</a:t>
            </a:r>
            <a:r>
              <a:rPr lang="en-US" sz="2000" b="0" dirty="0">
                <a:solidFill>
                  <a:schemeClr val="bg1"/>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dirty="0">
                <a:solidFill>
                  <a:schemeClr val="bg1"/>
                </a:solidFill>
                <a:effectLst/>
                <a:latin typeface="Times New Roman" panose="02020603050405020304" pitchFamily="18" charset="0"/>
                <a:cs typeface="Times New Roman" panose="02020603050405020304" pitchFamily="18" charset="0"/>
              </a:rPr>
              <a:t>Merging datasets where necessary for analysis (e.g., linking sales data with product and customer data).</a:t>
            </a:r>
          </a:p>
        </p:txBody>
      </p:sp>
      <p:sp>
        <p:nvSpPr>
          <p:cNvPr id="7" name="TextBox 6">
            <a:extLst>
              <a:ext uri="{FF2B5EF4-FFF2-40B4-BE49-F238E27FC236}">
                <a16:creationId xmlns:a16="http://schemas.microsoft.com/office/drawing/2014/main" id="{1F111263-D043-0410-1D1F-B6CF7C120462}"/>
              </a:ext>
            </a:extLst>
          </p:cNvPr>
          <p:cNvSpPr txBox="1"/>
          <p:nvPr/>
        </p:nvSpPr>
        <p:spPr>
          <a:xfrm>
            <a:off x="4779389" y="0"/>
            <a:ext cx="1989056" cy="523220"/>
          </a:xfrm>
          <a:prstGeom prst="rect">
            <a:avLst/>
          </a:prstGeom>
          <a:noFill/>
        </p:spPr>
        <p:txBody>
          <a:bodyPr wrap="square" rtlCol="0">
            <a:spAutoFit/>
          </a:bodyPr>
          <a:lstStyle/>
          <a:p>
            <a:r>
              <a:rPr lang="en-IN" sz="2800" b="1" dirty="0">
                <a:solidFill>
                  <a:schemeClr val="bg1"/>
                </a:solidFill>
                <a:effectLst/>
                <a:latin typeface="Times New Roman" panose="02020603050405020304" pitchFamily="18" charset="0"/>
                <a:cs typeface="Times New Roman" panose="02020603050405020304" pitchFamily="18" charset="0"/>
              </a:rPr>
              <a:t>Approach</a:t>
            </a:r>
            <a:endParaRPr lang="en-IN" sz="2800" b="0" dirty="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53977F-DDCF-6302-6046-8982943D9E77}"/>
              </a:ext>
            </a:extLst>
          </p:cNvPr>
          <p:cNvSpPr txBox="1"/>
          <p:nvPr/>
        </p:nvSpPr>
        <p:spPr>
          <a:xfrm>
            <a:off x="1181493" y="3706014"/>
            <a:ext cx="10529742" cy="400110"/>
          </a:xfrm>
          <a:prstGeom prst="rect">
            <a:avLst/>
          </a:prstGeom>
          <a:noFill/>
        </p:spPr>
        <p:txBody>
          <a:bodyPr wrap="square">
            <a:spAutoFit/>
          </a:bodyPr>
          <a:lstStyle/>
          <a:p>
            <a:r>
              <a:rPr lang="en-US" sz="2000" b="0" dirty="0">
                <a:solidFill>
                  <a:schemeClr val="bg1"/>
                </a:solidFill>
                <a:effectLst/>
                <a:latin typeface="Times New Roman" panose="02020603050405020304" pitchFamily="18" charset="0"/>
                <a:cs typeface="Times New Roman" panose="02020603050405020304" pitchFamily="18" charset="0"/>
              </a:rPr>
              <a:t>Inserting the preprocessed data into an SQL database by creating relevant tables for each data source.</a:t>
            </a:r>
          </a:p>
        </p:txBody>
      </p:sp>
      <p:sp>
        <p:nvSpPr>
          <p:cNvPr id="11" name="TextBox 10">
            <a:extLst>
              <a:ext uri="{FF2B5EF4-FFF2-40B4-BE49-F238E27FC236}">
                <a16:creationId xmlns:a16="http://schemas.microsoft.com/office/drawing/2014/main" id="{1D9D3092-47AB-D9D7-8E5F-73F23A642B70}"/>
              </a:ext>
            </a:extLst>
          </p:cNvPr>
          <p:cNvSpPr txBox="1"/>
          <p:nvPr/>
        </p:nvSpPr>
        <p:spPr>
          <a:xfrm>
            <a:off x="887181" y="3171880"/>
            <a:ext cx="3398559" cy="461665"/>
          </a:xfrm>
          <a:prstGeom prst="rect">
            <a:avLst/>
          </a:prstGeom>
          <a:noFill/>
        </p:spPr>
        <p:txBody>
          <a:bodyPr wrap="none" rtlCol="0">
            <a:spAutoFit/>
          </a:bodyPr>
          <a:lstStyle/>
          <a:p>
            <a:r>
              <a:rPr lang="en-US" sz="2400" b="1" dirty="0">
                <a:solidFill>
                  <a:schemeClr val="bg2"/>
                </a:solidFill>
                <a:latin typeface="Times New Roman" panose="02020603050405020304" pitchFamily="18" charset="0"/>
                <a:cs typeface="Times New Roman" panose="02020603050405020304" pitchFamily="18" charset="0"/>
              </a:rPr>
              <a:t>DATA MANAGEMENT</a:t>
            </a:r>
            <a:endParaRPr lang="en-IN" sz="2400" b="1" dirty="0">
              <a:solidFill>
                <a:schemeClr val="bg2"/>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21C274A-42E4-58CF-B0CE-D74F569E9B6E}"/>
              </a:ext>
            </a:extLst>
          </p:cNvPr>
          <p:cNvSpPr txBox="1"/>
          <p:nvPr/>
        </p:nvSpPr>
        <p:spPr>
          <a:xfrm>
            <a:off x="1143787" y="4747361"/>
            <a:ext cx="10083537" cy="1477328"/>
          </a:xfrm>
          <a:prstGeom prst="rect">
            <a:avLst/>
          </a:prstGeom>
          <a:noFill/>
        </p:spPr>
        <p:txBody>
          <a:bodyPr wrap="square">
            <a:spAutoFit/>
          </a:bodyPr>
          <a:lstStyle/>
          <a:p>
            <a:r>
              <a:rPr lang="en-US" sz="1800" b="1" dirty="0">
                <a:solidFill>
                  <a:schemeClr val="bg1"/>
                </a:solidFill>
                <a:effectLst/>
                <a:latin typeface="Times New Roman" panose="02020603050405020304" pitchFamily="18" charset="0"/>
                <a:cs typeface="Times New Roman" panose="02020603050405020304" pitchFamily="18" charset="0"/>
              </a:rPr>
              <a:t>Power BI Visualization</a:t>
            </a:r>
            <a:endParaRPr lang="en-US" sz="1800" b="0" dirty="0">
              <a:solidFill>
                <a:schemeClr val="bg1"/>
              </a:solidFill>
              <a:effectLst/>
              <a:latin typeface="Times New Roman" panose="02020603050405020304" pitchFamily="18" charset="0"/>
              <a:cs typeface="Times New Roman" panose="02020603050405020304" pitchFamily="18" charset="0"/>
            </a:endParaRPr>
          </a:p>
          <a:p>
            <a:r>
              <a:rPr lang="en-US" sz="1800" b="0" dirty="0">
                <a:solidFill>
                  <a:schemeClr val="bg1"/>
                </a:solidFill>
                <a:effectLst/>
                <a:latin typeface="Times New Roman" panose="02020603050405020304" pitchFamily="18" charset="0"/>
                <a:cs typeface="Times New Roman" panose="02020603050405020304" pitchFamily="18" charset="0"/>
              </a:rPr>
              <a:t>	Connecting SQL to Power BI/Tableau, importing the data, and creating interactive dashboards.</a:t>
            </a:r>
          </a:p>
          <a:p>
            <a:r>
              <a:rPr lang="en-US" sz="1800" b="0" dirty="0">
                <a:solidFill>
                  <a:schemeClr val="bg1"/>
                </a:solidFill>
                <a:effectLst/>
                <a:latin typeface="Times New Roman" panose="02020603050405020304" pitchFamily="18" charset="0"/>
                <a:cs typeface="Times New Roman" panose="02020603050405020304" pitchFamily="18" charset="0"/>
              </a:rPr>
              <a:t> </a:t>
            </a:r>
          </a:p>
          <a:p>
            <a:r>
              <a:rPr lang="en-US" sz="1800" b="1" dirty="0">
                <a:solidFill>
                  <a:schemeClr val="bg1"/>
                </a:solidFill>
                <a:effectLst/>
                <a:latin typeface="Times New Roman" panose="02020603050405020304" pitchFamily="18" charset="0"/>
                <a:cs typeface="Times New Roman" panose="02020603050405020304" pitchFamily="18" charset="0"/>
              </a:rPr>
              <a:t>Develop SQL and DAX Queries</a:t>
            </a:r>
            <a:endParaRPr lang="en-US" sz="1800" b="0" dirty="0">
              <a:solidFill>
                <a:schemeClr val="bg1"/>
              </a:solidFill>
              <a:effectLst/>
              <a:latin typeface="Times New Roman" panose="02020603050405020304" pitchFamily="18" charset="0"/>
              <a:cs typeface="Times New Roman" panose="02020603050405020304" pitchFamily="18" charset="0"/>
            </a:endParaRPr>
          </a:p>
          <a:p>
            <a:r>
              <a:rPr lang="en-US" sz="1800" b="0" dirty="0">
                <a:solidFill>
                  <a:schemeClr val="bg1"/>
                </a:solidFill>
                <a:effectLst/>
                <a:latin typeface="Times New Roman" panose="02020603050405020304" pitchFamily="18" charset="0"/>
                <a:cs typeface="Times New Roman" panose="02020603050405020304" pitchFamily="18" charset="0"/>
              </a:rPr>
              <a:t>	Formulating and executing SQL and Dax queries to extract key insights from the data.</a:t>
            </a:r>
          </a:p>
        </p:txBody>
      </p:sp>
      <p:sp>
        <p:nvSpPr>
          <p:cNvPr id="14" name="TextBox 13">
            <a:extLst>
              <a:ext uri="{FF2B5EF4-FFF2-40B4-BE49-F238E27FC236}">
                <a16:creationId xmlns:a16="http://schemas.microsoft.com/office/drawing/2014/main" id="{D8D2383C-5137-1B26-7D61-831310BF916C}"/>
              </a:ext>
            </a:extLst>
          </p:cNvPr>
          <p:cNvSpPr txBox="1"/>
          <p:nvPr/>
        </p:nvSpPr>
        <p:spPr>
          <a:xfrm>
            <a:off x="870407" y="4279838"/>
            <a:ext cx="3544881" cy="461665"/>
          </a:xfrm>
          <a:prstGeom prst="rect">
            <a:avLst/>
          </a:prstGeom>
          <a:noFill/>
        </p:spPr>
        <p:txBody>
          <a:bodyPr wrap="none" rtlCol="0">
            <a:spAutoFit/>
          </a:bodyPr>
          <a:lstStyle/>
          <a:p>
            <a:r>
              <a:rPr lang="en-US" sz="2400" b="1" dirty="0">
                <a:solidFill>
                  <a:schemeClr val="bg2"/>
                </a:solidFill>
                <a:latin typeface="Times New Roman" panose="02020603050405020304" pitchFamily="18" charset="0"/>
                <a:cs typeface="Times New Roman" panose="02020603050405020304" pitchFamily="18" charset="0"/>
              </a:rPr>
              <a:t>DATA VISUALIZATION</a:t>
            </a:r>
            <a:endParaRPr lang="en-IN" sz="24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07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014D47-FF64-28A6-E0CE-DAFDC865146D}"/>
              </a:ext>
            </a:extLst>
          </p:cNvPr>
          <p:cNvPicPr>
            <a:picLocks noChangeAspect="1"/>
          </p:cNvPicPr>
          <p:nvPr/>
        </p:nvPicPr>
        <p:blipFill>
          <a:blip r:embed="rId2"/>
          <a:stretch>
            <a:fillRect/>
          </a:stretch>
        </p:blipFill>
        <p:spPr>
          <a:xfrm>
            <a:off x="0" y="688156"/>
            <a:ext cx="12191999" cy="6169843"/>
          </a:xfrm>
          <a:prstGeom prst="rect">
            <a:avLst/>
          </a:prstGeom>
        </p:spPr>
      </p:pic>
      <p:sp>
        <p:nvSpPr>
          <p:cNvPr id="2" name="Rectangle 1">
            <a:extLst>
              <a:ext uri="{FF2B5EF4-FFF2-40B4-BE49-F238E27FC236}">
                <a16:creationId xmlns:a16="http://schemas.microsoft.com/office/drawing/2014/main" id="{2181311B-1526-188A-BCE0-7938FF604144}"/>
              </a:ext>
            </a:extLst>
          </p:cNvPr>
          <p:cNvSpPr/>
          <p:nvPr/>
        </p:nvSpPr>
        <p:spPr>
          <a:xfrm>
            <a:off x="0" y="0"/>
            <a:ext cx="12192000" cy="68815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DATA SPARK DASHBOARD</a:t>
            </a:r>
            <a:endParaRPr lang="en-IN" sz="2800" dirty="0">
              <a:solidFill>
                <a:schemeClr val="bg1"/>
              </a:solidFill>
            </a:endParaRPr>
          </a:p>
        </p:txBody>
      </p:sp>
    </p:spTree>
    <p:extLst>
      <p:ext uri="{BB962C8B-B14F-4D97-AF65-F5344CB8AC3E}">
        <p14:creationId xmlns:p14="http://schemas.microsoft.com/office/powerpoint/2010/main" val="151602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D214D-F624-D93E-47BE-D3FA4FB8DC39}"/>
              </a:ext>
            </a:extLst>
          </p:cNvPr>
          <p:cNvSpPr txBox="1"/>
          <p:nvPr/>
        </p:nvSpPr>
        <p:spPr>
          <a:xfrm>
            <a:off x="1230590" y="488285"/>
            <a:ext cx="9730820" cy="5078313"/>
          </a:xfrm>
          <a:prstGeom prst="rect">
            <a:avLst/>
          </a:prstGeom>
          <a:noFill/>
        </p:spPr>
        <p:txBody>
          <a:bodyPr wrap="square">
            <a:spAutoFit/>
          </a:bodyPr>
          <a:lstStyle/>
          <a:p>
            <a:pPr algn="ctr"/>
            <a:r>
              <a:rPr lang="en-US" sz="3600" b="1" dirty="0">
                <a:solidFill>
                  <a:schemeClr val="bg2"/>
                </a:solidFill>
                <a:effectLst/>
                <a:latin typeface="Consolas" panose="020B0609020204030204" pitchFamily="49" charset="0"/>
              </a:rPr>
              <a:t>Customer</a:t>
            </a:r>
            <a:r>
              <a:rPr lang="en-US" sz="3600" b="1" dirty="0">
                <a:solidFill>
                  <a:schemeClr val="bg1"/>
                </a:solidFill>
                <a:effectLst/>
                <a:latin typeface="Times New Roman" panose="02020603050405020304" pitchFamily="18" charset="0"/>
                <a:cs typeface="Times New Roman" panose="02020603050405020304" pitchFamily="18" charset="0"/>
              </a:rPr>
              <a:t> Analysis</a:t>
            </a:r>
            <a:endParaRPr lang="en-US" sz="3600" b="0" dirty="0">
              <a:solidFill>
                <a:schemeClr val="bg1"/>
              </a:solidFill>
              <a:effectLst/>
              <a:latin typeface="Times New Roman" panose="02020603050405020304" pitchFamily="18" charset="0"/>
              <a:cs typeface="Times New Roman" panose="02020603050405020304" pitchFamily="18" charset="0"/>
            </a:endParaRPr>
          </a:p>
          <a:p>
            <a:br>
              <a:rPr lang="en-US" sz="2400" b="0" dirty="0">
                <a:solidFill>
                  <a:schemeClr val="bg1"/>
                </a:solidFill>
                <a:effectLst/>
                <a:latin typeface="Consolas" panose="020B0609020204030204" pitchFamily="49" charset="0"/>
              </a:rPr>
            </a:br>
            <a:r>
              <a:rPr lang="en-US" sz="2400" b="1" dirty="0">
                <a:solidFill>
                  <a:schemeClr val="bg1"/>
                </a:solidFill>
                <a:effectLst/>
                <a:latin typeface="Consolas" panose="020B0609020204030204" pitchFamily="49" charset="0"/>
              </a:rPr>
              <a:t>Demographic Distribution:</a:t>
            </a:r>
            <a:r>
              <a:rPr lang="en-US" sz="2400" b="0" dirty="0">
                <a:solidFill>
                  <a:schemeClr val="bg1"/>
                </a:solidFill>
                <a:effectLst/>
                <a:latin typeface="Consolas" panose="020B0609020204030204" pitchFamily="49" charset="0"/>
              </a:rPr>
              <a:t> Analyze the distribution of customers based on gender, age (calculated from birthday), and location (city, state, country, continent).</a:t>
            </a:r>
          </a:p>
          <a:p>
            <a:endParaRPr lang="en-US" sz="2400" b="0" dirty="0">
              <a:solidFill>
                <a:schemeClr val="bg1"/>
              </a:solidFill>
              <a:effectLst/>
              <a:latin typeface="Consolas" panose="020B0609020204030204" pitchFamily="49" charset="0"/>
            </a:endParaRPr>
          </a:p>
          <a:p>
            <a:r>
              <a:rPr lang="en-US" sz="2400" b="1" dirty="0">
                <a:solidFill>
                  <a:schemeClr val="bg1"/>
                </a:solidFill>
                <a:effectLst/>
                <a:latin typeface="Consolas" panose="020B0609020204030204" pitchFamily="49" charset="0"/>
              </a:rPr>
              <a:t>Purchase Patterns:</a:t>
            </a:r>
            <a:r>
              <a:rPr lang="en-US" sz="2400" b="0" dirty="0">
                <a:solidFill>
                  <a:schemeClr val="bg1"/>
                </a:solidFill>
                <a:effectLst/>
                <a:latin typeface="Consolas" panose="020B0609020204030204" pitchFamily="49" charset="0"/>
              </a:rPr>
              <a:t> Identify purchasing patterns such as average order value, frequency of purchases, and preferred products.</a:t>
            </a:r>
          </a:p>
          <a:p>
            <a:endParaRPr lang="en-US" sz="2400" b="0" dirty="0">
              <a:solidFill>
                <a:schemeClr val="bg1"/>
              </a:solidFill>
              <a:effectLst/>
              <a:latin typeface="Consolas" panose="020B0609020204030204" pitchFamily="49" charset="0"/>
            </a:endParaRPr>
          </a:p>
          <a:p>
            <a:r>
              <a:rPr lang="en-US" sz="2400" b="1" dirty="0">
                <a:solidFill>
                  <a:schemeClr val="bg1"/>
                </a:solidFill>
                <a:effectLst/>
                <a:latin typeface="Consolas" panose="020B0609020204030204" pitchFamily="49" charset="0"/>
              </a:rPr>
              <a:t>Segmentation:</a:t>
            </a:r>
            <a:r>
              <a:rPr lang="en-US" sz="2400" b="0" dirty="0">
                <a:solidFill>
                  <a:schemeClr val="bg1"/>
                </a:solidFill>
                <a:effectLst/>
                <a:latin typeface="Consolas" panose="020B0609020204030204" pitchFamily="49" charset="0"/>
              </a:rPr>
              <a:t> Segment customers based on demographics and purchasing behavior to identify key customer groups.</a:t>
            </a:r>
          </a:p>
        </p:txBody>
      </p:sp>
    </p:spTree>
    <p:extLst>
      <p:ext uri="{BB962C8B-B14F-4D97-AF65-F5344CB8AC3E}">
        <p14:creationId xmlns:p14="http://schemas.microsoft.com/office/powerpoint/2010/main" val="148783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33F7AF-5581-F0DB-CB1B-E6B21B6D34B1}"/>
              </a:ext>
            </a:extLst>
          </p:cNvPr>
          <p:cNvPicPr>
            <a:picLocks noChangeAspect="1"/>
          </p:cNvPicPr>
          <p:nvPr/>
        </p:nvPicPr>
        <p:blipFill>
          <a:blip r:embed="rId2"/>
          <a:stretch>
            <a:fillRect/>
          </a:stretch>
        </p:blipFill>
        <p:spPr>
          <a:xfrm>
            <a:off x="0" y="0"/>
            <a:ext cx="12143208" cy="6858000"/>
          </a:xfrm>
          <a:prstGeom prst="rect">
            <a:avLst/>
          </a:prstGeom>
        </p:spPr>
      </p:pic>
    </p:spTree>
    <p:extLst>
      <p:ext uri="{BB962C8B-B14F-4D97-AF65-F5344CB8AC3E}">
        <p14:creationId xmlns:p14="http://schemas.microsoft.com/office/powerpoint/2010/main" val="360377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D214D-F624-D93E-47BE-D3FA4FB8DC39}"/>
              </a:ext>
            </a:extLst>
          </p:cNvPr>
          <p:cNvSpPr txBox="1"/>
          <p:nvPr/>
        </p:nvSpPr>
        <p:spPr>
          <a:xfrm>
            <a:off x="843109" y="893637"/>
            <a:ext cx="10317245" cy="3970318"/>
          </a:xfrm>
          <a:prstGeom prst="rect">
            <a:avLst/>
          </a:prstGeom>
          <a:noFill/>
        </p:spPr>
        <p:txBody>
          <a:bodyPr wrap="square">
            <a:spAutoFit/>
          </a:bodyPr>
          <a:lstStyle/>
          <a:p>
            <a:pPr algn="ctr"/>
            <a:r>
              <a:rPr lang="en-US" sz="3600" b="1" dirty="0">
                <a:solidFill>
                  <a:schemeClr val="bg2"/>
                </a:solidFill>
                <a:effectLst/>
                <a:latin typeface="Consolas" panose="020B0609020204030204" pitchFamily="49" charset="0"/>
              </a:rPr>
              <a:t>Product</a:t>
            </a:r>
            <a:r>
              <a:rPr lang="en-US" sz="3600" b="1" dirty="0">
                <a:solidFill>
                  <a:srgbClr val="D0B344"/>
                </a:solidFill>
                <a:effectLst/>
                <a:latin typeface="Consolas" panose="020B0609020204030204" pitchFamily="49" charset="0"/>
              </a:rPr>
              <a:t> </a:t>
            </a:r>
            <a:r>
              <a:rPr lang="en-US" sz="3600" b="1" dirty="0">
                <a:solidFill>
                  <a:schemeClr val="bg1"/>
                </a:solidFill>
                <a:effectLst/>
                <a:latin typeface="Times New Roman" panose="02020603050405020304" pitchFamily="18" charset="0"/>
                <a:cs typeface="Times New Roman" panose="02020603050405020304" pitchFamily="18" charset="0"/>
              </a:rPr>
              <a:t>Analysis</a:t>
            </a:r>
          </a:p>
          <a:p>
            <a:pPr algn="ctr"/>
            <a:endParaRPr lang="en-US" sz="2400" b="0" dirty="0">
              <a:solidFill>
                <a:srgbClr val="C5C8C6"/>
              </a:solidFill>
              <a:effectLst/>
              <a:latin typeface="Consolas" panose="020B0609020204030204" pitchFamily="49" charset="0"/>
            </a:endParaRPr>
          </a:p>
          <a:p>
            <a:r>
              <a:rPr lang="en-US" sz="2400" b="1" dirty="0">
                <a:solidFill>
                  <a:schemeClr val="bg1"/>
                </a:solidFill>
                <a:effectLst/>
                <a:latin typeface="Consolas" panose="020B0609020204030204" pitchFamily="49" charset="0"/>
              </a:rPr>
              <a:t>Product Popularity:</a:t>
            </a:r>
            <a:r>
              <a:rPr lang="en-US" sz="2400" b="0" dirty="0">
                <a:solidFill>
                  <a:schemeClr val="bg1"/>
                </a:solidFill>
                <a:effectLst/>
                <a:latin typeface="Consolas" panose="020B0609020204030204" pitchFamily="49" charset="0"/>
              </a:rPr>
              <a:t> Identify the most and least popular products based on sales data.</a:t>
            </a:r>
          </a:p>
          <a:p>
            <a:endParaRPr lang="en-US" sz="2400" b="0" dirty="0">
              <a:solidFill>
                <a:schemeClr val="bg1"/>
              </a:solidFill>
              <a:effectLst/>
              <a:latin typeface="Consolas" panose="020B0609020204030204" pitchFamily="49" charset="0"/>
            </a:endParaRPr>
          </a:p>
          <a:p>
            <a:r>
              <a:rPr lang="en-US" sz="2400" b="1" dirty="0">
                <a:solidFill>
                  <a:schemeClr val="bg1"/>
                </a:solidFill>
                <a:effectLst/>
                <a:latin typeface="Consolas" panose="020B0609020204030204" pitchFamily="49" charset="0"/>
              </a:rPr>
              <a:t>Profitability Analysis:</a:t>
            </a:r>
            <a:r>
              <a:rPr lang="en-US" sz="2400" b="0" dirty="0">
                <a:solidFill>
                  <a:schemeClr val="bg1"/>
                </a:solidFill>
                <a:effectLst/>
                <a:latin typeface="Consolas" panose="020B0609020204030204" pitchFamily="49" charset="0"/>
              </a:rPr>
              <a:t> Calculate profit margins for products by comparing unit cost and unit price.</a:t>
            </a:r>
          </a:p>
          <a:p>
            <a:endParaRPr lang="en-US" sz="2400" b="0" dirty="0">
              <a:solidFill>
                <a:schemeClr val="bg1"/>
              </a:solidFill>
              <a:effectLst/>
              <a:latin typeface="Consolas" panose="020B0609020204030204" pitchFamily="49" charset="0"/>
            </a:endParaRPr>
          </a:p>
          <a:p>
            <a:r>
              <a:rPr lang="en-US" sz="2400" b="1" dirty="0">
                <a:solidFill>
                  <a:schemeClr val="bg1"/>
                </a:solidFill>
                <a:effectLst/>
                <a:latin typeface="Consolas" panose="020B0609020204030204" pitchFamily="49" charset="0"/>
              </a:rPr>
              <a:t>Category Analysis:</a:t>
            </a:r>
            <a:r>
              <a:rPr lang="en-US" sz="2400" b="0" dirty="0">
                <a:solidFill>
                  <a:schemeClr val="bg1"/>
                </a:solidFill>
                <a:effectLst/>
                <a:latin typeface="Consolas" panose="020B0609020204030204" pitchFamily="49" charset="0"/>
              </a:rPr>
              <a:t> Analyze sales performance across different product categories and subcategories.</a:t>
            </a:r>
          </a:p>
        </p:txBody>
      </p:sp>
    </p:spTree>
    <p:extLst>
      <p:ext uri="{BB962C8B-B14F-4D97-AF65-F5344CB8AC3E}">
        <p14:creationId xmlns:p14="http://schemas.microsoft.com/office/powerpoint/2010/main" val="1367780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190</TotalTime>
  <Words>1319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Consolas</vt:lpstr>
      <vt:lpstr>Times New Roman</vt:lpstr>
      <vt:lpstr>Tw Cen MT</vt:lpstr>
      <vt:lpstr>Circuit</vt:lpstr>
      <vt:lpstr>Data Spark : Illuminating Insights for Global Electronics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Gengatharan L</dc:creator>
  <cp:lastModifiedBy>Gengatharan L</cp:lastModifiedBy>
  <cp:revision>3</cp:revision>
  <dcterms:created xsi:type="dcterms:W3CDTF">2024-09-13T22:10:52Z</dcterms:created>
  <dcterms:modified xsi:type="dcterms:W3CDTF">2024-09-14T06:37:38Z</dcterms:modified>
</cp:coreProperties>
</file>