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9" r:id="rId16"/>
    <p:sldId id="270" r:id="rId17"/>
    <p:sldId id="271" r:id="rId18"/>
    <p:sldId id="272" r:id="rId19"/>
    <p:sldId id="273" r:id="rId20"/>
    <p:sldId id="274" r:id="rId21"/>
    <p:sldId id="275" r:id="rId22"/>
    <p:sldId id="276" r:id="rId23"/>
    <p:sldId id="279" r:id="rId24"/>
    <p:sldId id="277" r:id="rId25"/>
    <p:sldId id="278" r:id="rId26"/>
    <p:sldId id="280" r:id="rId27"/>
    <p:sldId id="281" r:id="rId28"/>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2f971954ce1_1_5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f971954ce1_1_5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114"/>
        <p:cNvGrpSpPr/>
        <p:nvPr/>
      </p:nvGrpSpPr>
      <p:grpSpPr>
        <a:xfrm>
          <a:off x="0" y="0"/>
          <a:ext cx="0" cy="0"/>
          <a:chOff x="0" y="0"/>
          <a:chExt cx="0" cy="0"/>
        </a:xfrm>
      </p:grpSpPr>
      <p:sp>
        <p:nvSpPr>
          <p:cNvPr id="115" name="Google Shape;115;g2f971954ce1_1_5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f971954ce1_1_5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Google Shape;122;g3085867cb59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085867cb59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g3085867cb59_0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085867cb59_0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141"/>
        <p:cNvGrpSpPr/>
        <p:nvPr/>
      </p:nvGrpSpPr>
      <p:grpSpPr>
        <a:xfrm>
          <a:off x="0" y="0"/>
          <a:ext cx="0" cy="0"/>
          <a:chOff x="0" y="0"/>
          <a:chExt cx="0" cy="0"/>
        </a:xfrm>
      </p:grpSpPr>
      <p:sp>
        <p:nvSpPr>
          <p:cNvPr id="142" name="Google Shape;142;g2f971954ce1_1_5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f971954ce1_1_5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g2f971954ce1_1_5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f971954ce1_1_5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153"/>
        <p:cNvGrpSpPr/>
        <p:nvPr/>
      </p:nvGrpSpPr>
      <p:grpSpPr>
        <a:xfrm>
          <a:off x="0" y="0"/>
          <a:ext cx="0" cy="0"/>
          <a:chOff x="0" y="0"/>
          <a:chExt cx="0" cy="0"/>
        </a:xfrm>
      </p:grpSpPr>
      <p:sp>
        <p:nvSpPr>
          <p:cNvPr id="154" name="Google Shape;154;g2f971954ce1_1_59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f971954ce1_1_5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161"/>
        <p:cNvGrpSpPr/>
        <p:nvPr/>
      </p:nvGrpSpPr>
      <p:grpSpPr>
        <a:xfrm>
          <a:off x="0" y="0"/>
          <a:ext cx="0" cy="0"/>
          <a:chOff x="0" y="0"/>
          <a:chExt cx="0" cy="0"/>
        </a:xfrm>
      </p:grpSpPr>
      <p:sp>
        <p:nvSpPr>
          <p:cNvPr id="162" name="Google Shape;162;g2f971954ce1_1_60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f971954ce1_1_60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g2f971954ce1_1_6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f971954ce1_1_6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7" name="Shape 177"/>
        <p:cNvGrpSpPr/>
        <p:nvPr/>
      </p:nvGrpSpPr>
      <p:grpSpPr>
        <a:xfrm>
          <a:off x="0" y="0"/>
          <a:ext cx="0" cy="0"/>
          <a:chOff x="0" y="0"/>
          <a:chExt cx="0" cy="0"/>
        </a:xfrm>
      </p:grpSpPr>
      <p:sp>
        <p:nvSpPr>
          <p:cNvPr id="178" name="Google Shape;178;g2f971954ce1_1_6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f971954ce1_1_6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58" name="Google Shape;58;g2f971954ce1_1_46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f971954ce1_1_4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g2f971954ce1_1_58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f971954ce1_1_5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Google Shape;206;g2f971954ce1_1_59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f971954ce1_1_59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1" name="Shape 191"/>
        <p:cNvGrpSpPr/>
        <p:nvPr/>
      </p:nvGrpSpPr>
      <p:grpSpPr>
        <a:xfrm>
          <a:off x="0" y="0"/>
          <a:ext cx="0" cy="0"/>
          <a:chOff x="0" y="0"/>
          <a:chExt cx="0" cy="0"/>
        </a:xfrm>
      </p:grpSpPr>
      <p:sp>
        <p:nvSpPr>
          <p:cNvPr id="192" name="Google Shape;192;g30813a9c371_0_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0813a9c371_0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8" name="Shape 198"/>
        <p:cNvGrpSpPr/>
        <p:nvPr/>
      </p:nvGrpSpPr>
      <p:grpSpPr>
        <a:xfrm>
          <a:off x="0" y="0"/>
          <a:ext cx="0" cy="0"/>
          <a:chOff x="0" y="0"/>
          <a:chExt cx="0" cy="0"/>
        </a:xfrm>
      </p:grpSpPr>
      <p:sp>
        <p:nvSpPr>
          <p:cNvPr id="199" name="Google Shape;199;g2f971954ce1_1_5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f971954ce1_1_5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2" name="Shape 212"/>
        <p:cNvGrpSpPr/>
        <p:nvPr/>
      </p:nvGrpSpPr>
      <p:grpSpPr>
        <a:xfrm>
          <a:off x="0" y="0"/>
          <a:ext cx="0" cy="0"/>
          <a:chOff x="0" y="0"/>
          <a:chExt cx="0" cy="0"/>
        </a:xfrm>
      </p:grpSpPr>
      <p:sp>
        <p:nvSpPr>
          <p:cNvPr id="213" name="Google Shape;213;g30813a9c371_0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0813a9c371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8" name="Shape 218"/>
        <p:cNvGrpSpPr/>
        <p:nvPr/>
      </p:nvGrpSpPr>
      <p:grpSpPr>
        <a:xfrm>
          <a:off x="0" y="0"/>
          <a:ext cx="0" cy="0"/>
          <a:chOff x="0" y="0"/>
          <a:chExt cx="0" cy="0"/>
        </a:xfrm>
      </p:grpSpPr>
      <p:sp>
        <p:nvSpPr>
          <p:cNvPr id="219" name="Google Shape;219;g2f971954ce1_1_6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f971954ce1_1_6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63"/>
        <p:cNvGrpSpPr/>
        <p:nvPr/>
      </p:nvGrpSpPr>
      <p:grpSpPr>
        <a:xfrm>
          <a:off x="0" y="0"/>
          <a:ext cx="0" cy="0"/>
          <a:chOff x="0" y="0"/>
          <a:chExt cx="0" cy="0"/>
        </a:xfrm>
      </p:grpSpPr>
      <p:sp>
        <p:nvSpPr>
          <p:cNvPr id="64" name="Google Shape;64;g2f971954ce1_1_48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f971954ce1_1_48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69"/>
        <p:cNvGrpSpPr/>
        <p:nvPr/>
      </p:nvGrpSpPr>
      <p:grpSpPr>
        <a:xfrm>
          <a:off x="0" y="0"/>
          <a:ext cx="0" cy="0"/>
          <a:chOff x="0" y="0"/>
          <a:chExt cx="0" cy="0"/>
        </a:xfrm>
      </p:grpSpPr>
      <p:sp>
        <p:nvSpPr>
          <p:cNvPr id="70" name="Google Shape;70;g2f971954ce1_1_4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f971954ce1_1_4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75"/>
        <p:cNvGrpSpPr/>
        <p:nvPr/>
      </p:nvGrpSpPr>
      <p:grpSpPr>
        <a:xfrm>
          <a:off x="0" y="0"/>
          <a:ext cx="0" cy="0"/>
          <a:chOff x="0" y="0"/>
          <a:chExt cx="0" cy="0"/>
        </a:xfrm>
      </p:grpSpPr>
      <p:sp>
        <p:nvSpPr>
          <p:cNvPr id="76" name="Google Shape;76;g2f971954ce1_1_47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f971954ce1_1_4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Google Shape;82;g2f971954ce1_1_50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f971954ce1_1_50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g2f971954ce1_1_5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f971954ce1_1_5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g2f971954ce1_1_5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f971954ce1_1_5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g2f971954ce1_1_5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f971954ce1_1_5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36450" y="91275"/>
            <a:ext cx="8471100" cy="91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891"/>
              <a:buNone/>
            </a:pPr>
            <a:r>
              <a:rPr lang="en-GB" sz="2440" b="1"/>
              <a:t>Classifying </a:t>
            </a:r>
            <a:r>
              <a:rPr lang="en-GB" sz="2440" b="1"/>
              <a:t>: </a:t>
            </a:r>
            <a:r>
              <a:rPr lang="en-GB" sz="2440" b="1"/>
              <a:t>Microsoft </a:t>
            </a:r>
            <a:r>
              <a:rPr lang="en-GB" sz="2440" b="1"/>
              <a:t>Cybersecurity Incident</a:t>
            </a:r>
            <a:endParaRPr sz="2440" b="1"/>
          </a:p>
          <a:p>
            <a:pPr marL="0" lvl="0" indent="0" algn="ctr" rtl="0">
              <a:spcBef>
                <a:spcPts val="0"/>
              </a:spcBef>
              <a:spcAft>
                <a:spcPts val="0"/>
              </a:spcAft>
              <a:buSzPts val="891"/>
              <a:buNone/>
            </a:pPr>
            <a:r>
              <a:rPr lang="en-GB" sz="2440" b="1"/>
              <a:t>With Machine Learning</a:t>
            </a:r>
            <a:endParaRPr sz="2440" b="1"/>
          </a:p>
        </p:txBody>
      </p:sp>
      <p:sp>
        <p:nvSpPr>
          <p:cNvPr id="55" name="Google Shape;55;p13"/>
          <p:cNvSpPr txBox="1"/>
          <p:nvPr>
            <p:ph type="subTitle" idx="1"/>
          </p:nvPr>
        </p:nvSpPr>
        <p:spPr>
          <a:xfrm>
            <a:off x="2400900" y="4028950"/>
            <a:ext cx="4037400" cy="7821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605"/>
              <a:buNone/>
            </a:pPr>
            <a:r>
              <a:rPr lang="en-GB" sz="1640" b="1">
                <a:solidFill>
                  <a:srgbClr val="FF9900"/>
                </a:solidFill>
              </a:rPr>
              <a:t>By</a:t>
            </a:r>
            <a:endParaRPr sz="1640" b="1">
              <a:solidFill>
                <a:srgbClr val="FF9900"/>
              </a:solidFill>
            </a:endParaRPr>
          </a:p>
          <a:p>
            <a:pPr marL="0" lvl="0" indent="0" algn="ctr" rtl="0">
              <a:lnSpc>
                <a:spcPct val="80000"/>
              </a:lnSpc>
              <a:spcBef>
                <a:spcPts val="0"/>
              </a:spcBef>
              <a:spcAft>
                <a:spcPts val="0"/>
              </a:spcAft>
              <a:buSzPts val="605"/>
              <a:buNone/>
            </a:pPr>
            <a:endParaRPr sz="1640" b="1">
              <a:solidFill>
                <a:srgbClr val="FF9900"/>
              </a:solidFill>
            </a:endParaRPr>
          </a:p>
          <a:p>
            <a:pPr marL="0" lvl="0" indent="0" algn="ctr" rtl="0">
              <a:lnSpc>
                <a:spcPct val="80000"/>
              </a:lnSpc>
              <a:spcBef>
                <a:spcPts val="0"/>
              </a:spcBef>
              <a:spcAft>
                <a:spcPts val="0"/>
              </a:spcAft>
              <a:buSzPts val="605"/>
              <a:buNone/>
            </a:pPr>
            <a:r>
              <a:rPr lang="en-GB" sz="1640" b="1">
                <a:solidFill>
                  <a:srgbClr val="FF9900"/>
                </a:solidFill>
              </a:rPr>
              <a:t>Gengatharan L</a:t>
            </a:r>
            <a:endParaRPr sz="1640" b="1">
              <a:solidFill>
                <a:srgbClr val="FF9900"/>
              </a:solidFill>
            </a:endParaRPr>
          </a:p>
        </p:txBody>
      </p:sp>
      <p:pic>
        <p:nvPicPr>
          <p:cNvPr id="56" name="Google Shape;56;p13"/>
          <p:cNvPicPr preferRelativeResize="0"/>
          <p:nvPr/>
        </p:nvPicPr>
        <p:blipFill>
          <a:blip r:embed="rId1"/>
          <a:stretch>
            <a:fillRect/>
          </a:stretch>
        </p:blipFill>
        <p:spPr>
          <a:xfrm>
            <a:off x="1594974" y="1095873"/>
            <a:ext cx="5649276" cy="2951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10" name="Shape 110"/>
        <p:cNvGrpSpPr/>
        <p:nvPr/>
      </p:nvGrpSpPr>
      <p:grpSpPr>
        <a:xfrm>
          <a:off x="0" y="0"/>
          <a:ext cx="0" cy="0"/>
          <a:chOff x="0" y="0"/>
          <a:chExt cx="0" cy="0"/>
        </a:xfrm>
      </p:grpSpPr>
      <p:sp>
        <p:nvSpPr>
          <p:cNvPr id="111" name="Google Shape;111;p22"/>
          <p:cNvSpPr txBox="1"/>
          <p:nvPr>
            <p:ph type="ctrTitle"/>
          </p:nvPr>
        </p:nvSpPr>
        <p:spPr>
          <a:xfrm>
            <a:off x="2567425" y="129675"/>
            <a:ext cx="4241700" cy="46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GB" sz="2400" b="1">
                <a:solidFill>
                  <a:srgbClr val="FF0000"/>
                </a:solidFill>
              </a:rPr>
              <a:t>Exploratory Data Analysis</a:t>
            </a:r>
            <a:endParaRPr sz="2400" b="1">
              <a:solidFill>
                <a:srgbClr val="FF0000"/>
              </a:solidFill>
            </a:endParaRPr>
          </a:p>
        </p:txBody>
      </p:sp>
      <p:sp>
        <p:nvSpPr>
          <p:cNvPr id="112" name="Google Shape;112;p22"/>
          <p:cNvSpPr txBox="1"/>
          <p:nvPr/>
        </p:nvSpPr>
        <p:spPr>
          <a:xfrm>
            <a:off x="954675" y="591375"/>
            <a:ext cx="76959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a:solidFill>
                  <a:srgbClr val="FFFFFF"/>
                </a:solidFill>
              </a:rPr>
              <a:t>Derived new features from timestamps (like day of the month vs count of Incident Grade) or normalizing numerical variables. </a:t>
            </a:r>
            <a:endParaRPr lang="en-GB" sz="1800">
              <a:solidFill>
                <a:srgbClr val="FFFFFF"/>
              </a:solidFill>
            </a:endParaRPr>
          </a:p>
        </p:txBody>
      </p:sp>
      <p:pic>
        <p:nvPicPr>
          <p:cNvPr id="113" name="Google Shape;113;p22"/>
          <p:cNvPicPr preferRelativeResize="0"/>
          <p:nvPr/>
        </p:nvPicPr>
        <p:blipFill>
          <a:blip r:embed="rId1"/>
          <a:stretch>
            <a:fillRect/>
          </a:stretch>
        </p:blipFill>
        <p:spPr>
          <a:xfrm>
            <a:off x="1118085" y="1330275"/>
            <a:ext cx="6979891" cy="3605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17" name="Shape 117"/>
        <p:cNvGrpSpPr/>
        <p:nvPr/>
      </p:nvGrpSpPr>
      <p:grpSpPr>
        <a:xfrm>
          <a:off x="0" y="0"/>
          <a:ext cx="0" cy="0"/>
          <a:chOff x="0" y="0"/>
          <a:chExt cx="0" cy="0"/>
        </a:xfrm>
      </p:grpSpPr>
      <p:sp>
        <p:nvSpPr>
          <p:cNvPr id="118" name="Google Shape;118;p23"/>
          <p:cNvSpPr txBox="1"/>
          <p:nvPr>
            <p:ph type="ctrTitle"/>
          </p:nvPr>
        </p:nvSpPr>
        <p:spPr>
          <a:xfrm>
            <a:off x="2567425" y="129675"/>
            <a:ext cx="4241700" cy="46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GB" sz="2400" b="1">
                <a:solidFill>
                  <a:srgbClr val="FF0000"/>
                </a:solidFill>
              </a:rPr>
              <a:t>Exploratory Data Analysis</a:t>
            </a:r>
            <a:endParaRPr sz="2400" b="1">
              <a:solidFill>
                <a:srgbClr val="FF0000"/>
              </a:solidFill>
            </a:endParaRPr>
          </a:p>
        </p:txBody>
      </p:sp>
      <p:sp>
        <p:nvSpPr>
          <p:cNvPr id="119" name="Google Shape;119;p23"/>
          <p:cNvSpPr txBox="1"/>
          <p:nvPr/>
        </p:nvSpPr>
        <p:spPr>
          <a:xfrm>
            <a:off x="739050" y="591375"/>
            <a:ext cx="7566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a:solidFill>
                  <a:srgbClr val="FFFFFF"/>
                </a:solidFill>
              </a:rPr>
              <a:t>Derived new features from timestamps (like month of the year vs count of Incident Grade) or normalizing numerical variables. </a:t>
            </a:r>
            <a:endParaRPr lang="en-GB" sz="1800">
              <a:solidFill>
                <a:srgbClr val="FFFFFF"/>
              </a:solidFill>
            </a:endParaRPr>
          </a:p>
        </p:txBody>
      </p:sp>
      <p:pic>
        <p:nvPicPr>
          <p:cNvPr id="120" name="Google Shape;120;p23"/>
          <p:cNvPicPr preferRelativeResize="0"/>
          <p:nvPr/>
        </p:nvPicPr>
        <p:blipFill>
          <a:blip r:embed="rId1"/>
          <a:stretch>
            <a:fillRect/>
          </a:stretch>
        </p:blipFill>
        <p:spPr>
          <a:xfrm>
            <a:off x="1328488" y="1406475"/>
            <a:ext cx="6705088" cy="3640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24" name="Shape 124"/>
        <p:cNvGrpSpPr/>
        <p:nvPr/>
      </p:nvGrpSpPr>
      <p:grpSpPr>
        <a:xfrm>
          <a:off x="0" y="0"/>
          <a:ext cx="0" cy="0"/>
          <a:chOff x="0" y="0"/>
          <a:chExt cx="0" cy="0"/>
        </a:xfrm>
      </p:grpSpPr>
      <p:sp>
        <p:nvSpPr>
          <p:cNvPr id="125" name="Google Shape;125;p24"/>
          <p:cNvSpPr txBox="1"/>
          <p:nvPr>
            <p:ph type="ctrTitle"/>
          </p:nvPr>
        </p:nvSpPr>
        <p:spPr>
          <a:xfrm>
            <a:off x="2567425" y="129675"/>
            <a:ext cx="4241700" cy="46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GB" sz="2400" b="1">
                <a:solidFill>
                  <a:srgbClr val="FF0000"/>
                </a:solidFill>
              </a:rPr>
              <a:t>Exploratory Data Analysis</a:t>
            </a:r>
            <a:endParaRPr sz="2400" b="1">
              <a:solidFill>
                <a:srgbClr val="FF0000"/>
              </a:solidFill>
            </a:endParaRPr>
          </a:p>
        </p:txBody>
      </p:sp>
      <p:sp>
        <p:nvSpPr>
          <p:cNvPr id="126" name="Google Shape;126;p24"/>
          <p:cNvSpPr txBox="1"/>
          <p:nvPr/>
        </p:nvSpPr>
        <p:spPr>
          <a:xfrm>
            <a:off x="238650" y="678375"/>
            <a:ext cx="8666700" cy="45847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a:solidFill>
                  <a:srgbClr val="FFFFFF"/>
                </a:solidFill>
              </a:rPr>
              <a:t>Incident Grade Distributed based on evidence role and </a:t>
            </a:r>
            <a:r>
              <a:rPr lang="en-US" altLang="en-GB" sz="1800">
                <a:solidFill>
                  <a:srgbClr val="FFFFFF"/>
                </a:solidFill>
              </a:rPr>
              <a:t>its types are shown in figure</a:t>
            </a:r>
            <a:endParaRPr lang="en-US" altLang="en-GB" sz="1800">
              <a:solidFill>
                <a:srgbClr val="FFFFFF"/>
              </a:solidFill>
            </a:endParaRPr>
          </a:p>
        </p:txBody>
      </p:sp>
      <p:pic>
        <p:nvPicPr>
          <p:cNvPr id="127" name="Google Shape;127;p24"/>
          <p:cNvPicPr preferRelativeResize="0"/>
          <p:nvPr/>
        </p:nvPicPr>
        <p:blipFill>
          <a:blip r:embed="rId1"/>
          <a:stretch>
            <a:fillRect/>
          </a:stretch>
        </p:blipFill>
        <p:spPr>
          <a:xfrm>
            <a:off x="152400" y="1341875"/>
            <a:ext cx="8839199" cy="3316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38" name="Shape 138"/>
        <p:cNvGrpSpPr/>
        <p:nvPr/>
      </p:nvGrpSpPr>
      <p:grpSpPr>
        <a:xfrm>
          <a:off x="0" y="0"/>
          <a:ext cx="0" cy="0"/>
          <a:chOff x="0" y="0"/>
          <a:chExt cx="0" cy="0"/>
        </a:xfrm>
      </p:grpSpPr>
      <p:sp>
        <p:nvSpPr>
          <p:cNvPr id="139" name="Google Shape;139;p26"/>
          <p:cNvSpPr txBox="1"/>
          <p:nvPr>
            <p:ph type="ctrTitle"/>
          </p:nvPr>
        </p:nvSpPr>
        <p:spPr>
          <a:xfrm>
            <a:off x="2567425" y="129675"/>
            <a:ext cx="4241700" cy="46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US" sz="2400" b="1">
                <a:solidFill>
                  <a:srgbClr val="FF0000"/>
                </a:solidFill>
              </a:rPr>
              <a:t>Correlation Heatmap</a:t>
            </a:r>
            <a:endParaRPr lang="en-US" sz="2400" b="1">
              <a:solidFill>
                <a:srgbClr val="FF0000"/>
              </a:solidFill>
            </a:endParaRPr>
          </a:p>
        </p:txBody>
      </p:sp>
      <p:pic>
        <p:nvPicPr>
          <p:cNvPr id="140" name="Google Shape;140;p26"/>
          <p:cNvPicPr preferRelativeResize="0"/>
          <p:nvPr/>
        </p:nvPicPr>
        <p:blipFill>
          <a:blip r:embed="rId1"/>
          <a:stretch>
            <a:fillRect/>
          </a:stretch>
        </p:blipFill>
        <p:spPr>
          <a:xfrm>
            <a:off x="413875" y="667575"/>
            <a:ext cx="8298452" cy="42688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44" name="Shape 144"/>
        <p:cNvGrpSpPr/>
        <p:nvPr/>
      </p:nvGrpSpPr>
      <p:grpSpPr>
        <a:xfrm>
          <a:off x="0" y="0"/>
          <a:ext cx="0" cy="0"/>
          <a:chOff x="0" y="0"/>
          <a:chExt cx="0" cy="0"/>
        </a:xfrm>
      </p:grpSpPr>
      <p:sp>
        <p:nvSpPr>
          <p:cNvPr id="145" name="Google Shape;145;p27"/>
          <p:cNvSpPr txBox="1"/>
          <p:nvPr/>
        </p:nvSpPr>
        <p:spPr>
          <a:xfrm>
            <a:off x="208700" y="547750"/>
            <a:ext cx="8721000" cy="4446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800" b="1">
                <a:solidFill>
                  <a:srgbClr val="FF9900"/>
                </a:solidFill>
              </a:rPr>
              <a:t>Stratification:</a:t>
            </a:r>
            <a:endParaRPr sz="1800" b="1">
              <a:solidFill>
                <a:srgbClr val="FFFFFF"/>
              </a:solidFill>
            </a:endParaRPr>
          </a:p>
          <a:p>
            <a:pPr marL="457200" lvl="0" indent="-342900" algn="l" rtl="0">
              <a:spcBef>
                <a:spcPts val="0"/>
              </a:spcBef>
              <a:spcAft>
                <a:spcPts val="0"/>
              </a:spcAft>
              <a:buClr>
                <a:srgbClr val="FFFFFF"/>
              </a:buClr>
              <a:buSzPts val="1800"/>
              <a:buChar char="●"/>
            </a:pPr>
            <a:r>
              <a:rPr lang="en-GB" sz="1800">
                <a:solidFill>
                  <a:srgbClr val="FFFFFF"/>
                </a:solidFill>
              </a:rPr>
              <a:t>Use stratified sampling to ensure that both the training and validation sets had similar class distributions, especially since the target variable was imbalanced. But in this case we can attempt to proceed with as is at Random Forest and XGBoost are well </a:t>
            </a:r>
            <a:r>
              <a:rPr lang="en-GB" sz="1800">
                <a:solidFill>
                  <a:srgbClr val="FFFFFF"/>
                </a:solidFill>
              </a:rPr>
              <a:t>equipped</a:t>
            </a:r>
            <a:r>
              <a:rPr lang="en-GB" sz="1800">
                <a:solidFill>
                  <a:srgbClr val="FFFFFF"/>
                </a:solidFill>
              </a:rPr>
              <a:t> with dealing with imbalance data and it also represents real world scenario. We can look into other methods after testing this way and evaluating it's metrics.</a:t>
            </a:r>
            <a:endParaRPr sz="1800">
              <a:solidFill>
                <a:srgbClr val="FFFFFF"/>
              </a:solidFill>
            </a:endParaRPr>
          </a:p>
          <a:p>
            <a:pPr marL="457200" lvl="0" indent="0" algn="l" rtl="0">
              <a:spcBef>
                <a:spcPts val="0"/>
              </a:spcBef>
              <a:spcAft>
                <a:spcPts val="0"/>
              </a:spcAft>
              <a:buNone/>
            </a:pPr>
            <a:endParaRPr sz="1800">
              <a:solidFill>
                <a:srgbClr val="FFFFFF"/>
              </a:solidFill>
            </a:endParaRPr>
          </a:p>
          <a:p>
            <a:pPr marL="0" lvl="0" indent="0" algn="l" rtl="0">
              <a:lnSpc>
                <a:spcPct val="150000"/>
              </a:lnSpc>
              <a:spcBef>
                <a:spcPts val="0"/>
              </a:spcBef>
              <a:spcAft>
                <a:spcPts val="0"/>
              </a:spcAft>
              <a:buNone/>
            </a:pPr>
            <a:r>
              <a:rPr lang="en-GB" sz="1800" b="1">
                <a:solidFill>
                  <a:srgbClr val="FF9900"/>
                </a:solidFill>
              </a:rPr>
              <a:t>Train-Validation Split:</a:t>
            </a:r>
            <a:endParaRPr sz="1800" b="1">
              <a:solidFill>
                <a:srgbClr val="FF9900"/>
              </a:solidFill>
            </a:endParaRPr>
          </a:p>
          <a:p>
            <a:pPr marL="457200" lvl="0" indent="-342900" algn="l" rtl="0">
              <a:spcBef>
                <a:spcPts val="0"/>
              </a:spcBef>
              <a:spcAft>
                <a:spcPts val="0"/>
              </a:spcAft>
              <a:buClr>
                <a:srgbClr val="FFFFFF"/>
              </a:buClr>
              <a:buSzPts val="1800"/>
              <a:buChar char="●"/>
            </a:pPr>
            <a:r>
              <a:rPr lang="en-GB" sz="1800">
                <a:solidFill>
                  <a:srgbClr val="FFFFFF"/>
                </a:solidFill>
              </a:rPr>
              <a:t>Before diving into model training, split the train.csv data into training and validation sets. This allows for tuning and evaluating the model before final testing on test.csv. </a:t>
            </a:r>
            <a:endParaRPr sz="1800">
              <a:solidFill>
                <a:srgbClr val="FFFFFF"/>
              </a:solidFill>
            </a:endParaRPr>
          </a:p>
          <a:p>
            <a:pPr marL="457200" lvl="0" indent="-342900" algn="l" rtl="0">
              <a:spcBef>
                <a:spcPts val="0"/>
              </a:spcBef>
              <a:spcAft>
                <a:spcPts val="0"/>
              </a:spcAft>
              <a:buClr>
                <a:srgbClr val="FFFFFF"/>
              </a:buClr>
              <a:buSzPts val="1800"/>
              <a:buChar char="●"/>
            </a:pPr>
            <a:r>
              <a:rPr lang="en-GB" sz="1800">
                <a:solidFill>
                  <a:srgbClr val="FFFFFF"/>
                </a:solidFill>
              </a:rPr>
              <a:t>Typically, a 70-30 or 80-20 split is used, but this can vary depending on the dataset size.</a:t>
            </a:r>
            <a:endParaRPr sz="1800">
              <a:solidFill>
                <a:srgbClr val="FFFFFF"/>
              </a:solidFill>
            </a:endParaRPr>
          </a:p>
          <a:p>
            <a:pPr marL="0" lvl="0" indent="0" algn="l" rtl="0">
              <a:spcBef>
                <a:spcPts val="0"/>
              </a:spcBef>
              <a:spcAft>
                <a:spcPts val="0"/>
              </a:spcAft>
              <a:buNone/>
            </a:pPr>
            <a:endParaRPr sz="1800">
              <a:solidFill>
                <a:srgbClr val="FFFFFF"/>
              </a:solidFill>
            </a:endParaRPr>
          </a:p>
        </p:txBody>
      </p:sp>
      <p:sp>
        <p:nvSpPr>
          <p:cNvPr id="146" name="Google Shape;146;p27"/>
          <p:cNvSpPr txBox="1"/>
          <p:nvPr>
            <p:ph type="ctrTitle"/>
          </p:nvPr>
        </p:nvSpPr>
        <p:spPr>
          <a:xfrm>
            <a:off x="2892800" y="76200"/>
            <a:ext cx="3352800" cy="4929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sz="3000" b="1">
                <a:solidFill>
                  <a:srgbClr val="FF0000"/>
                </a:solidFill>
              </a:rPr>
              <a:t>Data Splitting</a:t>
            </a:r>
            <a:endParaRPr sz="3000" b="1">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50" name="Shape 150"/>
        <p:cNvGrpSpPr/>
        <p:nvPr/>
      </p:nvGrpSpPr>
      <p:grpSpPr>
        <a:xfrm>
          <a:off x="0" y="0"/>
          <a:ext cx="0" cy="0"/>
          <a:chOff x="0" y="0"/>
          <a:chExt cx="0" cy="0"/>
        </a:xfrm>
      </p:grpSpPr>
      <p:sp>
        <p:nvSpPr>
          <p:cNvPr id="151" name="Google Shape;151;p28"/>
          <p:cNvSpPr txBox="1"/>
          <p:nvPr/>
        </p:nvSpPr>
        <p:spPr>
          <a:xfrm>
            <a:off x="254850" y="756325"/>
            <a:ext cx="8634300" cy="400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457200" lvl="0" indent="0" algn="l" rtl="0">
              <a:spcBef>
                <a:spcPts val="0"/>
              </a:spcBef>
              <a:spcAft>
                <a:spcPts val="0"/>
              </a:spcAft>
              <a:buNone/>
            </a:pPr>
            <a:r>
              <a:rPr lang="en-GB" sz="1800">
                <a:solidFill>
                  <a:srgbClr val="FF9900"/>
                </a:solidFill>
              </a:rPr>
              <a:t>Baseline Model: </a:t>
            </a:r>
            <a:r>
              <a:rPr lang="en-GB" sz="1800">
                <a:solidFill>
                  <a:schemeClr val="dk1"/>
                </a:solidFill>
              </a:rPr>
              <a:t>Start with a simple baseline model, such as a logistic regression or decision tree, to establish a performance benchmark. This helps in understanding how complex the model needs to be trained.</a:t>
            </a:r>
            <a:endParaRPr sz="1800">
              <a:solidFill>
                <a:schemeClr val="dk1"/>
              </a:solidFill>
            </a:endParaRPr>
          </a:p>
          <a:p>
            <a:pPr marL="457200" lvl="0" indent="0" algn="l" rtl="0">
              <a:spcBef>
                <a:spcPts val="0"/>
              </a:spcBef>
              <a:spcAft>
                <a:spcPts val="0"/>
              </a:spcAft>
              <a:buNone/>
            </a:pPr>
            <a:endParaRPr sz="1800">
              <a:solidFill>
                <a:srgbClr val="FF9900"/>
              </a:solidFill>
            </a:endParaRPr>
          </a:p>
          <a:p>
            <a:pPr marL="457200" lvl="0" indent="0" algn="l" rtl="0">
              <a:spcBef>
                <a:spcPts val="0"/>
              </a:spcBef>
              <a:spcAft>
                <a:spcPts val="0"/>
              </a:spcAft>
              <a:buNone/>
            </a:pPr>
            <a:r>
              <a:rPr lang="en-GB" sz="1800">
                <a:solidFill>
                  <a:srgbClr val="FF9900"/>
                </a:solidFill>
              </a:rPr>
              <a:t>Advanced Models: </a:t>
            </a:r>
            <a:r>
              <a:rPr lang="en-GB" sz="1800">
                <a:solidFill>
                  <a:schemeClr val="dk1"/>
                </a:solidFill>
              </a:rPr>
              <a:t>Experiment with more sophisticated models such as Random Forests, Gradient Boosting Machines (e.g., XGBoost, LightGBM), and Neural Networks. Each model should be tuned using techniques like grid search or random search over hyperparameters.</a:t>
            </a:r>
            <a:endParaRPr sz="1800">
              <a:solidFill>
                <a:schemeClr val="dk1"/>
              </a:solidFill>
            </a:endParaRPr>
          </a:p>
          <a:p>
            <a:pPr marL="457200" lvl="0" indent="0" algn="l" rtl="0">
              <a:spcBef>
                <a:spcPts val="0"/>
              </a:spcBef>
              <a:spcAft>
                <a:spcPts val="0"/>
              </a:spcAft>
              <a:buNone/>
            </a:pPr>
            <a:endParaRPr sz="1800">
              <a:solidFill>
                <a:srgbClr val="FF9900"/>
              </a:solidFill>
            </a:endParaRPr>
          </a:p>
          <a:p>
            <a:pPr marL="457200" lvl="0" indent="0" algn="l" rtl="0">
              <a:spcBef>
                <a:spcPts val="0"/>
              </a:spcBef>
              <a:spcAft>
                <a:spcPts val="0"/>
              </a:spcAft>
              <a:buNone/>
            </a:pPr>
            <a:r>
              <a:rPr lang="en-GB" sz="1800">
                <a:solidFill>
                  <a:srgbClr val="FF9900"/>
                </a:solidFill>
              </a:rPr>
              <a:t>Cross-Validation: </a:t>
            </a:r>
            <a:r>
              <a:rPr lang="en-GB" sz="1800">
                <a:solidFill>
                  <a:schemeClr val="dk1"/>
                </a:solidFill>
              </a:rPr>
              <a:t>Implement cross-validation (e.g., k-fold cross-validation) to ensure the model's performance is consistent across different subsets of the data. This reduces the risk of overfitting and provides a more reliable estimate of the model's performance.</a:t>
            </a:r>
            <a:endParaRPr sz="1800">
              <a:solidFill>
                <a:schemeClr val="dk1"/>
              </a:solidFill>
            </a:endParaRPr>
          </a:p>
          <a:p>
            <a:pPr marL="457200" lvl="0" indent="0" algn="l" rtl="0">
              <a:spcBef>
                <a:spcPts val="0"/>
              </a:spcBef>
              <a:spcAft>
                <a:spcPts val="0"/>
              </a:spcAft>
              <a:buNone/>
            </a:pPr>
            <a:endParaRPr sz="1800">
              <a:solidFill>
                <a:srgbClr val="FF9900"/>
              </a:solidFill>
            </a:endParaRPr>
          </a:p>
        </p:txBody>
      </p:sp>
      <p:sp>
        <p:nvSpPr>
          <p:cNvPr id="152" name="Google Shape;152;p28"/>
          <p:cNvSpPr txBox="1"/>
          <p:nvPr>
            <p:ph type="ctrTitle"/>
          </p:nvPr>
        </p:nvSpPr>
        <p:spPr>
          <a:xfrm>
            <a:off x="1896900" y="195025"/>
            <a:ext cx="5350200" cy="46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GB" sz="2400" b="1">
                <a:solidFill>
                  <a:srgbClr val="FF0000"/>
                </a:solidFill>
              </a:rPr>
              <a:t>Model Selection and Training</a:t>
            </a:r>
            <a:endParaRPr sz="2400" b="1">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56" name="Shape 156"/>
        <p:cNvGrpSpPr/>
        <p:nvPr/>
      </p:nvGrpSpPr>
      <p:grpSpPr>
        <a:xfrm>
          <a:off x="0" y="0"/>
          <a:ext cx="0" cy="0"/>
          <a:chOff x="0" y="0"/>
          <a:chExt cx="0" cy="0"/>
        </a:xfrm>
      </p:grpSpPr>
      <p:sp>
        <p:nvSpPr>
          <p:cNvPr id="157" name="Google Shape;157;p29"/>
          <p:cNvSpPr txBox="1"/>
          <p:nvPr>
            <p:ph type="ctrTitle"/>
          </p:nvPr>
        </p:nvSpPr>
        <p:spPr>
          <a:xfrm>
            <a:off x="143000" y="334000"/>
            <a:ext cx="2532600" cy="46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GB" sz="1800" b="1">
                <a:solidFill>
                  <a:srgbClr val="FF9900"/>
                </a:solidFill>
              </a:rPr>
              <a:t>Logistic Regression :</a:t>
            </a:r>
            <a:endParaRPr sz="1800" b="1">
              <a:solidFill>
                <a:srgbClr val="FF9900"/>
              </a:solidFill>
            </a:endParaRPr>
          </a:p>
        </p:txBody>
      </p:sp>
      <p:sp>
        <p:nvSpPr>
          <p:cNvPr id="158" name="Google Shape;158;p29"/>
          <p:cNvSpPr txBox="1"/>
          <p:nvPr/>
        </p:nvSpPr>
        <p:spPr>
          <a:xfrm>
            <a:off x="2956200" y="-51525"/>
            <a:ext cx="25974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a:solidFill>
                  <a:srgbClr val="FF0000"/>
                </a:solidFill>
              </a:rPr>
              <a:t>Baseline Models</a:t>
            </a:r>
            <a:endParaRPr sz="2400" b="1">
              <a:solidFill>
                <a:srgbClr val="FF0000"/>
              </a:solidFill>
            </a:endParaRPr>
          </a:p>
        </p:txBody>
      </p:sp>
      <p:sp>
        <p:nvSpPr>
          <p:cNvPr id="159" name="Google Shape;159;p29"/>
          <p:cNvSpPr txBox="1"/>
          <p:nvPr/>
        </p:nvSpPr>
        <p:spPr>
          <a:xfrm>
            <a:off x="999200" y="731175"/>
            <a:ext cx="6136200" cy="9234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dk1"/>
              </a:buClr>
              <a:buSzPts val="1600"/>
              <a:buChar char="●"/>
            </a:pPr>
            <a:r>
              <a:rPr lang="en-GB" sz="1600">
                <a:solidFill>
                  <a:schemeClr val="dk1"/>
                </a:solidFill>
              </a:rPr>
              <a:t>Used for binary/multiclass classification.</a:t>
            </a:r>
            <a:endParaRPr sz="1600">
              <a:solidFill>
                <a:schemeClr val="dk1"/>
              </a:solidFill>
            </a:endParaRPr>
          </a:p>
          <a:p>
            <a:pPr marL="457200" lvl="0" indent="-330200" algn="l" rtl="0">
              <a:spcBef>
                <a:spcPts val="0"/>
              </a:spcBef>
              <a:spcAft>
                <a:spcPts val="0"/>
              </a:spcAft>
              <a:buClr>
                <a:schemeClr val="dk1"/>
              </a:buClr>
              <a:buSzPts val="1600"/>
              <a:buChar char="●"/>
            </a:pPr>
            <a:r>
              <a:rPr lang="en-GB" sz="1600">
                <a:solidFill>
                  <a:schemeClr val="dk1"/>
                </a:solidFill>
              </a:rPr>
              <a:t>Models probability using a logistic (sigmoid) function.</a:t>
            </a:r>
            <a:endParaRPr sz="1600">
              <a:solidFill>
                <a:schemeClr val="dk1"/>
              </a:solidFill>
            </a:endParaRPr>
          </a:p>
          <a:p>
            <a:pPr marL="457200" lvl="0" indent="-330200" algn="l" rtl="0">
              <a:spcBef>
                <a:spcPts val="0"/>
              </a:spcBef>
              <a:spcAft>
                <a:spcPts val="0"/>
              </a:spcAft>
              <a:buClr>
                <a:schemeClr val="dk1"/>
              </a:buClr>
              <a:buSzPts val="1600"/>
              <a:buChar char="●"/>
            </a:pPr>
            <a:r>
              <a:rPr lang="en-GB" sz="1600">
                <a:solidFill>
                  <a:schemeClr val="dk1"/>
                </a:solidFill>
              </a:rPr>
              <a:t>Best for linearly separable data.</a:t>
            </a:r>
            <a:endParaRPr sz="1600">
              <a:solidFill>
                <a:schemeClr val="dk1"/>
              </a:solidFill>
            </a:endParaRPr>
          </a:p>
        </p:txBody>
      </p:sp>
      <p:pic>
        <p:nvPicPr>
          <p:cNvPr id="160" name="Google Shape;160;p29"/>
          <p:cNvPicPr preferRelativeResize="0"/>
          <p:nvPr/>
        </p:nvPicPr>
        <p:blipFill>
          <a:blip r:embed="rId1"/>
          <a:stretch>
            <a:fillRect/>
          </a:stretch>
        </p:blipFill>
        <p:spPr>
          <a:xfrm>
            <a:off x="1395053" y="1654575"/>
            <a:ext cx="5719698" cy="3412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64" name="Shape 164"/>
        <p:cNvGrpSpPr/>
        <p:nvPr/>
      </p:nvGrpSpPr>
      <p:grpSpPr>
        <a:xfrm>
          <a:off x="0" y="0"/>
          <a:ext cx="0" cy="0"/>
          <a:chOff x="0" y="0"/>
          <a:chExt cx="0" cy="0"/>
        </a:xfrm>
      </p:grpSpPr>
      <p:sp>
        <p:nvSpPr>
          <p:cNvPr id="165" name="Google Shape;165;p30"/>
          <p:cNvSpPr txBox="1"/>
          <p:nvPr>
            <p:ph type="ctrTitle"/>
          </p:nvPr>
        </p:nvSpPr>
        <p:spPr>
          <a:xfrm>
            <a:off x="55825" y="470250"/>
            <a:ext cx="2915100" cy="46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GB" sz="1800" b="1">
                <a:solidFill>
                  <a:srgbClr val="FF9900"/>
                </a:solidFill>
              </a:rPr>
              <a:t>Decision Tree Classifier :</a:t>
            </a:r>
            <a:endParaRPr sz="1800" b="1">
              <a:solidFill>
                <a:srgbClr val="FF9900"/>
              </a:solidFill>
            </a:endParaRPr>
          </a:p>
        </p:txBody>
      </p:sp>
      <p:pic>
        <p:nvPicPr>
          <p:cNvPr id="166" name="Google Shape;166;p30"/>
          <p:cNvPicPr preferRelativeResize="0"/>
          <p:nvPr/>
        </p:nvPicPr>
        <p:blipFill>
          <a:blip r:embed="rId1"/>
          <a:stretch>
            <a:fillRect/>
          </a:stretch>
        </p:blipFill>
        <p:spPr>
          <a:xfrm>
            <a:off x="342288" y="1874725"/>
            <a:ext cx="8459425" cy="3127175"/>
          </a:xfrm>
          <a:prstGeom prst="rect">
            <a:avLst/>
          </a:prstGeom>
          <a:noFill/>
          <a:ln>
            <a:noFill/>
          </a:ln>
        </p:spPr>
      </p:pic>
      <p:sp>
        <p:nvSpPr>
          <p:cNvPr id="167" name="Google Shape;167;p30"/>
          <p:cNvSpPr txBox="1"/>
          <p:nvPr/>
        </p:nvSpPr>
        <p:spPr>
          <a:xfrm>
            <a:off x="2894725" y="31275"/>
            <a:ext cx="2658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a:solidFill>
                  <a:srgbClr val="FF0000"/>
                </a:solidFill>
              </a:rPr>
              <a:t>Baseline Models</a:t>
            </a:r>
            <a:endParaRPr sz="2400" b="1">
              <a:solidFill>
                <a:srgbClr val="FF0000"/>
              </a:solidFill>
            </a:endParaRPr>
          </a:p>
        </p:txBody>
      </p:sp>
      <p:sp>
        <p:nvSpPr>
          <p:cNvPr id="168" name="Google Shape;168;p30"/>
          <p:cNvSpPr txBox="1"/>
          <p:nvPr/>
        </p:nvSpPr>
        <p:spPr>
          <a:xfrm>
            <a:off x="999200" y="883575"/>
            <a:ext cx="5754000" cy="9234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dk1"/>
              </a:buClr>
              <a:buSzPts val="1600"/>
              <a:buChar char="●"/>
            </a:pPr>
            <a:r>
              <a:rPr lang="en-GB" sz="1600">
                <a:solidFill>
                  <a:schemeClr val="dk1"/>
                </a:solidFill>
              </a:rPr>
              <a:t>Used for classification and regression.</a:t>
            </a:r>
            <a:endParaRPr sz="1600">
              <a:solidFill>
                <a:schemeClr val="dk1"/>
              </a:solidFill>
            </a:endParaRPr>
          </a:p>
          <a:p>
            <a:pPr marL="457200" lvl="0" indent="-330200" algn="l" rtl="0">
              <a:spcBef>
                <a:spcPts val="0"/>
              </a:spcBef>
              <a:spcAft>
                <a:spcPts val="0"/>
              </a:spcAft>
              <a:buClr>
                <a:schemeClr val="dk1"/>
              </a:buClr>
              <a:buSzPts val="1600"/>
              <a:buChar char="●"/>
            </a:pPr>
            <a:r>
              <a:rPr lang="en-GB" sz="1600">
                <a:solidFill>
                  <a:schemeClr val="dk1"/>
                </a:solidFill>
              </a:rPr>
              <a:t>Splits data into branches based on feature thresholds.</a:t>
            </a:r>
            <a:endParaRPr sz="1600">
              <a:solidFill>
                <a:schemeClr val="dk1"/>
              </a:solidFill>
            </a:endParaRPr>
          </a:p>
          <a:p>
            <a:pPr marL="457200" lvl="0" indent="-330200" algn="l" rtl="0">
              <a:spcBef>
                <a:spcPts val="0"/>
              </a:spcBef>
              <a:spcAft>
                <a:spcPts val="0"/>
              </a:spcAft>
              <a:buClr>
                <a:schemeClr val="dk1"/>
              </a:buClr>
              <a:buSzPts val="1600"/>
              <a:buChar char="●"/>
            </a:pPr>
            <a:r>
              <a:rPr lang="en-GB" sz="1600">
                <a:solidFill>
                  <a:schemeClr val="dk1"/>
                </a:solidFill>
              </a:rPr>
              <a:t>Prone to overfitting but easy to interpret.</a:t>
            </a:r>
            <a:endParaRPr sz="16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72" name="Shape 172"/>
        <p:cNvGrpSpPr/>
        <p:nvPr/>
      </p:nvGrpSpPr>
      <p:grpSpPr>
        <a:xfrm>
          <a:off x="0" y="0"/>
          <a:ext cx="0" cy="0"/>
          <a:chOff x="0" y="0"/>
          <a:chExt cx="0" cy="0"/>
        </a:xfrm>
      </p:grpSpPr>
      <p:sp>
        <p:nvSpPr>
          <p:cNvPr id="173" name="Google Shape;173;p31"/>
          <p:cNvSpPr txBox="1"/>
          <p:nvPr>
            <p:ph type="ctrTitle"/>
          </p:nvPr>
        </p:nvSpPr>
        <p:spPr>
          <a:xfrm>
            <a:off x="3200" y="385525"/>
            <a:ext cx="3195900" cy="46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GB" sz="1800" b="1">
                <a:solidFill>
                  <a:srgbClr val="FF9900"/>
                </a:solidFill>
              </a:rPr>
              <a:t>Random Forest </a:t>
            </a:r>
            <a:r>
              <a:rPr lang="en-GB" sz="1800" b="1">
                <a:solidFill>
                  <a:srgbClr val="FF9900"/>
                </a:solidFill>
              </a:rPr>
              <a:t>Classifier :</a:t>
            </a:r>
            <a:endParaRPr sz="1800" b="1">
              <a:solidFill>
                <a:srgbClr val="FF9900"/>
              </a:solidFill>
            </a:endParaRPr>
          </a:p>
        </p:txBody>
      </p:sp>
      <p:pic>
        <p:nvPicPr>
          <p:cNvPr id="174" name="Google Shape;174;p31"/>
          <p:cNvPicPr preferRelativeResize="0"/>
          <p:nvPr/>
        </p:nvPicPr>
        <p:blipFill>
          <a:blip r:embed="rId1"/>
          <a:stretch>
            <a:fillRect/>
          </a:stretch>
        </p:blipFill>
        <p:spPr>
          <a:xfrm>
            <a:off x="193300" y="1863025"/>
            <a:ext cx="8780300" cy="3165300"/>
          </a:xfrm>
          <a:prstGeom prst="rect">
            <a:avLst/>
          </a:prstGeom>
          <a:noFill/>
          <a:ln>
            <a:noFill/>
          </a:ln>
        </p:spPr>
      </p:pic>
      <p:sp>
        <p:nvSpPr>
          <p:cNvPr id="175" name="Google Shape;175;p31"/>
          <p:cNvSpPr txBox="1"/>
          <p:nvPr/>
        </p:nvSpPr>
        <p:spPr>
          <a:xfrm>
            <a:off x="2776200" y="-60000"/>
            <a:ext cx="3027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a:solidFill>
                  <a:srgbClr val="FF0000"/>
                </a:solidFill>
              </a:rPr>
              <a:t>Advanced </a:t>
            </a:r>
            <a:r>
              <a:rPr lang="en-GB" sz="2400" b="1">
                <a:solidFill>
                  <a:srgbClr val="FF0000"/>
                </a:solidFill>
              </a:rPr>
              <a:t>Models</a:t>
            </a:r>
            <a:endParaRPr sz="2400" b="1">
              <a:solidFill>
                <a:srgbClr val="FF0000"/>
              </a:solidFill>
            </a:endParaRPr>
          </a:p>
        </p:txBody>
      </p:sp>
      <p:sp>
        <p:nvSpPr>
          <p:cNvPr id="176" name="Google Shape;176;p31"/>
          <p:cNvSpPr txBox="1"/>
          <p:nvPr/>
        </p:nvSpPr>
        <p:spPr>
          <a:xfrm>
            <a:off x="587300" y="847225"/>
            <a:ext cx="6755100" cy="9234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dk1"/>
              </a:buClr>
              <a:buSzPts val="1600"/>
              <a:buChar char="●"/>
            </a:pPr>
            <a:r>
              <a:rPr lang="en-GB" sz="1600">
                <a:solidFill>
                  <a:schemeClr val="dk1"/>
                </a:solidFill>
              </a:rPr>
              <a:t>Ensemble of decision trees.</a:t>
            </a:r>
            <a:endParaRPr sz="1600">
              <a:solidFill>
                <a:schemeClr val="dk1"/>
              </a:solidFill>
            </a:endParaRPr>
          </a:p>
          <a:p>
            <a:pPr marL="457200" lvl="0" indent="-330200" algn="l" rtl="0">
              <a:spcBef>
                <a:spcPts val="0"/>
              </a:spcBef>
              <a:spcAft>
                <a:spcPts val="0"/>
              </a:spcAft>
              <a:buClr>
                <a:schemeClr val="dk1"/>
              </a:buClr>
              <a:buSzPts val="1600"/>
              <a:buChar char="●"/>
            </a:pPr>
            <a:r>
              <a:rPr lang="en-GB" sz="1600">
                <a:solidFill>
                  <a:schemeClr val="dk1"/>
                </a:solidFill>
              </a:rPr>
              <a:t>Reduces overfitting by averaging/voting over multiple trees.</a:t>
            </a:r>
            <a:endParaRPr sz="1600">
              <a:solidFill>
                <a:schemeClr val="dk1"/>
              </a:solidFill>
            </a:endParaRPr>
          </a:p>
          <a:p>
            <a:pPr marL="457200" lvl="0" indent="-330200" algn="l" rtl="0">
              <a:spcBef>
                <a:spcPts val="0"/>
              </a:spcBef>
              <a:spcAft>
                <a:spcPts val="0"/>
              </a:spcAft>
              <a:buClr>
                <a:schemeClr val="dk1"/>
              </a:buClr>
              <a:buSzPts val="1600"/>
              <a:buChar char="●"/>
            </a:pPr>
            <a:r>
              <a:rPr lang="en-GB" sz="1600">
                <a:solidFill>
                  <a:schemeClr val="dk1"/>
                </a:solidFill>
              </a:rPr>
              <a:t>Good for large datasets and handles high-dimensional data well.</a:t>
            </a:r>
            <a:endParaRPr sz="16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80" name="Shape 180"/>
        <p:cNvGrpSpPr/>
        <p:nvPr/>
      </p:nvGrpSpPr>
      <p:grpSpPr>
        <a:xfrm>
          <a:off x="0" y="0"/>
          <a:ext cx="0" cy="0"/>
          <a:chOff x="0" y="0"/>
          <a:chExt cx="0" cy="0"/>
        </a:xfrm>
      </p:grpSpPr>
      <p:sp>
        <p:nvSpPr>
          <p:cNvPr id="181" name="Google Shape;181;p32"/>
          <p:cNvSpPr txBox="1"/>
          <p:nvPr>
            <p:ph type="ctrTitle"/>
          </p:nvPr>
        </p:nvSpPr>
        <p:spPr>
          <a:xfrm>
            <a:off x="76200" y="381625"/>
            <a:ext cx="2503200" cy="46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GB" sz="1800" b="1">
                <a:solidFill>
                  <a:srgbClr val="FF9900"/>
                </a:solidFill>
              </a:rPr>
              <a:t>XGBoost </a:t>
            </a:r>
            <a:r>
              <a:rPr lang="en-GB" sz="1800" b="1">
                <a:solidFill>
                  <a:srgbClr val="FF9900"/>
                </a:solidFill>
              </a:rPr>
              <a:t>Classifier :</a:t>
            </a:r>
            <a:endParaRPr sz="1800" b="1">
              <a:solidFill>
                <a:srgbClr val="FF9900"/>
              </a:solidFill>
            </a:endParaRPr>
          </a:p>
        </p:txBody>
      </p:sp>
      <p:pic>
        <p:nvPicPr>
          <p:cNvPr id="182" name="Google Shape;182;p32"/>
          <p:cNvPicPr preferRelativeResize="0"/>
          <p:nvPr/>
        </p:nvPicPr>
        <p:blipFill>
          <a:blip r:embed="rId1"/>
          <a:stretch>
            <a:fillRect/>
          </a:stretch>
        </p:blipFill>
        <p:spPr>
          <a:xfrm>
            <a:off x="680600" y="2013025"/>
            <a:ext cx="7694725" cy="3043475"/>
          </a:xfrm>
          <a:prstGeom prst="rect">
            <a:avLst/>
          </a:prstGeom>
          <a:noFill/>
          <a:ln>
            <a:noFill/>
          </a:ln>
        </p:spPr>
      </p:pic>
      <p:sp>
        <p:nvSpPr>
          <p:cNvPr id="183" name="Google Shape;183;p32"/>
          <p:cNvSpPr txBox="1"/>
          <p:nvPr/>
        </p:nvSpPr>
        <p:spPr>
          <a:xfrm>
            <a:off x="2956200" y="-51525"/>
            <a:ext cx="2847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a:solidFill>
                  <a:srgbClr val="FF0000"/>
                </a:solidFill>
              </a:rPr>
              <a:t>Advanced Models</a:t>
            </a:r>
            <a:endParaRPr sz="2400" b="1">
              <a:solidFill>
                <a:srgbClr val="FF0000"/>
              </a:solidFill>
            </a:endParaRPr>
          </a:p>
        </p:txBody>
      </p:sp>
      <p:sp>
        <p:nvSpPr>
          <p:cNvPr id="184" name="Google Shape;184;p32"/>
          <p:cNvSpPr txBox="1"/>
          <p:nvPr/>
        </p:nvSpPr>
        <p:spPr>
          <a:xfrm>
            <a:off x="935575" y="767125"/>
            <a:ext cx="6452100" cy="11697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dk1"/>
              </a:buClr>
              <a:buSzPts val="1600"/>
              <a:buChar char="●"/>
            </a:pPr>
            <a:r>
              <a:rPr lang="en-GB" sz="1600">
                <a:solidFill>
                  <a:schemeClr val="dk1"/>
                </a:solidFill>
              </a:rPr>
              <a:t>Optimized gradient boosting algorithm.</a:t>
            </a:r>
            <a:endParaRPr sz="1600">
              <a:solidFill>
                <a:schemeClr val="dk1"/>
              </a:solidFill>
            </a:endParaRPr>
          </a:p>
          <a:p>
            <a:pPr marL="457200" lvl="0" indent="-330200" algn="l" rtl="0">
              <a:spcBef>
                <a:spcPts val="0"/>
              </a:spcBef>
              <a:spcAft>
                <a:spcPts val="0"/>
              </a:spcAft>
              <a:buClr>
                <a:schemeClr val="dk1"/>
              </a:buClr>
              <a:buSzPts val="1600"/>
              <a:buChar char="●"/>
            </a:pPr>
            <a:r>
              <a:rPr lang="en-GB" sz="1600">
                <a:solidFill>
                  <a:schemeClr val="dk1"/>
                </a:solidFill>
              </a:rPr>
              <a:t>Builds trees sequentially, correcting errors from previous trees.</a:t>
            </a:r>
            <a:endParaRPr sz="1600">
              <a:solidFill>
                <a:schemeClr val="dk1"/>
              </a:solidFill>
            </a:endParaRPr>
          </a:p>
          <a:p>
            <a:pPr marL="457200" lvl="0" indent="-330200" algn="l" rtl="0">
              <a:spcBef>
                <a:spcPts val="0"/>
              </a:spcBef>
              <a:spcAft>
                <a:spcPts val="0"/>
              </a:spcAft>
              <a:buClr>
                <a:schemeClr val="dk1"/>
              </a:buClr>
              <a:buSzPts val="1600"/>
              <a:buChar char="●"/>
            </a:pPr>
            <a:r>
              <a:rPr lang="en-GB" sz="1600">
                <a:solidFill>
                  <a:schemeClr val="dk1"/>
                </a:solidFill>
              </a:rPr>
              <a:t>Highly effective for complex problems but requires tuning to avoid overfitting.</a:t>
            </a:r>
            <a:endParaRPr sz="1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60" name="Shape 60"/>
        <p:cNvGrpSpPr/>
        <p:nvPr/>
      </p:nvGrpSpPr>
      <p:grpSpPr>
        <a:xfrm>
          <a:off x="0" y="0"/>
          <a:ext cx="0" cy="0"/>
          <a:chOff x="0" y="0"/>
          <a:chExt cx="0" cy="0"/>
        </a:xfrm>
      </p:grpSpPr>
      <p:sp>
        <p:nvSpPr>
          <p:cNvPr id="61" name="Google Shape;61;p14"/>
          <p:cNvSpPr txBox="1"/>
          <p:nvPr>
            <p:ph type="ctrTitle"/>
          </p:nvPr>
        </p:nvSpPr>
        <p:spPr>
          <a:xfrm>
            <a:off x="2750500" y="91275"/>
            <a:ext cx="3537000" cy="53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400" b="1">
                <a:solidFill>
                  <a:srgbClr val="FF0000"/>
                </a:solidFill>
              </a:rPr>
              <a:t>Problem Statement</a:t>
            </a:r>
            <a:endParaRPr sz="2400" b="1">
              <a:solidFill>
                <a:srgbClr val="FF0000"/>
              </a:solidFill>
            </a:endParaRPr>
          </a:p>
        </p:txBody>
      </p:sp>
      <p:sp>
        <p:nvSpPr>
          <p:cNvPr id="62" name="Google Shape;62;p14"/>
          <p:cNvSpPr txBox="1"/>
          <p:nvPr/>
        </p:nvSpPr>
        <p:spPr>
          <a:xfrm>
            <a:off x="423550" y="750400"/>
            <a:ext cx="8343300" cy="3786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457200" lvl="0" indent="-342900" algn="l" rtl="0">
              <a:spcBef>
                <a:spcPts val="0"/>
              </a:spcBef>
              <a:spcAft>
                <a:spcPts val="0"/>
              </a:spcAft>
              <a:buClr>
                <a:srgbClr val="FFFFFF"/>
              </a:buClr>
              <a:buSzPts val="1800"/>
              <a:buChar char="●"/>
            </a:pPr>
            <a:r>
              <a:rPr lang="en-GB" sz="1800">
                <a:solidFill>
                  <a:srgbClr val="FFFFFF"/>
                </a:solidFill>
              </a:rPr>
              <a:t>As a data scientist at Microsoft, he/she is tasked with enhancing the efficiency of Security Operation Centers (SOCs) by developing a machine learning model that can accurately predict the triage grade of cybersecurity incidents.</a:t>
            </a:r>
            <a:endParaRPr sz="1800">
              <a:solidFill>
                <a:srgbClr val="FFFFFF"/>
              </a:solidFill>
            </a:endParaRPr>
          </a:p>
          <a:p>
            <a:pPr marL="457200" lvl="0" indent="0" algn="l" rtl="0">
              <a:spcBef>
                <a:spcPts val="0"/>
              </a:spcBef>
              <a:spcAft>
                <a:spcPts val="0"/>
              </a:spcAft>
              <a:buNone/>
            </a:pPr>
            <a:endParaRPr sz="1800">
              <a:solidFill>
                <a:srgbClr val="FFFFFF"/>
              </a:solidFill>
            </a:endParaRPr>
          </a:p>
          <a:p>
            <a:pPr marL="457200" lvl="0" indent="-342900" algn="l" rtl="0">
              <a:spcBef>
                <a:spcPts val="0"/>
              </a:spcBef>
              <a:spcAft>
                <a:spcPts val="0"/>
              </a:spcAft>
              <a:buClr>
                <a:srgbClr val="FFFFFF"/>
              </a:buClr>
              <a:buSzPts val="1800"/>
              <a:buChar char="●"/>
            </a:pPr>
            <a:r>
              <a:rPr lang="en-GB" sz="1800">
                <a:solidFill>
                  <a:srgbClr val="FFFFFF"/>
                </a:solidFill>
              </a:rPr>
              <a:t>Utilizing the comprehensive GUIDE dataset, the goal is to create a classification model that categorizes incidents as true positive (TP), benign positive (BP), or false positive (FP) based on historical evidence and customer responses. </a:t>
            </a:r>
            <a:endParaRPr sz="1800">
              <a:solidFill>
                <a:srgbClr val="FFFFFF"/>
              </a:solidFill>
            </a:endParaRPr>
          </a:p>
          <a:p>
            <a:pPr marL="457200" lvl="0" indent="0" algn="l" rtl="0">
              <a:spcBef>
                <a:spcPts val="0"/>
              </a:spcBef>
              <a:spcAft>
                <a:spcPts val="0"/>
              </a:spcAft>
              <a:buNone/>
            </a:pPr>
            <a:endParaRPr sz="1800">
              <a:solidFill>
                <a:srgbClr val="FFFFFF"/>
              </a:solidFill>
            </a:endParaRPr>
          </a:p>
          <a:p>
            <a:pPr marL="457200" lvl="0" indent="-342900" algn="l" rtl="0">
              <a:spcBef>
                <a:spcPts val="0"/>
              </a:spcBef>
              <a:spcAft>
                <a:spcPts val="0"/>
              </a:spcAft>
              <a:buClr>
                <a:srgbClr val="FFFFFF"/>
              </a:buClr>
              <a:buSzPts val="1800"/>
              <a:buChar char="●"/>
            </a:pPr>
            <a:r>
              <a:rPr lang="en-GB" sz="1800">
                <a:solidFill>
                  <a:srgbClr val="FFFFFF"/>
                </a:solidFill>
              </a:rPr>
              <a:t>The model should be robust enough to support guided response systems in providing SOC analysts with precise, context-rich recommendations, ultimately improving the overall security posture of enterprise environments.</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88" name="Shape 188"/>
        <p:cNvGrpSpPr/>
        <p:nvPr/>
      </p:nvGrpSpPr>
      <p:grpSpPr>
        <a:xfrm>
          <a:off x="0" y="0"/>
          <a:ext cx="0" cy="0"/>
          <a:chOff x="0" y="0"/>
          <a:chExt cx="0" cy="0"/>
        </a:xfrm>
      </p:grpSpPr>
      <p:sp>
        <p:nvSpPr>
          <p:cNvPr id="189" name="Google Shape;189;p33"/>
          <p:cNvSpPr txBox="1"/>
          <p:nvPr/>
        </p:nvSpPr>
        <p:spPr>
          <a:xfrm>
            <a:off x="254850" y="832525"/>
            <a:ext cx="8634300" cy="3891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457200" lvl="0" indent="0" algn="l" rtl="0">
              <a:spcBef>
                <a:spcPts val="0"/>
              </a:spcBef>
              <a:spcAft>
                <a:spcPts val="0"/>
              </a:spcAft>
              <a:buNone/>
            </a:pPr>
            <a:r>
              <a:rPr lang="en-GB" sz="1800">
                <a:solidFill>
                  <a:srgbClr val="FF9900"/>
                </a:solidFill>
              </a:rPr>
              <a:t>Performance Metrics: </a:t>
            </a:r>
            <a:r>
              <a:rPr lang="en-GB" sz="1800">
                <a:solidFill>
                  <a:schemeClr val="dk1"/>
                </a:solidFill>
              </a:rPr>
              <a:t>Evaluate the model using the validation set, focusing on macro-F1 score, precision, and recall. Analyze these metrics across different classes (TP, BP, FP) to ensure balanced performance.</a:t>
            </a:r>
            <a:endParaRPr sz="1800">
              <a:solidFill>
                <a:schemeClr val="dk1"/>
              </a:solidFill>
            </a:endParaRPr>
          </a:p>
          <a:p>
            <a:pPr marL="457200" lvl="0" indent="0" algn="l" rtl="0">
              <a:spcBef>
                <a:spcPts val="0"/>
              </a:spcBef>
              <a:spcAft>
                <a:spcPts val="0"/>
              </a:spcAft>
              <a:buNone/>
            </a:pPr>
            <a:endParaRPr sz="1800">
              <a:solidFill>
                <a:srgbClr val="FF9900"/>
              </a:solidFill>
            </a:endParaRPr>
          </a:p>
          <a:p>
            <a:pPr marL="457200" lvl="0" indent="0" algn="l" rtl="0">
              <a:spcBef>
                <a:spcPts val="0"/>
              </a:spcBef>
              <a:spcAft>
                <a:spcPts val="0"/>
              </a:spcAft>
              <a:buNone/>
            </a:pPr>
            <a:r>
              <a:rPr lang="en-GB" sz="1800">
                <a:solidFill>
                  <a:srgbClr val="FF9900"/>
                </a:solidFill>
              </a:rPr>
              <a:t>Hyperparameter Tuning: </a:t>
            </a:r>
            <a:r>
              <a:rPr lang="en-GB" sz="1800">
                <a:solidFill>
                  <a:schemeClr val="dk1"/>
                </a:solidFill>
              </a:rPr>
              <a:t>Based on the initial evaluation, fine-tune hyperparameters to optimize model performance. This may involve adjusting learning rates, regularization parameters, tree depths, or the number of estimators, depending on the model type.</a:t>
            </a:r>
            <a:endParaRPr sz="1800">
              <a:solidFill>
                <a:schemeClr val="dk1"/>
              </a:solidFill>
            </a:endParaRPr>
          </a:p>
          <a:p>
            <a:pPr marL="457200" lvl="0" indent="0" algn="l" rtl="0">
              <a:spcBef>
                <a:spcPts val="0"/>
              </a:spcBef>
              <a:spcAft>
                <a:spcPts val="0"/>
              </a:spcAft>
              <a:buNone/>
            </a:pPr>
            <a:endParaRPr sz="1800">
              <a:solidFill>
                <a:srgbClr val="FF9900"/>
              </a:solidFill>
            </a:endParaRPr>
          </a:p>
          <a:p>
            <a:pPr marL="457200" lvl="0" indent="0" algn="l" rtl="0">
              <a:spcBef>
                <a:spcPts val="0"/>
              </a:spcBef>
              <a:spcAft>
                <a:spcPts val="0"/>
              </a:spcAft>
              <a:buNone/>
            </a:pPr>
            <a:r>
              <a:rPr lang="en-GB" sz="1800">
                <a:solidFill>
                  <a:srgbClr val="FF9900"/>
                </a:solidFill>
              </a:rPr>
              <a:t>Handling Class Imbalance: </a:t>
            </a:r>
            <a:r>
              <a:rPr lang="en-GB" sz="1800">
                <a:solidFill>
                  <a:schemeClr val="dk1"/>
                </a:solidFill>
              </a:rPr>
              <a:t>If class imbalance is a significant issue, consider techniques such as SMOTE (Synthetic Minority Over-sampling Technique), adjusting class weights, or using ensemble methods to boost the model's ability to handle minority classes effectively.</a:t>
            </a:r>
            <a:endParaRPr sz="1800">
              <a:solidFill>
                <a:schemeClr val="dk1"/>
              </a:solidFill>
            </a:endParaRPr>
          </a:p>
        </p:txBody>
      </p:sp>
      <p:sp>
        <p:nvSpPr>
          <p:cNvPr id="190" name="Google Shape;190;p33"/>
          <p:cNvSpPr txBox="1"/>
          <p:nvPr>
            <p:ph type="ctrTitle"/>
          </p:nvPr>
        </p:nvSpPr>
        <p:spPr>
          <a:xfrm>
            <a:off x="1896900" y="195025"/>
            <a:ext cx="5350200" cy="46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GB" sz="2400" b="1">
                <a:solidFill>
                  <a:srgbClr val="FF0000"/>
                </a:solidFill>
              </a:rPr>
              <a:t>Model Evaluation and Tuning</a:t>
            </a:r>
            <a:endParaRPr sz="2400" b="1">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208" name="Shape 208"/>
        <p:cNvGrpSpPr/>
        <p:nvPr/>
      </p:nvGrpSpPr>
      <p:grpSpPr>
        <a:xfrm>
          <a:off x="0" y="0"/>
          <a:ext cx="0" cy="0"/>
          <a:chOff x="0" y="0"/>
          <a:chExt cx="0" cy="0"/>
        </a:xfrm>
      </p:grpSpPr>
      <p:pic>
        <p:nvPicPr>
          <p:cNvPr id="209" name="Google Shape;209;p36"/>
          <p:cNvPicPr preferRelativeResize="0"/>
          <p:nvPr/>
        </p:nvPicPr>
        <p:blipFill>
          <a:blip r:embed="rId1"/>
          <a:stretch>
            <a:fillRect/>
          </a:stretch>
        </p:blipFill>
        <p:spPr>
          <a:xfrm>
            <a:off x="152400" y="1480200"/>
            <a:ext cx="8839200" cy="3239567"/>
          </a:xfrm>
          <a:prstGeom prst="rect">
            <a:avLst/>
          </a:prstGeom>
          <a:noFill/>
          <a:ln>
            <a:noFill/>
          </a:ln>
        </p:spPr>
      </p:pic>
      <p:sp>
        <p:nvSpPr>
          <p:cNvPr id="210" name="Google Shape;210;p36"/>
          <p:cNvSpPr txBox="1"/>
          <p:nvPr/>
        </p:nvSpPr>
        <p:spPr>
          <a:xfrm>
            <a:off x="197425" y="641650"/>
            <a:ext cx="87345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a:solidFill>
                  <a:schemeClr val="tx1"/>
                </a:solidFill>
              </a:rPr>
              <a:t>Hypertuning with best parameters to predict the model performance and save a model as a pickle file.</a:t>
            </a:r>
            <a:endParaRPr lang="en-GB" sz="1800">
              <a:solidFill>
                <a:schemeClr val="tx1"/>
              </a:solidFill>
            </a:endParaRPr>
          </a:p>
        </p:txBody>
      </p:sp>
      <p:sp>
        <p:nvSpPr>
          <p:cNvPr id="211" name="Google Shape;211;p36"/>
          <p:cNvSpPr txBox="1"/>
          <p:nvPr/>
        </p:nvSpPr>
        <p:spPr>
          <a:xfrm>
            <a:off x="1756925" y="100450"/>
            <a:ext cx="54120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400" b="1">
                <a:solidFill>
                  <a:srgbClr val="FF0000"/>
                </a:solidFill>
              </a:rPr>
              <a:t>Model Evaluation and Tuning</a:t>
            </a:r>
            <a:endParaRPr sz="2400" b="1">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94" name="Shape 194"/>
        <p:cNvGrpSpPr/>
        <p:nvPr/>
      </p:nvGrpSpPr>
      <p:grpSpPr>
        <a:xfrm>
          <a:off x="0" y="0"/>
          <a:ext cx="0" cy="0"/>
          <a:chOff x="0" y="0"/>
          <a:chExt cx="0" cy="0"/>
        </a:xfrm>
      </p:grpSpPr>
      <p:sp>
        <p:nvSpPr>
          <p:cNvPr id="195" name="Google Shape;195;p34"/>
          <p:cNvSpPr txBox="1"/>
          <p:nvPr>
            <p:ph type="ctrTitle"/>
          </p:nvPr>
        </p:nvSpPr>
        <p:spPr>
          <a:xfrm>
            <a:off x="2861945" y="61595"/>
            <a:ext cx="3620770" cy="461645"/>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sz="2665" b="1">
                <a:solidFill>
                  <a:srgbClr val="FF0000"/>
                </a:solidFill>
              </a:rPr>
              <a:t>Model Interpretation</a:t>
            </a:r>
            <a:endParaRPr sz="2665" b="1">
              <a:solidFill>
                <a:srgbClr val="FF0000"/>
              </a:solidFill>
            </a:endParaRPr>
          </a:p>
        </p:txBody>
      </p:sp>
      <p:pic>
        <p:nvPicPr>
          <p:cNvPr id="196" name="Google Shape;196;p34"/>
          <p:cNvPicPr preferRelativeResize="0"/>
          <p:nvPr/>
        </p:nvPicPr>
        <p:blipFill>
          <a:blip r:embed="rId1"/>
          <a:stretch>
            <a:fillRect/>
          </a:stretch>
        </p:blipFill>
        <p:spPr>
          <a:xfrm>
            <a:off x="432825" y="2342300"/>
            <a:ext cx="8278349" cy="2718550"/>
          </a:xfrm>
          <a:prstGeom prst="rect">
            <a:avLst/>
          </a:prstGeom>
          <a:noFill/>
          <a:ln>
            <a:noFill/>
          </a:ln>
        </p:spPr>
      </p:pic>
      <p:sp>
        <p:nvSpPr>
          <p:cNvPr id="197" name="Google Shape;197;p34"/>
          <p:cNvSpPr txBox="1"/>
          <p:nvPr/>
        </p:nvSpPr>
        <p:spPr>
          <a:xfrm>
            <a:off x="432825" y="563675"/>
            <a:ext cx="8278200" cy="1704975"/>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GB" sz="1800" b="1">
                <a:solidFill>
                  <a:srgbClr val="FF9900"/>
                </a:solidFill>
              </a:rPr>
              <a:t>Feature Importances</a:t>
            </a:r>
            <a:r>
              <a:rPr lang="en-US" altLang="en-GB" sz="1800" b="1">
                <a:solidFill>
                  <a:srgbClr val="FF9900"/>
                </a:solidFill>
              </a:rPr>
              <a:t> &amp; Misclassified features</a:t>
            </a:r>
            <a:r>
              <a:rPr lang="en-GB" sz="1800" b="1">
                <a:solidFill>
                  <a:srgbClr val="FF9900"/>
                </a:solidFill>
              </a:rPr>
              <a:t>:</a:t>
            </a:r>
            <a:r>
              <a:rPr lang="en-GB" sz="1800">
                <a:solidFill>
                  <a:srgbClr val="FFFFFF"/>
                </a:solidFill>
              </a:rPr>
              <a:t> </a:t>
            </a:r>
            <a:endParaRPr sz="1800">
              <a:solidFill>
                <a:srgbClr val="FFFFFF"/>
              </a:solidFill>
            </a:endParaRPr>
          </a:p>
          <a:p>
            <a:pPr marL="457200" lvl="0" indent="-342900" algn="l" rtl="0">
              <a:spcBef>
                <a:spcPts val="0"/>
              </a:spcBef>
              <a:spcAft>
                <a:spcPts val="0"/>
              </a:spcAft>
              <a:buClr>
                <a:srgbClr val="FFFFFF"/>
              </a:buClr>
              <a:buSzPts val="1800"/>
              <a:buChar char="●"/>
            </a:pPr>
            <a:r>
              <a:rPr lang="en-GB" sz="1800">
                <a:solidFill>
                  <a:srgbClr val="FFFFFF"/>
                </a:solidFill>
              </a:rPr>
              <a:t>Used visualizations and statistical summaries to identify patterns, correlations, and potential anomalies in the data.</a:t>
            </a:r>
            <a:endParaRPr sz="1800">
              <a:solidFill>
                <a:srgbClr val="FFFFFF"/>
              </a:solidFill>
            </a:endParaRPr>
          </a:p>
          <a:p>
            <a:pPr marL="457200" lvl="0" indent="-342900" algn="l" rtl="0">
              <a:spcBef>
                <a:spcPts val="0"/>
              </a:spcBef>
              <a:spcAft>
                <a:spcPts val="0"/>
              </a:spcAft>
              <a:buClr>
                <a:srgbClr val="FFFFFF"/>
              </a:buClr>
              <a:buSzPts val="1800"/>
              <a:buChar char="●"/>
            </a:pPr>
            <a:r>
              <a:rPr lang="en-GB" sz="1800">
                <a:solidFill>
                  <a:srgbClr val="FFFFFF"/>
                </a:solidFill>
              </a:rPr>
              <a:t>Removing columns where pairs are highly correlated to avoid multicollinearity</a:t>
            </a:r>
            <a:endParaRPr sz="1800">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201" name="Shape 201"/>
        <p:cNvGrpSpPr/>
        <p:nvPr/>
      </p:nvGrpSpPr>
      <p:grpSpPr>
        <a:xfrm>
          <a:off x="0" y="0"/>
          <a:ext cx="0" cy="0"/>
          <a:chOff x="0" y="0"/>
          <a:chExt cx="0" cy="0"/>
        </a:xfrm>
      </p:grpSpPr>
      <p:sp>
        <p:nvSpPr>
          <p:cNvPr id="202" name="Google Shape;202;p35"/>
          <p:cNvSpPr txBox="1"/>
          <p:nvPr>
            <p:ph type="ctrTitle"/>
          </p:nvPr>
        </p:nvSpPr>
        <p:spPr>
          <a:xfrm>
            <a:off x="1733975" y="118675"/>
            <a:ext cx="5389500" cy="46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GB" sz="2400" b="1">
                <a:solidFill>
                  <a:srgbClr val="FF0000"/>
                </a:solidFill>
              </a:rPr>
              <a:t>Performance</a:t>
            </a:r>
            <a:r>
              <a:rPr lang="en-GB" sz="2400" b="1">
                <a:solidFill>
                  <a:srgbClr val="FF0000"/>
                </a:solidFill>
              </a:rPr>
              <a:t> metrics comparison</a:t>
            </a:r>
            <a:endParaRPr sz="2400" b="1">
              <a:solidFill>
                <a:srgbClr val="FF0000"/>
              </a:solidFill>
            </a:endParaRPr>
          </a:p>
        </p:txBody>
      </p:sp>
      <p:pic>
        <p:nvPicPr>
          <p:cNvPr id="203" name="Google Shape;203;p35"/>
          <p:cNvPicPr preferRelativeResize="0"/>
          <p:nvPr/>
        </p:nvPicPr>
        <p:blipFill>
          <a:blip r:embed="rId1"/>
          <a:stretch>
            <a:fillRect/>
          </a:stretch>
        </p:blipFill>
        <p:spPr>
          <a:xfrm>
            <a:off x="478425" y="1346475"/>
            <a:ext cx="7939875" cy="3639625"/>
          </a:xfrm>
          <a:prstGeom prst="rect">
            <a:avLst/>
          </a:prstGeom>
          <a:noFill/>
          <a:ln>
            <a:noFill/>
          </a:ln>
        </p:spPr>
      </p:pic>
      <p:sp>
        <p:nvSpPr>
          <p:cNvPr id="204" name="Google Shape;204;p35"/>
          <p:cNvSpPr txBox="1"/>
          <p:nvPr/>
        </p:nvSpPr>
        <p:spPr>
          <a:xfrm>
            <a:off x="467360" y="590550"/>
            <a:ext cx="7950835" cy="73533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a:solidFill>
                  <a:schemeClr val="lt2"/>
                </a:solidFill>
              </a:rPr>
              <a:t>Compare the </a:t>
            </a:r>
            <a:r>
              <a:rPr lang="en-US" altLang="en-GB" sz="1800">
                <a:solidFill>
                  <a:schemeClr val="lt2"/>
                </a:solidFill>
              </a:rPr>
              <a:t>different </a:t>
            </a:r>
            <a:r>
              <a:rPr lang="en-GB" sz="1800">
                <a:solidFill>
                  <a:schemeClr val="lt2"/>
                </a:solidFill>
              </a:rPr>
              <a:t>model performance based on F1 score</a:t>
            </a:r>
            <a:r>
              <a:rPr lang="en-US" altLang="en-GB" sz="1800">
                <a:solidFill>
                  <a:schemeClr val="lt2"/>
                </a:solidFill>
              </a:rPr>
              <a:t>, we can see random forest has high accuracy compare to others.</a:t>
            </a:r>
            <a:endParaRPr lang="en-US" altLang="en-GB" sz="1800">
              <a:solidFill>
                <a:schemeClr val="lt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215" name="Shape 215"/>
        <p:cNvGrpSpPr/>
        <p:nvPr/>
      </p:nvGrpSpPr>
      <p:grpSpPr>
        <a:xfrm>
          <a:off x="0" y="0"/>
          <a:ext cx="0" cy="0"/>
          <a:chOff x="0" y="0"/>
          <a:chExt cx="0" cy="0"/>
        </a:xfrm>
      </p:grpSpPr>
      <p:sp>
        <p:nvSpPr>
          <p:cNvPr id="216" name="Google Shape;216;p37"/>
          <p:cNvSpPr txBox="1"/>
          <p:nvPr>
            <p:ph type="ctrTitle"/>
          </p:nvPr>
        </p:nvSpPr>
        <p:spPr>
          <a:xfrm>
            <a:off x="1745000" y="58650"/>
            <a:ext cx="5350200" cy="5979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sz="3000" b="1">
                <a:solidFill>
                  <a:srgbClr val="FF0000"/>
                </a:solidFill>
              </a:rPr>
              <a:t>Final Results (Test Dataset)</a:t>
            </a:r>
            <a:endParaRPr sz="3000" b="1">
              <a:solidFill>
                <a:srgbClr val="FF0000"/>
              </a:solidFill>
            </a:endParaRPr>
          </a:p>
        </p:txBody>
      </p:sp>
      <p:pic>
        <p:nvPicPr>
          <p:cNvPr id="217" name="Google Shape;217;p37"/>
          <p:cNvPicPr preferRelativeResize="0"/>
          <p:nvPr/>
        </p:nvPicPr>
        <p:blipFill>
          <a:blip r:embed="rId1"/>
          <a:stretch>
            <a:fillRect/>
          </a:stretch>
        </p:blipFill>
        <p:spPr>
          <a:xfrm>
            <a:off x="868175" y="732750"/>
            <a:ext cx="7234296" cy="410595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221" name="Shape 221"/>
        <p:cNvGrpSpPr/>
        <p:nvPr/>
      </p:nvGrpSpPr>
      <p:grpSpPr>
        <a:xfrm>
          <a:off x="0" y="0"/>
          <a:ext cx="0" cy="0"/>
          <a:chOff x="0" y="0"/>
          <a:chExt cx="0" cy="0"/>
        </a:xfrm>
      </p:grpSpPr>
      <p:sp>
        <p:nvSpPr>
          <p:cNvPr id="222" name="Google Shape;222;p38"/>
          <p:cNvSpPr txBox="1"/>
          <p:nvPr>
            <p:ph type="ctrTitle"/>
          </p:nvPr>
        </p:nvSpPr>
        <p:spPr>
          <a:xfrm>
            <a:off x="1668300" y="2147675"/>
            <a:ext cx="5350200" cy="5979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sz="3000" b="1">
                <a:solidFill>
                  <a:srgbClr val="FF0000"/>
                </a:solidFill>
              </a:rPr>
              <a:t>Thank you</a:t>
            </a:r>
            <a:endParaRPr sz="3000" b="1">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66" name="Shape 66"/>
        <p:cNvGrpSpPr/>
        <p:nvPr/>
      </p:nvGrpSpPr>
      <p:grpSpPr>
        <a:xfrm>
          <a:off x="0" y="0"/>
          <a:ext cx="0" cy="0"/>
          <a:chOff x="0" y="0"/>
          <a:chExt cx="0" cy="0"/>
        </a:xfrm>
      </p:grpSpPr>
      <p:sp>
        <p:nvSpPr>
          <p:cNvPr id="67" name="Google Shape;67;p15"/>
          <p:cNvSpPr txBox="1"/>
          <p:nvPr>
            <p:ph type="ctrTitle"/>
          </p:nvPr>
        </p:nvSpPr>
        <p:spPr>
          <a:xfrm>
            <a:off x="2776350" y="98100"/>
            <a:ext cx="3591300" cy="53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600" b="1">
                <a:solidFill>
                  <a:srgbClr val="FF0000"/>
                </a:solidFill>
              </a:rPr>
              <a:t>Business Use Cases</a:t>
            </a:r>
            <a:endParaRPr sz="2600">
              <a:solidFill>
                <a:srgbClr val="FF0000"/>
              </a:solidFill>
            </a:endParaRPr>
          </a:p>
        </p:txBody>
      </p:sp>
      <p:sp>
        <p:nvSpPr>
          <p:cNvPr id="68" name="Google Shape;68;p15"/>
          <p:cNvSpPr txBox="1"/>
          <p:nvPr/>
        </p:nvSpPr>
        <p:spPr>
          <a:xfrm>
            <a:off x="251775" y="757875"/>
            <a:ext cx="8751000" cy="4109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GB" sz="1500">
                <a:solidFill>
                  <a:srgbClr val="FFFFFF"/>
                </a:solidFill>
              </a:rPr>
              <a:t>The solution developed in this project can be implemented in various business scenarios, particularly in the field of cybersecurity. Some potential applications include:</a:t>
            </a:r>
            <a:endParaRPr sz="1500">
              <a:solidFill>
                <a:srgbClr val="FFFFFF"/>
              </a:solidFill>
            </a:endParaRPr>
          </a:p>
          <a:p>
            <a:pPr marL="0" lvl="0" indent="0" algn="l" rtl="0">
              <a:spcBef>
                <a:spcPts val="0"/>
              </a:spcBef>
              <a:spcAft>
                <a:spcPts val="0"/>
              </a:spcAft>
              <a:buNone/>
            </a:pPr>
            <a:endParaRPr sz="1500">
              <a:solidFill>
                <a:srgbClr val="FFFFFF"/>
              </a:solidFill>
            </a:endParaRPr>
          </a:p>
          <a:p>
            <a:pPr marL="0" lvl="0" indent="0" algn="l" rtl="0">
              <a:spcBef>
                <a:spcPts val="0"/>
              </a:spcBef>
              <a:spcAft>
                <a:spcPts val="0"/>
              </a:spcAft>
              <a:buNone/>
            </a:pPr>
            <a:r>
              <a:rPr lang="en-GB" sz="1500" b="1">
                <a:solidFill>
                  <a:srgbClr val="FF9900"/>
                </a:solidFill>
              </a:rPr>
              <a:t>Security Operation Centers (SOCs):</a:t>
            </a:r>
            <a:r>
              <a:rPr lang="en-GB" sz="1500" b="1">
                <a:solidFill>
                  <a:srgbClr val="FFFFFF"/>
                </a:solidFill>
              </a:rPr>
              <a:t> </a:t>
            </a:r>
            <a:r>
              <a:rPr lang="en-GB" sz="1500">
                <a:solidFill>
                  <a:srgbClr val="FFFFFF"/>
                </a:solidFill>
              </a:rPr>
              <a:t>Automating the triage process by accurately classifying cybersecurity incidents, thereby allowing SOC analysts to prioritize their efforts and respond to critical threats more efficiently.</a:t>
            </a:r>
            <a:endParaRPr sz="1500">
              <a:solidFill>
                <a:srgbClr val="FFFFFF"/>
              </a:solidFill>
            </a:endParaRPr>
          </a:p>
          <a:p>
            <a:pPr marL="0" lvl="0" indent="0" algn="l" rtl="0">
              <a:spcBef>
                <a:spcPts val="0"/>
              </a:spcBef>
              <a:spcAft>
                <a:spcPts val="0"/>
              </a:spcAft>
              <a:buNone/>
            </a:pPr>
            <a:endParaRPr sz="1500">
              <a:solidFill>
                <a:srgbClr val="FFFFFF"/>
              </a:solidFill>
            </a:endParaRPr>
          </a:p>
          <a:p>
            <a:pPr marL="0" lvl="0" indent="0" algn="l" rtl="0">
              <a:spcBef>
                <a:spcPts val="0"/>
              </a:spcBef>
              <a:spcAft>
                <a:spcPts val="0"/>
              </a:spcAft>
              <a:buNone/>
            </a:pPr>
            <a:r>
              <a:rPr lang="en-GB" sz="1500" b="1">
                <a:solidFill>
                  <a:srgbClr val="FF9900"/>
                </a:solidFill>
              </a:rPr>
              <a:t>Incident Response Automation:</a:t>
            </a:r>
            <a:r>
              <a:rPr lang="en-GB" sz="1500">
                <a:solidFill>
                  <a:srgbClr val="FFFFFF"/>
                </a:solidFill>
              </a:rPr>
              <a:t> Enabling guided response systems to automatically suggest appropriate actions for different types of incidents, leading to quicker mitigation of potential threats.</a:t>
            </a:r>
            <a:endParaRPr sz="1500">
              <a:solidFill>
                <a:srgbClr val="FFFFFF"/>
              </a:solidFill>
            </a:endParaRPr>
          </a:p>
          <a:p>
            <a:pPr marL="0" lvl="0" indent="0" algn="l" rtl="0">
              <a:spcBef>
                <a:spcPts val="0"/>
              </a:spcBef>
              <a:spcAft>
                <a:spcPts val="0"/>
              </a:spcAft>
              <a:buNone/>
            </a:pPr>
            <a:endParaRPr sz="1500">
              <a:solidFill>
                <a:srgbClr val="FFFFFF"/>
              </a:solidFill>
            </a:endParaRPr>
          </a:p>
          <a:p>
            <a:pPr marL="0" lvl="0" indent="0" algn="l" rtl="0">
              <a:spcBef>
                <a:spcPts val="0"/>
              </a:spcBef>
              <a:spcAft>
                <a:spcPts val="0"/>
              </a:spcAft>
              <a:buNone/>
            </a:pPr>
            <a:r>
              <a:rPr lang="en-GB" sz="1500" b="1">
                <a:solidFill>
                  <a:srgbClr val="FF9900"/>
                </a:solidFill>
              </a:rPr>
              <a:t>Threat Intelligence:</a:t>
            </a:r>
            <a:r>
              <a:rPr lang="en-GB" sz="1500">
                <a:solidFill>
                  <a:srgbClr val="FFFFFF"/>
                </a:solidFill>
              </a:rPr>
              <a:t> Enhancing threat detection capabilities by incorporating historical evidence and customer responses into the triage process, which can lead to more accurate identification of true and false positives.</a:t>
            </a:r>
            <a:endParaRPr sz="1500">
              <a:solidFill>
                <a:srgbClr val="FFFFFF"/>
              </a:solidFill>
            </a:endParaRPr>
          </a:p>
          <a:p>
            <a:pPr marL="0" lvl="0" indent="0" algn="l" rtl="0">
              <a:spcBef>
                <a:spcPts val="0"/>
              </a:spcBef>
              <a:spcAft>
                <a:spcPts val="0"/>
              </a:spcAft>
              <a:buNone/>
            </a:pPr>
            <a:endParaRPr sz="1500">
              <a:solidFill>
                <a:srgbClr val="FFFFFF"/>
              </a:solidFill>
            </a:endParaRPr>
          </a:p>
          <a:p>
            <a:pPr marL="0" lvl="0" indent="0" algn="l" rtl="0">
              <a:spcBef>
                <a:spcPts val="0"/>
              </a:spcBef>
              <a:spcAft>
                <a:spcPts val="0"/>
              </a:spcAft>
              <a:buNone/>
            </a:pPr>
            <a:r>
              <a:rPr lang="en-GB" sz="1500" b="1">
                <a:solidFill>
                  <a:srgbClr val="FF9900"/>
                </a:solidFill>
              </a:rPr>
              <a:t>Enterprise Security Management:</a:t>
            </a:r>
            <a:r>
              <a:rPr lang="en-GB" sz="1500">
                <a:solidFill>
                  <a:srgbClr val="FFFFFF"/>
                </a:solidFill>
              </a:rPr>
              <a:t> Improving the overall security posture of enterprise environments by reducing the number of false positives and ensuring that true threats are addressed promptly.</a:t>
            </a:r>
            <a:endParaRPr sz="1500">
              <a:solidFill>
                <a:srgbClr val="FFFFFF"/>
              </a:solidFill>
            </a:endParaRPr>
          </a:p>
          <a:p>
            <a:pPr marL="0" lvl="0" indent="0" algn="l" rtl="0">
              <a:spcBef>
                <a:spcPts val="0"/>
              </a:spcBef>
              <a:spcAft>
                <a:spcPts val="0"/>
              </a:spcAft>
              <a:buNone/>
            </a:pPr>
            <a:endParaRPr sz="15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72" name="Shape 72"/>
        <p:cNvGrpSpPr/>
        <p:nvPr/>
      </p:nvGrpSpPr>
      <p:grpSpPr>
        <a:xfrm>
          <a:off x="0" y="0"/>
          <a:ext cx="0" cy="0"/>
          <a:chOff x="0" y="0"/>
          <a:chExt cx="0" cy="0"/>
        </a:xfrm>
      </p:grpSpPr>
      <p:sp>
        <p:nvSpPr>
          <p:cNvPr id="73" name="Google Shape;73;p16"/>
          <p:cNvSpPr txBox="1"/>
          <p:nvPr/>
        </p:nvSpPr>
        <p:spPr>
          <a:xfrm>
            <a:off x="309300" y="650100"/>
            <a:ext cx="8525400" cy="4063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GB" sz="1800">
                <a:solidFill>
                  <a:srgbClr val="FFFFFF"/>
                </a:solidFill>
              </a:rPr>
              <a:t>The GUIDE dataset consists of over 13 million pieces of evidence across three hierarchical levels:</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r>
              <a:rPr lang="en-GB" sz="1800">
                <a:solidFill>
                  <a:srgbClr val="FF9900"/>
                </a:solidFill>
              </a:rPr>
              <a:t>1. Evidence:</a:t>
            </a:r>
            <a:r>
              <a:rPr lang="en-GB" sz="1800">
                <a:solidFill>
                  <a:srgbClr val="FFFFFF"/>
                </a:solidFill>
              </a:rPr>
              <a:t> Individual data points supporting an alert (e.g., IP addresses, user details).</a:t>
            </a:r>
            <a:endParaRPr sz="1800">
              <a:solidFill>
                <a:srgbClr val="FFFFFF"/>
              </a:solidFill>
            </a:endParaRPr>
          </a:p>
          <a:p>
            <a:pPr marL="0" lvl="0" indent="0" algn="l" rtl="0">
              <a:spcBef>
                <a:spcPts val="0"/>
              </a:spcBef>
              <a:spcAft>
                <a:spcPts val="0"/>
              </a:spcAft>
              <a:buNone/>
            </a:pPr>
            <a:r>
              <a:rPr lang="en-GB" sz="1800">
                <a:solidFill>
                  <a:srgbClr val="FF9900"/>
                </a:solidFill>
              </a:rPr>
              <a:t>2.</a:t>
            </a:r>
            <a:r>
              <a:rPr lang="en-GB" sz="1800">
                <a:solidFill>
                  <a:srgbClr val="FFFFFF"/>
                </a:solidFill>
              </a:rPr>
              <a:t> </a:t>
            </a:r>
            <a:r>
              <a:rPr lang="en-GB" sz="1800">
                <a:solidFill>
                  <a:srgbClr val="FF9900"/>
                </a:solidFill>
              </a:rPr>
              <a:t>Alert:</a:t>
            </a:r>
            <a:r>
              <a:rPr lang="en-GB" sz="1800">
                <a:solidFill>
                  <a:srgbClr val="FFFFFF"/>
                </a:solidFill>
              </a:rPr>
              <a:t> Aggregated evidences indicating potential security incidents.</a:t>
            </a:r>
            <a:endParaRPr sz="1800">
              <a:solidFill>
                <a:srgbClr val="FFFFFF"/>
              </a:solidFill>
            </a:endParaRPr>
          </a:p>
          <a:p>
            <a:pPr marL="0" lvl="0" indent="0" algn="l" rtl="0">
              <a:spcBef>
                <a:spcPts val="0"/>
              </a:spcBef>
              <a:spcAft>
                <a:spcPts val="0"/>
              </a:spcAft>
              <a:buNone/>
            </a:pPr>
            <a:r>
              <a:rPr lang="en-GB" sz="1800">
                <a:solidFill>
                  <a:srgbClr val="FF9900"/>
                </a:solidFill>
              </a:rPr>
              <a:t>3. Incident:</a:t>
            </a:r>
            <a:r>
              <a:rPr lang="en-GB" sz="1800">
                <a:solidFill>
                  <a:srgbClr val="FFFFFF"/>
                </a:solidFill>
              </a:rPr>
              <a:t> A comprehensive narrative representing one or more alerts.</a:t>
            </a:r>
            <a:endParaRPr sz="1800">
              <a:solidFill>
                <a:srgbClr val="FFFFFF"/>
              </a:solidFill>
            </a:endParaRPr>
          </a:p>
          <a:p>
            <a:pPr marL="0" lvl="0" indent="0" algn="l" rtl="0">
              <a:spcBef>
                <a:spcPts val="0"/>
              </a:spcBef>
              <a:spcAft>
                <a:spcPts val="0"/>
              </a:spcAft>
              <a:buNone/>
            </a:pPr>
            <a:r>
              <a:rPr lang="en-GB" sz="1800">
                <a:solidFill>
                  <a:srgbClr val="FF9900"/>
                </a:solidFill>
              </a:rPr>
              <a:t>4. Size:</a:t>
            </a:r>
            <a:r>
              <a:rPr lang="en-GB" sz="1800">
                <a:solidFill>
                  <a:srgbClr val="FFFFFF"/>
                </a:solidFill>
              </a:rPr>
              <a:t> Over 1 million annotated incidents with triage labels, and 26,000 incidents with remediation action labels.</a:t>
            </a:r>
            <a:endParaRPr sz="1800">
              <a:solidFill>
                <a:srgbClr val="FFFFFF"/>
              </a:solidFill>
            </a:endParaRPr>
          </a:p>
          <a:p>
            <a:pPr marL="0" lvl="0" indent="0" algn="l" rtl="0">
              <a:spcBef>
                <a:spcPts val="0"/>
              </a:spcBef>
              <a:spcAft>
                <a:spcPts val="0"/>
              </a:spcAft>
              <a:buNone/>
            </a:pPr>
            <a:r>
              <a:rPr lang="en-GB" sz="1800">
                <a:solidFill>
                  <a:srgbClr val="FF9900"/>
                </a:solidFill>
              </a:rPr>
              <a:t>5. Telemetry: </a:t>
            </a:r>
            <a:r>
              <a:rPr lang="en-GB" sz="1800">
                <a:solidFill>
                  <a:srgbClr val="FFFFFF"/>
                </a:solidFill>
              </a:rPr>
              <a:t>Data from over 6,100 organizations, including 441 MITRE ATT&amp;CK techniques.</a:t>
            </a:r>
            <a:endParaRPr sz="1800">
              <a:solidFill>
                <a:srgbClr val="FFFFFF"/>
              </a:solidFill>
            </a:endParaRPr>
          </a:p>
          <a:p>
            <a:pPr marL="0" lvl="0" indent="0" algn="l" rtl="0">
              <a:spcBef>
                <a:spcPts val="0"/>
              </a:spcBef>
              <a:spcAft>
                <a:spcPts val="0"/>
              </a:spcAft>
              <a:buNone/>
            </a:pPr>
            <a:r>
              <a:rPr lang="en-GB" sz="1800">
                <a:solidFill>
                  <a:srgbClr val="FF9900"/>
                </a:solidFill>
              </a:rPr>
              <a:t>6.</a:t>
            </a:r>
            <a:r>
              <a:rPr lang="en-GB" sz="1800">
                <a:solidFill>
                  <a:srgbClr val="FFFFFF"/>
                </a:solidFill>
              </a:rPr>
              <a:t> </a:t>
            </a:r>
            <a:r>
              <a:rPr lang="en-GB" sz="1800">
                <a:solidFill>
                  <a:srgbClr val="FF9900"/>
                </a:solidFill>
              </a:rPr>
              <a:t>Training/Testing:</a:t>
            </a:r>
            <a:r>
              <a:rPr lang="en-GB" sz="1800">
                <a:solidFill>
                  <a:srgbClr val="FFFFFF"/>
                </a:solidFill>
              </a:rPr>
              <a:t> The dataset is divided into a training set (80%) and a test set (20%), ensuring stratified representation of triage grades and identifiers.</a:t>
            </a:r>
            <a:endParaRPr sz="1800">
              <a:solidFill>
                <a:srgbClr val="FFFFFF"/>
              </a:solidFill>
            </a:endParaRPr>
          </a:p>
          <a:p>
            <a:pPr marL="0" lvl="0" indent="0" algn="l" rtl="0">
              <a:spcBef>
                <a:spcPts val="0"/>
              </a:spcBef>
              <a:spcAft>
                <a:spcPts val="0"/>
              </a:spcAft>
              <a:buNone/>
            </a:pPr>
            <a:endParaRPr sz="1800">
              <a:solidFill>
                <a:srgbClr val="FFFFFF"/>
              </a:solidFill>
            </a:endParaRPr>
          </a:p>
        </p:txBody>
      </p:sp>
      <p:sp>
        <p:nvSpPr>
          <p:cNvPr id="74" name="Google Shape;74;p16"/>
          <p:cNvSpPr txBox="1"/>
          <p:nvPr>
            <p:ph type="ctrTitle"/>
          </p:nvPr>
        </p:nvSpPr>
        <p:spPr>
          <a:xfrm>
            <a:off x="3011700" y="113100"/>
            <a:ext cx="3120600" cy="53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GB" sz="2600" b="1">
                <a:solidFill>
                  <a:srgbClr val="FF0000"/>
                </a:solidFill>
              </a:rPr>
              <a:t>Dataset Overview</a:t>
            </a:r>
            <a:endParaRPr sz="2600" b="1">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78" name="Shape 78"/>
        <p:cNvGrpSpPr/>
        <p:nvPr/>
      </p:nvGrpSpPr>
      <p:grpSpPr>
        <a:xfrm>
          <a:off x="0" y="0"/>
          <a:ext cx="0" cy="0"/>
          <a:chOff x="0" y="0"/>
          <a:chExt cx="0" cy="0"/>
        </a:xfrm>
      </p:grpSpPr>
      <p:sp>
        <p:nvSpPr>
          <p:cNvPr id="79" name="Google Shape;79;p17"/>
          <p:cNvSpPr txBox="1"/>
          <p:nvPr>
            <p:ph type="ctrTitle"/>
          </p:nvPr>
        </p:nvSpPr>
        <p:spPr>
          <a:xfrm>
            <a:off x="1230950" y="36900"/>
            <a:ext cx="6884100" cy="48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400" b="1">
                <a:solidFill>
                  <a:srgbClr val="FF0000"/>
                </a:solidFill>
              </a:rPr>
              <a:t>Model Benchmarking and Optimization</a:t>
            </a:r>
            <a:endParaRPr sz="2400" b="1">
              <a:solidFill>
                <a:srgbClr val="FF0000"/>
              </a:solidFill>
            </a:endParaRPr>
          </a:p>
        </p:txBody>
      </p:sp>
      <p:sp>
        <p:nvSpPr>
          <p:cNvPr id="80" name="Google Shape;80;p17"/>
          <p:cNvSpPr txBox="1"/>
          <p:nvPr/>
        </p:nvSpPr>
        <p:spPr>
          <a:xfrm>
            <a:off x="190500" y="602100"/>
            <a:ext cx="8763000" cy="4433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GB" sz="1800">
                <a:solidFill>
                  <a:srgbClr val="FF9900"/>
                </a:solidFill>
              </a:rPr>
              <a:t>Benchmarking</a:t>
            </a:r>
            <a:endParaRPr sz="1800">
              <a:solidFill>
                <a:srgbClr val="FF9900"/>
              </a:solidFill>
            </a:endParaRPr>
          </a:p>
          <a:p>
            <a:pPr marL="0" lvl="0" indent="0" algn="l" rtl="0">
              <a:spcBef>
                <a:spcPts val="0"/>
              </a:spcBef>
              <a:spcAft>
                <a:spcPts val="0"/>
              </a:spcAft>
              <a:buNone/>
            </a:pPr>
            <a:endParaRPr sz="1600">
              <a:solidFill>
                <a:srgbClr val="FFFFFF"/>
              </a:solidFill>
            </a:endParaRPr>
          </a:p>
          <a:p>
            <a:pPr marL="0" lvl="0" indent="0" algn="l" rtl="0">
              <a:spcBef>
                <a:spcPts val="0"/>
              </a:spcBef>
              <a:spcAft>
                <a:spcPts val="0"/>
              </a:spcAft>
              <a:buNone/>
            </a:pPr>
            <a:r>
              <a:rPr lang="en-GB" sz="1600">
                <a:solidFill>
                  <a:srgbClr val="FFFFFF"/>
                </a:solidFill>
              </a:rPr>
              <a:t>The GUIDE dataset aims to establish standardized benchmarks for guided response systems:</a:t>
            </a:r>
            <a:endParaRPr sz="1600">
              <a:solidFill>
                <a:srgbClr val="FFFFFF"/>
              </a:solidFill>
            </a:endParaRPr>
          </a:p>
          <a:p>
            <a:pPr marL="0" lvl="0" indent="0" algn="l" rtl="0">
              <a:spcBef>
                <a:spcPts val="0"/>
              </a:spcBef>
              <a:spcAft>
                <a:spcPts val="0"/>
              </a:spcAft>
              <a:buNone/>
            </a:pPr>
            <a:endParaRPr sz="1600">
              <a:solidFill>
                <a:srgbClr val="FFFFFF"/>
              </a:solidFill>
            </a:endParaRPr>
          </a:p>
          <a:p>
            <a:pPr marL="0" lvl="0" indent="0" algn="l" rtl="0">
              <a:spcBef>
                <a:spcPts val="0"/>
              </a:spcBef>
              <a:spcAft>
                <a:spcPts val="0"/>
              </a:spcAft>
              <a:buNone/>
            </a:pPr>
            <a:r>
              <a:rPr lang="en-GB" sz="1600">
                <a:solidFill>
                  <a:srgbClr val="FFFFFF"/>
                </a:solidFill>
              </a:rPr>
              <a:t>- Primary Metric: Macro-F1 score for incident triage predictions.</a:t>
            </a:r>
            <a:endParaRPr sz="1600">
              <a:solidFill>
                <a:srgbClr val="FFFFFF"/>
              </a:solidFill>
            </a:endParaRPr>
          </a:p>
          <a:p>
            <a:pPr marL="0" lvl="0" indent="0" algn="l" rtl="0">
              <a:spcBef>
                <a:spcPts val="0"/>
              </a:spcBef>
              <a:spcAft>
                <a:spcPts val="0"/>
              </a:spcAft>
              <a:buNone/>
            </a:pPr>
            <a:r>
              <a:rPr lang="en-GB" sz="1600">
                <a:solidFill>
                  <a:srgbClr val="FFFFFF"/>
                </a:solidFill>
              </a:rPr>
              <a:t>- Secondary Metric: Precision and recall for remediation action predictions.</a:t>
            </a:r>
            <a:endParaRPr sz="1600">
              <a:solidFill>
                <a:srgbClr val="FFFFFF"/>
              </a:solidFill>
            </a:endParaRPr>
          </a:p>
          <a:p>
            <a:pPr marL="0" lvl="0" indent="0" algn="l" rtl="0">
              <a:spcBef>
                <a:spcPts val="0"/>
              </a:spcBef>
              <a:spcAft>
                <a:spcPts val="0"/>
              </a:spcAft>
              <a:buNone/>
            </a:pPr>
            <a:endParaRPr sz="1600">
              <a:solidFill>
                <a:srgbClr val="FFFFFF"/>
              </a:solidFill>
            </a:endParaRPr>
          </a:p>
          <a:p>
            <a:pPr marL="0" lvl="0" indent="0" algn="l" rtl="0">
              <a:spcBef>
                <a:spcPts val="0"/>
              </a:spcBef>
              <a:spcAft>
                <a:spcPts val="0"/>
              </a:spcAft>
              <a:buNone/>
            </a:pPr>
            <a:r>
              <a:rPr lang="en-GB" sz="1800">
                <a:solidFill>
                  <a:srgbClr val="FF9900"/>
                </a:solidFill>
              </a:rPr>
              <a:t>Privacy Considerations</a:t>
            </a:r>
            <a:endParaRPr sz="1800">
              <a:solidFill>
                <a:srgbClr val="FF9900"/>
              </a:solidFill>
            </a:endParaRPr>
          </a:p>
          <a:p>
            <a:pPr marL="0" lvl="0" indent="0" algn="l" rtl="0">
              <a:spcBef>
                <a:spcPts val="0"/>
              </a:spcBef>
              <a:spcAft>
                <a:spcPts val="0"/>
              </a:spcAft>
              <a:buNone/>
            </a:pPr>
            <a:endParaRPr sz="1600">
              <a:solidFill>
                <a:srgbClr val="FFFFFF"/>
              </a:solidFill>
            </a:endParaRPr>
          </a:p>
          <a:p>
            <a:pPr marL="0" lvl="0" indent="0" algn="l" rtl="0">
              <a:spcBef>
                <a:spcPts val="0"/>
              </a:spcBef>
              <a:spcAft>
                <a:spcPts val="0"/>
              </a:spcAft>
              <a:buNone/>
            </a:pPr>
            <a:r>
              <a:rPr lang="en-GB" sz="1600">
                <a:solidFill>
                  <a:srgbClr val="FFFFFF"/>
                </a:solidFill>
              </a:rPr>
              <a:t>To protect sensitive information, the dataset underwent a stringent anonymization process, including:</a:t>
            </a:r>
            <a:endParaRPr sz="1600">
              <a:solidFill>
                <a:srgbClr val="FFFFFF"/>
              </a:solidFill>
            </a:endParaRPr>
          </a:p>
          <a:p>
            <a:pPr marL="0" lvl="0" indent="0" algn="l" rtl="0">
              <a:spcBef>
                <a:spcPts val="0"/>
              </a:spcBef>
              <a:spcAft>
                <a:spcPts val="0"/>
              </a:spcAft>
              <a:buNone/>
            </a:pPr>
            <a:endParaRPr sz="1600">
              <a:solidFill>
                <a:srgbClr val="FFFFFF"/>
              </a:solidFill>
            </a:endParaRPr>
          </a:p>
          <a:p>
            <a:pPr marL="0" lvl="0" indent="0" algn="l" rtl="0">
              <a:spcBef>
                <a:spcPts val="0"/>
              </a:spcBef>
              <a:spcAft>
                <a:spcPts val="0"/>
              </a:spcAft>
              <a:buNone/>
            </a:pPr>
            <a:r>
              <a:rPr lang="en-GB" sz="1600">
                <a:solidFill>
                  <a:srgbClr val="FFFFFF"/>
                </a:solidFill>
              </a:rPr>
              <a:t>- Pseudo-anonymization: Sensitive values are hashed using SHA1 to maintain uniqueness without revealing identities.</a:t>
            </a:r>
            <a:endParaRPr sz="1600">
              <a:solidFill>
                <a:srgbClr val="FFFFFF"/>
              </a:solidFill>
            </a:endParaRPr>
          </a:p>
          <a:p>
            <a:pPr marL="0" lvl="0" indent="0" algn="l" rtl="0">
              <a:spcBef>
                <a:spcPts val="0"/>
              </a:spcBef>
              <a:spcAft>
                <a:spcPts val="0"/>
              </a:spcAft>
              <a:buNone/>
            </a:pPr>
            <a:r>
              <a:rPr lang="en-GB" sz="1600">
                <a:solidFill>
                  <a:srgbClr val="FFFFFF"/>
                </a:solidFill>
              </a:rPr>
              <a:t>- Random ID Replacement: Hashed values are replaced with randomly generated IDs.</a:t>
            </a:r>
            <a:endParaRPr sz="1600">
              <a:solidFill>
                <a:srgbClr val="FFFFFF"/>
              </a:solidFill>
            </a:endParaRPr>
          </a:p>
          <a:p>
            <a:pPr marL="0" lvl="0" indent="0" algn="l" rtl="0">
              <a:spcBef>
                <a:spcPts val="0"/>
              </a:spcBef>
              <a:spcAft>
                <a:spcPts val="0"/>
              </a:spcAft>
              <a:buNone/>
            </a:pPr>
            <a:r>
              <a:rPr lang="en-GB" sz="1600">
                <a:solidFill>
                  <a:srgbClr val="FFFFFF"/>
                </a:solidFill>
              </a:rPr>
              <a:t>- Temporal Noise: Timestamps are modified to prevent re-identification.</a:t>
            </a:r>
            <a:endParaRPr sz="1600">
              <a:solidFill>
                <a:srgbClr val="FFFFFF"/>
              </a:solidFill>
            </a:endParaRPr>
          </a:p>
          <a:p>
            <a:pPr marL="0" lvl="0" indent="0" algn="l" rtl="0">
              <a:spcBef>
                <a:spcPts val="0"/>
              </a:spcBef>
              <a:spcAft>
                <a:spcPts val="0"/>
              </a:spcAft>
              <a:buNone/>
            </a:pPr>
            <a:endParaRPr sz="16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84" name="Shape 84"/>
        <p:cNvGrpSpPr/>
        <p:nvPr/>
      </p:nvGrpSpPr>
      <p:grpSpPr>
        <a:xfrm>
          <a:off x="0" y="0"/>
          <a:ext cx="0" cy="0"/>
          <a:chOff x="0" y="0"/>
          <a:chExt cx="0" cy="0"/>
        </a:xfrm>
      </p:grpSpPr>
      <p:sp>
        <p:nvSpPr>
          <p:cNvPr id="85" name="Google Shape;85;p18"/>
          <p:cNvSpPr txBox="1"/>
          <p:nvPr/>
        </p:nvSpPr>
        <p:spPr>
          <a:xfrm>
            <a:off x="499400" y="891875"/>
            <a:ext cx="7998600" cy="3786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457200" lvl="0" indent="-342900" algn="l" rtl="0">
              <a:spcBef>
                <a:spcPts val="0"/>
              </a:spcBef>
              <a:spcAft>
                <a:spcPts val="0"/>
              </a:spcAft>
              <a:buClr>
                <a:srgbClr val="FFFFFF"/>
              </a:buClr>
              <a:buSzPts val="1800"/>
              <a:buChar char="●"/>
            </a:pPr>
            <a:r>
              <a:rPr lang="en-GB" sz="1800">
                <a:solidFill>
                  <a:srgbClr val="FFFFFF"/>
                </a:solidFill>
              </a:rPr>
              <a:t>Data Exploration and Understanding</a:t>
            </a:r>
            <a:endParaRPr sz="1800">
              <a:solidFill>
                <a:srgbClr val="FFFFFF"/>
              </a:solidFill>
            </a:endParaRPr>
          </a:p>
          <a:p>
            <a:pPr marL="457200" lvl="0" indent="0" algn="l" rtl="0">
              <a:spcBef>
                <a:spcPts val="0"/>
              </a:spcBef>
              <a:spcAft>
                <a:spcPts val="0"/>
              </a:spcAft>
              <a:buNone/>
            </a:pPr>
            <a:endParaRPr sz="1800">
              <a:solidFill>
                <a:srgbClr val="FFFFFF"/>
              </a:solidFill>
            </a:endParaRPr>
          </a:p>
          <a:p>
            <a:pPr marL="457200" lvl="0" indent="-342900" algn="l" rtl="0">
              <a:spcBef>
                <a:spcPts val="0"/>
              </a:spcBef>
              <a:spcAft>
                <a:spcPts val="0"/>
              </a:spcAft>
              <a:buClr>
                <a:srgbClr val="FFFFFF"/>
              </a:buClr>
              <a:buSzPts val="1800"/>
              <a:buChar char="●"/>
            </a:pPr>
            <a:r>
              <a:rPr lang="en-GB" sz="1800">
                <a:solidFill>
                  <a:srgbClr val="FFFFFF"/>
                </a:solidFill>
              </a:rPr>
              <a:t>Data Preprocessing</a:t>
            </a:r>
            <a:endParaRPr sz="1800">
              <a:solidFill>
                <a:srgbClr val="FFFFFF"/>
              </a:solidFill>
            </a:endParaRPr>
          </a:p>
          <a:p>
            <a:pPr marL="457200" lvl="0" indent="0" algn="l" rtl="0">
              <a:spcBef>
                <a:spcPts val="0"/>
              </a:spcBef>
              <a:spcAft>
                <a:spcPts val="0"/>
              </a:spcAft>
              <a:buNone/>
            </a:pPr>
            <a:endParaRPr sz="1800">
              <a:solidFill>
                <a:srgbClr val="FFFFFF"/>
              </a:solidFill>
            </a:endParaRPr>
          </a:p>
          <a:p>
            <a:pPr marL="457200" lvl="0" indent="-342900" algn="l" rtl="0">
              <a:spcBef>
                <a:spcPts val="0"/>
              </a:spcBef>
              <a:spcAft>
                <a:spcPts val="0"/>
              </a:spcAft>
              <a:buClr>
                <a:srgbClr val="FFFFFF"/>
              </a:buClr>
              <a:buSzPts val="1800"/>
              <a:buChar char="●"/>
            </a:pPr>
            <a:r>
              <a:rPr lang="en-GB" sz="1800">
                <a:solidFill>
                  <a:srgbClr val="FFFFFF"/>
                </a:solidFill>
              </a:rPr>
              <a:t>Exploratory Data Analysis (EDA)</a:t>
            </a:r>
            <a:endParaRPr sz="1800">
              <a:solidFill>
                <a:srgbClr val="FFFFFF"/>
              </a:solidFill>
            </a:endParaRPr>
          </a:p>
          <a:p>
            <a:pPr marL="457200" lvl="0" indent="0" algn="l" rtl="0">
              <a:spcBef>
                <a:spcPts val="0"/>
              </a:spcBef>
              <a:spcAft>
                <a:spcPts val="0"/>
              </a:spcAft>
              <a:buNone/>
            </a:pPr>
            <a:endParaRPr sz="1800">
              <a:solidFill>
                <a:srgbClr val="FFFFFF"/>
              </a:solidFill>
            </a:endParaRPr>
          </a:p>
          <a:p>
            <a:pPr marL="457200" lvl="0" indent="-342900" algn="l" rtl="0">
              <a:spcBef>
                <a:spcPts val="0"/>
              </a:spcBef>
              <a:spcAft>
                <a:spcPts val="0"/>
              </a:spcAft>
              <a:buClr>
                <a:srgbClr val="FFFFFF"/>
              </a:buClr>
              <a:buSzPts val="1800"/>
              <a:buChar char="●"/>
            </a:pPr>
            <a:r>
              <a:rPr lang="en-GB" sz="1800">
                <a:solidFill>
                  <a:srgbClr val="FFFFFF"/>
                </a:solidFill>
              </a:rPr>
              <a:t>Model Selection and Training</a:t>
            </a:r>
            <a:endParaRPr sz="1800">
              <a:solidFill>
                <a:srgbClr val="FFFFFF"/>
              </a:solidFill>
            </a:endParaRPr>
          </a:p>
          <a:p>
            <a:pPr marL="457200" lvl="0" indent="0" algn="l" rtl="0">
              <a:spcBef>
                <a:spcPts val="0"/>
              </a:spcBef>
              <a:spcAft>
                <a:spcPts val="0"/>
              </a:spcAft>
              <a:buNone/>
            </a:pPr>
            <a:endParaRPr sz="1800">
              <a:solidFill>
                <a:srgbClr val="FFFFFF"/>
              </a:solidFill>
            </a:endParaRPr>
          </a:p>
          <a:p>
            <a:pPr marL="457200" lvl="0" indent="-342900" algn="l" rtl="0">
              <a:spcBef>
                <a:spcPts val="0"/>
              </a:spcBef>
              <a:spcAft>
                <a:spcPts val="0"/>
              </a:spcAft>
              <a:buClr>
                <a:srgbClr val="FFFFFF"/>
              </a:buClr>
              <a:buSzPts val="1800"/>
              <a:buChar char="●"/>
            </a:pPr>
            <a:r>
              <a:rPr lang="en-GB" sz="1800">
                <a:solidFill>
                  <a:srgbClr val="FFFFFF"/>
                </a:solidFill>
              </a:rPr>
              <a:t>Model Evaluation and Tuning</a:t>
            </a:r>
            <a:endParaRPr sz="1800">
              <a:solidFill>
                <a:srgbClr val="FFFFFF"/>
              </a:solidFill>
            </a:endParaRPr>
          </a:p>
          <a:p>
            <a:pPr marL="457200" lvl="0" indent="0" algn="l" rtl="0">
              <a:spcBef>
                <a:spcPts val="0"/>
              </a:spcBef>
              <a:spcAft>
                <a:spcPts val="0"/>
              </a:spcAft>
              <a:buNone/>
            </a:pPr>
            <a:endParaRPr sz="1800">
              <a:solidFill>
                <a:srgbClr val="FFFFFF"/>
              </a:solidFill>
            </a:endParaRPr>
          </a:p>
          <a:p>
            <a:pPr marL="457200" lvl="0" indent="-342900" algn="l" rtl="0">
              <a:spcBef>
                <a:spcPts val="0"/>
              </a:spcBef>
              <a:spcAft>
                <a:spcPts val="0"/>
              </a:spcAft>
              <a:buClr>
                <a:srgbClr val="FFFFFF"/>
              </a:buClr>
              <a:buSzPts val="1800"/>
              <a:buChar char="●"/>
            </a:pPr>
            <a:r>
              <a:rPr lang="en-GB" sz="1800">
                <a:solidFill>
                  <a:srgbClr val="FFFFFF"/>
                </a:solidFill>
              </a:rPr>
              <a:t>Final Evaluation on Test Set</a:t>
            </a:r>
            <a:endParaRPr sz="1800">
              <a:solidFill>
                <a:srgbClr val="FFFFFF"/>
              </a:solidFill>
            </a:endParaRPr>
          </a:p>
          <a:p>
            <a:pPr marL="457200" lvl="0" indent="0" algn="l" rtl="0">
              <a:spcBef>
                <a:spcPts val="0"/>
              </a:spcBef>
              <a:spcAft>
                <a:spcPts val="0"/>
              </a:spcAft>
              <a:buNone/>
            </a:pPr>
            <a:endParaRPr sz="1800">
              <a:solidFill>
                <a:srgbClr val="FFFFFF"/>
              </a:solidFill>
            </a:endParaRPr>
          </a:p>
          <a:p>
            <a:pPr marL="457200" lvl="0" indent="-342900" algn="l" rtl="0">
              <a:spcBef>
                <a:spcPts val="0"/>
              </a:spcBef>
              <a:spcAft>
                <a:spcPts val="0"/>
              </a:spcAft>
              <a:buClr>
                <a:srgbClr val="FFFFFF"/>
              </a:buClr>
              <a:buSzPts val="1800"/>
              <a:buChar char="●"/>
            </a:pPr>
            <a:r>
              <a:rPr lang="en-GB" sz="1800">
                <a:solidFill>
                  <a:srgbClr val="FFFFFF"/>
                </a:solidFill>
              </a:rPr>
              <a:t>Final Results and Model Performance Analysis</a:t>
            </a:r>
            <a:endParaRPr sz="1800">
              <a:solidFill>
                <a:srgbClr val="FFFFFF"/>
              </a:solidFill>
            </a:endParaRPr>
          </a:p>
        </p:txBody>
      </p:sp>
      <p:sp>
        <p:nvSpPr>
          <p:cNvPr id="86" name="Google Shape;86;p18"/>
          <p:cNvSpPr txBox="1"/>
          <p:nvPr>
            <p:ph type="ctrTitle"/>
          </p:nvPr>
        </p:nvSpPr>
        <p:spPr>
          <a:xfrm>
            <a:off x="3318800" y="216675"/>
            <a:ext cx="2359800" cy="4617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sz="3000" b="1">
                <a:solidFill>
                  <a:srgbClr val="FF0000"/>
                </a:solidFill>
              </a:rPr>
              <a:t>Approach</a:t>
            </a:r>
            <a:endParaRPr sz="3000" b="1">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90" name="Shape 90"/>
        <p:cNvGrpSpPr/>
        <p:nvPr/>
      </p:nvGrpSpPr>
      <p:grpSpPr>
        <a:xfrm>
          <a:off x="0" y="0"/>
          <a:ext cx="0" cy="0"/>
          <a:chOff x="0" y="0"/>
          <a:chExt cx="0" cy="0"/>
        </a:xfrm>
      </p:grpSpPr>
      <p:sp>
        <p:nvSpPr>
          <p:cNvPr id="91" name="Google Shape;91;p19"/>
          <p:cNvSpPr txBox="1"/>
          <p:nvPr/>
        </p:nvSpPr>
        <p:spPr>
          <a:xfrm>
            <a:off x="5167425" y="3212250"/>
            <a:ext cx="3999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lt2"/>
              </a:solidFill>
            </a:endParaRPr>
          </a:p>
        </p:txBody>
      </p:sp>
      <p:sp>
        <p:nvSpPr>
          <p:cNvPr id="92" name="Google Shape;92;p19"/>
          <p:cNvSpPr txBox="1"/>
          <p:nvPr/>
        </p:nvSpPr>
        <p:spPr>
          <a:xfrm>
            <a:off x="216850" y="678300"/>
            <a:ext cx="8715000" cy="4340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9900"/>
                </a:solidFill>
              </a:rPr>
              <a:t>Initial Inspection:</a:t>
            </a:r>
            <a:endParaRPr sz="1800" b="1">
              <a:solidFill>
                <a:srgbClr val="FF9900"/>
              </a:solidFill>
            </a:endParaRPr>
          </a:p>
          <a:p>
            <a:pPr marL="0" lvl="0" indent="0" algn="l" rtl="0">
              <a:spcBef>
                <a:spcPts val="0"/>
              </a:spcBef>
              <a:spcAft>
                <a:spcPts val="0"/>
              </a:spcAft>
              <a:buNone/>
            </a:pPr>
            <a:endParaRPr sz="1800">
              <a:solidFill>
                <a:srgbClr val="FFFFFF"/>
              </a:solidFill>
              <a:highlight>
                <a:schemeClr val="dk1"/>
              </a:highlight>
            </a:endParaRPr>
          </a:p>
          <a:p>
            <a:pPr marL="0" lvl="0" indent="0" algn="l" rtl="0">
              <a:spcBef>
                <a:spcPts val="0"/>
              </a:spcBef>
              <a:spcAft>
                <a:spcPts val="0"/>
              </a:spcAft>
              <a:buNone/>
            </a:pPr>
            <a:r>
              <a:rPr lang="en-GB" sz="1800">
                <a:solidFill>
                  <a:srgbClr val="FFFFFF"/>
                </a:solidFill>
              </a:rPr>
              <a:t>- Loaded the `GUIDE_train.csv` and 'GUIDE_test.csv' dataset and performed an initial inspection to understand the structure of the data, including the number of features, types of variables (categorical, numerical), and the distribution of the target variable (TP, BP, FP).</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r>
              <a:rPr lang="en-GB" sz="1800">
                <a:solidFill>
                  <a:srgbClr val="FFFFFF"/>
                </a:solidFill>
              </a:rPr>
              <a:t>- Train Dataset contained - rows x columns (9516837, 45)</a:t>
            </a:r>
            <a:endParaRPr sz="1800">
              <a:solidFill>
                <a:srgbClr val="FFFFFF"/>
              </a:solidFill>
            </a:endParaRPr>
          </a:p>
          <a:p>
            <a:pPr marL="0" lvl="0" indent="0" algn="l" rtl="0">
              <a:spcBef>
                <a:spcPts val="0"/>
              </a:spcBef>
              <a:spcAft>
                <a:spcPts val="0"/>
              </a:spcAft>
              <a:buNone/>
            </a:pPr>
            <a:r>
              <a:rPr lang="en-GB" sz="1800">
                <a:solidFill>
                  <a:srgbClr val="FFFFFF"/>
                </a:solidFill>
              </a:rPr>
              <a:t>- Test Dataset contained - rows x columns (4147992 x 46) </a:t>
            </a:r>
            <a:endParaRPr sz="1800">
              <a:solidFill>
                <a:srgbClr val="FFFFFF"/>
              </a:solidFill>
            </a:endParaRPr>
          </a:p>
          <a:p>
            <a:pPr marL="0" lvl="0" indent="0" algn="l" rtl="0">
              <a:spcBef>
                <a:spcPts val="0"/>
              </a:spcBef>
              <a:spcAft>
                <a:spcPts val="0"/>
              </a:spcAft>
              <a:buNone/>
            </a:pPr>
            <a:r>
              <a:rPr lang="en-GB" sz="1800">
                <a:solidFill>
                  <a:srgbClr val="FFFFFF"/>
                </a:solidFill>
              </a:rPr>
              <a:t>- one extra column called usage(Public or Private, which won't be utilized as it isn't in our train data)</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r>
              <a:rPr lang="en-GB" sz="1800" b="1">
                <a:solidFill>
                  <a:srgbClr val="FF9900"/>
                </a:solidFill>
              </a:rPr>
              <a:t>Exploratory Data Analysis (EDA):</a:t>
            </a:r>
            <a:r>
              <a:rPr lang="en-GB" sz="1800">
                <a:solidFill>
                  <a:srgbClr val="FFFFFF"/>
                </a:solidFill>
              </a:rPr>
              <a:t> Use visualizations and statistical summaries to identify patterns, correlations, and potential anomalies in the data.</a:t>
            </a:r>
            <a:endParaRPr sz="1800">
              <a:solidFill>
                <a:srgbClr val="FFFFFF"/>
              </a:solidFill>
            </a:endParaRPr>
          </a:p>
          <a:p>
            <a:pPr marL="0" lvl="0" indent="0" algn="l" rtl="0">
              <a:spcBef>
                <a:spcPts val="0"/>
              </a:spcBef>
              <a:spcAft>
                <a:spcPts val="0"/>
              </a:spcAft>
              <a:buNone/>
            </a:pPr>
            <a:endParaRPr sz="1800">
              <a:solidFill>
                <a:srgbClr val="FFFFFF"/>
              </a:solidFill>
            </a:endParaRPr>
          </a:p>
        </p:txBody>
      </p:sp>
      <p:sp>
        <p:nvSpPr>
          <p:cNvPr id="93" name="Google Shape;93;p19"/>
          <p:cNvSpPr txBox="1"/>
          <p:nvPr>
            <p:ph type="ctrTitle"/>
          </p:nvPr>
        </p:nvSpPr>
        <p:spPr>
          <a:xfrm>
            <a:off x="1743700" y="129200"/>
            <a:ext cx="5661300" cy="46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GB" sz="2400" b="1">
                <a:solidFill>
                  <a:srgbClr val="FF0000"/>
                </a:solidFill>
              </a:rPr>
              <a:t>Data Exploration and Understanding</a:t>
            </a:r>
            <a:endParaRPr sz="2400" b="1">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97" name="Shape 97"/>
        <p:cNvGrpSpPr/>
        <p:nvPr/>
      </p:nvGrpSpPr>
      <p:grpSpPr>
        <a:xfrm>
          <a:off x="0" y="0"/>
          <a:ext cx="0" cy="0"/>
          <a:chOff x="0" y="0"/>
          <a:chExt cx="0" cy="0"/>
        </a:xfrm>
      </p:grpSpPr>
      <p:sp>
        <p:nvSpPr>
          <p:cNvPr id="98" name="Google Shape;98;p20"/>
          <p:cNvSpPr txBox="1"/>
          <p:nvPr/>
        </p:nvSpPr>
        <p:spPr>
          <a:xfrm>
            <a:off x="500200" y="743775"/>
            <a:ext cx="8244900" cy="4063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9900"/>
                </a:solidFill>
              </a:rPr>
              <a:t>Handling Missing Data and Duplicates:</a:t>
            </a:r>
            <a:r>
              <a:rPr lang="en-GB" sz="1800">
                <a:solidFill>
                  <a:srgbClr val="FFFFFF"/>
                </a:solidFill>
              </a:rPr>
              <a:t> Identified missing values and dropped columns where missing values were more than 50% of the total rows. Duplicates were removed as well. Conversion of datatypes, for example string time to datetime done as well. </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r>
              <a:rPr lang="en-GB" sz="1800" b="1">
                <a:solidFill>
                  <a:srgbClr val="FF9900"/>
                </a:solidFill>
              </a:rPr>
              <a:t>Feature Engineering:</a:t>
            </a:r>
            <a:r>
              <a:rPr lang="en-GB" sz="1800">
                <a:solidFill>
                  <a:srgbClr val="FFFFFF"/>
                </a:solidFill>
              </a:rPr>
              <a:t> Create new features or modify existing ones to improve model performance. For example, combining related features, deriving new features from timestamps (like hour of the day or day of the week), or normalizing numerical variables.</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r>
              <a:rPr lang="en-GB" sz="1800" b="1">
                <a:solidFill>
                  <a:srgbClr val="FF9900"/>
                </a:solidFill>
              </a:rPr>
              <a:t>Encoding Categorical Variables:</a:t>
            </a:r>
            <a:r>
              <a:rPr lang="en-GB" sz="1800">
                <a:solidFill>
                  <a:srgbClr val="FFFFFF"/>
                </a:solidFill>
              </a:rPr>
              <a:t> Convert categorical features into numerical representations using techniques like one-hot encoding, label encoding, or target encoding, depending on the nature of the feature and its relationship with the target variable.</a:t>
            </a:r>
            <a:endParaRPr sz="1800">
              <a:solidFill>
                <a:srgbClr val="FFFFFF"/>
              </a:solidFill>
            </a:endParaRPr>
          </a:p>
        </p:txBody>
      </p:sp>
      <p:sp>
        <p:nvSpPr>
          <p:cNvPr id="99" name="Google Shape;99;p20"/>
          <p:cNvSpPr txBox="1"/>
          <p:nvPr>
            <p:ph type="ctrTitle"/>
          </p:nvPr>
        </p:nvSpPr>
        <p:spPr>
          <a:xfrm>
            <a:off x="2762225" y="163025"/>
            <a:ext cx="3518400" cy="46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GB" sz="2400" b="1">
                <a:solidFill>
                  <a:srgbClr val="FF0000"/>
                </a:solidFill>
              </a:rPr>
              <a:t>Data Preprocessing</a:t>
            </a:r>
            <a:endParaRPr sz="2400" b="1">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03" name="Shape 103"/>
        <p:cNvGrpSpPr/>
        <p:nvPr/>
      </p:nvGrpSpPr>
      <p:grpSpPr>
        <a:xfrm>
          <a:off x="0" y="0"/>
          <a:ext cx="0" cy="0"/>
          <a:chOff x="0" y="0"/>
          <a:chExt cx="0" cy="0"/>
        </a:xfrm>
      </p:grpSpPr>
      <p:sp>
        <p:nvSpPr>
          <p:cNvPr id="104" name="Google Shape;104;p21"/>
          <p:cNvSpPr txBox="1"/>
          <p:nvPr>
            <p:ph type="ctrTitle"/>
          </p:nvPr>
        </p:nvSpPr>
        <p:spPr>
          <a:xfrm>
            <a:off x="2567425" y="129675"/>
            <a:ext cx="4241700" cy="46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GB" sz="2400" b="1">
                <a:solidFill>
                  <a:srgbClr val="FF0000"/>
                </a:solidFill>
              </a:rPr>
              <a:t>Exploratory Data Analysis</a:t>
            </a:r>
            <a:endParaRPr sz="2400" b="1">
              <a:solidFill>
                <a:srgbClr val="FF0000"/>
              </a:solidFill>
            </a:endParaRPr>
          </a:p>
        </p:txBody>
      </p:sp>
      <p:sp>
        <p:nvSpPr>
          <p:cNvPr id="105" name="Google Shape;105;p21"/>
          <p:cNvSpPr txBox="1"/>
          <p:nvPr/>
        </p:nvSpPr>
        <p:spPr>
          <a:xfrm>
            <a:off x="954675" y="591375"/>
            <a:ext cx="76959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a:solidFill>
                  <a:srgbClr val="FFFFFF"/>
                </a:solidFill>
              </a:rPr>
              <a:t>Derived </a:t>
            </a:r>
            <a:r>
              <a:rPr lang="en-GB" sz="1800">
                <a:solidFill>
                  <a:srgbClr val="FFFFFF"/>
                </a:solidFill>
              </a:rPr>
              <a:t>new features from timestamps (</a:t>
            </a:r>
            <a:r>
              <a:rPr lang="en-GB" sz="1800">
                <a:solidFill>
                  <a:srgbClr val="FFFFFF"/>
                </a:solidFill>
              </a:rPr>
              <a:t>like </a:t>
            </a:r>
            <a:r>
              <a:rPr lang="en-GB" sz="1800">
                <a:solidFill>
                  <a:srgbClr val="FFFFFF"/>
                </a:solidFill>
              </a:rPr>
              <a:t>hour of day vs count of </a:t>
            </a:r>
            <a:r>
              <a:rPr lang="en-GB" sz="1800">
                <a:solidFill>
                  <a:srgbClr val="FFFFFF"/>
                </a:solidFill>
              </a:rPr>
              <a:t>Incident Grade</a:t>
            </a:r>
            <a:r>
              <a:rPr lang="en-GB" sz="1800">
                <a:solidFill>
                  <a:srgbClr val="FFFFFF"/>
                </a:solidFill>
              </a:rPr>
              <a:t>) or normalizing numerical variables. </a:t>
            </a:r>
            <a:endParaRPr lang="en-GB" sz="1800">
              <a:solidFill>
                <a:srgbClr val="FFFFFF"/>
              </a:solidFill>
            </a:endParaRPr>
          </a:p>
        </p:txBody>
      </p:sp>
      <p:pic>
        <p:nvPicPr>
          <p:cNvPr id="106" name="Google Shape;106;p21"/>
          <p:cNvPicPr preferRelativeResize="0"/>
          <p:nvPr/>
        </p:nvPicPr>
        <p:blipFill>
          <a:blip r:embed="rId1"/>
          <a:stretch>
            <a:fillRect/>
          </a:stretch>
        </p:blipFill>
        <p:spPr>
          <a:xfrm>
            <a:off x="1223950" y="1410850"/>
            <a:ext cx="7036810" cy="3580252"/>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9013</Words>
  <Application>WPS Presentation</Application>
  <PresentationFormat/>
  <Paragraphs>190</Paragraphs>
  <Slides>25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Arial</vt:lpstr>
      <vt:lpstr>SimSun</vt:lpstr>
      <vt:lpstr>Wingdings</vt:lpstr>
      <vt:lpstr>Arial</vt:lpstr>
      <vt:lpstr>Microsoft YaHei</vt:lpstr>
      <vt:lpstr>Arial Unicode MS</vt:lpstr>
      <vt:lpstr>Simple Dark</vt:lpstr>
      <vt:lpstr>With Machine Learning</vt:lpstr>
      <vt:lpstr>Problem Statement</vt:lpstr>
      <vt:lpstr>Business Use Cases</vt:lpstr>
      <vt:lpstr>Dataset Overview</vt:lpstr>
      <vt:lpstr>Model Benchmarking and Optimization</vt:lpstr>
      <vt:lpstr>Approach</vt:lpstr>
      <vt:lpstr>Data Exploration and Understanding</vt:lpstr>
      <vt:lpstr>Data Preprocessing</vt:lpstr>
      <vt:lpstr>Exploratory Data Analysis</vt:lpstr>
      <vt:lpstr>Exploratory Data Analysis</vt:lpstr>
      <vt:lpstr>Exploratory Data Analysis</vt:lpstr>
      <vt:lpstr>Exploratory Data Analysis</vt:lpstr>
      <vt:lpstr>Exploratory Data Analysis</vt:lpstr>
      <vt:lpstr>Data Splitting</vt:lpstr>
      <vt:lpstr>Model Selection and Training</vt:lpstr>
      <vt:lpstr>Logistic Regression :</vt:lpstr>
      <vt:lpstr>Decision Tree Classifier :</vt:lpstr>
      <vt:lpstr>Random Forest Classifier :</vt:lpstr>
      <vt:lpstr>XGBoost Classifier :</vt:lpstr>
      <vt:lpstr>Model Evaluation and Tuning</vt:lpstr>
      <vt:lpstr>PowerPoint 演示文稿</vt:lpstr>
      <vt:lpstr>Model Interpretation</vt:lpstr>
      <vt:lpstr>Performance metrics comparison</vt:lpstr>
      <vt:lpstr>Final Results (Test Dataset)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 Microsoft Cybersecurity IncidentWith Machine Learning</dc:title>
  <dc:creator/>
  <cp:lastModifiedBy>Gengatharan L</cp:lastModifiedBy>
  <cp:revision>1</cp:revision>
  <dcterms:created xsi:type="dcterms:W3CDTF">2024-10-04T14:32:46Z</dcterms:created>
  <dcterms:modified xsi:type="dcterms:W3CDTF">2024-10-04T14:32:46Z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94A5B829410D4921A7638952E52F8815_12</vt:lpwstr>
  </property>
  <property fmtid="{D5CDD505-2E9C-101B-9397-08002B2CF9AE}" pid="3" name="KSOProductBuildVer">
    <vt:lpwstr>1033-12.2.0.18283</vt:lpwstr>
  </property>
</Properties>
</file>