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971954ce1_1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971954ce1_1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971954ce1_1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971954ce1_1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971954ce1_1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971954ce1_1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971954ce1_1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971954ce1_1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971954ce1_1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971954ce1_1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971954ce1_1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971954ce1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971954ce1_1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971954ce1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971954ce1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971954ce1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971954ce1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f971954ce1_1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971954ce1_1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971954ce1_1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971954ce1_1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971954ce1_1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36438" y="167475"/>
            <a:ext cx="8471100" cy="99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t>Classifying </a:t>
            </a:r>
            <a:r>
              <a:rPr b="1" lang="en" sz="3000"/>
              <a:t>: </a:t>
            </a:r>
            <a:r>
              <a:rPr b="1" lang="en" sz="3000"/>
              <a:t>Microsoft </a:t>
            </a:r>
            <a:r>
              <a:rPr b="1" lang="en" sz="3000"/>
              <a:t>Cybersecurity Incident</a:t>
            </a:r>
            <a:endParaRPr b="1" sz="3000"/>
          </a:p>
          <a:p>
            <a:pPr indent="0" lvl="0" marL="0" rtl="0" algn="ctr">
              <a:spcBef>
                <a:spcPts val="0"/>
              </a:spcBef>
              <a:spcAft>
                <a:spcPts val="0"/>
              </a:spcAft>
              <a:buNone/>
            </a:pPr>
            <a:r>
              <a:rPr b="1" lang="en" sz="3000"/>
              <a:t>With Machine Learning</a:t>
            </a:r>
            <a:endParaRPr b="1" sz="3000"/>
          </a:p>
        </p:txBody>
      </p:sp>
      <p:sp>
        <p:nvSpPr>
          <p:cNvPr id="55" name="Google Shape;55;p13"/>
          <p:cNvSpPr txBox="1"/>
          <p:nvPr>
            <p:ph idx="1" type="subTitle"/>
          </p:nvPr>
        </p:nvSpPr>
        <p:spPr>
          <a:xfrm>
            <a:off x="2400900" y="4028950"/>
            <a:ext cx="4037400" cy="7821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1640">
                <a:solidFill>
                  <a:srgbClr val="FFFFFF"/>
                </a:solidFill>
                <a:latin typeface="Arial"/>
                <a:ea typeface="Arial"/>
                <a:cs typeface="Arial"/>
                <a:sym typeface="Arial"/>
              </a:rPr>
              <a:t>By</a:t>
            </a:r>
            <a:endParaRPr sz="1640">
              <a:solidFill>
                <a:srgbClr val="FFFFFF"/>
              </a:solidFill>
              <a:latin typeface="Arial"/>
              <a:ea typeface="Arial"/>
              <a:cs typeface="Arial"/>
              <a:sym typeface="Arial"/>
            </a:endParaRPr>
          </a:p>
          <a:p>
            <a:pPr indent="0" lvl="0" marL="0" rtl="0" algn="ctr">
              <a:lnSpc>
                <a:spcPct val="80000"/>
              </a:lnSpc>
              <a:spcBef>
                <a:spcPts val="0"/>
              </a:spcBef>
              <a:spcAft>
                <a:spcPts val="0"/>
              </a:spcAft>
              <a:buSzPts val="605"/>
              <a:buNone/>
            </a:pPr>
            <a:r>
              <a:t/>
            </a:r>
            <a:endParaRPr sz="1640">
              <a:solidFill>
                <a:srgbClr val="FFFFFF"/>
              </a:solidFill>
            </a:endParaRPr>
          </a:p>
          <a:p>
            <a:pPr indent="0" lvl="0" marL="0" rtl="0" algn="ctr">
              <a:lnSpc>
                <a:spcPct val="80000"/>
              </a:lnSpc>
              <a:spcBef>
                <a:spcPts val="0"/>
              </a:spcBef>
              <a:spcAft>
                <a:spcPts val="0"/>
              </a:spcAft>
              <a:buSzPts val="605"/>
              <a:buNone/>
            </a:pPr>
            <a:r>
              <a:rPr lang="en" sz="1640">
                <a:solidFill>
                  <a:srgbClr val="FFFFFF"/>
                </a:solidFill>
                <a:latin typeface="Arial"/>
                <a:ea typeface="Arial"/>
                <a:cs typeface="Arial"/>
                <a:sym typeface="Arial"/>
              </a:rPr>
              <a:t>Gengatharan L</a:t>
            </a:r>
            <a:endParaRPr sz="1640">
              <a:solidFill>
                <a:srgbClr val="FFFFFF"/>
              </a:solidFill>
              <a:latin typeface="Arial"/>
              <a:ea typeface="Arial"/>
              <a:cs typeface="Arial"/>
              <a:sym typeface="Arial"/>
            </a:endParaRPr>
          </a:p>
        </p:txBody>
      </p:sp>
      <p:pic>
        <p:nvPicPr>
          <p:cNvPr id="56" name="Google Shape;56;p13"/>
          <p:cNvPicPr preferRelativeResize="0"/>
          <p:nvPr/>
        </p:nvPicPr>
        <p:blipFill>
          <a:blip r:embed="rId3">
            <a:alphaModFix/>
          </a:blip>
          <a:stretch>
            <a:fillRect/>
          </a:stretch>
        </p:blipFill>
        <p:spPr>
          <a:xfrm>
            <a:off x="2112460" y="1309912"/>
            <a:ext cx="4919076" cy="25702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10" name="Shape 110"/>
        <p:cNvGrpSpPr/>
        <p:nvPr/>
      </p:nvGrpSpPr>
      <p:grpSpPr>
        <a:xfrm>
          <a:off x="0" y="0"/>
          <a:ext cx="0" cy="0"/>
          <a:chOff x="0" y="0"/>
          <a:chExt cx="0" cy="0"/>
        </a:xfrm>
      </p:grpSpPr>
      <p:sp>
        <p:nvSpPr>
          <p:cNvPr id="111" name="Google Shape;111;p22"/>
          <p:cNvSpPr txBox="1"/>
          <p:nvPr/>
        </p:nvSpPr>
        <p:spPr>
          <a:xfrm>
            <a:off x="284825" y="558850"/>
            <a:ext cx="8634300" cy="4317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900"/>
                </a:solidFill>
              </a:rPr>
              <a:t>Machine Learning Models:</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Experimented with more sophisticated models such as Random Forests, Gradient Boosting Machines (e.g., XGBoost or LightGBM).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Each model was tuned using techniques like grid search or random search over hyperparameters.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9900"/>
                </a:solidFill>
              </a:rPr>
              <a:t>Train-Validation Split:</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Before diving into model training, split the `train.csv` data into training and validation sets. This allowed for tuning and evaluating the model before final testing on `test.csv`.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 typical 70-30 or 80-20 split was used, varying depending on the </a:t>
            </a:r>
            <a:r>
              <a:rPr lang="en" sz="1800">
                <a:solidFill>
                  <a:srgbClr val="FFFFFF"/>
                </a:solidFill>
              </a:rPr>
              <a:t>dataset</a:t>
            </a:r>
            <a:r>
              <a:rPr lang="en" sz="1800">
                <a:solidFill>
                  <a:srgbClr val="FFFFFF"/>
                </a:solidFill>
              </a:rPr>
              <a:t> size.</a:t>
            </a:r>
            <a:endParaRPr sz="1800">
              <a:solidFill>
                <a:srgbClr val="FFFFFF"/>
              </a:solidFill>
            </a:endParaRPr>
          </a:p>
        </p:txBody>
      </p:sp>
      <p:sp>
        <p:nvSpPr>
          <p:cNvPr id="112" name="Google Shape;112;p22"/>
          <p:cNvSpPr txBox="1"/>
          <p:nvPr>
            <p:ph type="ctrTitle"/>
          </p:nvPr>
        </p:nvSpPr>
        <p:spPr>
          <a:xfrm>
            <a:off x="1896900" y="118825"/>
            <a:ext cx="5350200" cy="46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Model Selection and Training</a:t>
            </a:r>
            <a:endParaRPr b="1" sz="300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16" name="Shape 116"/>
        <p:cNvGrpSpPr/>
        <p:nvPr/>
      </p:nvGrpSpPr>
      <p:grpSpPr>
        <a:xfrm>
          <a:off x="0" y="0"/>
          <a:ext cx="0" cy="0"/>
          <a:chOff x="0" y="0"/>
          <a:chExt cx="0" cy="0"/>
        </a:xfrm>
      </p:grpSpPr>
      <p:sp>
        <p:nvSpPr>
          <p:cNvPr id="117" name="Google Shape;117;p23"/>
          <p:cNvSpPr txBox="1"/>
          <p:nvPr/>
        </p:nvSpPr>
        <p:spPr>
          <a:xfrm>
            <a:off x="295775" y="1113450"/>
            <a:ext cx="8721000" cy="3042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9900"/>
                </a:solidFill>
              </a:rPr>
              <a:t>Encoding Categorical Variables:</a:t>
            </a:r>
            <a:r>
              <a:rPr lang="en" sz="1800">
                <a:solidFill>
                  <a:srgbClr val="FFFFFF"/>
                </a:solidFill>
              </a:rPr>
              <a:t> Converted categorical features into numerical representations using techniques like one-hot encoding or label encoding depending on the nature of the feature and its relationship with the target variable.</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9900"/>
                </a:solidFill>
              </a:rPr>
              <a:t>Stratification:</a:t>
            </a:r>
            <a:r>
              <a:rPr lang="en" sz="1800">
                <a:solidFill>
                  <a:srgbClr val="FFFFFF"/>
                </a:solidFill>
              </a:rPr>
              <a:t> Can use stratified sampling to ensure that both the training and validation sets had similar class distributions, especially since the target variable was imbalanced. But in this case we can attempt to proceed with as is at Random Forest and XGBoost are well </a:t>
            </a:r>
            <a:r>
              <a:rPr lang="en" sz="1800">
                <a:solidFill>
                  <a:srgbClr val="FFFFFF"/>
                </a:solidFill>
              </a:rPr>
              <a:t>equipped</a:t>
            </a:r>
            <a:r>
              <a:rPr lang="en" sz="1800">
                <a:solidFill>
                  <a:srgbClr val="FFFFFF"/>
                </a:solidFill>
              </a:rPr>
              <a:t> with dealing with imbalance data and it also represents real world scenario. We can look into other methods after testing this way and evaluating it's metrics.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118" name="Google Shape;118;p23"/>
          <p:cNvSpPr txBox="1"/>
          <p:nvPr>
            <p:ph type="ctrTitle"/>
          </p:nvPr>
        </p:nvSpPr>
        <p:spPr>
          <a:xfrm>
            <a:off x="2046525" y="314650"/>
            <a:ext cx="5350200" cy="46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Model Selection and Training</a:t>
            </a:r>
            <a:endParaRPr b="1" sz="30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22" name="Shape 122"/>
        <p:cNvGrpSpPr/>
        <p:nvPr/>
      </p:nvGrpSpPr>
      <p:grpSpPr>
        <a:xfrm>
          <a:off x="0" y="0"/>
          <a:ext cx="0" cy="0"/>
          <a:chOff x="0" y="0"/>
          <a:chExt cx="0" cy="0"/>
        </a:xfrm>
      </p:grpSpPr>
      <p:sp>
        <p:nvSpPr>
          <p:cNvPr id="123" name="Google Shape;123;p24"/>
          <p:cNvSpPr txBox="1"/>
          <p:nvPr>
            <p:ph type="ctrTitle"/>
          </p:nvPr>
        </p:nvSpPr>
        <p:spPr>
          <a:xfrm>
            <a:off x="1745000" y="134850"/>
            <a:ext cx="5350200" cy="597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Final Results (Test Dataset)</a:t>
            </a:r>
            <a:endParaRPr b="1" sz="3000">
              <a:solidFill>
                <a:srgbClr val="FF0000"/>
              </a:solidFill>
            </a:endParaRPr>
          </a:p>
        </p:txBody>
      </p:sp>
      <p:pic>
        <p:nvPicPr>
          <p:cNvPr id="124" name="Google Shape;124;p24"/>
          <p:cNvPicPr preferRelativeResize="0"/>
          <p:nvPr/>
        </p:nvPicPr>
        <p:blipFill>
          <a:blip r:embed="rId3">
            <a:alphaModFix/>
          </a:blip>
          <a:stretch>
            <a:fillRect/>
          </a:stretch>
        </p:blipFill>
        <p:spPr>
          <a:xfrm>
            <a:off x="2229350" y="863500"/>
            <a:ext cx="4381500" cy="4010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2750500" y="91275"/>
            <a:ext cx="3537000" cy="53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FF0000"/>
                </a:solidFill>
              </a:rPr>
              <a:t>Problem Statement</a:t>
            </a:r>
            <a:endParaRPr b="1" sz="2400">
              <a:solidFill>
                <a:srgbClr val="FF0000"/>
              </a:solidFill>
            </a:endParaRPr>
          </a:p>
        </p:txBody>
      </p:sp>
      <p:sp>
        <p:nvSpPr>
          <p:cNvPr id="62" name="Google Shape;62;p14"/>
          <p:cNvSpPr txBox="1"/>
          <p:nvPr/>
        </p:nvSpPr>
        <p:spPr>
          <a:xfrm>
            <a:off x="423550" y="750400"/>
            <a:ext cx="8343300" cy="378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Char char="●"/>
            </a:pPr>
            <a:r>
              <a:rPr lang="en" sz="1800">
                <a:solidFill>
                  <a:srgbClr val="FFFFFF"/>
                </a:solidFill>
              </a:rPr>
              <a:t>As a data scientist at Microsoft, he/she is tasked with enhancing the efficiency of Security Operation Centers (SOCs) by developing a machine learning model that can accurately predict the triage grade of cybersecurity incidents.</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Utilizing the comprehensive GUIDE dataset, the goal is to create a classification model that categorizes incidents as true positive (TP), benign positive (BP), or false positive (FP) based on historical evidence and customer responses.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The model should be robust enough to support guided response systems in providing SOC analysts with precise, context-rich recommendations, ultimately improving the overall security posture of enterprise environments.</a:t>
            </a:r>
            <a:endParaRPr sz="18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2776350" y="98100"/>
            <a:ext cx="3591300" cy="53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600">
                <a:solidFill>
                  <a:srgbClr val="FF0000"/>
                </a:solidFill>
              </a:rPr>
              <a:t>Business Use Cases</a:t>
            </a:r>
            <a:endParaRPr sz="2600">
              <a:solidFill>
                <a:srgbClr val="FF0000"/>
              </a:solidFill>
            </a:endParaRPr>
          </a:p>
        </p:txBody>
      </p:sp>
      <p:sp>
        <p:nvSpPr>
          <p:cNvPr id="68" name="Google Shape;68;p15"/>
          <p:cNvSpPr txBox="1"/>
          <p:nvPr/>
        </p:nvSpPr>
        <p:spPr>
          <a:xfrm>
            <a:off x="390900" y="711200"/>
            <a:ext cx="8362200" cy="406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The solution developed in this project can be implemented in various business scenarios, particularly in the field of cybersecurity. Some potential applications include: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FF9900"/>
                </a:solidFill>
              </a:rPr>
              <a:t>Security Operation Centers (SOCs):</a:t>
            </a:r>
            <a:r>
              <a:rPr b="1" lang="en">
                <a:solidFill>
                  <a:srgbClr val="FFFFFF"/>
                </a:solidFill>
              </a:rPr>
              <a:t> </a:t>
            </a:r>
            <a:r>
              <a:rPr lang="en">
                <a:solidFill>
                  <a:srgbClr val="FFFFFF"/>
                </a:solidFill>
              </a:rPr>
              <a:t>Automating the triage process by accurately classifying cybersecurity incidents, thereby allowing SOC analysts to prioritize their efforts and respond to critical threats more efficiently.</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FF9900"/>
                </a:solidFill>
              </a:rPr>
              <a:t>Incident Response Automation:</a:t>
            </a:r>
            <a:r>
              <a:rPr lang="en">
                <a:solidFill>
                  <a:srgbClr val="FFFFFF"/>
                </a:solidFill>
              </a:rPr>
              <a:t> Enabling guided response systems to automatically suggest appropriate actions for different types of incidents, leading to quicker mitigation of potential threats.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FF9900"/>
                </a:solidFill>
              </a:rPr>
              <a:t>Threat Intelligence:</a:t>
            </a:r>
            <a:r>
              <a:rPr lang="en">
                <a:solidFill>
                  <a:srgbClr val="FFFFFF"/>
                </a:solidFill>
              </a:rPr>
              <a:t> Enhancing threat detection capabilities by incorporating historical evidence and customer responses into the triage process, which can lead to more accurate identification of true and false positives.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b="1" lang="en">
                <a:solidFill>
                  <a:srgbClr val="FF9900"/>
                </a:solidFill>
              </a:rPr>
              <a:t>Enterprise Security Management:</a:t>
            </a:r>
            <a:r>
              <a:rPr lang="en">
                <a:solidFill>
                  <a:srgbClr val="FFFFFF"/>
                </a:solidFill>
              </a:rPr>
              <a:t> Improving the overall security posture of enterprise environments by reducing the number of false positives and ensuring that true threats are addressed promptly.</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72" name="Shape 72"/>
        <p:cNvGrpSpPr/>
        <p:nvPr/>
      </p:nvGrpSpPr>
      <p:grpSpPr>
        <a:xfrm>
          <a:off x="0" y="0"/>
          <a:ext cx="0" cy="0"/>
          <a:chOff x="0" y="0"/>
          <a:chExt cx="0" cy="0"/>
        </a:xfrm>
      </p:grpSpPr>
      <p:sp>
        <p:nvSpPr>
          <p:cNvPr id="73" name="Google Shape;73;p16"/>
          <p:cNvSpPr txBox="1"/>
          <p:nvPr/>
        </p:nvSpPr>
        <p:spPr>
          <a:xfrm>
            <a:off x="309300" y="650100"/>
            <a:ext cx="8525400" cy="406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The GUIDE dataset consists of over 13 million pieces of evidence across three hierarchical levels:</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9900"/>
                </a:solidFill>
              </a:rPr>
              <a:t>1. Evidence:</a:t>
            </a:r>
            <a:r>
              <a:rPr lang="en" sz="1800">
                <a:solidFill>
                  <a:srgbClr val="FFFFFF"/>
                </a:solidFill>
              </a:rPr>
              <a:t> Individual data points supporting an alert (e.g., IP addresses, user details).</a:t>
            </a:r>
            <a:endParaRPr sz="1800">
              <a:solidFill>
                <a:srgbClr val="FFFFFF"/>
              </a:solidFill>
            </a:endParaRPr>
          </a:p>
          <a:p>
            <a:pPr indent="0" lvl="0" marL="0" rtl="0" algn="l">
              <a:spcBef>
                <a:spcPts val="0"/>
              </a:spcBef>
              <a:spcAft>
                <a:spcPts val="0"/>
              </a:spcAft>
              <a:buNone/>
            </a:pPr>
            <a:r>
              <a:rPr lang="en" sz="1800">
                <a:solidFill>
                  <a:srgbClr val="FF9900"/>
                </a:solidFill>
              </a:rPr>
              <a:t>2.</a:t>
            </a:r>
            <a:r>
              <a:rPr lang="en" sz="1800">
                <a:solidFill>
                  <a:srgbClr val="FFFFFF"/>
                </a:solidFill>
              </a:rPr>
              <a:t> </a:t>
            </a:r>
            <a:r>
              <a:rPr lang="en" sz="1800">
                <a:solidFill>
                  <a:srgbClr val="FF9900"/>
                </a:solidFill>
              </a:rPr>
              <a:t>Alert:</a:t>
            </a:r>
            <a:r>
              <a:rPr lang="en" sz="1800">
                <a:solidFill>
                  <a:srgbClr val="FFFFFF"/>
                </a:solidFill>
              </a:rPr>
              <a:t> Aggregated evidences indicating potential security incidents.</a:t>
            </a:r>
            <a:endParaRPr sz="1800">
              <a:solidFill>
                <a:srgbClr val="FFFFFF"/>
              </a:solidFill>
            </a:endParaRPr>
          </a:p>
          <a:p>
            <a:pPr indent="0" lvl="0" marL="0" rtl="0" algn="l">
              <a:spcBef>
                <a:spcPts val="0"/>
              </a:spcBef>
              <a:spcAft>
                <a:spcPts val="0"/>
              </a:spcAft>
              <a:buNone/>
            </a:pPr>
            <a:r>
              <a:rPr lang="en" sz="1800">
                <a:solidFill>
                  <a:srgbClr val="FF9900"/>
                </a:solidFill>
              </a:rPr>
              <a:t>3. Incident:</a:t>
            </a:r>
            <a:r>
              <a:rPr lang="en" sz="1800">
                <a:solidFill>
                  <a:srgbClr val="FFFFFF"/>
                </a:solidFill>
              </a:rPr>
              <a:t> A comprehensive narrative representing one or more alerts.</a:t>
            </a:r>
            <a:endParaRPr sz="1800">
              <a:solidFill>
                <a:srgbClr val="FFFFFF"/>
              </a:solidFill>
            </a:endParaRPr>
          </a:p>
          <a:p>
            <a:pPr indent="0" lvl="0" marL="0" rtl="0" algn="l">
              <a:spcBef>
                <a:spcPts val="0"/>
              </a:spcBef>
              <a:spcAft>
                <a:spcPts val="0"/>
              </a:spcAft>
              <a:buNone/>
            </a:pPr>
            <a:r>
              <a:rPr lang="en" sz="1800">
                <a:solidFill>
                  <a:srgbClr val="FF9900"/>
                </a:solidFill>
              </a:rPr>
              <a:t>4. Size:</a:t>
            </a:r>
            <a:r>
              <a:rPr lang="en" sz="1800">
                <a:solidFill>
                  <a:srgbClr val="FFFFFF"/>
                </a:solidFill>
              </a:rPr>
              <a:t> Over 1 million annotated incidents with triage labels, and 26,000 incidents with remediation action labels.</a:t>
            </a:r>
            <a:endParaRPr sz="1800">
              <a:solidFill>
                <a:srgbClr val="FFFFFF"/>
              </a:solidFill>
            </a:endParaRPr>
          </a:p>
          <a:p>
            <a:pPr indent="0" lvl="0" marL="0" rtl="0" algn="l">
              <a:spcBef>
                <a:spcPts val="0"/>
              </a:spcBef>
              <a:spcAft>
                <a:spcPts val="0"/>
              </a:spcAft>
              <a:buNone/>
            </a:pPr>
            <a:r>
              <a:rPr lang="en" sz="1800">
                <a:solidFill>
                  <a:srgbClr val="FF9900"/>
                </a:solidFill>
              </a:rPr>
              <a:t>5. Telemetry: </a:t>
            </a:r>
            <a:r>
              <a:rPr lang="en" sz="1800">
                <a:solidFill>
                  <a:srgbClr val="FFFFFF"/>
                </a:solidFill>
              </a:rPr>
              <a:t>Data from over 6,100 organizations, including 441 MITRE ATT&amp;CK techniques.</a:t>
            </a:r>
            <a:endParaRPr sz="1800">
              <a:solidFill>
                <a:srgbClr val="FFFFFF"/>
              </a:solidFill>
            </a:endParaRPr>
          </a:p>
          <a:p>
            <a:pPr indent="0" lvl="0" marL="0" rtl="0" algn="l">
              <a:spcBef>
                <a:spcPts val="0"/>
              </a:spcBef>
              <a:spcAft>
                <a:spcPts val="0"/>
              </a:spcAft>
              <a:buNone/>
            </a:pPr>
            <a:r>
              <a:rPr lang="en" sz="1800">
                <a:solidFill>
                  <a:srgbClr val="FF9900"/>
                </a:solidFill>
              </a:rPr>
              <a:t>6.</a:t>
            </a:r>
            <a:r>
              <a:rPr lang="en" sz="1800">
                <a:solidFill>
                  <a:srgbClr val="FFFFFF"/>
                </a:solidFill>
              </a:rPr>
              <a:t> </a:t>
            </a:r>
            <a:r>
              <a:rPr lang="en" sz="1800">
                <a:solidFill>
                  <a:srgbClr val="FF9900"/>
                </a:solidFill>
              </a:rPr>
              <a:t>Training/Testing:</a:t>
            </a:r>
            <a:r>
              <a:rPr lang="en" sz="1800">
                <a:solidFill>
                  <a:srgbClr val="FFFFFF"/>
                </a:solidFill>
              </a:rPr>
              <a:t> The dataset is divided into a training set (80%) and a test set (20%), ensuring stratified representation of triage grades and identifiers.</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74" name="Google Shape;74;p16"/>
          <p:cNvSpPr txBox="1"/>
          <p:nvPr>
            <p:ph type="ctrTitle"/>
          </p:nvPr>
        </p:nvSpPr>
        <p:spPr>
          <a:xfrm>
            <a:off x="3011700" y="113100"/>
            <a:ext cx="3120600" cy="53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600">
                <a:solidFill>
                  <a:srgbClr val="FF0000"/>
                </a:solidFill>
              </a:rPr>
              <a:t>Dataset Overview</a:t>
            </a:r>
            <a:endParaRPr b="1" sz="26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78" name="Shape 78"/>
        <p:cNvGrpSpPr/>
        <p:nvPr/>
      </p:nvGrpSpPr>
      <p:grpSpPr>
        <a:xfrm>
          <a:off x="0" y="0"/>
          <a:ext cx="0" cy="0"/>
          <a:chOff x="0" y="0"/>
          <a:chExt cx="0" cy="0"/>
        </a:xfrm>
      </p:grpSpPr>
      <p:sp>
        <p:nvSpPr>
          <p:cNvPr id="79" name="Google Shape;79;p17"/>
          <p:cNvSpPr txBox="1"/>
          <p:nvPr>
            <p:ph type="ctrTitle"/>
          </p:nvPr>
        </p:nvSpPr>
        <p:spPr>
          <a:xfrm>
            <a:off x="1230950" y="36900"/>
            <a:ext cx="6884100" cy="48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solidFill>
                  <a:srgbClr val="FF0000"/>
                </a:solidFill>
              </a:rPr>
              <a:t>Model Benchmarking and Optimization</a:t>
            </a:r>
            <a:endParaRPr b="1" sz="2400">
              <a:solidFill>
                <a:srgbClr val="FF0000"/>
              </a:solidFill>
            </a:endParaRPr>
          </a:p>
        </p:txBody>
      </p:sp>
      <p:sp>
        <p:nvSpPr>
          <p:cNvPr id="80" name="Google Shape;80;p17"/>
          <p:cNvSpPr txBox="1"/>
          <p:nvPr/>
        </p:nvSpPr>
        <p:spPr>
          <a:xfrm>
            <a:off x="190500" y="602100"/>
            <a:ext cx="8763000" cy="4433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Benchmarking</a:t>
            </a:r>
            <a:endParaRPr sz="1800">
              <a:solidFill>
                <a:srgbClr val="FF9900"/>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The GUIDE dataset aims to establish standardized benchmarks for guided response systems: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 Primary Metric: Macro-F1 score for incident triage predictions.</a:t>
            </a:r>
            <a:endParaRPr sz="1600">
              <a:solidFill>
                <a:srgbClr val="FFFFFF"/>
              </a:solidFill>
            </a:endParaRPr>
          </a:p>
          <a:p>
            <a:pPr indent="0" lvl="0" marL="0" rtl="0" algn="l">
              <a:spcBef>
                <a:spcPts val="0"/>
              </a:spcBef>
              <a:spcAft>
                <a:spcPts val="0"/>
              </a:spcAft>
              <a:buNone/>
            </a:pPr>
            <a:r>
              <a:rPr lang="en" sz="1600">
                <a:solidFill>
                  <a:srgbClr val="FFFFFF"/>
                </a:solidFill>
              </a:rPr>
              <a:t>- Secondary Metric: Precision and recall for remediation action predictions.</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800">
                <a:solidFill>
                  <a:srgbClr val="FF9900"/>
                </a:solidFill>
              </a:rPr>
              <a:t>Privacy Considerations</a:t>
            </a:r>
            <a:endParaRPr sz="1800">
              <a:solidFill>
                <a:srgbClr val="FF9900"/>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To protect sensitive information, the dataset underwent a stringent anonymization process, including:</a:t>
            </a:r>
            <a:endParaRPr sz="1600">
              <a:solidFill>
                <a:srgbClr val="FFFFFF"/>
              </a:solidFill>
            </a:endParaRPr>
          </a:p>
          <a:p>
            <a:pPr indent="0" lvl="0" marL="0" rtl="0" algn="l">
              <a:spcBef>
                <a:spcPts val="0"/>
              </a:spcBef>
              <a:spcAft>
                <a:spcPts val="0"/>
              </a:spcAft>
              <a:buNone/>
            </a:pPr>
            <a:r>
              <a:t/>
            </a:r>
            <a:endParaRPr sz="1600">
              <a:solidFill>
                <a:srgbClr val="FFFFFF"/>
              </a:solidFill>
            </a:endParaRPr>
          </a:p>
          <a:p>
            <a:pPr indent="0" lvl="0" marL="0" rtl="0" algn="l">
              <a:spcBef>
                <a:spcPts val="0"/>
              </a:spcBef>
              <a:spcAft>
                <a:spcPts val="0"/>
              </a:spcAft>
              <a:buNone/>
            </a:pPr>
            <a:r>
              <a:rPr lang="en" sz="1600">
                <a:solidFill>
                  <a:srgbClr val="FFFFFF"/>
                </a:solidFill>
              </a:rPr>
              <a:t>- Pseudo-anonymization: Sensitive values are hashed using SHA1 to maintain uniqueness without revealing identities.</a:t>
            </a:r>
            <a:endParaRPr sz="1600">
              <a:solidFill>
                <a:srgbClr val="FFFFFF"/>
              </a:solidFill>
            </a:endParaRPr>
          </a:p>
          <a:p>
            <a:pPr indent="0" lvl="0" marL="0" rtl="0" algn="l">
              <a:spcBef>
                <a:spcPts val="0"/>
              </a:spcBef>
              <a:spcAft>
                <a:spcPts val="0"/>
              </a:spcAft>
              <a:buNone/>
            </a:pPr>
            <a:r>
              <a:rPr lang="en" sz="1600">
                <a:solidFill>
                  <a:srgbClr val="FFFFFF"/>
                </a:solidFill>
              </a:rPr>
              <a:t>- Random ID Replacement: Hashed values are replaced with randomly generated IDs.</a:t>
            </a:r>
            <a:endParaRPr sz="1600">
              <a:solidFill>
                <a:srgbClr val="FFFFFF"/>
              </a:solidFill>
            </a:endParaRPr>
          </a:p>
          <a:p>
            <a:pPr indent="0" lvl="0" marL="0" rtl="0" algn="l">
              <a:spcBef>
                <a:spcPts val="0"/>
              </a:spcBef>
              <a:spcAft>
                <a:spcPts val="0"/>
              </a:spcAft>
              <a:buNone/>
            </a:pPr>
            <a:r>
              <a:rPr lang="en" sz="1600">
                <a:solidFill>
                  <a:srgbClr val="FFFFFF"/>
                </a:solidFill>
              </a:rPr>
              <a:t>- Temporal Noise: Timestamps are modified to prevent re-identification.</a:t>
            </a:r>
            <a:endParaRPr sz="1600">
              <a:solidFill>
                <a:srgbClr val="FFFFFF"/>
              </a:solidFill>
            </a:endParaRPr>
          </a:p>
          <a:p>
            <a:pPr indent="0" lvl="0" marL="0" rtl="0" algn="l">
              <a:spcBef>
                <a:spcPts val="0"/>
              </a:spcBef>
              <a:spcAft>
                <a:spcPts val="0"/>
              </a:spcAft>
              <a:buNone/>
            </a:pPr>
            <a:r>
              <a:t/>
            </a:r>
            <a:endParaRPr sz="16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84" name="Shape 84"/>
        <p:cNvGrpSpPr/>
        <p:nvPr/>
      </p:nvGrpSpPr>
      <p:grpSpPr>
        <a:xfrm>
          <a:off x="0" y="0"/>
          <a:ext cx="0" cy="0"/>
          <a:chOff x="0" y="0"/>
          <a:chExt cx="0" cy="0"/>
        </a:xfrm>
      </p:grpSpPr>
      <p:sp>
        <p:nvSpPr>
          <p:cNvPr id="85" name="Google Shape;85;p18"/>
          <p:cNvSpPr txBox="1"/>
          <p:nvPr/>
        </p:nvSpPr>
        <p:spPr>
          <a:xfrm>
            <a:off x="857400" y="837325"/>
            <a:ext cx="7429200" cy="3786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Char char="●"/>
            </a:pPr>
            <a:r>
              <a:rPr lang="en" sz="1800">
                <a:solidFill>
                  <a:srgbClr val="FFFFFF"/>
                </a:solidFill>
              </a:rPr>
              <a:t>Data Exploration and Understanding</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Data Preprocessing</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Exploratory Data Analysis (EDA)</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Model Selection and Training</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Model Evaluation and Tuning</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Final Evaluation on Test Set</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Final Results and Model Performance Analysis</a:t>
            </a:r>
            <a:endParaRPr sz="1800">
              <a:solidFill>
                <a:srgbClr val="FFFFFF"/>
              </a:solidFill>
            </a:endParaRPr>
          </a:p>
        </p:txBody>
      </p:sp>
      <p:sp>
        <p:nvSpPr>
          <p:cNvPr id="86" name="Google Shape;86;p18"/>
          <p:cNvSpPr txBox="1"/>
          <p:nvPr>
            <p:ph type="ctrTitle"/>
          </p:nvPr>
        </p:nvSpPr>
        <p:spPr>
          <a:xfrm>
            <a:off x="3318800" y="216675"/>
            <a:ext cx="2359800" cy="46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Approach</a:t>
            </a:r>
            <a:endParaRPr b="1" sz="30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90" name="Shape 90"/>
        <p:cNvGrpSpPr/>
        <p:nvPr/>
      </p:nvGrpSpPr>
      <p:grpSpPr>
        <a:xfrm>
          <a:off x="0" y="0"/>
          <a:ext cx="0" cy="0"/>
          <a:chOff x="0" y="0"/>
          <a:chExt cx="0" cy="0"/>
        </a:xfrm>
      </p:grpSpPr>
      <p:sp>
        <p:nvSpPr>
          <p:cNvPr id="91" name="Google Shape;91;p19"/>
          <p:cNvSpPr txBox="1"/>
          <p:nvPr/>
        </p:nvSpPr>
        <p:spPr>
          <a:xfrm>
            <a:off x="5167425" y="3212250"/>
            <a:ext cx="3999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
        <p:nvSpPr>
          <p:cNvPr id="92" name="Google Shape;92;p19"/>
          <p:cNvSpPr txBox="1"/>
          <p:nvPr/>
        </p:nvSpPr>
        <p:spPr>
          <a:xfrm>
            <a:off x="715950" y="914900"/>
            <a:ext cx="7712100" cy="3509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9900"/>
                </a:solidFill>
              </a:rPr>
              <a:t>Initial Inspection</a:t>
            </a:r>
            <a:endParaRPr b="1" sz="1800">
              <a:solidFill>
                <a:srgbClr val="FF9900"/>
              </a:solidFill>
            </a:endParaRPr>
          </a:p>
          <a:p>
            <a:pPr indent="0" lvl="0" marL="0" rtl="0" algn="l">
              <a:spcBef>
                <a:spcPts val="0"/>
              </a:spcBef>
              <a:spcAft>
                <a:spcPts val="0"/>
              </a:spcAft>
              <a:buNone/>
            </a:pPr>
            <a:r>
              <a:t/>
            </a:r>
            <a:endParaRPr sz="1800">
              <a:solidFill>
                <a:srgbClr val="FFFFFF"/>
              </a:solidFill>
              <a:highlight>
                <a:schemeClr val="dk1"/>
              </a:highlight>
            </a:endParaRPr>
          </a:p>
          <a:p>
            <a:pPr indent="0" lvl="0" marL="0" rtl="0" algn="l">
              <a:spcBef>
                <a:spcPts val="0"/>
              </a:spcBef>
              <a:spcAft>
                <a:spcPts val="0"/>
              </a:spcAft>
              <a:buNone/>
            </a:pPr>
            <a:r>
              <a:rPr lang="en" sz="1800">
                <a:solidFill>
                  <a:srgbClr val="FFFFFF"/>
                </a:solidFill>
              </a:rPr>
              <a:t>- Loaded the `GUIDE_train.csv` and 'GUIDE_test.csv' dataset and performed an initial inspection to understand the structure of the data, including the number of features, types of variables (categorical, numerical), and the distribution of the target variable (TP, BP, FP).</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 Train Dataset contained - rows x columns (9516837, 45)</a:t>
            </a:r>
            <a:endParaRPr sz="1800">
              <a:solidFill>
                <a:srgbClr val="FFFFFF"/>
              </a:solidFill>
            </a:endParaRPr>
          </a:p>
          <a:p>
            <a:pPr indent="0" lvl="0" marL="0" rtl="0" algn="l">
              <a:spcBef>
                <a:spcPts val="0"/>
              </a:spcBef>
              <a:spcAft>
                <a:spcPts val="0"/>
              </a:spcAft>
              <a:buNone/>
            </a:pPr>
            <a:r>
              <a:rPr lang="en" sz="1800">
                <a:solidFill>
                  <a:srgbClr val="FFFFFF"/>
                </a:solidFill>
              </a:rPr>
              <a:t>- Test Dataset contained - rows x columns (4147992 x 46) </a:t>
            </a:r>
            <a:endParaRPr sz="1800">
              <a:solidFill>
                <a:srgbClr val="FFFFFF"/>
              </a:solidFill>
            </a:endParaRPr>
          </a:p>
          <a:p>
            <a:pPr indent="0" lvl="0" marL="0" rtl="0" algn="l">
              <a:spcBef>
                <a:spcPts val="0"/>
              </a:spcBef>
              <a:spcAft>
                <a:spcPts val="0"/>
              </a:spcAft>
              <a:buNone/>
            </a:pPr>
            <a:r>
              <a:rPr lang="en" sz="1800">
                <a:solidFill>
                  <a:srgbClr val="FFFFFF"/>
                </a:solidFill>
              </a:rPr>
              <a:t>- one extra column called usage(Public or Private, which won't be utilized as it isn't in our train data)</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93" name="Google Shape;93;p19"/>
          <p:cNvSpPr txBox="1"/>
          <p:nvPr>
            <p:ph type="ctrTitle"/>
          </p:nvPr>
        </p:nvSpPr>
        <p:spPr>
          <a:xfrm>
            <a:off x="1224550" y="303675"/>
            <a:ext cx="6263400" cy="461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3000">
                <a:solidFill>
                  <a:srgbClr val="FF0000"/>
                </a:solidFill>
              </a:rPr>
              <a:t>Data Exploration and Understanding</a:t>
            </a:r>
            <a:endParaRPr b="1" sz="30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97" name="Shape 97"/>
        <p:cNvGrpSpPr/>
        <p:nvPr/>
      </p:nvGrpSpPr>
      <p:grpSpPr>
        <a:xfrm>
          <a:off x="0" y="0"/>
          <a:ext cx="0" cy="0"/>
          <a:chOff x="0" y="0"/>
          <a:chExt cx="0" cy="0"/>
        </a:xfrm>
      </p:grpSpPr>
      <p:sp>
        <p:nvSpPr>
          <p:cNvPr id="98" name="Google Shape;98;p20"/>
          <p:cNvSpPr txBox="1"/>
          <p:nvPr/>
        </p:nvSpPr>
        <p:spPr>
          <a:xfrm>
            <a:off x="500200" y="743775"/>
            <a:ext cx="8244900" cy="4063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9900"/>
                </a:solidFill>
              </a:rPr>
              <a:t>Handling Missing Data and Duplicates:</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Identified missing values and dropped columns where missing values were more than 50% of the total rows. Duplicates were removed as well. Conversion of datatypes, for example string time to datetime done as well.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b="1" lang="en" sz="1800">
                <a:solidFill>
                  <a:srgbClr val="FF9900"/>
                </a:solidFill>
              </a:rPr>
              <a:t>Feature Engineering:</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rPr lang="en" sz="1800">
                <a:solidFill>
                  <a:srgbClr val="FFFFFF"/>
                </a:solidFill>
              </a:rPr>
              <a:t>Created new features or modified existing ones to improve model performance. </a:t>
            </a:r>
            <a:endParaRPr sz="1800">
              <a:solidFill>
                <a:srgbClr val="FFFFFF"/>
              </a:solidFill>
            </a:endParaRPr>
          </a:p>
          <a:p>
            <a:pPr indent="0" lvl="0" marL="0" rtl="0" algn="l">
              <a:spcBef>
                <a:spcPts val="0"/>
              </a:spcBef>
              <a:spcAft>
                <a:spcPts val="0"/>
              </a:spcAft>
              <a:buNone/>
            </a:pPr>
            <a:r>
              <a:rPr lang="en" sz="1800">
                <a:solidFill>
                  <a:srgbClr val="FFFFFF"/>
                </a:solidFill>
              </a:rPr>
              <a:t>Entails the creation and selection of features that significantly contribute to the classification task. This includes transforming raw data into meaningful features, encoding categorical variables, and scaling numerical values to improve model performance.</a:t>
            </a:r>
            <a:endParaRPr sz="1800">
              <a:solidFill>
                <a:srgbClr val="FFFFFF"/>
              </a:solidFill>
            </a:endParaRPr>
          </a:p>
          <a:p>
            <a:pPr indent="0" lvl="0" marL="0" rtl="0" algn="l">
              <a:spcBef>
                <a:spcPts val="0"/>
              </a:spcBef>
              <a:spcAft>
                <a:spcPts val="0"/>
              </a:spcAft>
              <a:buNone/>
            </a:pPr>
            <a:r>
              <a:t/>
            </a:r>
            <a:endParaRPr sz="1800">
              <a:solidFill>
                <a:srgbClr val="FFFFFF"/>
              </a:solidFill>
            </a:endParaRPr>
          </a:p>
        </p:txBody>
      </p:sp>
      <p:sp>
        <p:nvSpPr>
          <p:cNvPr id="99" name="Google Shape;99;p20"/>
          <p:cNvSpPr txBox="1"/>
          <p:nvPr>
            <p:ph type="ctrTitle"/>
          </p:nvPr>
        </p:nvSpPr>
        <p:spPr>
          <a:xfrm>
            <a:off x="2485900" y="205875"/>
            <a:ext cx="3740700" cy="46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Preprocessing</a:t>
            </a:r>
            <a:endParaRPr b="1" sz="30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03" name="Shape 103"/>
        <p:cNvGrpSpPr/>
        <p:nvPr/>
      </p:nvGrpSpPr>
      <p:grpSpPr>
        <a:xfrm>
          <a:off x="0" y="0"/>
          <a:ext cx="0" cy="0"/>
          <a:chOff x="0" y="0"/>
          <a:chExt cx="0" cy="0"/>
        </a:xfrm>
      </p:grpSpPr>
      <p:sp>
        <p:nvSpPr>
          <p:cNvPr id="104" name="Google Shape;104;p21"/>
          <p:cNvSpPr txBox="1"/>
          <p:nvPr/>
        </p:nvSpPr>
        <p:spPr>
          <a:xfrm>
            <a:off x="315325" y="1094100"/>
            <a:ext cx="4721700" cy="295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9900"/>
                </a:solidFill>
              </a:rPr>
              <a:t>Importance &amp; </a:t>
            </a:r>
            <a:r>
              <a:rPr b="1" lang="en" sz="1800">
                <a:solidFill>
                  <a:srgbClr val="FF9900"/>
                </a:solidFill>
              </a:rPr>
              <a:t>Misclassified Features</a:t>
            </a:r>
            <a:r>
              <a:rPr b="1" lang="en" sz="1800">
                <a:solidFill>
                  <a:srgbClr val="FF9900"/>
                </a:solidFill>
              </a:rPr>
              <a:t>:</a:t>
            </a:r>
            <a:r>
              <a:rPr lang="en" sz="1800">
                <a:solidFill>
                  <a:srgbClr val="FFFFFF"/>
                </a:solidFill>
              </a:rPr>
              <a:t> </a:t>
            </a:r>
            <a:endParaRPr sz="1800">
              <a:solidFill>
                <a:srgbClr val="FFFFFF"/>
              </a:solidFill>
            </a:endParaRPr>
          </a:p>
          <a:p>
            <a:pPr indent="0" lvl="0" marL="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Used visualizations and statistical summaries to identify patterns, correlations, and potential anomalies in the data.</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Removing o</a:t>
            </a:r>
            <a:r>
              <a:rPr lang="en" sz="1800">
                <a:solidFill>
                  <a:srgbClr val="FFFFFF"/>
                </a:solidFill>
              </a:rPr>
              <a:t>ne of the </a:t>
            </a:r>
            <a:r>
              <a:rPr lang="en" sz="1800">
                <a:solidFill>
                  <a:srgbClr val="FFFFFF"/>
                </a:solidFill>
              </a:rPr>
              <a:t>columns where pairs are highly correlated and duplicates to avoid </a:t>
            </a:r>
            <a:r>
              <a:rPr lang="en" sz="1800">
                <a:solidFill>
                  <a:srgbClr val="FFFFFF"/>
                </a:solidFill>
              </a:rPr>
              <a:t>multicollinearity</a:t>
            </a:r>
            <a:endParaRPr sz="1800">
              <a:solidFill>
                <a:srgbClr val="FFFFFF"/>
              </a:solidFill>
            </a:endParaRPr>
          </a:p>
        </p:txBody>
      </p:sp>
      <p:sp>
        <p:nvSpPr>
          <p:cNvPr id="105" name="Google Shape;105;p21"/>
          <p:cNvSpPr txBox="1"/>
          <p:nvPr>
            <p:ph type="ctrTitle"/>
          </p:nvPr>
        </p:nvSpPr>
        <p:spPr>
          <a:xfrm>
            <a:off x="2035650" y="205875"/>
            <a:ext cx="4849800" cy="461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000">
                <a:solidFill>
                  <a:srgbClr val="FF0000"/>
                </a:solidFill>
              </a:rPr>
              <a:t>Exploratory Data Analysis</a:t>
            </a:r>
            <a:endParaRPr b="1" sz="3000">
              <a:solidFill>
                <a:srgbClr val="FF0000"/>
              </a:solidFill>
            </a:endParaRPr>
          </a:p>
        </p:txBody>
      </p:sp>
      <p:pic>
        <p:nvPicPr>
          <p:cNvPr id="106" name="Google Shape;106;p21"/>
          <p:cNvPicPr preferRelativeResize="0"/>
          <p:nvPr/>
        </p:nvPicPr>
        <p:blipFill>
          <a:blip r:embed="rId3">
            <a:alphaModFix/>
          </a:blip>
          <a:stretch>
            <a:fillRect/>
          </a:stretch>
        </p:blipFill>
        <p:spPr>
          <a:xfrm>
            <a:off x="5178300" y="1094100"/>
            <a:ext cx="3780676" cy="295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