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971954ce1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971954ce1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971954ce1_1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971954ce1_1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971954ce1_1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971954ce1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971954ce1_1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971954ce1_1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971954ce1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971954ce1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71954ce1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71954ce1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71954ce1_1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71954ce1_1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971954ce1_1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971954ce1_1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971954ce1_1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971954ce1_1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813a9c3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813a9c3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971954ce1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971954ce1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971954ce1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f971954ce1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971954ce1_1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f971954ce1_1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813a9c3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813a9c3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971954ce1_1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971954ce1_1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971954ce1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971954ce1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971954ce1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971954ce1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971954ce1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971954ce1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71954ce1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71954ce1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71954ce1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71954ce1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971954ce1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971954ce1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71954ce1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71954ce1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36450" y="91275"/>
            <a:ext cx="8471100" cy="91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891"/>
              <a:buNone/>
            </a:pPr>
            <a:r>
              <a:rPr b="1" lang="en" sz="2440"/>
              <a:t>Classifying </a:t>
            </a:r>
            <a:r>
              <a:rPr b="1" lang="en" sz="2440"/>
              <a:t>: </a:t>
            </a:r>
            <a:r>
              <a:rPr b="1" lang="en" sz="2440"/>
              <a:t>Microsoft </a:t>
            </a:r>
            <a:r>
              <a:rPr b="1" lang="en" sz="2440"/>
              <a:t>Cybersecurity Incident</a:t>
            </a:r>
            <a:endParaRPr b="1" sz="2440"/>
          </a:p>
          <a:p>
            <a:pPr indent="0" lvl="0" marL="0" rtl="0" algn="ctr">
              <a:spcBef>
                <a:spcPts val="0"/>
              </a:spcBef>
              <a:spcAft>
                <a:spcPts val="0"/>
              </a:spcAft>
              <a:buSzPts val="891"/>
              <a:buNone/>
            </a:pPr>
            <a:r>
              <a:rPr b="1" lang="en" sz="2440"/>
              <a:t>With Machine Learning</a:t>
            </a:r>
            <a:endParaRPr b="1" sz="2440"/>
          </a:p>
        </p:txBody>
      </p:sp>
      <p:sp>
        <p:nvSpPr>
          <p:cNvPr id="55" name="Google Shape;55;p13"/>
          <p:cNvSpPr txBox="1"/>
          <p:nvPr>
            <p:ph idx="1" type="subTitle"/>
          </p:nvPr>
        </p:nvSpPr>
        <p:spPr>
          <a:xfrm>
            <a:off x="2400900" y="4028950"/>
            <a:ext cx="4037400" cy="782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en" sz="1640">
                <a:solidFill>
                  <a:srgbClr val="FF9900"/>
                </a:solidFill>
              </a:rPr>
              <a:t>By</a:t>
            </a:r>
            <a:endParaRPr b="1" sz="1640">
              <a:solidFill>
                <a:srgbClr val="FF9900"/>
              </a:solidFill>
            </a:endParaRPr>
          </a:p>
          <a:p>
            <a:pPr indent="0" lvl="0" marL="0" rtl="0" algn="ctr">
              <a:lnSpc>
                <a:spcPct val="80000"/>
              </a:lnSpc>
              <a:spcBef>
                <a:spcPts val="0"/>
              </a:spcBef>
              <a:spcAft>
                <a:spcPts val="0"/>
              </a:spcAft>
              <a:buSzPts val="605"/>
              <a:buNone/>
            </a:pPr>
            <a:r>
              <a:t/>
            </a:r>
            <a:endParaRPr b="1" sz="1640">
              <a:solidFill>
                <a:srgbClr val="FF9900"/>
              </a:solidFill>
            </a:endParaRPr>
          </a:p>
          <a:p>
            <a:pPr indent="0" lvl="0" marL="0" rtl="0" algn="ctr">
              <a:lnSpc>
                <a:spcPct val="80000"/>
              </a:lnSpc>
              <a:spcBef>
                <a:spcPts val="0"/>
              </a:spcBef>
              <a:spcAft>
                <a:spcPts val="0"/>
              </a:spcAft>
              <a:buSzPts val="605"/>
              <a:buNone/>
            </a:pPr>
            <a:r>
              <a:rPr b="1" lang="en" sz="1640">
                <a:solidFill>
                  <a:srgbClr val="FF9900"/>
                </a:solidFill>
              </a:rPr>
              <a:t>Gengatharan L</a:t>
            </a:r>
            <a:endParaRPr b="1" sz="1640">
              <a:solidFill>
                <a:srgbClr val="FF9900"/>
              </a:solidFill>
            </a:endParaRPr>
          </a:p>
        </p:txBody>
      </p:sp>
      <p:pic>
        <p:nvPicPr>
          <p:cNvPr id="56" name="Google Shape;56;p13"/>
          <p:cNvPicPr preferRelativeResize="0"/>
          <p:nvPr/>
        </p:nvPicPr>
        <p:blipFill>
          <a:blip r:embed="rId3">
            <a:alphaModFix/>
          </a:blip>
          <a:stretch>
            <a:fillRect/>
          </a:stretch>
        </p:blipFill>
        <p:spPr>
          <a:xfrm>
            <a:off x="1594974" y="1095873"/>
            <a:ext cx="5649276" cy="295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0" name="Shape 110"/>
        <p:cNvGrpSpPr/>
        <p:nvPr/>
      </p:nvGrpSpPr>
      <p:grpSpPr>
        <a:xfrm>
          <a:off x="0" y="0"/>
          <a:ext cx="0" cy="0"/>
          <a:chOff x="0" y="0"/>
          <a:chExt cx="0" cy="0"/>
        </a:xfrm>
      </p:grpSpPr>
      <p:sp>
        <p:nvSpPr>
          <p:cNvPr id="111" name="Google Shape;111;p22"/>
          <p:cNvSpPr txBox="1"/>
          <p:nvPr>
            <p:ph type="ctrTitle"/>
          </p:nvPr>
        </p:nvSpPr>
        <p:spPr>
          <a:xfrm>
            <a:off x="2567425" y="129675"/>
            <a:ext cx="42417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Exploratory Data Analysis</a:t>
            </a:r>
            <a:endParaRPr b="1" sz="2400">
              <a:solidFill>
                <a:srgbClr val="FF0000"/>
              </a:solidFill>
            </a:endParaRPr>
          </a:p>
        </p:txBody>
      </p:sp>
      <p:sp>
        <p:nvSpPr>
          <p:cNvPr id="112" name="Google Shape;112;p22"/>
          <p:cNvSpPr txBox="1"/>
          <p:nvPr/>
        </p:nvSpPr>
        <p:spPr>
          <a:xfrm>
            <a:off x="954675" y="591375"/>
            <a:ext cx="769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Derived new features from timestamps (like day of the month vs count of Incident Grade) or normalizing numerical variables. </a:t>
            </a:r>
            <a:endParaRPr/>
          </a:p>
        </p:txBody>
      </p:sp>
      <p:pic>
        <p:nvPicPr>
          <p:cNvPr id="113" name="Google Shape;113;p22"/>
          <p:cNvPicPr preferRelativeResize="0"/>
          <p:nvPr/>
        </p:nvPicPr>
        <p:blipFill>
          <a:blip r:embed="rId3">
            <a:alphaModFix/>
          </a:blip>
          <a:stretch>
            <a:fillRect/>
          </a:stretch>
        </p:blipFill>
        <p:spPr>
          <a:xfrm>
            <a:off x="1118085" y="1330275"/>
            <a:ext cx="6979891" cy="360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7" name="Shape 117"/>
        <p:cNvGrpSpPr/>
        <p:nvPr/>
      </p:nvGrpSpPr>
      <p:grpSpPr>
        <a:xfrm>
          <a:off x="0" y="0"/>
          <a:ext cx="0" cy="0"/>
          <a:chOff x="0" y="0"/>
          <a:chExt cx="0" cy="0"/>
        </a:xfrm>
      </p:grpSpPr>
      <p:sp>
        <p:nvSpPr>
          <p:cNvPr id="118" name="Google Shape;118;p23"/>
          <p:cNvSpPr txBox="1"/>
          <p:nvPr>
            <p:ph type="ctrTitle"/>
          </p:nvPr>
        </p:nvSpPr>
        <p:spPr>
          <a:xfrm>
            <a:off x="2567425" y="129675"/>
            <a:ext cx="42417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Exploratory Data Analysis</a:t>
            </a:r>
            <a:endParaRPr b="1" sz="2400">
              <a:solidFill>
                <a:srgbClr val="FF0000"/>
              </a:solidFill>
            </a:endParaRPr>
          </a:p>
        </p:txBody>
      </p:sp>
      <p:sp>
        <p:nvSpPr>
          <p:cNvPr id="119" name="Google Shape;119;p23"/>
          <p:cNvSpPr txBox="1"/>
          <p:nvPr/>
        </p:nvSpPr>
        <p:spPr>
          <a:xfrm>
            <a:off x="739050" y="591375"/>
            <a:ext cx="7566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Derived new features from timestamps (like month of the year vs count of Incident Grade) or normalizing numerical variables. </a:t>
            </a:r>
            <a:endParaRPr/>
          </a:p>
        </p:txBody>
      </p:sp>
      <p:pic>
        <p:nvPicPr>
          <p:cNvPr id="120" name="Google Shape;120;p23"/>
          <p:cNvPicPr preferRelativeResize="0"/>
          <p:nvPr/>
        </p:nvPicPr>
        <p:blipFill>
          <a:blip r:embed="rId3">
            <a:alphaModFix/>
          </a:blip>
          <a:stretch>
            <a:fillRect/>
          </a:stretch>
        </p:blipFill>
        <p:spPr>
          <a:xfrm>
            <a:off x="1328488" y="1406475"/>
            <a:ext cx="6705088" cy="3640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24" name="Shape 124"/>
        <p:cNvGrpSpPr/>
        <p:nvPr/>
      </p:nvGrpSpPr>
      <p:grpSpPr>
        <a:xfrm>
          <a:off x="0" y="0"/>
          <a:ext cx="0" cy="0"/>
          <a:chOff x="0" y="0"/>
          <a:chExt cx="0" cy="0"/>
        </a:xfrm>
      </p:grpSpPr>
      <p:sp>
        <p:nvSpPr>
          <p:cNvPr id="125" name="Google Shape;125;p24"/>
          <p:cNvSpPr txBox="1"/>
          <p:nvPr/>
        </p:nvSpPr>
        <p:spPr>
          <a:xfrm>
            <a:off x="208700" y="547750"/>
            <a:ext cx="8721000" cy="4446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FF9900"/>
                </a:solidFill>
              </a:rPr>
              <a:t>Stratification:</a:t>
            </a:r>
            <a:endParaRPr b="1"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Use stratified sampling to ensure that both the training and validation sets had similar class distributions, especially since the target variable was imbalanced. But in this case we can attempt to proceed with as is at Random Forest and XGBoost are well </a:t>
            </a:r>
            <a:r>
              <a:rPr lang="en" sz="1800">
                <a:solidFill>
                  <a:srgbClr val="FFFFFF"/>
                </a:solidFill>
              </a:rPr>
              <a:t>equipped</a:t>
            </a:r>
            <a:r>
              <a:rPr lang="en" sz="1800">
                <a:solidFill>
                  <a:srgbClr val="FFFFFF"/>
                </a:solidFill>
              </a:rPr>
              <a:t> with dealing with imbalance data and it also represents real world scenario. We can look into other methods after testing this way and evaluating it's metrics.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lnSpc>
                <a:spcPct val="150000"/>
              </a:lnSpc>
              <a:spcBef>
                <a:spcPts val="0"/>
              </a:spcBef>
              <a:spcAft>
                <a:spcPts val="0"/>
              </a:spcAft>
              <a:buNone/>
            </a:pPr>
            <a:r>
              <a:rPr b="1" lang="en" sz="1800">
                <a:solidFill>
                  <a:srgbClr val="FF9900"/>
                </a:solidFill>
              </a:rPr>
              <a:t>Train-Validation Split:</a:t>
            </a:r>
            <a:endParaRPr b="1" sz="1800">
              <a:solidFill>
                <a:srgbClr val="FF9900"/>
              </a:solidFill>
            </a:endParaRPr>
          </a:p>
          <a:p>
            <a:pPr indent="-342900" lvl="0" marL="457200" rtl="0" algn="l">
              <a:spcBef>
                <a:spcPts val="0"/>
              </a:spcBef>
              <a:spcAft>
                <a:spcPts val="0"/>
              </a:spcAft>
              <a:buClr>
                <a:srgbClr val="FFFFFF"/>
              </a:buClr>
              <a:buSzPts val="1800"/>
              <a:buChar char="●"/>
            </a:pPr>
            <a:r>
              <a:rPr lang="en" sz="1800">
                <a:solidFill>
                  <a:srgbClr val="FFFFFF"/>
                </a:solidFill>
              </a:rPr>
              <a:t>Before diving into model training, split the train.csv data into training and validation sets. This allows for tuning and evaluating the model before final testing on test.csv.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Typically, a 70-30 or 80-20 split is used, but this can vary depending on the dataset size.</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126" name="Google Shape;126;p24"/>
          <p:cNvSpPr txBox="1"/>
          <p:nvPr>
            <p:ph type="ctrTitle"/>
          </p:nvPr>
        </p:nvSpPr>
        <p:spPr>
          <a:xfrm>
            <a:off x="2892800" y="76200"/>
            <a:ext cx="3352800" cy="492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Data Splitting</a:t>
            </a:r>
            <a:endParaRPr b="1" sz="30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30" name="Shape 130"/>
        <p:cNvGrpSpPr/>
        <p:nvPr/>
      </p:nvGrpSpPr>
      <p:grpSpPr>
        <a:xfrm>
          <a:off x="0" y="0"/>
          <a:ext cx="0" cy="0"/>
          <a:chOff x="0" y="0"/>
          <a:chExt cx="0" cy="0"/>
        </a:xfrm>
      </p:grpSpPr>
      <p:sp>
        <p:nvSpPr>
          <p:cNvPr id="131" name="Google Shape;131;p25"/>
          <p:cNvSpPr txBox="1"/>
          <p:nvPr/>
        </p:nvSpPr>
        <p:spPr>
          <a:xfrm>
            <a:off x="254850" y="756325"/>
            <a:ext cx="8634300" cy="4008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9900"/>
                </a:solidFill>
              </a:rPr>
              <a:t>Baseline Model: </a:t>
            </a:r>
            <a:r>
              <a:rPr lang="en" sz="1800">
                <a:solidFill>
                  <a:schemeClr val="dk1"/>
                </a:solidFill>
              </a:rPr>
              <a:t>Start with a simple baseline model, such as a logistic regression or decision tree, to establish a performance benchmark. This helps in understanding how complex the model needs to be trained.</a:t>
            </a:r>
            <a:endParaRPr sz="1800">
              <a:solidFill>
                <a:schemeClr val="dk1"/>
              </a:solidFill>
            </a:endParaRPr>
          </a:p>
          <a:p>
            <a:pPr indent="0" lvl="0" marL="457200" rtl="0" algn="l">
              <a:spcBef>
                <a:spcPts val="0"/>
              </a:spcBef>
              <a:spcAft>
                <a:spcPts val="0"/>
              </a:spcAft>
              <a:buNone/>
            </a:pPr>
            <a:r>
              <a:t/>
            </a:r>
            <a:endParaRPr sz="1800">
              <a:solidFill>
                <a:srgbClr val="FF9900"/>
              </a:solidFill>
            </a:endParaRPr>
          </a:p>
          <a:p>
            <a:pPr indent="0" lvl="0" marL="457200" rtl="0" algn="l">
              <a:spcBef>
                <a:spcPts val="0"/>
              </a:spcBef>
              <a:spcAft>
                <a:spcPts val="0"/>
              </a:spcAft>
              <a:buNone/>
            </a:pPr>
            <a:r>
              <a:rPr lang="en" sz="1800">
                <a:solidFill>
                  <a:srgbClr val="FF9900"/>
                </a:solidFill>
              </a:rPr>
              <a:t>Advanced Models: </a:t>
            </a:r>
            <a:r>
              <a:rPr lang="en" sz="1800">
                <a:solidFill>
                  <a:schemeClr val="dk1"/>
                </a:solidFill>
              </a:rPr>
              <a:t>Experiment with more sophisticated models such as Random Forests, Gradient Boosting Machines (e.g., XGBoost, LightGBM), and Neural Networks. Each model should be tuned using techniques like grid search or random search over hyperparameters.</a:t>
            </a:r>
            <a:endParaRPr sz="1800">
              <a:solidFill>
                <a:schemeClr val="dk1"/>
              </a:solidFill>
            </a:endParaRPr>
          </a:p>
          <a:p>
            <a:pPr indent="0" lvl="0" marL="457200" rtl="0" algn="l">
              <a:spcBef>
                <a:spcPts val="0"/>
              </a:spcBef>
              <a:spcAft>
                <a:spcPts val="0"/>
              </a:spcAft>
              <a:buNone/>
            </a:pPr>
            <a:r>
              <a:t/>
            </a:r>
            <a:endParaRPr sz="1800">
              <a:solidFill>
                <a:srgbClr val="FF9900"/>
              </a:solidFill>
            </a:endParaRPr>
          </a:p>
          <a:p>
            <a:pPr indent="0" lvl="0" marL="457200" rtl="0" algn="l">
              <a:spcBef>
                <a:spcPts val="0"/>
              </a:spcBef>
              <a:spcAft>
                <a:spcPts val="0"/>
              </a:spcAft>
              <a:buNone/>
            </a:pPr>
            <a:r>
              <a:rPr lang="en" sz="1800">
                <a:solidFill>
                  <a:srgbClr val="FF9900"/>
                </a:solidFill>
              </a:rPr>
              <a:t>Cross-Validation: </a:t>
            </a:r>
            <a:r>
              <a:rPr lang="en" sz="1800">
                <a:solidFill>
                  <a:schemeClr val="dk1"/>
                </a:solidFill>
              </a:rPr>
              <a:t>Implement cross-validation (e.g., k-fold cross-validation) to ensure the model's performance is consistent across different subsets of the data. This reduces the risk of overfitting and provides a more reliable estimate of the model's performance.</a:t>
            </a:r>
            <a:endParaRPr sz="1800">
              <a:solidFill>
                <a:schemeClr val="dk1"/>
              </a:solidFill>
            </a:endParaRPr>
          </a:p>
          <a:p>
            <a:pPr indent="0" lvl="0" marL="457200" rtl="0" algn="l">
              <a:spcBef>
                <a:spcPts val="0"/>
              </a:spcBef>
              <a:spcAft>
                <a:spcPts val="0"/>
              </a:spcAft>
              <a:buNone/>
            </a:pPr>
            <a:r>
              <a:t/>
            </a:r>
            <a:endParaRPr sz="1800">
              <a:solidFill>
                <a:srgbClr val="FF9900"/>
              </a:solidFill>
            </a:endParaRPr>
          </a:p>
        </p:txBody>
      </p:sp>
      <p:sp>
        <p:nvSpPr>
          <p:cNvPr id="132" name="Google Shape;132;p25"/>
          <p:cNvSpPr txBox="1"/>
          <p:nvPr>
            <p:ph type="ctrTitle"/>
          </p:nvPr>
        </p:nvSpPr>
        <p:spPr>
          <a:xfrm>
            <a:off x="1896900" y="195025"/>
            <a:ext cx="53502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Model Selection and Training</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36" name="Shape 136"/>
        <p:cNvGrpSpPr/>
        <p:nvPr/>
      </p:nvGrpSpPr>
      <p:grpSpPr>
        <a:xfrm>
          <a:off x="0" y="0"/>
          <a:ext cx="0" cy="0"/>
          <a:chOff x="0" y="0"/>
          <a:chExt cx="0" cy="0"/>
        </a:xfrm>
      </p:grpSpPr>
      <p:sp>
        <p:nvSpPr>
          <p:cNvPr id="137" name="Google Shape;137;p26"/>
          <p:cNvSpPr txBox="1"/>
          <p:nvPr>
            <p:ph type="ctrTitle"/>
          </p:nvPr>
        </p:nvSpPr>
        <p:spPr>
          <a:xfrm>
            <a:off x="143000" y="638800"/>
            <a:ext cx="25326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00">
                <a:solidFill>
                  <a:srgbClr val="FF9900"/>
                </a:solidFill>
              </a:rPr>
              <a:t>Logistic Regression</a:t>
            </a:r>
            <a:endParaRPr b="1" sz="1800">
              <a:solidFill>
                <a:srgbClr val="FF9900"/>
              </a:solidFill>
            </a:endParaRPr>
          </a:p>
        </p:txBody>
      </p:sp>
      <p:pic>
        <p:nvPicPr>
          <p:cNvPr id="138" name="Google Shape;138;p26"/>
          <p:cNvPicPr preferRelativeResize="0"/>
          <p:nvPr/>
        </p:nvPicPr>
        <p:blipFill>
          <a:blip r:embed="rId3">
            <a:alphaModFix/>
          </a:blip>
          <a:stretch>
            <a:fillRect/>
          </a:stretch>
        </p:blipFill>
        <p:spPr>
          <a:xfrm>
            <a:off x="152400" y="1266325"/>
            <a:ext cx="8839200" cy="3681527"/>
          </a:xfrm>
          <a:prstGeom prst="rect">
            <a:avLst/>
          </a:prstGeom>
          <a:noFill/>
          <a:ln>
            <a:noFill/>
          </a:ln>
        </p:spPr>
      </p:pic>
      <p:sp>
        <p:nvSpPr>
          <p:cNvPr id="139" name="Google Shape;139;p26"/>
          <p:cNvSpPr txBox="1"/>
          <p:nvPr/>
        </p:nvSpPr>
        <p:spPr>
          <a:xfrm>
            <a:off x="2956200" y="177075"/>
            <a:ext cx="259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Baseline Models</a:t>
            </a:r>
            <a:endParaRPr b="1" sz="240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43" name="Shape 143"/>
        <p:cNvGrpSpPr/>
        <p:nvPr/>
      </p:nvGrpSpPr>
      <p:grpSpPr>
        <a:xfrm>
          <a:off x="0" y="0"/>
          <a:ext cx="0" cy="0"/>
          <a:chOff x="0" y="0"/>
          <a:chExt cx="0" cy="0"/>
        </a:xfrm>
      </p:grpSpPr>
      <p:sp>
        <p:nvSpPr>
          <p:cNvPr id="144" name="Google Shape;144;p27"/>
          <p:cNvSpPr txBox="1"/>
          <p:nvPr>
            <p:ph type="ctrTitle"/>
          </p:nvPr>
        </p:nvSpPr>
        <p:spPr>
          <a:xfrm>
            <a:off x="132025" y="1003650"/>
            <a:ext cx="29982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00">
                <a:solidFill>
                  <a:srgbClr val="FF9900"/>
                </a:solidFill>
              </a:rPr>
              <a:t>Decision Tree Classifier</a:t>
            </a:r>
            <a:endParaRPr b="1" sz="1800">
              <a:solidFill>
                <a:srgbClr val="FF9900"/>
              </a:solidFill>
            </a:endParaRPr>
          </a:p>
        </p:txBody>
      </p:sp>
      <p:pic>
        <p:nvPicPr>
          <p:cNvPr id="145" name="Google Shape;145;p27"/>
          <p:cNvPicPr preferRelativeResize="0"/>
          <p:nvPr/>
        </p:nvPicPr>
        <p:blipFill>
          <a:blip r:embed="rId3">
            <a:alphaModFix/>
          </a:blip>
          <a:stretch>
            <a:fillRect/>
          </a:stretch>
        </p:blipFill>
        <p:spPr>
          <a:xfrm>
            <a:off x="77500" y="1591475"/>
            <a:ext cx="8990300" cy="3323425"/>
          </a:xfrm>
          <a:prstGeom prst="rect">
            <a:avLst/>
          </a:prstGeom>
          <a:noFill/>
          <a:ln>
            <a:noFill/>
          </a:ln>
        </p:spPr>
      </p:pic>
      <p:sp>
        <p:nvSpPr>
          <p:cNvPr id="146" name="Google Shape;146;p27"/>
          <p:cNvSpPr txBox="1"/>
          <p:nvPr/>
        </p:nvSpPr>
        <p:spPr>
          <a:xfrm>
            <a:off x="2956200" y="177075"/>
            <a:ext cx="259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Baseline Models</a:t>
            </a:r>
            <a:endParaRPr b="1" sz="2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0" name="Shape 150"/>
        <p:cNvGrpSpPr/>
        <p:nvPr/>
      </p:nvGrpSpPr>
      <p:grpSpPr>
        <a:xfrm>
          <a:off x="0" y="0"/>
          <a:ext cx="0" cy="0"/>
          <a:chOff x="0" y="0"/>
          <a:chExt cx="0" cy="0"/>
        </a:xfrm>
      </p:grpSpPr>
      <p:sp>
        <p:nvSpPr>
          <p:cNvPr id="151" name="Google Shape;151;p28"/>
          <p:cNvSpPr txBox="1"/>
          <p:nvPr>
            <p:ph type="ctrTitle"/>
          </p:nvPr>
        </p:nvSpPr>
        <p:spPr>
          <a:xfrm>
            <a:off x="79400" y="1147525"/>
            <a:ext cx="30276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00">
                <a:solidFill>
                  <a:srgbClr val="FF9900"/>
                </a:solidFill>
              </a:rPr>
              <a:t>Random Forest </a:t>
            </a:r>
            <a:r>
              <a:rPr b="1" lang="en" sz="1800">
                <a:solidFill>
                  <a:srgbClr val="FF9900"/>
                </a:solidFill>
              </a:rPr>
              <a:t>Classifier</a:t>
            </a:r>
            <a:endParaRPr b="1" sz="1800">
              <a:solidFill>
                <a:srgbClr val="FF9900"/>
              </a:solidFill>
            </a:endParaRPr>
          </a:p>
        </p:txBody>
      </p:sp>
      <p:pic>
        <p:nvPicPr>
          <p:cNvPr id="152" name="Google Shape;152;p28"/>
          <p:cNvPicPr preferRelativeResize="0"/>
          <p:nvPr/>
        </p:nvPicPr>
        <p:blipFill>
          <a:blip r:embed="rId3">
            <a:alphaModFix/>
          </a:blip>
          <a:stretch>
            <a:fillRect/>
          </a:stretch>
        </p:blipFill>
        <p:spPr>
          <a:xfrm>
            <a:off x="79400" y="1736150"/>
            <a:ext cx="9017400" cy="3250775"/>
          </a:xfrm>
          <a:prstGeom prst="rect">
            <a:avLst/>
          </a:prstGeom>
          <a:noFill/>
          <a:ln>
            <a:noFill/>
          </a:ln>
        </p:spPr>
      </p:pic>
      <p:sp>
        <p:nvSpPr>
          <p:cNvPr id="153" name="Google Shape;153;p28"/>
          <p:cNvSpPr txBox="1"/>
          <p:nvPr/>
        </p:nvSpPr>
        <p:spPr>
          <a:xfrm>
            <a:off x="2956200" y="177075"/>
            <a:ext cx="284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Advanced </a:t>
            </a:r>
            <a:r>
              <a:rPr b="1" lang="en" sz="2400">
                <a:solidFill>
                  <a:srgbClr val="FF0000"/>
                </a:solidFill>
              </a:rPr>
              <a:t>Models</a:t>
            </a:r>
            <a:endParaRPr b="1" sz="240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7" name="Shape 157"/>
        <p:cNvGrpSpPr/>
        <p:nvPr/>
      </p:nvGrpSpPr>
      <p:grpSpPr>
        <a:xfrm>
          <a:off x="0" y="0"/>
          <a:ext cx="0" cy="0"/>
          <a:chOff x="0" y="0"/>
          <a:chExt cx="0" cy="0"/>
        </a:xfrm>
      </p:grpSpPr>
      <p:sp>
        <p:nvSpPr>
          <p:cNvPr id="158" name="Google Shape;158;p29"/>
          <p:cNvSpPr txBox="1"/>
          <p:nvPr>
            <p:ph type="ctrTitle"/>
          </p:nvPr>
        </p:nvSpPr>
        <p:spPr>
          <a:xfrm>
            <a:off x="152400" y="838825"/>
            <a:ext cx="22851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1800">
                <a:solidFill>
                  <a:srgbClr val="FF9900"/>
                </a:solidFill>
              </a:rPr>
              <a:t>XGBoost </a:t>
            </a:r>
            <a:r>
              <a:rPr b="1" lang="en" sz="1800">
                <a:solidFill>
                  <a:srgbClr val="FF9900"/>
                </a:solidFill>
              </a:rPr>
              <a:t>Classifier</a:t>
            </a:r>
            <a:endParaRPr b="1" sz="1800">
              <a:solidFill>
                <a:srgbClr val="FF9900"/>
              </a:solidFill>
            </a:endParaRPr>
          </a:p>
        </p:txBody>
      </p:sp>
      <p:pic>
        <p:nvPicPr>
          <p:cNvPr id="159" name="Google Shape;159;p29"/>
          <p:cNvPicPr preferRelativeResize="0"/>
          <p:nvPr/>
        </p:nvPicPr>
        <p:blipFill>
          <a:blip r:embed="rId3">
            <a:alphaModFix/>
          </a:blip>
          <a:stretch>
            <a:fillRect/>
          </a:stretch>
        </p:blipFill>
        <p:spPr>
          <a:xfrm>
            <a:off x="152400" y="1408150"/>
            <a:ext cx="8822750" cy="3582951"/>
          </a:xfrm>
          <a:prstGeom prst="rect">
            <a:avLst/>
          </a:prstGeom>
          <a:noFill/>
          <a:ln>
            <a:noFill/>
          </a:ln>
        </p:spPr>
      </p:pic>
      <p:sp>
        <p:nvSpPr>
          <p:cNvPr id="160" name="Google Shape;160;p29"/>
          <p:cNvSpPr txBox="1"/>
          <p:nvPr/>
        </p:nvSpPr>
        <p:spPr>
          <a:xfrm>
            <a:off x="2956200" y="100875"/>
            <a:ext cx="2847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0000"/>
                </a:solidFill>
              </a:rPr>
              <a:t>Advanced Models</a:t>
            </a:r>
            <a:endParaRPr b="1" sz="24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64" name="Shape 164"/>
        <p:cNvGrpSpPr/>
        <p:nvPr/>
      </p:nvGrpSpPr>
      <p:grpSpPr>
        <a:xfrm>
          <a:off x="0" y="0"/>
          <a:ext cx="0" cy="0"/>
          <a:chOff x="0" y="0"/>
          <a:chExt cx="0" cy="0"/>
        </a:xfrm>
      </p:grpSpPr>
      <p:sp>
        <p:nvSpPr>
          <p:cNvPr id="165" name="Google Shape;165;p30"/>
          <p:cNvSpPr txBox="1"/>
          <p:nvPr/>
        </p:nvSpPr>
        <p:spPr>
          <a:xfrm>
            <a:off x="254850" y="832525"/>
            <a:ext cx="8634300" cy="3891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rgbClr val="FF9900"/>
                </a:solidFill>
              </a:rPr>
              <a:t>Performance Metrics: </a:t>
            </a:r>
            <a:r>
              <a:rPr lang="en" sz="1800">
                <a:solidFill>
                  <a:schemeClr val="dk1"/>
                </a:solidFill>
              </a:rPr>
              <a:t>Evaluate the model using the validation set, focusing on macro-F1 score, precision, and recall. Analyze these metrics across different classes (TP, BP, FP) to ensure balanced performance.</a:t>
            </a:r>
            <a:endParaRPr sz="1800">
              <a:solidFill>
                <a:schemeClr val="dk1"/>
              </a:solidFill>
            </a:endParaRPr>
          </a:p>
          <a:p>
            <a:pPr indent="0" lvl="0" marL="457200" rtl="0" algn="l">
              <a:spcBef>
                <a:spcPts val="0"/>
              </a:spcBef>
              <a:spcAft>
                <a:spcPts val="0"/>
              </a:spcAft>
              <a:buNone/>
            </a:pPr>
            <a:r>
              <a:t/>
            </a:r>
            <a:endParaRPr sz="1800">
              <a:solidFill>
                <a:srgbClr val="FF9900"/>
              </a:solidFill>
            </a:endParaRPr>
          </a:p>
          <a:p>
            <a:pPr indent="0" lvl="0" marL="457200" rtl="0" algn="l">
              <a:spcBef>
                <a:spcPts val="0"/>
              </a:spcBef>
              <a:spcAft>
                <a:spcPts val="0"/>
              </a:spcAft>
              <a:buNone/>
            </a:pPr>
            <a:r>
              <a:rPr lang="en" sz="1800">
                <a:solidFill>
                  <a:srgbClr val="FF9900"/>
                </a:solidFill>
              </a:rPr>
              <a:t>Hyperparameter Tuning: </a:t>
            </a:r>
            <a:r>
              <a:rPr lang="en" sz="1800">
                <a:solidFill>
                  <a:schemeClr val="dk1"/>
                </a:solidFill>
              </a:rPr>
              <a:t>Based on the initial evaluation, fine-tune hyperparameters to optimize model performance. This may involve adjusting learning rates, regularization parameters, tree depths, or the number of estimators, depending on the model type.</a:t>
            </a:r>
            <a:endParaRPr sz="1800">
              <a:solidFill>
                <a:schemeClr val="dk1"/>
              </a:solidFill>
            </a:endParaRPr>
          </a:p>
          <a:p>
            <a:pPr indent="0" lvl="0" marL="457200" rtl="0" algn="l">
              <a:spcBef>
                <a:spcPts val="0"/>
              </a:spcBef>
              <a:spcAft>
                <a:spcPts val="0"/>
              </a:spcAft>
              <a:buNone/>
            </a:pPr>
            <a:r>
              <a:t/>
            </a:r>
            <a:endParaRPr sz="1800">
              <a:solidFill>
                <a:srgbClr val="FF9900"/>
              </a:solidFill>
            </a:endParaRPr>
          </a:p>
          <a:p>
            <a:pPr indent="0" lvl="0" marL="457200" rtl="0" algn="l">
              <a:spcBef>
                <a:spcPts val="0"/>
              </a:spcBef>
              <a:spcAft>
                <a:spcPts val="0"/>
              </a:spcAft>
              <a:buNone/>
            </a:pPr>
            <a:r>
              <a:rPr lang="en" sz="1800">
                <a:solidFill>
                  <a:srgbClr val="FF9900"/>
                </a:solidFill>
              </a:rPr>
              <a:t>Handling Class Imbalance: </a:t>
            </a:r>
            <a:r>
              <a:rPr lang="en" sz="1800">
                <a:solidFill>
                  <a:schemeClr val="dk1"/>
                </a:solidFill>
              </a:rPr>
              <a:t>If class imbalance is a significant issue, consider techniques such as SMOTE (Synthetic Minority Over-sampling Technique), adjusting class weights, or using ensemble methods to boost the model's ability to handle minority classes effectively.</a:t>
            </a:r>
            <a:endParaRPr sz="1800">
              <a:solidFill>
                <a:schemeClr val="dk1"/>
              </a:solidFill>
            </a:endParaRPr>
          </a:p>
        </p:txBody>
      </p:sp>
      <p:sp>
        <p:nvSpPr>
          <p:cNvPr id="166" name="Google Shape;166;p30"/>
          <p:cNvSpPr txBox="1"/>
          <p:nvPr>
            <p:ph type="ctrTitle"/>
          </p:nvPr>
        </p:nvSpPr>
        <p:spPr>
          <a:xfrm>
            <a:off x="1896900" y="195025"/>
            <a:ext cx="53502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Model Evaluation and Tuning</a:t>
            </a:r>
            <a:endParaRPr b="1" sz="2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0" name="Shape 170"/>
        <p:cNvGrpSpPr/>
        <p:nvPr/>
      </p:nvGrpSpPr>
      <p:grpSpPr>
        <a:xfrm>
          <a:off x="0" y="0"/>
          <a:ext cx="0" cy="0"/>
          <a:chOff x="0" y="0"/>
          <a:chExt cx="0" cy="0"/>
        </a:xfrm>
      </p:grpSpPr>
      <p:sp>
        <p:nvSpPr>
          <p:cNvPr id="171" name="Google Shape;171;p31"/>
          <p:cNvSpPr txBox="1"/>
          <p:nvPr>
            <p:ph type="ctrTitle"/>
          </p:nvPr>
        </p:nvSpPr>
        <p:spPr>
          <a:xfrm>
            <a:off x="2147100" y="75550"/>
            <a:ext cx="48498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Model Interpretation</a:t>
            </a:r>
            <a:endParaRPr b="1" sz="3000">
              <a:solidFill>
                <a:srgbClr val="FF0000"/>
              </a:solidFill>
            </a:endParaRPr>
          </a:p>
        </p:txBody>
      </p:sp>
      <p:pic>
        <p:nvPicPr>
          <p:cNvPr id="172" name="Google Shape;172;p31"/>
          <p:cNvPicPr preferRelativeResize="0"/>
          <p:nvPr/>
        </p:nvPicPr>
        <p:blipFill>
          <a:blip r:embed="rId3">
            <a:alphaModFix/>
          </a:blip>
          <a:stretch>
            <a:fillRect/>
          </a:stretch>
        </p:blipFill>
        <p:spPr>
          <a:xfrm>
            <a:off x="432825" y="2342300"/>
            <a:ext cx="8278349" cy="2718550"/>
          </a:xfrm>
          <a:prstGeom prst="rect">
            <a:avLst/>
          </a:prstGeom>
          <a:noFill/>
          <a:ln>
            <a:noFill/>
          </a:ln>
        </p:spPr>
      </p:pic>
      <p:sp>
        <p:nvSpPr>
          <p:cNvPr id="173" name="Google Shape;173;p31"/>
          <p:cNvSpPr txBox="1"/>
          <p:nvPr/>
        </p:nvSpPr>
        <p:spPr>
          <a:xfrm>
            <a:off x="432825" y="563675"/>
            <a:ext cx="8278200" cy="1708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800">
                <a:solidFill>
                  <a:srgbClr val="FF9900"/>
                </a:solidFill>
              </a:rPr>
              <a:t>Feature Importances &amp; Misclassified columns:</a:t>
            </a:r>
            <a:r>
              <a:rPr lang="en" sz="1800">
                <a:solidFill>
                  <a:srgbClr val="FFFFFF"/>
                </a:solidFill>
              </a:rPr>
              <a:t>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Used visualizations and statistical summaries to identify patterns, correlations, and potential anomalies in the data.</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Removing columns where pairs are highly correlated to avoid multicollinearity</a:t>
            </a:r>
            <a:endParaRPr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2750500" y="91275"/>
            <a:ext cx="3537000" cy="53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FF0000"/>
                </a:solidFill>
              </a:rPr>
              <a:t>Problem Statement</a:t>
            </a:r>
            <a:endParaRPr b="1" sz="2400">
              <a:solidFill>
                <a:srgbClr val="FF0000"/>
              </a:solidFill>
            </a:endParaRPr>
          </a:p>
        </p:txBody>
      </p:sp>
      <p:sp>
        <p:nvSpPr>
          <p:cNvPr id="62" name="Google Shape;62;p14"/>
          <p:cNvSpPr txBox="1"/>
          <p:nvPr/>
        </p:nvSpPr>
        <p:spPr>
          <a:xfrm>
            <a:off x="423550" y="750400"/>
            <a:ext cx="83433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Char char="●"/>
            </a:pPr>
            <a:r>
              <a:rPr lang="en" sz="1800">
                <a:solidFill>
                  <a:srgbClr val="FFFFFF"/>
                </a:solidFill>
              </a:rPr>
              <a:t>As a data scientist at Microsoft, he/she is tasked with enhancing the efficiency of Security Operation Centers (SOCs) by developing a machine learning model that can accurately predict the triage grade of cybersecurity incidents.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Utilizing the comprehensive GUIDE dataset, the goal is to create a classification model that categorizes incidents as true positive (TP), benign positive (BP), or false positive (FP) based on historical evidence and customer responses.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model should be robust enough to support guided response systems in providing SOC analysts with precise, context-rich recommendations, ultimately improving the overall security posture of enterprise environments.</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77" name="Shape 177"/>
        <p:cNvGrpSpPr/>
        <p:nvPr/>
      </p:nvGrpSpPr>
      <p:grpSpPr>
        <a:xfrm>
          <a:off x="0" y="0"/>
          <a:ext cx="0" cy="0"/>
          <a:chOff x="0" y="0"/>
          <a:chExt cx="0" cy="0"/>
        </a:xfrm>
      </p:grpSpPr>
      <p:sp>
        <p:nvSpPr>
          <p:cNvPr id="178" name="Google Shape;178;p32"/>
          <p:cNvSpPr txBox="1"/>
          <p:nvPr>
            <p:ph type="ctrTitle"/>
          </p:nvPr>
        </p:nvSpPr>
        <p:spPr>
          <a:xfrm>
            <a:off x="1733975" y="118675"/>
            <a:ext cx="53895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Performance</a:t>
            </a:r>
            <a:r>
              <a:rPr b="1" lang="en" sz="2400">
                <a:solidFill>
                  <a:srgbClr val="FF0000"/>
                </a:solidFill>
              </a:rPr>
              <a:t> metrics comparison</a:t>
            </a:r>
            <a:endParaRPr b="1" sz="2400">
              <a:solidFill>
                <a:srgbClr val="FF0000"/>
              </a:solidFill>
            </a:endParaRPr>
          </a:p>
        </p:txBody>
      </p:sp>
      <p:pic>
        <p:nvPicPr>
          <p:cNvPr id="179" name="Google Shape;179;p32"/>
          <p:cNvPicPr preferRelativeResize="0"/>
          <p:nvPr/>
        </p:nvPicPr>
        <p:blipFill>
          <a:blip r:embed="rId3">
            <a:alphaModFix/>
          </a:blip>
          <a:stretch>
            <a:fillRect/>
          </a:stretch>
        </p:blipFill>
        <p:spPr>
          <a:xfrm>
            <a:off x="478425" y="1346475"/>
            <a:ext cx="7939875" cy="3639625"/>
          </a:xfrm>
          <a:prstGeom prst="rect">
            <a:avLst/>
          </a:prstGeom>
          <a:noFill/>
          <a:ln>
            <a:noFill/>
          </a:ln>
        </p:spPr>
      </p:pic>
      <p:sp>
        <p:nvSpPr>
          <p:cNvPr id="180" name="Google Shape;180;p32"/>
          <p:cNvSpPr txBox="1"/>
          <p:nvPr/>
        </p:nvSpPr>
        <p:spPr>
          <a:xfrm>
            <a:off x="467150" y="618275"/>
            <a:ext cx="553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Compare the model performance based on F1 score</a:t>
            </a:r>
            <a:endParaRPr sz="18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52400" y="1480200"/>
            <a:ext cx="8839200" cy="3239567"/>
          </a:xfrm>
          <a:prstGeom prst="rect">
            <a:avLst/>
          </a:prstGeom>
          <a:noFill/>
          <a:ln>
            <a:noFill/>
          </a:ln>
        </p:spPr>
      </p:pic>
      <p:sp>
        <p:nvSpPr>
          <p:cNvPr id="186" name="Google Shape;186;p33"/>
          <p:cNvSpPr txBox="1"/>
          <p:nvPr/>
        </p:nvSpPr>
        <p:spPr>
          <a:xfrm>
            <a:off x="197425" y="641650"/>
            <a:ext cx="873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Hypertuning with best parameters to predict the model performance and save a model as a pickle file.</a:t>
            </a:r>
            <a:endParaRPr sz="1800">
              <a:solidFill>
                <a:schemeClr val="lt2"/>
              </a:solidFill>
            </a:endParaRPr>
          </a:p>
        </p:txBody>
      </p:sp>
      <p:sp>
        <p:nvSpPr>
          <p:cNvPr id="187" name="Google Shape;187;p33"/>
          <p:cNvSpPr txBox="1"/>
          <p:nvPr/>
        </p:nvSpPr>
        <p:spPr>
          <a:xfrm>
            <a:off x="1756925" y="100450"/>
            <a:ext cx="5412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FF0000"/>
                </a:solidFill>
              </a:rPr>
              <a:t>Model Evaluation and Tuning</a:t>
            </a:r>
            <a:endParaRPr b="1" sz="24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1" name="Shape 191"/>
        <p:cNvGrpSpPr/>
        <p:nvPr/>
      </p:nvGrpSpPr>
      <p:grpSpPr>
        <a:xfrm>
          <a:off x="0" y="0"/>
          <a:ext cx="0" cy="0"/>
          <a:chOff x="0" y="0"/>
          <a:chExt cx="0" cy="0"/>
        </a:xfrm>
      </p:grpSpPr>
      <p:sp>
        <p:nvSpPr>
          <p:cNvPr id="192" name="Google Shape;192;p34"/>
          <p:cNvSpPr txBox="1"/>
          <p:nvPr>
            <p:ph type="ctrTitle"/>
          </p:nvPr>
        </p:nvSpPr>
        <p:spPr>
          <a:xfrm>
            <a:off x="1745000" y="58650"/>
            <a:ext cx="5350200" cy="59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Final Results (Test Dataset)</a:t>
            </a:r>
            <a:endParaRPr b="1" sz="3000">
              <a:solidFill>
                <a:srgbClr val="FF0000"/>
              </a:solidFill>
            </a:endParaRPr>
          </a:p>
        </p:txBody>
      </p:sp>
      <p:pic>
        <p:nvPicPr>
          <p:cNvPr id="193" name="Google Shape;193;p34"/>
          <p:cNvPicPr preferRelativeResize="0"/>
          <p:nvPr/>
        </p:nvPicPr>
        <p:blipFill>
          <a:blip r:embed="rId3">
            <a:alphaModFix/>
          </a:blip>
          <a:stretch>
            <a:fillRect/>
          </a:stretch>
        </p:blipFill>
        <p:spPr>
          <a:xfrm>
            <a:off x="868175" y="732750"/>
            <a:ext cx="7234296" cy="410595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97" name="Shape 197"/>
        <p:cNvGrpSpPr/>
        <p:nvPr/>
      </p:nvGrpSpPr>
      <p:grpSpPr>
        <a:xfrm>
          <a:off x="0" y="0"/>
          <a:ext cx="0" cy="0"/>
          <a:chOff x="0" y="0"/>
          <a:chExt cx="0" cy="0"/>
        </a:xfrm>
      </p:grpSpPr>
      <p:sp>
        <p:nvSpPr>
          <p:cNvPr id="198" name="Google Shape;198;p35"/>
          <p:cNvSpPr txBox="1"/>
          <p:nvPr>
            <p:ph type="ctrTitle"/>
          </p:nvPr>
        </p:nvSpPr>
        <p:spPr>
          <a:xfrm>
            <a:off x="1668300" y="2147675"/>
            <a:ext cx="5350200" cy="59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Thank you</a:t>
            </a:r>
            <a:endParaRPr b="1" sz="30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2776350" y="98100"/>
            <a:ext cx="3591300" cy="5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FF0000"/>
                </a:solidFill>
              </a:rPr>
              <a:t>Business Use Cases</a:t>
            </a:r>
            <a:endParaRPr sz="2600">
              <a:solidFill>
                <a:srgbClr val="FF0000"/>
              </a:solidFill>
            </a:endParaRPr>
          </a:p>
        </p:txBody>
      </p:sp>
      <p:sp>
        <p:nvSpPr>
          <p:cNvPr id="68" name="Google Shape;68;p15"/>
          <p:cNvSpPr txBox="1"/>
          <p:nvPr/>
        </p:nvSpPr>
        <p:spPr>
          <a:xfrm>
            <a:off x="251775" y="757875"/>
            <a:ext cx="8751000" cy="4109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rPr>
              <a:t>The solution developed in this project can be implemented in various business scenarios, particularly in the field of cybersecurity. Some potential applications include:</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b="1" lang="en" sz="1500">
                <a:solidFill>
                  <a:srgbClr val="FF9900"/>
                </a:solidFill>
              </a:rPr>
              <a:t>Security Operation Centers (SOCs):</a:t>
            </a:r>
            <a:r>
              <a:rPr b="1" lang="en" sz="1500">
                <a:solidFill>
                  <a:srgbClr val="FFFFFF"/>
                </a:solidFill>
              </a:rPr>
              <a:t> </a:t>
            </a:r>
            <a:r>
              <a:rPr lang="en" sz="1500">
                <a:solidFill>
                  <a:srgbClr val="FFFFFF"/>
                </a:solidFill>
              </a:rPr>
              <a:t>Automating the triage process by accurately classifying cybersecurity incidents, thereby allowing SOC analysts to prioritize their efforts and respond to critical threats more efficiently.</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b="1" lang="en" sz="1500">
                <a:solidFill>
                  <a:srgbClr val="FF9900"/>
                </a:solidFill>
              </a:rPr>
              <a:t>Incident Response Automation:</a:t>
            </a:r>
            <a:r>
              <a:rPr lang="en" sz="1500">
                <a:solidFill>
                  <a:srgbClr val="FFFFFF"/>
                </a:solidFill>
              </a:rPr>
              <a:t> Enabling guided response systems to automatically suggest appropriate actions for different types of incidents, leading to quicker mitigation of potential threats.</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b="1" lang="en" sz="1500">
                <a:solidFill>
                  <a:srgbClr val="FF9900"/>
                </a:solidFill>
              </a:rPr>
              <a:t>Threat Intelligence:</a:t>
            </a:r>
            <a:r>
              <a:rPr lang="en" sz="1500">
                <a:solidFill>
                  <a:srgbClr val="FFFFFF"/>
                </a:solidFill>
              </a:rPr>
              <a:t> Enhancing threat detection capabilities by incorporating historical evidence and customer responses into the triage process, which can lead to more accurate identification of true and false positives.</a:t>
            </a:r>
            <a:endParaRPr sz="1500">
              <a:solidFill>
                <a:srgbClr val="FFFFFF"/>
              </a:solidFill>
            </a:endParaRPr>
          </a:p>
          <a:p>
            <a:pPr indent="0" lvl="0" marL="0" rtl="0" algn="l">
              <a:spcBef>
                <a:spcPts val="0"/>
              </a:spcBef>
              <a:spcAft>
                <a:spcPts val="0"/>
              </a:spcAft>
              <a:buNone/>
            </a:pPr>
            <a:r>
              <a:t/>
            </a:r>
            <a:endParaRPr sz="1500">
              <a:solidFill>
                <a:srgbClr val="FFFFFF"/>
              </a:solidFill>
            </a:endParaRPr>
          </a:p>
          <a:p>
            <a:pPr indent="0" lvl="0" marL="0" rtl="0" algn="l">
              <a:spcBef>
                <a:spcPts val="0"/>
              </a:spcBef>
              <a:spcAft>
                <a:spcPts val="0"/>
              </a:spcAft>
              <a:buNone/>
            </a:pPr>
            <a:r>
              <a:rPr b="1" lang="en" sz="1500">
                <a:solidFill>
                  <a:srgbClr val="FF9900"/>
                </a:solidFill>
              </a:rPr>
              <a:t>Enterprise Security Management:</a:t>
            </a:r>
            <a:r>
              <a:rPr lang="en" sz="1500">
                <a:solidFill>
                  <a:srgbClr val="FFFFFF"/>
                </a:solidFill>
              </a:rPr>
              <a:t> Improving the overall security posture of enterprise environments by reducing the number of false positives and ensuring that true threats are addressed promptly.</a:t>
            </a:r>
            <a:endParaRPr sz="1500">
              <a:solidFill>
                <a:srgbClr val="FFFFFF"/>
              </a:solidFill>
            </a:endParaRPr>
          </a:p>
          <a:p>
            <a:pPr indent="0" lvl="0" marL="0" rtl="0" algn="l">
              <a:spcBef>
                <a:spcPts val="0"/>
              </a:spcBef>
              <a:spcAft>
                <a:spcPts val="0"/>
              </a:spcAft>
              <a:buNone/>
            </a:pPr>
            <a:r>
              <a:t/>
            </a:r>
            <a:endParaRPr sz="15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2" name="Shape 72"/>
        <p:cNvGrpSpPr/>
        <p:nvPr/>
      </p:nvGrpSpPr>
      <p:grpSpPr>
        <a:xfrm>
          <a:off x="0" y="0"/>
          <a:ext cx="0" cy="0"/>
          <a:chOff x="0" y="0"/>
          <a:chExt cx="0" cy="0"/>
        </a:xfrm>
      </p:grpSpPr>
      <p:sp>
        <p:nvSpPr>
          <p:cNvPr id="73" name="Google Shape;73;p16"/>
          <p:cNvSpPr txBox="1"/>
          <p:nvPr/>
        </p:nvSpPr>
        <p:spPr>
          <a:xfrm>
            <a:off x="309300" y="650100"/>
            <a:ext cx="8525400" cy="406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The GUIDE dataset consists of over 13 million pieces of evidence across three hierarchical levels: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9900"/>
                </a:solidFill>
              </a:rPr>
              <a:t>1. Evidence:</a:t>
            </a:r>
            <a:r>
              <a:rPr lang="en" sz="1800">
                <a:solidFill>
                  <a:srgbClr val="FFFFFF"/>
                </a:solidFill>
              </a:rPr>
              <a:t> Individual data points supporting an alert (e.g., IP addresses, user details).</a:t>
            </a:r>
            <a:endParaRPr sz="1800">
              <a:solidFill>
                <a:srgbClr val="FFFFFF"/>
              </a:solidFill>
            </a:endParaRPr>
          </a:p>
          <a:p>
            <a:pPr indent="0" lvl="0" marL="0" rtl="0" algn="l">
              <a:spcBef>
                <a:spcPts val="0"/>
              </a:spcBef>
              <a:spcAft>
                <a:spcPts val="0"/>
              </a:spcAft>
              <a:buNone/>
            </a:pPr>
            <a:r>
              <a:rPr lang="en" sz="1800">
                <a:solidFill>
                  <a:srgbClr val="FF9900"/>
                </a:solidFill>
              </a:rPr>
              <a:t>2.</a:t>
            </a:r>
            <a:r>
              <a:rPr lang="en" sz="1800">
                <a:solidFill>
                  <a:srgbClr val="FFFFFF"/>
                </a:solidFill>
              </a:rPr>
              <a:t> </a:t>
            </a:r>
            <a:r>
              <a:rPr lang="en" sz="1800">
                <a:solidFill>
                  <a:srgbClr val="FF9900"/>
                </a:solidFill>
              </a:rPr>
              <a:t>Alert:</a:t>
            </a:r>
            <a:r>
              <a:rPr lang="en" sz="1800">
                <a:solidFill>
                  <a:srgbClr val="FFFFFF"/>
                </a:solidFill>
              </a:rPr>
              <a:t> Aggregated evidences indicating potential security incidents.</a:t>
            </a:r>
            <a:endParaRPr sz="1800">
              <a:solidFill>
                <a:srgbClr val="FFFFFF"/>
              </a:solidFill>
            </a:endParaRPr>
          </a:p>
          <a:p>
            <a:pPr indent="0" lvl="0" marL="0" rtl="0" algn="l">
              <a:spcBef>
                <a:spcPts val="0"/>
              </a:spcBef>
              <a:spcAft>
                <a:spcPts val="0"/>
              </a:spcAft>
              <a:buNone/>
            </a:pPr>
            <a:r>
              <a:rPr lang="en" sz="1800">
                <a:solidFill>
                  <a:srgbClr val="FF9900"/>
                </a:solidFill>
              </a:rPr>
              <a:t>3. Incident:</a:t>
            </a:r>
            <a:r>
              <a:rPr lang="en" sz="1800">
                <a:solidFill>
                  <a:srgbClr val="FFFFFF"/>
                </a:solidFill>
              </a:rPr>
              <a:t> A comprehensive narrative representing one or more alerts.</a:t>
            </a:r>
            <a:endParaRPr sz="1800">
              <a:solidFill>
                <a:srgbClr val="FFFFFF"/>
              </a:solidFill>
            </a:endParaRPr>
          </a:p>
          <a:p>
            <a:pPr indent="0" lvl="0" marL="0" rtl="0" algn="l">
              <a:spcBef>
                <a:spcPts val="0"/>
              </a:spcBef>
              <a:spcAft>
                <a:spcPts val="0"/>
              </a:spcAft>
              <a:buNone/>
            </a:pPr>
            <a:r>
              <a:rPr lang="en" sz="1800">
                <a:solidFill>
                  <a:srgbClr val="FF9900"/>
                </a:solidFill>
              </a:rPr>
              <a:t>4. Size:</a:t>
            </a:r>
            <a:r>
              <a:rPr lang="en" sz="1800">
                <a:solidFill>
                  <a:srgbClr val="FFFFFF"/>
                </a:solidFill>
              </a:rPr>
              <a:t> Over 1 million annotated incidents with triage labels, and 26,000 incidents with remediation action labels.</a:t>
            </a:r>
            <a:endParaRPr sz="1800">
              <a:solidFill>
                <a:srgbClr val="FFFFFF"/>
              </a:solidFill>
            </a:endParaRPr>
          </a:p>
          <a:p>
            <a:pPr indent="0" lvl="0" marL="0" rtl="0" algn="l">
              <a:spcBef>
                <a:spcPts val="0"/>
              </a:spcBef>
              <a:spcAft>
                <a:spcPts val="0"/>
              </a:spcAft>
              <a:buNone/>
            </a:pPr>
            <a:r>
              <a:rPr lang="en" sz="1800">
                <a:solidFill>
                  <a:srgbClr val="FF9900"/>
                </a:solidFill>
              </a:rPr>
              <a:t>5. Telemetry: </a:t>
            </a:r>
            <a:r>
              <a:rPr lang="en" sz="1800">
                <a:solidFill>
                  <a:srgbClr val="FFFFFF"/>
                </a:solidFill>
              </a:rPr>
              <a:t>Data from over 6,100 organizations, including 441 MITRE ATT&amp;CK techniques.</a:t>
            </a:r>
            <a:endParaRPr sz="1800">
              <a:solidFill>
                <a:srgbClr val="FFFFFF"/>
              </a:solidFill>
            </a:endParaRPr>
          </a:p>
          <a:p>
            <a:pPr indent="0" lvl="0" marL="0" rtl="0" algn="l">
              <a:spcBef>
                <a:spcPts val="0"/>
              </a:spcBef>
              <a:spcAft>
                <a:spcPts val="0"/>
              </a:spcAft>
              <a:buNone/>
            </a:pPr>
            <a:r>
              <a:rPr lang="en" sz="1800">
                <a:solidFill>
                  <a:srgbClr val="FF9900"/>
                </a:solidFill>
              </a:rPr>
              <a:t>6.</a:t>
            </a:r>
            <a:r>
              <a:rPr lang="en" sz="1800">
                <a:solidFill>
                  <a:srgbClr val="FFFFFF"/>
                </a:solidFill>
              </a:rPr>
              <a:t> </a:t>
            </a:r>
            <a:r>
              <a:rPr lang="en" sz="1800">
                <a:solidFill>
                  <a:srgbClr val="FF9900"/>
                </a:solidFill>
              </a:rPr>
              <a:t>Training/Testing:</a:t>
            </a:r>
            <a:r>
              <a:rPr lang="en" sz="1800">
                <a:solidFill>
                  <a:srgbClr val="FFFFFF"/>
                </a:solidFill>
              </a:rPr>
              <a:t> The dataset is divided into a training set (80%) and a test set (20%), ensuring stratified representation of triage grades and identifiers.</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74" name="Google Shape;74;p16"/>
          <p:cNvSpPr txBox="1"/>
          <p:nvPr>
            <p:ph type="ctrTitle"/>
          </p:nvPr>
        </p:nvSpPr>
        <p:spPr>
          <a:xfrm>
            <a:off x="3011700" y="113100"/>
            <a:ext cx="3120600" cy="53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600">
                <a:solidFill>
                  <a:srgbClr val="FF0000"/>
                </a:solidFill>
              </a:rPr>
              <a:t>Dataset Overview</a:t>
            </a:r>
            <a:endParaRPr b="1" sz="2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1230950" y="36900"/>
            <a:ext cx="68841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FF0000"/>
                </a:solidFill>
              </a:rPr>
              <a:t>Model Benchmarking and Optimization</a:t>
            </a:r>
            <a:endParaRPr b="1" sz="2400">
              <a:solidFill>
                <a:srgbClr val="FF0000"/>
              </a:solidFill>
            </a:endParaRPr>
          </a:p>
        </p:txBody>
      </p:sp>
      <p:sp>
        <p:nvSpPr>
          <p:cNvPr id="80" name="Google Shape;80;p17"/>
          <p:cNvSpPr txBox="1"/>
          <p:nvPr/>
        </p:nvSpPr>
        <p:spPr>
          <a:xfrm>
            <a:off x="190500" y="602100"/>
            <a:ext cx="8763000" cy="443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Benchmarking</a:t>
            </a:r>
            <a:endParaRPr sz="1800">
              <a:solidFill>
                <a:srgbClr val="FF9900"/>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The GUIDE dataset aims to establish standardized benchmarks for guided response systems: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 Primary Metric: Macro-F1 score for incident triage predictions.</a:t>
            </a:r>
            <a:endParaRPr sz="1600">
              <a:solidFill>
                <a:srgbClr val="FFFFFF"/>
              </a:solidFill>
            </a:endParaRPr>
          </a:p>
          <a:p>
            <a:pPr indent="0" lvl="0" marL="0" rtl="0" algn="l">
              <a:spcBef>
                <a:spcPts val="0"/>
              </a:spcBef>
              <a:spcAft>
                <a:spcPts val="0"/>
              </a:spcAft>
              <a:buNone/>
            </a:pPr>
            <a:r>
              <a:rPr lang="en" sz="1600">
                <a:solidFill>
                  <a:srgbClr val="FFFFFF"/>
                </a:solidFill>
              </a:rPr>
              <a:t>- Secondary Metric: Precision and recall for remediation action predictions.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800">
                <a:solidFill>
                  <a:srgbClr val="FF9900"/>
                </a:solidFill>
              </a:rPr>
              <a:t>Privacy Considerations</a:t>
            </a:r>
            <a:endParaRPr sz="1800">
              <a:solidFill>
                <a:srgbClr val="FF9900"/>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To protect sensitive information, the dataset underwent a stringent anonymization process, including:</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 Pseudo-anonymization: Sensitive values are hashed using SHA1 to maintain uniqueness without revealing identities.</a:t>
            </a:r>
            <a:endParaRPr sz="1600">
              <a:solidFill>
                <a:srgbClr val="FFFFFF"/>
              </a:solidFill>
            </a:endParaRPr>
          </a:p>
          <a:p>
            <a:pPr indent="0" lvl="0" marL="0" rtl="0" algn="l">
              <a:spcBef>
                <a:spcPts val="0"/>
              </a:spcBef>
              <a:spcAft>
                <a:spcPts val="0"/>
              </a:spcAft>
              <a:buNone/>
            </a:pPr>
            <a:r>
              <a:rPr lang="en" sz="1600">
                <a:solidFill>
                  <a:srgbClr val="FFFFFF"/>
                </a:solidFill>
              </a:rPr>
              <a:t>- Random ID Replacement: Hashed values are replaced with randomly generated IDs.</a:t>
            </a:r>
            <a:endParaRPr sz="1600">
              <a:solidFill>
                <a:srgbClr val="FFFFFF"/>
              </a:solidFill>
            </a:endParaRPr>
          </a:p>
          <a:p>
            <a:pPr indent="0" lvl="0" marL="0" rtl="0" algn="l">
              <a:spcBef>
                <a:spcPts val="0"/>
              </a:spcBef>
              <a:spcAft>
                <a:spcPts val="0"/>
              </a:spcAft>
              <a:buNone/>
            </a:pPr>
            <a:r>
              <a:rPr lang="en" sz="1600">
                <a:solidFill>
                  <a:srgbClr val="FFFFFF"/>
                </a:solidFill>
              </a:rPr>
              <a:t>- Temporal Noise: Timestamps are modified to prevent re-identification.</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84" name="Shape 84"/>
        <p:cNvGrpSpPr/>
        <p:nvPr/>
      </p:nvGrpSpPr>
      <p:grpSpPr>
        <a:xfrm>
          <a:off x="0" y="0"/>
          <a:ext cx="0" cy="0"/>
          <a:chOff x="0" y="0"/>
          <a:chExt cx="0" cy="0"/>
        </a:xfrm>
      </p:grpSpPr>
      <p:sp>
        <p:nvSpPr>
          <p:cNvPr id="85" name="Google Shape;85;p18"/>
          <p:cNvSpPr txBox="1"/>
          <p:nvPr/>
        </p:nvSpPr>
        <p:spPr>
          <a:xfrm>
            <a:off x="499400" y="891875"/>
            <a:ext cx="79986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Char char="●"/>
            </a:pPr>
            <a:r>
              <a:rPr lang="en" sz="1800">
                <a:solidFill>
                  <a:srgbClr val="FFFFFF"/>
                </a:solidFill>
              </a:rPr>
              <a:t>Data Exploration and Understanding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Data Preprocessing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Exploratory Data Analysis (EDA)</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Model Selection and Training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Model Evaluation and Tuning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Final Evaluation on Test Set</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Final Results and Model Performance Analysis</a:t>
            </a:r>
            <a:endParaRPr sz="1800">
              <a:solidFill>
                <a:srgbClr val="FFFFFF"/>
              </a:solidFill>
            </a:endParaRPr>
          </a:p>
        </p:txBody>
      </p:sp>
      <p:sp>
        <p:nvSpPr>
          <p:cNvPr id="86" name="Google Shape;86;p18"/>
          <p:cNvSpPr txBox="1"/>
          <p:nvPr>
            <p:ph type="ctrTitle"/>
          </p:nvPr>
        </p:nvSpPr>
        <p:spPr>
          <a:xfrm>
            <a:off x="3318800" y="216675"/>
            <a:ext cx="23598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Approach</a:t>
            </a:r>
            <a:endParaRPr b="1" sz="3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0" name="Shape 90"/>
        <p:cNvGrpSpPr/>
        <p:nvPr/>
      </p:nvGrpSpPr>
      <p:grpSpPr>
        <a:xfrm>
          <a:off x="0" y="0"/>
          <a:ext cx="0" cy="0"/>
          <a:chOff x="0" y="0"/>
          <a:chExt cx="0" cy="0"/>
        </a:xfrm>
      </p:grpSpPr>
      <p:sp>
        <p:nvSpPr>
          <p:cNvPr id="91" name="Google Shape;91;p19"/>
          <p:cNvSpPr txBox="1"/>
          <p:nvPr/>
        </p:nvSpPr>
        <p:spPr>
          <a:xfrm>
            <a:off x="5167425" y="3212250"/>
            <a:ext cx="399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92" name="Google Shape;92;p19"/>
          <p:cNvSpPr txBox="1"/>
          <p:nvPr/>
        </p:nvSpPr>
        <p:spPr>
          <a:xfrm>
            <a:off x="216850" y="678300"/>
            <a:ext cx="8715000" cy="434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9900"/>
                </a:solidFill>
              </a:rPr>
              <a:t>Initial Inspection:</a:t>
            </a:r>
            <a:endParaRPr b="1" sz="1800">
              <a:solidFill>
                <a:srgbClr val="FF9900"/>
              </a:solidFill>
            </a:endParaRPr>
          </a:p>
          <a:p>
            <a:pPr indent="0" lvl="0" marL="0" rtl="0" algn="l">
              <a:spcBef>
                <a:spcPts val="0"/>
              </a:spcBef>
              <a:spcAft>
                <a:spcPts val="0"/>
              </a:spcAft>
              <a:buNone/>
            </a:pPr>
            <a:r>
              <a:t/>
            </a:r>
            <a:endParaRPr sz="1800">
              <a:solidFill>
                <a:srgbClr val="FFFFFF"/>
              </a:solidFill>
              <a:highlight>
                <a:schemeClr val="dk1"/>
              </a:highlight>
            </a:endParaRPr>
          </a:p>
          <a:p>
            <a:pPr indent="0" lvl="0" marL="0" rtl="0" algn="l">
              <a:spcBef>
                <a:spcPts val="0"/>
              </a:spcBef>
              <a:spcAft>
                <a:spcPts val="0"/>
              </a:spcAft>
              <a:buNone/>
            </a:pPr>
            <a:r>
              <a:rPr lang="en" sz="1800">
                <a:solidFill>
                  <a:srgbClr val="FFFFFF"/>
                </a:solidFill>
              </a:rPr>
              <a:t>- Loaded the `GUIDE_train.csv` and 'GUIDE_test.csv' dataset and performed an initial inspection to understand the structure of the data, including the number of features, types of variables (categorical, numerical), and the distribution of the target variable (TP, BP, FP).</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Train Dataset contained - rows x columns (9516837, 45)</a:t>
            </a:r>
            <a:endParaRPr sz="1800">
              <a:solidFill>
                <a:srgbClr val="FFFFFF"/>
              </a:solidFill>
            </a:endParaRPr>
          </a:p>
          <a:p>
            <a:pPr indent="0" lvl="0" marL="0" rtl="0" algn="l">
              <a:spcBef>
                <a:spcPts val="0"/>
              </a:spcBef>
              <a:spcAft>
                <a:spcPts val="0"/>
              </a:spcAft>
              <a:buNone/>
            </a:pPr>
            <a:r>
              <a:rPr lang="en" sz="1800">
                <a:solidFill>
                  <a:srgbClr val="FFFFFF"/>
                </a:solidFill>
              </a:rPr>
              <a:t>- Test Dataset contained - rows x columns (4147992 x 46) </a:t>
            </a:r>
            <a:endParaRPr sz="1800">
              <a:solidFill>
                <a:srgbClr val="FFFFFF"/>
              </a:solidFill>
            </a:endParaRPr>
          </a:p>
          <a:p>
            <a:pPr indent="0" lvl="0" marL="0" rtl="0" algn="l">
              <a:spcBef>
                <a:spcPts val="0"/>
              </a:spcBef>
              <a:spcAft>
                <a:spcPts val="0"/>
              </a:spcAft>
              <a:buNone/>
            </a:pPr>
            <a:r>
              <a:rPr lang="en" sz="1800">
                <a:solidFill>
                  <a:srgbClr val="FFFFFF"/>
                </a:solidFill>
              </a:rPr>
              <a:t>- one extra column called usage(Public or Private, which won't be utilized as it isn't in our train data)</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9900"/>
                </a:solidFill>
              </a:rPr>
              <a:t>Exploratory Data Analysis (EDA):</a:t>
            </a:r>
            <a:r>
              <a:rPr lang="en" sz="1800">
                <a:solidFill>
                  <a:srgbClr val="FFFFFF"/>
                </a:solidFill>
              </a:rPr>
              <a:t> Use visualizations and statistical summaries to identify patterns, correlations, and potential anomalies in the data.</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93" name="Google Shape;93;p19"/>
          <p:cNvSpPr txBox="1"/>
          <p:nvPr>
            <p:ph type="ctrTitle"/>
          </p:nvPr>
        </p:nvSpPr>
        <p:spPr>
          <a:xfrm>
            <a:off x="1743700" y="129200"/>
            <a:ext cx="5661300" cy="4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400">
                <a:solidFill>
                  <a:srgbClr val="FF0000"/>
                </a:solidFill>
              </a:rPr>
              <a:t>Data Exploration and Understanding</a:t>
            </a:r>
            <a:endParaRPr b="1" sz="24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7" name="Shape 97"/>
        <p:cNvGrpSpPr/>
        <p:nvPr/>
      </p:nvGrpSpPr>
      <p:grpSpPr>
        <a:xfrm>
          <a:off x="0" y="0"/>
          <a:ext cx="0" cy="0"/>
          <a:chOff x="0" y="0"/>
          <a:chExt cx="0" cy="0"/>
        </a:xfrm>
      </p:grpSpPr>
      <p:sp>
        <p:nvSpPr>
          <p:cNvPr id="98" name="Google Shape;98;p20"/>
          <p:cNvSpPr txBox="1"/>
          <p:nvPr/>
        </p:nvSpPr>
        <p:spPr>
          <a:xfrm>
            <a:off x="500200" y="743775"/>
            <a:ext cx="8244900" cy="406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9900"/>
                </a:solidFill>
              </a:rPr>
              <a:t>Handling Missing Data and Duplicates:</a:t>
            </a:r>
            <a:r>
              <a:rPr lang="en" sz="1800">
                <a:solidFill>
                  <a:srgbClr val="FFFFFF"/>
                </a:solidFill>
              </a:rPr>
              <a:t> Identified missing values and dropped columns where missing values were more than 50% of the total rows. Duplicates were removed as well. Conversion of datatypes, for example string time to datetime done as well.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9900"/>
                </a:solidFill>
              </a:rPr>
              <a:t>Feature Engineering:</a:t>
            </a:r>
            <a:r>
              <a:rPr lang="en" sz="1800">
                <a:solidFill>
                  <a:srgbClr val="FFFFFF"/>
                </a:solidFill>
              </a:rPr>
              <a:t> Create new features or modify existing ones to improve model performance. For example, combining related features, deriving new features from timestamps (like hour of the day or day of the week), or normalizing numerical variables.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9900"/>
                </a:solidFill>
              </a:rPr>
              <a:t>Encoding Categorical Variables:</a:t>
            </a:r>
            <a:r>
              <a:rPr lang="en" sz="1800">
                <a:solidFill>
                  <a:srgbClr val="FFFFFF"/>
                </a:solidFill>
              </a:rPr>
              <a:t> Convert categorical features into numerical representations using techniques like one-hot encoding, label encoding, or target encoding, depending on the nature of the feature and its relationship with the target variable.</a:t>
            </a:r>
            <a:endParaRPr sz="1800">
              <a:solidFill>
                <a:srgbClr val="FFFFFF"/>
              </a:solidFill>
            </a:endParaRPr>
          </a:p>
        </p:txBody>
      </p:sp>
      <p:sp>
        <p:nvSpPr>
          <p:cNvPr id="99" name="Google Shape;99;p20"/>
          <p:cNvSpPr txBox="1"/>
          <p:nvPr>
            <p:ph type="ctrTitle"/>
          </p:nvPr>
        </p:nvSpPr>
        <p:spPr>
          <a:xfrm>
            <a:off x="2762225" y="163025"/>
            <a:ext cx="35184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Data Preprocessing</a:t>
            </a:r>
            <a:endParaRPr b="1" sz="24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3" name="Shape 103"/>
        <p:cNvGrpSpPr/>
        <p:nvPr/>
      </p:nvGrpSpPr>
      <p:grpSpPr>
        <a:xfrm>
          <a:off x="0" y="0"/>
          <a:ext cx="0" cy="0"/>
          <a:chOff x="0" y="0"/>
          <a:chExt cx="0" cy="0"/>
        </a:xfrm>
      </p:grpSpPr>
      <p:sp>
        <p:nvSpPr>
          <p:cNvPr id="104" name="Google Shape;104;p21"/>
          <p:cNvSpPr txBox="1"/>
          <p:nvPr>
            <p:ph type="ctrTitle"/>
          </p:nvPr>
        </p:nvSpPr>
        <p:spPr>
          <a:xfrm>
            <a:off x="2567425" y="129675"/>
            <a:ext cx="42417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400">
                <a:solidFill>
                  <a:srgbClr val="FF0000"/>
                </a:solidFill>
              </a:rPr>
              <a:t>Exploratory Data Analysis</a:t>
            </a:r>
            <a:endParaRPr b="1" sz="2400">
              <a:solidFill>
                <a:srgbClr val="FF0000"/>
              </a:solidFill>
            </a:endParaRPr>
          </a:p>
        </p:txBody>
      </p:sp>
      <p:sp>
        <p:nvSpPr>
          <p:cNvPr id="105" name="Google Shape;105;p21"/>
          <p:cNvSpPr txBox="1"/>
          <p:nvPr/>
        </p:nvSpPr>
        <p:spPr>
          <a:xfrm>
            <a:off x="954675" y="591375"/>
            <a:ext cx="7695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Derived </a:t>
            </a:r>
            <a:r>
              <a:rPr lang="en" sz="1800">
                <a:solidFill>
                  <a:srgbClr val="FFFFFF"/>
                </a:solidFill>
              </a:rPr>
              <a:t>new features from timestamps (</a:t>
            </a:r>
            <a:r>
              <a:rPr lang="en" sz="1800">
                <a:solidFill>
                  <a:srgbClr val="FFFFFF"/>
                </a:solidFill>
              </a:rPr>
              <a:t>like </a:t>
            </a:r>
            <a:r>
              <a:rPr lang="en" sz="1800">
                <a:solidFill>
                  <a:srgbClr val="FFFFFF"/>
                </a:solidFill>
              </a:rPr>
              <a:t>hour of day vs count of </a:t>
            </a:r>
            <a:r>
              <a:rPr lang="en" sz="1800">
                <a:solidFill>
                  <a:srgbClr val="FFFFFF"/>
                </a:solidFill>
              </a:rPr>
              <a:t>Incident Grade</a:t>
            </a:r>
            <a:r>
              <a:rPr lang="en" sz="1800">
                <a:solidFill>
                  <a:srgbClr val="FFFFFF"/>
                </a:solidFill>
              </a:rPr>
              <a:t>) or normalizing numerical variables. </a:t>
            </a:r>
            <a:endParaRPr/>
          </a:p>
        </p:txBody>
      </p:sp>
      <p:pic>
        <p:nvPicPr>
          <p:cNvPr id="106" name="Google Shape;106;p21"/>
          <p:cNvPicPr preferRelativeResize="0"/>
          <p:nvPr/>
        </p:nvPicPr>
        <p:blipFill>
          <a:blip r:embed="rId3">
            <a:alphaModFix/>
          </a:blip>
          <a:stretch>
            <a:fillRect/>
          </a:stretch>
        </p:blipFill>
        <p:spPr>
          <a:xfrm>
            <a:off x="1223950" y="1410850"/>
            <a:ext cx="7036810" cy="3580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