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Mon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c1dcd3d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fc1dcd3d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fc1dcd3d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fc1dcd3d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fc1dcd3d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fc1dcd3d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fc1dcd3d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fc1dcd3d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fc1dcd3d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fc1dcd3d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fc1dcd3d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fc1dcd3d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fc1dcd3d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fc1dcd3d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fc1dcd3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fc1dcd3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fc1dcd3d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fc1dcd3d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fc1dcd3d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fc1dcd3d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ec64dc798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ec64dc798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fe4066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fe4066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fc1dcd3d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fc1dcd3d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fe4066c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fe4066c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fe4066c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fe4066c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fe4066c4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fe4066c4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fe4066c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fe4066c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fe4066c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fe4066c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fe4066c4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fe4066c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fe4066c4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fe4066c4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fe4066c4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fe4066c4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ec64dc798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ec64dc798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fe4066c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fe4066c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fe4066c4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fe4066c4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fe4066c4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fe4066c4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fe4066c4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fe4066c4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fe4066c4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fe4066c4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fe4066c4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fe4066c4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fe4066c4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fe4066c4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fe4066c4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fe4066c4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fe4066c4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fe4066c4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fe4066c4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fe4066c4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ec64dc798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ec64dc798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fe4066c4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fe4066c4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ec64dc79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ec64dc798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ec64dc798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ec64dc798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ec64dc798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ec64dc798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ec64dc798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ec64dc798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ec64dc798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ec64dc798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60225" y="37275"/>
            <a:ext cx="7826700" cy="122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27499"/>
              <a:buNone/>
            </a:pPr>
            <a:r>
              <a:rPr b="1" lang="en" sz="3600"/>
              <a:t>Dominos - Predictive Purchase Order System</a:t>
            </a:r>
            <a:endParaRPr b="1" sz="3600"/>
          </a:p>
        </p:txBody>
      </p:sp>
      <p:sp>
        <p:nvSpPr>
          <p:cNvPr id="55" name="Google Shape;55;p13"/>
          <p:cNvSpPr txBox="1"/>
          <p:nvPr>
            <p:ph idx="1" type="subTitle"/>
          </p:nvPr>
        </p:nvSpPr>
        <p:spPr>
          <a:xfrm>
            <a:off x="5661525" y="4269350"/>
            <a:ext cx="3462900" cy="854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b="1" lang="en" sz="1829"/>
              <a:t>By</a:t>
            </a:r>
            <a:endParaRPr b="1" sz="1829"/>
          </a:p>
          <a:p>
            <a:pPr indent="0" lvl="0" marL="0" rtl="0" algn="ctr">
              <a:lnSpc>
                <a:spcPct val="80000"/>
              </a:lnSpc>
              <a:spcBef>
                <a:spcPts val="0"/>
              </a:spcBef>
              <a:spcAft>
                <a:spcPts val="0"/>
              </a:spcAft>
              <a:buSzPts val="523"/>
              <a:buNone/>
            </a:pPr>
            <a:r>
              <a:t/>
            </a:r>
            <a:endParaRPr b="1" sz="1829"/>
          </a:p>
          <a:p>
            <a:pPr indent="0" lvl="0" marL="0" rtl="0" algn="ctr">
              <a:lnSpc>
                <a:spcPct val="80000"/>
              </a:lnSpc>
              <a:spcBef>
                <a:spcPts val="0"/>
              </a:spcBef>
              <a:spcAft>
                <a:spcPts val="0"/>
              </a:spcAft>
              <a:buSzPts val="523"/>
              <a:buNone/>
            </a:pPr>
            <a:r>
              <a:rPr b="1" lang="en" sz="1829"/>
              <a:t>Gengatharan L</a:t>
            </a:r>
            <a:endParaRPr b="1" sz="1829"/>
          </a:p>
        </p:txBody>
      </p:sp>
      <p:pic>
        <p:nvPicPr>
          <p:cNvPr id="56" name="Google Shape;56;p13"/>
          <p:cNvPicPr preferRelativeResize="0"/>
          <p:nvPr/>
        </p:nvPicPr>
        <p:blipFill>
          <a:blip r:embed="rId3">
            <a:alphaModFix/>
          </a:blip>
          <a:stretch>
            <a:fillRect/>
          </a:stretch>
        </p:blipFill>
        <p:spPr>
          <a:xfrm>
            <a:off x="1947649" y="1341675"/>
            <a:ext cx="5770601" cy="269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9" name="Shape 109"/>
        <p:cNvGrpSpPr/>
        <p:nvPr/>
      </p:nvGrpSpPr>
      <p:grpSpPr>
        <a:xfrm>
          <a:off x="0" y="0"/>
          <a:ext cx="0" cy="0"/>
          <a:chOff x="0" y="0"/>
          <a:chExt cx="0" cy="0"/>
        </a:xfrm>
      </p:grpSpPr>
      <p:sp>
        <p:nvSpPr>
          <p:cNvPr id="110" name="Google Shape;110;p22"/>
          <p:cNvSpPr txBox="1"/>
          <p:nvPr>
            <p:ph type="ctrTitle"/>
          </p:nvPr>
        </p:nvSpPr>
        <p:spPr>
          <a:xfrm>
            <a:off x="205725" y="778100"/>
            <a:ext cx="8745300" cy="40497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b="1" lang="en" sz="1600"/>
              <a:t>Outlier Detection and Removal:</a:t>
            </a:r>
            <a:r>
              <a:rPr lang="en" sz="1600"/>
              <a:t> </a:t>
            </a:r>
            <a:endParaRPr sz="1600"/>
          </a:p>
          <a:p>
            <a:pPr indent="457200" lvl="0" marL="0" rtl="0" algn="l">
              <a:spcBef>
                <a:spcPts val="0"/>
              </a:spcBef>
              <a:spcAft>
                <a:spcPts val="0"/>
              </a:spcAft>
              <a:buNone/>
            </a:pPr>
            <a:r>
              <a:rPr lang="en" sz="1600"/>
              <a:t>Outliers in the </a:t>
            </a:r>
            <a:r>
              <a:rPr lang="en" sz="1600">
                <a:solidFill>
                  <a:srgbClr val="188038"/>
                </a:solidFill>
              </a:rPr>
              <a:t>quantity</a:t>
            </a:r>
            <a:r>
              <a:rPr lang="en" sz="1600"/>
              <a:t> and </a:t>
            </a:r>
            <a:r>
              <a:rPr lang="en" sz="1600">
                <a:solidFill>
                  <a:srgbClr val="188038"/>
                </a:solidFill>
              </a:rPr>
              <a:t>total_price</a:t>
            </a:r>
            <a:r>
              <a:rPr lang="en" sz="1600"/>
              <a:t> columns were identified using the Interquartile Range (IQR) method. Box plots were created for visualization, and rows with outliers were removed to ensure clean data.</a:t>
            </a:r>
            <a:endParaRPr sz="1600"/>
          </a:p>
          <a:p>
            <a:pPr indent="45720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Data Type Classification:</a:t>
            </a:r>
            <a:r>
              <a:rPr lang="en" sz="1600"/>
              <a:t> </a:t>
            </a:r>
            <a:endParaRPr sz="1600"/>
          </a:p>
          <a:p>
            <a:pPr indent="457200" lvl="0" marL="0" rtl="0" algn="l">
              <a:spcBef>
                <a:spcPts val="0"/>
              </a:spcBef>
              <a:spcAft>
                <a:spcPts val="0"/>
              </a:spcAft>
              <a:buNone/>
            </a:pPr>
            <a:r>
              <a:rPr lang="en" sz="1600"/>
              <a:t>Columns were categorized into numerical and categorical types. Statistical measures such as mean, median, mode, standard deviation, and variance were calculated for selected numerical columns (</a:t>
            </a:r>
            <a:r>
              <a:rPr lang="en" sz="1600">
                <a:solidFill>
                  <a:srgbClr val="188038"/>
                </a:solidFill>
              </a:rPr>
              <a:t>quantity</a:t>
            </a:r>
            <a:r>
              <a:rPr lang="en" sz="1600"/>
              <a:t>, </a:t>
            </a:r>
            <a:r>
              <a:rPr lang="en" sz="1600">
                <a:solidFill>
                  <a:srgbClr val="188038"/>
                </a:solidFill>
              </a:rPr>
              <a:t>unit_price</a:t>
            </a:r>
            <a:r>
              <a:rPr lang="en" sz="1600"/>
              <a:t>, </a:t>
            </a:r>
            <a:r>
              <a:rPr lang="en" sz="1600">
                <a:solidFill>
                  <a:srgbClr val="188038"/>
                </a:solidFill>
              </a:rPr>
              <a:t>total_price</a:t>
            </a:r>
            <a:r>
              <a:rPr lang="en" sz="1600"/>
              <a:t>). </a:t>
            </a:r>
            <a:endParaRPr sz="1600"/>
          </a:p>
          <a:p>
            <a:pPr indent="45720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Correlation Analysis:</a:t>
            </a:r>
            <a:r>
              <a:rPr lang="en" sz="1600"/>
              <a:t> </a:t>
            </a:r>
            <a:endParaRPr sz="1600"/>
          </a:p>
          <a:p>
            <a:pPr indent="457200" lvl="0" marL="0" rtl="0" algn="l">
              <a:spcBef>
                <a:spcPts val="0"/>
              </a:spcBef>
              <a:spcAft>
                <a:spcPts val="0"/>
              </a:spcAft>
              <a:buNone/>
            </a:pPr>
            <a:r>
              <a:rPr lang="en" sz="1600"/>
              <a:t>A correlation matrix was computed for numerical columns to explore relationships between variables. A heatmap visualized the correlation, aiding in identifying strongly related features for further analysis.</a:t>
            </a:r>
            <a:endParaRPr sz="1600"/>
          </a:p>
        </p:txBody>
      </p:sp>
      <p:sp>
        <p:nvSpPr>
          <p:cNvPr id="111" name="Google Shape;111;p22"/>
          <p:cNvSpPr txBox="1"/>
          <p:nvPr/>
        </p:nvSpPr>
        <p:spPr>
          <a:xfrm>
            <a:off x="2979450" y="194975"/>
            <a:ext cx="318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Feature Engineering</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5" name="Shape 115"/>
        <p:cNvGrpSpPr/>
        <p:nvPr/>
      </p:nvGrpSpPr>
      <p:grpSpPr>
        <a:xfrm>
          <a:off x="0" y="0"/>
          <a:ext cx="0" cy="0"/>
          <a:chOff x="0" y="0"/>
          <a:chExt cx="0" cy="0"/>
        </a:xfrm>
      </p:grpSpPr>
      <p:sp>
        <p:nvSpPr>
          <p:cNvPr id="116" name="Google Shape;116;p23"/>
          <p:cNvSpPr txBox="1"/>
          <p:nvPr/>
        </p:nvSpPr>
        <p:spPr>
          <a:xfrm>
            <a:off x="2529900" y="7637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17" name="Google Shape;117;p23"/>
          <p:cNvSpPr txBox="1"/>
          <p:nvPr/>
        </p:nvSpPr>
        <p:spPr>
          <a:xfrm>
            <a:off x="89700" y="611925"/>
            <a:ext cx="89019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i)</a:t>
            </a:r>
            <a:r>
              <a:rPr b="1" lang="en">
                <a:solidFill>
                  <a:schemeClr val="dk1"/>
                </a:solidFill>
              </a:rPr>
              <a:t> Outlier Detection</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Generate box plots for </a:t>
            </a:r>
            <a:r>
              <a:rPr lang="en">
                <a:solidFill>
                  <a:srgbClr val="188038"/>
                </a:solidFill>
              </a:rPr>
              <a:t>quantity</a:t>
            </a:r>
            <a:r>
              <a:rPr lang="en">
                <a:solidFill>
                  <a:schemeClr val="dk1"/>
                </a:solidFill>
              </a:rPr>
              <a:t> and </a:t>
            </a:r>
            <a:r>
              <a:rPr lang="en">
                <a:solidFill>
                  <a:srgbClr val="188038"/>
                </a:solidFill>
              </a:rPr>
              <a:t>total_price</a:t>
            </a:r>
            <a:r>
              <a:rPr lang="en">
                <a:solidFill>
                  <a:schemeClr val="dk1"/>
                </a:solidFill>
              </a:rPr>
              <a:t> columns to visualize the distribution and potential outliers in the data. The plots will help in identifying any extreme values that can be addressed by removing outliers based on the IQR method. </a:t>
            </a:r>
            <a:endParaRPr>
              <a:solidFill>
                <a:schemeClr val="dk1"/>
              </a:solidFill>
            </a:endParaRPr>
          </a:p>
        </p:txBody>
      </p:sp>
      <p:pic>
        <p:nvPicPr>
          <p:cNvPr id="118" name="Google Shape;118;p23"/>
          <p:cNvPicPr preferRelativeResize="0"/>
          <p:nvPr/>
        </p:nvPicPr>
        <p:blipFill>
          <a:blip r:embed="rId3">
            <a:alphaModFix/>
          </a:blip>
          <a:stretch>
            <a:fillRect/>
          </a:stretch>
        </p:blipFill>
        <p:spPr>
          <a:xfrm>
            <a:off x="1631305" y="1985625"/>
            <a:ext cx="6056796" cy="300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2" name="Shape 122"/>
        <p:cNvGrpSpPr/>
        <p:nvPr/>
      </p:nvGrpSpPr>
      <p:grpSpPr>
        <a:xfrm>
          <a:off x="0" y="0"/>
          <a:ext cx="0" cy="0"/>
          <a:chOff x="0" y="0"/>
          <a:chExt cx="0" cy="0"/>
        </a:xfrm>
      </p:grpSpPr>
      <p:sp>
        <p:nvSpPr>
          <p:cNvPr id="123" name="Google Shape;123;p24"/>
          <p:cNvSpPr txBox="1"/>
          <p:nvPr/>
        </p:nvSpPr>
        <p:spPr>
          <a:xfrm>
            <a:off x="2485875" y="57825"/>
            <a:ext cx="407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24" name="Google Shape;124;p24"/>
          <p:cNvSpPr txBox="1"/>
          <p:nvPr/>
        </p:nvSpPr>
        <p:spPr>
          <a:xfrm>
            <a:off x="74613" y="4910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i</a:t>
            </a:r>
            <a:r>
              <a:rPr b="1" lang="en">
                <a:solidFill>
                  <a:schemeClr val="dk1"/>
                </a:solidFill>
              </a:rPr>
              <a:t>i</a:t>
            </a:r>
            <a:r>
              <a:rPr b="1" lang="en">
                <a:solidFill>
                  <a:schemeClr val="dk1"/>
                </a:solidFill>
              </a:rPr>
              <a:t>) Correlation Analysis</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G</a:t>
            </a:r>
            <a:r>
              <a:rPr lang="en">
                <a:solidFill>
                  <a:schemeClr val="dk1"/>
                </a:solidFill>
              </a:rPr>
              <a:t>enerate a h</a:t>
            </a:r>
            <a:r>
              <a:rPr lang="en">
                <a:solidFill>
                  <a:schemeClr val="dk1"/>
                </a:solidFill>
              </a:rPr>
              <a:t>eat map</a:t>
            </a:r>
            <a:r>
              <a:rPr lang="en">
                <a:solidFill>
                  <a:schemeClr val="dk1"/>
                </a:solidFill>
              </a:rPr>
              <a:t> provides a visual representation of how different numerical variables are related to each other, where the colors represent the strength of the correlation (positive or negative)</a:t>
            </a:r>
            <a:r>
              <a:rPr lang="en">
                <a:solidFill>
                  <a:schemeClr val="dk1"/>
                </a:solidFill>
              </a:rPr>
              <a:t>.</a:t>
            </a:r>
            <a:endParaRPr>
              <a:solidFill>
                <a:schemeClr val="dk1"/>
              </a:solidFill>
            </a:endParaRPr>
          </a:p>
        </p:txBody>
      </p:sp>
      <p:pic>
        <p:nvPicPr>
          <p:cNvPr id="125" name="Google Shape;125;p24"/>
          <p:cNvPicPr preferRelativeResize="0"/>
          <p:nvPr/>
        </p:nvPicPr>
        <p:blipFill>
          <a:blip r:embed="rId3">
            <a:alphaModFix/>
          </a:blip>
          <a:stretch>
            <a:fillRect/>
          </a:stretch>
        </p:blipFill>
        <p:spPr>
          <a:xfrm>
            <a:off x="2201846" y="1596425"/>
            <a:ext cx="4915728" cy="3501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9" name="Shape 129"/>
        <p:cNvGrpSpPr/>
        <p:nvPr/>
      </p:nvGrpSpPr>
      <p:grpSpPr>
        <a:xfrm>
          <a:off x="0" y="0"/>
          <a:ext cx="0" cy="0"/>
          <a:chOff x="0" y="0"/>
          <a:chExt cx="0" cy="0"/>
        </a:xfrm>
      </p:grpSpPr>
      <p:sp>
        <p:nvSpPr>
          <p:cNvPr id="130" name="Google Shape;130;p25"/>
          <p:cNvSpPr txBox="1"/>
          <p:nvPr/>
        </p:nvSpPr>
        <p:spPr>
          <a:xfrm>
            <a:off x="2617600" y="1340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pic>
        <p:nvPicPr>
          <p:cNvPr id="131" name="Google Shape;131;p25"/>
          <p:cNvPicPr preferRelativeResize="0"/>
          <p:nvPr/>
        </p:nvPicPr>
        <p:blipFill>
          <a:blip r:embed="rId3">
            <a:alphaModFix/>
          </a:blip>
          <a:stretch>
            <a:fillRect/>
          </a:stretch>
        </p:blipFill>
        <p:spPr>
          <a:xfrm>
            <a:off x="1843400" y="1737825"/>
            <a:ext cx="5741654" cy="3277750"/>
          </a:xfrm>
          <a:prstGeom prst="rect">
            <a:avLst/>
          </a:prstGeom>
          <a:noFill/>
          <a:ln>
            <a:noFill/>
          </a:ln>
        </p:spPr>
      </p:pic>
      <p:sp>
        <p:nvSpPr>
          <p:cNvPr id="132" name="Google Shape;132;p25"/>
          <p:cNvSpPr txBox="1"/>
          <p:nvPr/>
        </p:nvSpPr>
        <p:spPr>
          <a:xfrm>
            <a:off x="89700" y="6881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iii) Sales trend analysis over time</a:t>
            </a:r>
            <a:r>
              <a:rPr lang="en">
                <a:solidFill>
                  <a:schemeClr val="dk1"/>
                </a:solidFill>
              </a:rPr>
              <a: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Total sales were aggregated by </a:t>
            </a:r>
            <a:r>
              <a:rPr lang="en">
                <a:solidFill>
                  <a:srgbClr val="188038"/>
                </a:solidFill>
                <a:latin typeface="Roboto Mono"/>
                <a:ea typeface="Roboto Mono"/>
                <a:cs typeface="Roboto Mono"/>
                <a:sym typeface="Roboto Mono"/>
              </a:rPr>
              <a:t>order_date</a:t>
            </a:r>
            <a:r>
              <a:rPr lang="en">
                <a:solidFill>
                  <a:schemeClr val="dk1"/>
                </a:solidFill>
              </a:rPr>
              <a:t> to analyze sales performance over time. A line plot was created to display the trend of </a:t>
            </a:r>
            <a:r>
              <a:rPr lang="en">
                <a:solidFill>
                  <a:srgbClr val="188038"/>
                </a:solidFill>
                <a:latin typeface="Roboto Mono"/>
                <a:ea typeface="Roboto Mono"/>
                <a:cs typeface="Roboto Mono"/>
                <a:sym typeface="Roboto Mono"/>
              </a:rPr>
              <a:t>total_price</a:t>
            </a:r>
            <a:r>
              <a:rPr lang="en">
                <a:solidFill>
                  <a:schemeClr val="dk1"/>
                </a:solidFill>
              </a:rPr>
              <a:t> over time, providing insights into fluctuations and patterns in sales.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36" name="Shape 136"/>
        <p:cNvGrpSpPr/>
        <p:nvPr/>
      </p:nvGrpSpPr>
      <p:grpSpPr>
        <a:xfrm>
          <a:off x="0" y="0"/>
          <a:ext cx="0" cy="0"/>
          <a:chOff x="0" y="0"/>
          <a:chExt cx="0" cy="0"/>
        </a:xfrm>
      </p:grpSpPr>
      <p:sp>
        <p:nvSpPr>
          <p:cNvPr id="137" name="Google Shape;137;p26"/>
          <p:cNvSpPr txBox="1"/>
          <p:nvPr/>
        </p:nvSpPr>
        <p:spPr>
          <a:xfrm>
            <a:off x="2617600" y="1340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38" name="Google Shape;138;p26"/>
          <p:cNvSpPr txBox="1"/>
          <p:nvPr/>
        </p:nvSpPr>
        <p:spPr>
          <a:xfrm>
            <a:off x="89700" y="688125"/>
            <a:ext cx="89019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iv)</a:t>
            </a:r>
            <a:r>
              <a:rPr b="1" lang="en">
                <a:solidFill>
                  <a:schemeClr val="dk1"/>
                </a:solidFill>
              </a:rPr>
              <a:t> Sales quantity over time</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A</a:t>
            </a:r>
            <a:r>
              <a:rPr lang="en">
                <a:solidFill>
                  <a:schemeClr val="dk1"/>
                </a:solidFill>
              </a:rPr>
              <a:t>nalyzes daily sales trends by plotting the total quantity sold per day using a time series line graph.</a:t>
            </a:r>
            <a:endParaRPr>
              <a:solidFill>
                <a:schemeClr val="dk1"/>
              </a:solidFill>
            </a:endParaRPr>
          </a:p>
        </p:txBody>
      </p:sp>
      <p:pic>
        <p:nvPicPr>
          <p:cNvPr id="139" name="Google Shape;139;p26"/>
          <p:cNvPicPr preferRelativeResize="0"/>
          <p:nvPr/>
        </p:nvPicPr>
        <p:blipFill>
          <a:blip r:embed="rId3">
            <a:alphaModFix/>
          </a:blip>
          <a:stretch>
            <a:fillRect/>
          </a:stretch>
        </p:blipFill>
        <p:spPr>
          <a:xfrm>
            <a:off x="1371600" y="1566225"/>
            <a:ext cx="6971001" cy="342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43" name="Shape 143"/>
        <p:cNvGrpSpPr/>
        <p:nvPr/>
      </p:nvGrpSpPr>
      <p:grpSpPr>
        <a:xfrm>
          <a:off x="0" y="0"/>
          <a:ext cx="0" cy="0"/>
          <a:chOff x="0" y="0"/>
          <a:chExt cx="0" cy="0"/>
        </a:xfrm>
      </p:grpSpPr>
      <p:sp>
        <p:nvSpPr>
          <p:cNvPr id="144" name="Google Shape;144;p27"/>
          <p:cNvSpPr txBox="1"/>
          <p:nvPr/>
        </p:nvSpPr>
        <p:spPr>
          <a:xfrm>
            <a:off x="2617600" y="1340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45" name="Google Shape;145;p27"/>
          <p:cNvSpPr txBox="1"/>
          <p:nvPr/>
        </p:nvSpPr>
        <p:spPr>
          <a:xfrm>
            <a:off x="89700" y="6881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v) </a:t>
            </a:r>
            <a:r>
              <a:rPr b="1" lang="en">
                <a:solidFill>
                  <a:schemeClr val="dk1"/>
                </a:solidFill>
              </a:rPr>
              <a:t>Top selling pizzas by quantity sold</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A</a:t>
            </a:r>
            <a:r>
              <a:rPr lang="en">
                <a:solidFill>
                  <a:schemeClr val="dk1"/>
                </a:solidFill>
              </a:rPr>
              <a:t>ggregates pizza sales by name, sorts them by quantity sold, and visualizes the </a:t>
            </a:r>
            <a:r>
              <a:rPr lang="en">
                <a:solidFill>
                  <a:schemeClr val="dk1"/>
                </a:solidFill>
              </a:rPr>
              <a:t>most popular </a:t>
            </a:r>
            <a:r>
              <a:rPr lang="en">
                <a:solidFill>
                  <a:schemeClr val="dk1"/>
                </a:solidFill>
              </a:rPr>
              <a:t>pizzas with a bar plot.</a:t>
            </a:r>
            <a:endParaRPr>
              <a:solidFill>
                <a:schemeClr val="dk1"/>
              </a:solidFill>
            </a:endParaRPr>
          </a:p>
        </p:txBody>
      </p:sp>
      <p:pic>
        <p:nvPicPr>
          <p:cNvPr id="146" name="Google Shape;146;p27"/>
          <p:cNvPicPr preferRelativeResize="0"/>
          <p:nvPr/>
        </p:nvPicPr>
        <p:blipFill>
          <a:blip r:embed="rId3">
            <a:alphaModFix/>
          </a:blip>
          <a:stretch>
            <a:fillRect/>
          </a:stretch>
        </p:blipFill>
        <p:spPr>
          <a:xfrm>
            <a:off x="3743525" y="1904425"/>
            <a:ext cx="5248075" cy="3111365"/>
          </a:xfrm>
          <a:prstGeom prst="rect">
            <a:avLst/>
          </a:prstGeom>
          <a:noFill/>
          <a:ln>
            <a:noFill/>
          </a:ln>
        </p:spPr>
      </p:pic>
      <p:sp>
        <p:nvSpPr>
          <p:cNvPr id="147" name="Google Shape;147;p27"/>
          <p:cNvSpPr txBox="1"/>
          <p:nvPr/>
        </p:nvSpPr>
        <p:spPr>
          <a:xfrm>
            <a:off x="112325" y="1814025"/>
            <a:ext cx="3631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Top 10 Most Popular Pizzas: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a:t> </a:t>
            </a:r>
            <a:r>
              <a:rPr b="1" lang="en">
                <a:solidFill>
                  <a:srgbClr val="0000FF"/>
                </a:solidFill>
              </a:rPr>
              <a:t>pizza_name  		quantity</a:t>
            </a:r>
            <a:endParaRPr b="1">
              <a:solidFill>
                <a:srgbClr val="0000FF"/>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t>4     The California Chicken Pizza     10740</a:t>
            </a:r>
            <a:endParaRPr/>
          </a:p>
          <a:p>
            <a:pPr indent="0" lvl="0" marL="0" rtl="0" algn="l">
              <a:spcBef>
                <a:spcPts val="0"/>
              </a:spcBef>
              <a:spcAft>
                <a:spcPts val="0"/>
              </a:spcAft>
              <a:buNone/>
            </a:pPr>
            <a:r>
              <a:rPr lang="en"/>
              <a:t>0     The Barbecue Chicken Pizza     10662</a:t>
            </a:r>
            <a:endParaRPr/>
          </a:p>
          <a:p>
            <a:pPr indent="0" lvl="0" marL="0" rtl="0" algn="l">
              <a:spcBef>
                <a:spcPts val="0"/>
              </a:spcBef>
              <a:spcAft>
                <a:spcPts val="0"/>
              </a:spcAft>
              <a:buNone/>
            </a:pPr>
            <a:r>
              <a:rPr lang="en"/>
              <a:t>25   The Southwest Chicken Pizza     9275</a:t>
            </a:r>
            <a:endParaRPr/>
          </a:p>
          <a:p>
            <a:pPr indent="0" lvl="0" marL="0" rtl="0" algn="l">
              <a:spcBef>
                <a:spcPts val="0"/>
              </a:spcBef>
              <a:spcAft>
                <a:spcPts val="0"/>
              </a:spcAft>
              <a:buNone/>
            </a:pPr>
            <a:r>
              <a:rPr lang="en"/>
              <a:t>30   The Thai Chicken Pizza        	    9072</a:t>
            </a:r>
            <a:endParaRPr/>
          </a:p>
          <a:p>
            <a:pPr indent="0" lvl="0" marL="0" rtl="0" algn="l">
              <a:spcBef>
                <a:spcPts val="0"/>
              </a:spcBef>
              <a:spcAft>
                <a:spcPts val="0"/>
              </a:spcAft>
              <a:buNone/>
            </a:pPr>
            <a:r>
              <a:rPr lang="en"/>
              <a:t>26   The Spicy Italian Pizza           	    8916</a:t>
            </a:r>
            <a:endParaRPr/>
          </a:p>
          <a:p>
            <a:pPr indent="0" lvl="0" marL="0" rtl="0" algn="l">
              <a:spcBef>
                <a:spcPts val="0"/>
              </a:spcBef>
              <a:spcAft>
                <a:spcPts val="0"/>
              </a:spcAft>
              <a:buNone/>
            </a:pPr>
            <a:r>
              <a:rPr lang="en"/>
              <a:t>9     The Four Cheese Pizza         	    8494</a:t>
            </a:r>
            <a:endParaRPr/>
          </a:p>
          <a:p>
            <a:pPr indent="0" lvl="0" marL="0" rtl="0" algn="l">
              <a:spcBef>
                <a:spcPts val="0"/>
              </a:spcBef>
              <a:spcAft>
                <a:spcPts val="0"/>
              </a:spcAft>
              <a:buNone/>
            </a:pPr>
            <a:r>
              <a:rPr lang="en"/>
              <a:t>23   The Sicilian Pizza              	    7592</a:t>
            </a:r>
            <a:endParaRPr/>
          </a:p>
          <a:p>
            <a:pPr indent="0" lvl="0" marL="0" rtl="0" algn="l">
              <a:spcBef>
                <a:spcPts val="0"/>
              </a:spcBef>
              <a:spcAft>
                <a:spcPts val="0"/>
              </a:spcAft>
              <a:buNone/>
            </a:pPr>
            <a:r>
              <a:rPr lang="en"/>
              <a:t>7     The Classic Deluxe Pizza            7320</a:t>
            </a:r>
            <a:endParaRPr/>
          </a:p>
          <a:p>
            <a:pPr indent="0" lvl="0" marL="0" rtl="0" algn="l">
              <a:spcBef>
                <a:spcPts val="0"/>
              </a:spcBef>
              <a:spcAft>
                <a:spcPts val="0"/>
              </a:spcAft>
              <a:buNone/>
            </a:pPr>
            <a:r>
              <a:rPr lang="en"/>
              <a:t>14   The Italian Supreme Pizza          7272</a:t>
            </a:r>
            <a:endParaRPr/>
          </a:p>
          <a:p>
            <a:pPr indent="0" lvl="0" marL="0" rtl="0" algn="l">
              <a:spcBef>
                <a:spcPts val="0"/>
              </a:spcBef>
              <a:spcAft>
                <a:spcPts val="0"/>
              </a:spcAft>
              <a:buNone/>
            </a:pPr>
            <a:r>
              <a:rPr lang="en"/>
              <a:t>12   The Hawaiian Pizza          	    7131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51" name="Shape 151"/>
        <p:cNvGrpSpPr/>
        <p:nvPr/>
      </p:nvGrpSpPr>
      <p:grpSpPr>
        <a:xfrm>
          <a:off x="0" y="0"/>
          <a:ext cx="0" cy="0"/>
          <a:chOff x="0" y="0"/>
          <a:chExt cx="0" cy="0"/>
        </a:xfrm>
      </p:grpSpPr>
      <p:sp>
        <p:nvSpPr>
          <p:cNvPr id="152" name="Google Shape;152;p28"/>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53" name="Google Shape;153;p28"/>
          <p:cNvSpPr txBox="1"/>
          <p:nvPr/>
        </p:nvSpPr>
        <p:spPr>
          <a:xfrm>
            <a:off x="89700" y="6881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vi) Monthly sales trend analysis</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A</a:t>
            </a:r>
            <a:r>
              <a:rPr lang="en">
                <a:solidFill>
                  <a:schemeClr val="dk1"/>
                </a:solidFill>
              </a:rPr>
              <a:t>ggregates total sales by month, visualizes the sales trend using a bar plot and prints the top 10 months with the highest sales.</a:t>
            </a:r>
            <a:endParaRPr>
              <a:solidFill>
                <a:schemeClr val="dk1"/>
              </a:solidFill>
            </a:endParaRPr>
          </a:p>
        </p:txBody>
      </p:sp>
      <p:sp>
        <p:nvSpPr>
          <p:cNvPr id="154" name="Google Shape;154;p28"/>
          <p:cNvSpPr txBox="1"/>
          <p:nvPr/>
        </p:nvSpPr>
        <p:spPr>
          <a:xfrm>
            <a:off x="234250" y="1890225"/>
            <a:ext cx="2419200" cy="27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     month    total_price</a:t>
            </a:r>
            <a:endParaRPr b="1">
              <a:solidFill>
                <a:srgbClr val="0000FF"/>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0      1          273426.45</a:t>
            </a:r>
            <a:endParaRPr b="1"/>
          </a:p>
          <a:p>
            <a:pPr indent="0" lvl="0" marL="0" rtl="0" algn="l">
              <a:spcBef>
                <a:spcPts val="0"/>
              </a:spcBef>
              <a:spcAft>
                <a:spcPts val="0"/>
              </a:spcAft>
              <a:buNone/>
            </a:pPr>
            <a:r>
              <a:rPr b="1" lang="en"/>
              <a:t>1      2          246868.40</a:t>
            </a:r>
            <a:endParaRPr b="1"/>
          </a:p>
          <a:p>
            <a:pPr indent="0" lvl="0" marL="0" rtl="0" algn="l">
              <a:spcBef>
                <a:spcPts val="0"/>
              </a:spcBef>
              <a:spcAft>
                <a:spcPts val="0"/>
              </a:spcAft>
              <a:buNone/>
            </a:pPr>
            <a:r>
              <a:rPr b="1" lang="en"/>
              <a:t>2      3          274623.55</a:t>
            </a:r>
            <a:endParaRPr b="1"/>
          </a:p>
          <a:p>
            <a:pPr indent="0" lvl="0" marL="0" rtl="0" algn="l">
              <a:spcBef>
                <a:spcPts val="0"/>
              </a:spcBef>
              <a:spcAft>
                <a:spcPts val="0"/>
              </a:spcAft>
              <a:buNone/>
            </a:pPr>
            <a:r>
              <a:rPr b="1" lang="en"/>
              <a:t>3      4          270811.85</a:t>
            </a:r>
            <a:endParaRPr b="1"/>
          </a:p>
          <a:p>
            <a:pPr indent="0" lvl="0" marL="0" rtl="0" algn="l">
              <a:spcBef>
                <a:spcPts val="0"/>
              </a:spcBef>
              <a:spcAft>
                <a:spcPts val="0"/>
              </a:spcAft>
              <a:buNone/>
            </a:pPr>
            <a:r>
              <a:rPr b="1" lang="en"/>
              <a:t>4      5          260803.90</a:t>
            </a:r>
            <a:endParaRPr b="1"/>
          </a:p>
          <a:p>
            <a:pPr indent="0" lvl="0" marL="0" rtl="0" algn="l">
              <a:spcBef>
                <a:spcPts val="0"/>
              </a:spcBef>
              <a:spcAft>
                <a:spcPts val="0"/>
              </a:spcAft>
              <a:buNone/>
            </a:pPr>
            <a:r>
              <a:rPr b="1" lang="en"/>
              <a:t>5      6          261484.95</a:t>
            </a:r>
            <a:endParaRPr b="1"/>
          </a:p>
          <a:p>
            <a:pPr indent="0" lvl="0" marL="0" rtl="0" algn="l">
              <a:spcBef>
                <a:spcPts val="0"/>
              </a:spcBef>
              <a:spcAft>
                <a:spcPts val="0"/>
              </a:spcAft>
              <a:buNone/>
            </a:pPr>
            <a:r>
              <a:rPr b="1" lang="en"/>
              <a:t>6      7          270133.65</a:t>
            </a:r>
            <a:endParaRPr b="1"/>
          </a:p>
          <a:p>
            <a:pPr indent="0" lvl="0" marL="0" rtl="0" algn="l">
              <a:spcBef>
                <a:spcPts val="0"/>
              </a:spcBef>
              <a:spcAft>
                <a:spcPts val="0"/>
              </a:spcAft>
              <a:buNone/>
            </a:pPr>
            <a:r>
              <a:rPr b="1" lang="en"/>
              <a:t>7      8          265296.60</a:t>
            </a:r>
            <a:endParaRPr b="1"/>
          </a:p>
          <a:p>
            <a:pPr indent="0" lvl="0" marL="0" rtl="0" algn="l">
              <a:spcBef>
                <a:spcPts val="0"/>
              </a:spcBef>
              <a:spcAft>
                <a:spcPts val="0"/>
              </a:spcAft>
              <a:buNone/>
            </a:pPr>
            <a:r>
              <a:rPr b="1" lang="en"/>
              <a:t>8      9          243481.85</a:t>
            </a:r>
            <a:endParaRPr b="1"/>
          </a:p>
          <a:p>
            <a:pPr indent="0" lvl="0" marL="0" rtl="0" algn="l">
              <a:spcBef>
                <a:spcPts val="0"/>
              </a:spcBef>
              <a:spcAft>
                <a:spcPts val="0"/>
              </a:spcAft>
              <a:buNone/>
            </a:pPr>
            <a:r>
              <a:rPr b="1" lang="en"/>
              <a:t>9     10         261314.30</a:t>
            </a:r>
            <a:endParaRPr b="1"/>
          </a:p>
        </p:txBody>
      </p:sp>
      <p:pic>
        <p:nvPicPr>
          <p:cNvPr id="155" name="Google Shape;155;p28"/>
          <p:cNvPicPr preferRelativeResize="0"/>
          <p:nvPr/>
        </p:nvPicPr>
        <p:blipFill>
          <a:blip r:embed="rId3">
            <a:alphaModFix/>
          </a:blip>
          <a:stretch>
            <a:fillRect/>
          </a:stretch>
        </p:blipFill>
        <p:spPr>
          <a:xfrm>
            <a:off x="2836350" y="1786724"/>
            <a:ext cx="5941899" cy="3187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59" name="Shape 159"/>
        <p:cNvGrpSpPr/>
        <p:nvPr/>
      </p:nvGrpSpPr>
      <p:grpSpPr>
        <a:xfrm>
          <a:off x="0" y="0"/>
          <a:ext cx="0" cy="0"/>
          <a:chOff x="0" y="0"/>
          <a:chExt cx="0" cy="0"/>
        </a:xfrm>
      </p:grpSpPr>
      <p:sp>
        <p:nvSpPr>
          <p:cNvPr id="160" name="Google Shape;160;p29"/>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61" name="Google Shape;161;p29"/>
          <p:cNvSpPr txBox="1"/>
          <p:nvPr/>
        </p:nvSpPr>
        <p:spPr>
          <a:xfrm>
            <a:off x="89700" y="6881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vii) Weekly sales trend analysis</a:t>
            </a:r>
            <a:r>
              <a:rPr lang="en">
                <a:solidFill>
                  <a:schemeClr val="dk1"/>
                </a:solidFill>
              </a:rPr>
              <a:t>:</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A</a:t>
            </a:r>
            <a:r>
              <a:rPr lang="en">
                <a:solidFill>
                  <a:schemeClr val="dk1"/>
                </a:solidFill>
              </a:rPr>
              <a:t>ggregates total sales by day of the week, plots the sales trend, and labels the days from Monday to Sunday.</a:t>
            </a:r>
            <a:endParaRPr>
              <a:solidFill>
                <a:schemeClr val="dk1"/>
              </a:solidFill>
            </a:endParaRPr>
          </a:p>
        </p:txBody>
      </p:sp>
      <p:sp>
        <p:nvSpPr>
          <p:cNvPr id="162" name="Google Shape;162;p29"/>
          <p:cNvSpPr txBox="1"/>
          <p:nvPr/>
        </p:nvSpPr>
        <p:spPr>
          <a:xfrm>
            <a:off x="234250" y="1890225"/>
            <a:ext cx="2815500" cy="23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 	</a:t>
            </a:r>
            <a:r>
              <a:rPr b="1" lang="en">
                <a:solidFill>
                  <a:srgbClr val="0000FF"/>
                </a:solidFill>
              </a:rPr>
              <a:t>day_of_week  total_price</a:t>
            </a:r>
            <a:endParaRPr b="1">
              <a:solidFill>
                <a:srgbClr val="0000FF"/>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0           0                   426548.95</a:t>
            </a:r>
            <a:endParaRPr b="1"/>
          </a:p>
          <a:p>
            <a:pPr indent="0" lvl="0" marL="0" rtl="0" algn="l">
              <a:spcBef>
                <a:spcPts val="0"/>
              </a:spcBef>
              <a:spcAft>
                <a:spcPts val="0"/>
              </a:spcAft>
              <a:buNone/>
            </a:pPr>
            <a:r>
              <a:rPr b="1" lang="en"/>
              <a:t>1           1                   439749.70</a:t>
            </a:r>
            <a:endParaRPr b="1"/>
          </a:p>
          <a:p>
            <a:pPr indent="0" lvl="0" marL="0" rtl="0" algn="l">
              <a:spcBef>
                <a:spcPts val="0"/>
              </a:spcBef>
              <a:spcAft>
                <a:spcPts val="0"/>
              </a:spcAft>
              <a:buNone/>
            </a:pPr>
            <a:r>
              <a:rPr b="1" lang="en"/>
              <a:t>2           2                   446475.55</a:t>
            </a:r>
            <a:endParaRPr b="1"/>
          </a:p>
          <a:p>
            <a:pPr indent="0" lvl="0" marL="0" rtl="0" algn="l">
              <a:spcBef>
                <a:spcPts val="0"/>
              </a:spcBef>
              <a:spcAft>
                <a:spcPts val="0"/>
              </a:spcAft>
              <a:buNone/>
            </a:pPr>
            <a:r>
              <a:rPr b="1" lang="en"/>
              <a:t>3           3                   466306.55</a:t>
            </a:r>
            <a:endParaRPr b="1"/>
          </a:p>
          <a:p>
            <a:pPr indent="0" lvl="0" marL="0" rtl="0" algn="l">
              <a:spcBef>
                <a:spcPts val="0"/>
              </a:spcBef>
              <a:spcAft>
                <a:spcPts val="0"/>
              </a:spcAft>
              <a:buNone/>
            </a:pPr>
            <a:r>
              <a:rPr b="1" lang="en"/>
              <a:t>4           4                   498787.40</a:t>
            </a:r>
            <a:endParaRPr b="1"/>
          </a:p>
          <a:p>
            <a:pPr indent="0" lvl="0" marL="0" rtl="0" algn="l">
              <a:spcBef>
                <a:spcPts val="0"/>
              </a:spcBef>
              <a:spcAft>
                <a:spcPts val="0"/>
              </a:spcAft>
              <a:buNone/>
            </a:pPr>
            <a:r>
              <a:rPr b="1" lang="en"/>
              <a:t>5           5                   468262.80</a:t>
            </a:r>
            <a:endParaRPr b="1"/>
          </a:p>
          <a:p>
            <a:pPr indent="0" lvl="0" marL="0" rtl="0" algn="l">
              <a:spcBef>
                <a:spcPts val="0"/>
              </a:spcBef>
              <a:spcAft>
                <a:spcPts val="0"/>
              </a:spcAft>
              <a:buNone/>
            </a:pPr>
            <a:r>
              <a:rPr b="1" lang="en"/>
              <a:t>6           6                   387981.30</a:t>
            </a:r>
            <a:endParaRPr b="1"/>
          </a:p>
        </p:txBody>
      </p:sp>
      <p:pic>
        <p:nvPicPr>
          <p:cNvPr id="163" name="Google Shape;163;p29"/>
          <p:cNvPicPr preferRelativeResize="0"/>
          <p:nvPr/>
        </p:nvPicPr>
        <p:blipFill>
          <a:blip r:embed="rId3">
            <a:alphaModFix/>
          </a:blip>
          <a:stretch>
            <a:fillRect/>
          </a:stretch>
        </p:blipFill>
        <p:spPr>
          <a:xfrm>
            <a:off x="3049750" y="1803106"/>
            <a:ext cx="5941851" cy="31879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67" name="Shape 167"/>
        <p:cNvGrpSpPr/>
        <p:nvPr/>
      </p:nvGrpSpPr>
      <p:grpSpPr>
        <a:xfrm>
          <a:off x="0" y="0"/>
          <a:ext cx="0" cy="0"/>
          <a:chOff x="0" y="0"/>
          <a:chExt cx="0" cy="0"/>
        </a:xfrm>
      </p:grpSpPr>
      <p:sp>
        <p:nvSpPr>
          <p:cNvPr id="168" name="Google Shape;168;p30"/>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69" name="Google Shape;169;p30"/>
          <p:cNvSpPr txBox="1"/>
          <p:nvPr/>
        </p:nvSpPr>
        <p:spPr>
          <a:xfrm>
            <a:off x="89700" y="6119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viii) </a:t>
            </a:r>
            <a:r>
              <a:rPr b="1" lang="en">
                <a:solidFill>
                  <a:schemeClr val="dk1"/>
                </a:solidFill>
              </a:rPr>
              <a:t>Pizza Sales by size:</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A</a:t>
            </a:r>
            <a:r>
              <a:rPr lang="en">
                <a:solidFill>
                  <a:schemeClr val="dk1"/>
                </a:solidFill>
              </a:rPr>
              <a:t>ggregates the sales data by pizza size and then creates a bar plot to visualize the quantity sold for each pizza size.</a:t>
            </a:r>
            <a:endParaRPr>
              <a:solidFill>
                <a:schemeClr val="dk1"/>
              </a:solidFill>
            </a:endParaRPr>
          </a:p>
        </p:txBody>
      </p:sp>
      <p:sp>
        <p:nvSpPr>
          <p:cNvPr id="170" name="Google Shape;170;p30"/>
          <p:cNvSpPr txBox="1"/>
          <p:nvPr/>
        </p:nvSpPr>
        <p:spPr>
          <a:xfrm>
            <a:off x="158050" y="1890225"/>
            <a:ext cx="2689800" cy="1632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t>   </a:t>
            </a:r>
            <a:r>
              <a:rPr b="1" lang="en">
                <a:solidFill>
                  <a:srgbClr val="0000FF"/>
                </a:solidFill>
              </a:rPr>
              <a:t>pizza_size      quantity</a:t>
            </a:r>
            <a:endParaRPr b="1">
              <a:solidFill>
                <a:srgbClr val="0000FF"/>
              </a:solidFill>
            </a:endParaRPr>
          </a:p>
          <a:p>
            <a:pPr indent="457200" lvl="0" marL="0" rtl="0" algn="l">
              <a:spcBef>
                <a:spcPts val="0"/>
              </a:spcBef>
              <a:spcAft>
                <a:spcPts val="0"/>
              </a:spcAft>
              <a:buNone/>
            </a:pPr>
            <a:r>
              <a:t/>
            </a:r>
            <a:endParaRPr b="1"/>
          </a:p>
          <a:p>
            <a:pPr indent="0" lvl="0" marL="0" rtl="0" algn="l">
              <a:spcBef>
                <a:spcPts val="0"/>
              </a:spcBef>
              <a:spcAft>
                <a:spcPts val="0"/>
              </a:spcAft>
              <a:buNone/>
            </a:pPr>
            <a:r>
              <a:rPr b="1" lang="en"/>
              <a:t>0          	L     		73288</a:t>
            </a:r>
            <a:endParaRPr b="1"/>
          </a:p>
          <a:p>
            <a:pPr indent="0" lvl="0" marL="0" rtl="0" algn="l">
              <a:spcBef>
                <a:spcPts val="0"/>
              </a:spcBef>
              <a:spcAft>
                <a:spcPts val="0"/>
              </a:spcAft>
              <a:buNone/>
            </a:pPr>
            <a:r>
              <a:rPr b="1" lang="en"/>
              <a:t>1          	M     		60931</a:t>
            </a:r>
            <a:endParaRPr b="1"/>
          </a:p>
          <a:p>
            <a:pPr indent="0" lvl="0" marL="0" rtl="0" algn="l">
              <a:spcBef>
                <a:spcPts val="0"/>
              </a:spcBef>
              <a:spcAft>
                <a:spcPts val="0"/>
              </a:spcAft>
              <a:buNone/>
            </a:pPr>
            <a:r>
              <a:rPr b="1" lang="en"/>
              <a:t>2          	S     		49132</a:t>
            </a:r>
            <a:endParaRPr b="1"/>
          </a:p>
          <a:p>
            <a:pPr indent="0" lvl="0" marL="0" rtl="0" algn="l">
              <a:spcBef>
                <a:spcPts val="0"/>
              </a:spcBef>
              <a:spcAft>
                <a:spcPts val="0"/>
              </a:spcAft>
              <a:buNone/>
            </a:pPr>
            <a:r>
              <a:rPr b="1" lang="en"/>
              <a:t>3         	XL      	  2680</a:t>
            </a:r>
            <a:endParaRPr b="1"/>
          </a:p>
          <a:p>
            <a:pPr indent="0" lvl="0" marL="0" rtl="0" algn="l">
              <a:spcBef>
                <a:spcPts val="0"/>
              </a:spcBef>
              <a:spcAft>
                <a:spcPts val="0"/>
              </a:spcAft>
              <a:buNone/>
            </a:pPr>
            <a:r>
              <a:t/>
            </a:r>
            <a:endParaRPr b="1"/>
          </a:p>
        </p:txBody>
      </p:sp>
      <p:pic>
        <p:nvPicPr>
          <p:cNvPr id="171" name="Google Shape;171;p30"/>
          <p:cNvPicPr preferRelativeResize="0"/>
          <p:nvPr/>
        </p:nvPicPr>
        <p:blipFill>
          <a:blip r:embed="rId3">
            <a:alphaModFix/>
          </a:blip>
          <a:stretch>
            <a:fillRect/>
          </a:stretch>
        </p:blipFill>
        <p:spPr>
          <a:xfrm>
            <a:off x="3096678" y="1661625"/>
            <a:ext cx="5800171" cy="34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75" name="Shape 175"/>
        <p:cNvGrpSpPr/>
        <p:nvPr/>
      </p:nvGrpSpPr>
      <p:grpSpPr>
        <a:xfrm>
          <a:off x="0" y="0"/>
          <a:ext cx="0" cy="0"/>
          <a:chOff x="0" y="0"/>
          <a:chExt cx="0" cy="0"/>
        </a:xfrm>
      </p:grpSpPr>
      <p:sp>
        <p:nvSpPr>
          <p:cNvPr id="176" name="Google Shape;176;p31"/>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77" name="Google Shape;177;p31"/>
          <p:cNvSpPr txBox="1"/>
          <p:nvPr/>
        </p:nvSpPr>
        <p:spPr>
          <a:xfrm>
            <a:off x="89700" y="6881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ix</a:t>
            </a:r>
            <a:r>
              <a:rPr b="1" lang="en">
                <a:solidFill>
                  <a:schemeClr val="dk1"/>
                </a:solidFill>
              </a:rPr>
              <a:t>) Sales by Pizza Category:</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G</a:t>
            </a:r>
            <a:r>
              <a:rPr lang="en">
                <a:solidFill>
                  <a:schemeClr val="dk1"/>
                </a:solidFill>
              </a:rPr>
              <a:t>enerate a bar plot showing the distribution of pizza sales by category. It groups the sales by the pizza_category and sums the quantity sold for each category.</a:t>
            </a:r>
            <a:endParaRPr>
              <a:solidFill>
                <a:schemeClr val="dk1"/>
              </a:solidFill>
            </a:endParaRPr>
          </a:p>
        </p:txBody>
      </p:sp>
      <p:sp>
        <p:nvSpPr>
          <p:cNvPr id="178" name="Google Shape;178;p31"/>
          <p:cNvSpPr txBox="1"/>
          <p:nvPr/>
        </p:nvSpPr>
        <p:spPr>
          <a:xfrm>
            <a:off x="129800" y="1890225"/>
            <a:ext cx="2935800" cy="1585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solidFill>
                  <a:srgbClr val="0000FF"/>
                </a:solidFill>
              </a:rPr>
              <a:t>pizza_category  quantity</a:t>
            </a:r>
            <a:endParaRPr b="1">
              <a:solidFill>
                <a:srgbClr val="0000FF"/>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0        Chicken     	48338</a:t>
            </a:r>
            <a:endParaRPr b="1"/>
          </a:p>
          <a:p>
            <a:pPr indent="0" lvl="0" marL="0" rtl="0" algn="l">
              <a:spcBef>
                <a:spcPts val="0"/>
              </a:spcBef>
              <a:spcAft>
                <a:spcPts val="0"/>
              </a:spcAft>
              <a:buNone/>
            </a:pPr>
            <a:r>
              <a:rPr b="1" lang="en"/>
              <a:t>1        Classic     		44791</a:t>
            </a:r>
            <a:endParaRPr b="1"/>
          </a:p>
          <a:p>
            <a:pPr indent="0" lvl="0" marL="0" rtl="0" algn="l">
              <a:spcBef>
                <a:spcPts val="0"/>
              </a:spcBef>
              <a:spcAft>
                <a:spcPts val="0"/>
              </a:spcAft>
              <a:buNone/>
            </a:pPr>
            <a:r>
              <a:rPr b="1" lang="en"/>
              <a:t>2        Supreme     	47773</a:t>
            </a:r>
            <a:endParaRPr b="1"/>
          </a:p>
          <a:p>
            <a:pPr indent="0" lvl="0" marL="0" rtl="0" algn="l">
              <a:spcBef>
                <a:spcPts val="0"/>
              </a:spcBef>
              <a:spcAft>
                <a:spcPts val="0"/>
              </a:spcAft>
              <a:buNone/>
            </a:pPr>
            <a:r>
              <a:rPr b="1" lang="en"/>
              <a:t>3         Veggie     		45129</a:t>
            </a:r>
            <a:endParaRPr b="1"/>
          </a:p>
        </p:txBody>
      </p:sp>
      <p:pic>
        <p:nvPicPr>
          <p:cNvPr id="179" name="Google Shape;179;p31"/>
          <p:cNvPicPr preferRelativeResize="0"/>
          <p:nvPr/>
        </p:nvPicPr>
        <p:blipFill>
          <a:blip r:embed="rId3">
            <a:alphaModFix/>
          </a:blip>
          <a:stretch>
            <a:fillRect/>
          </a:stretch>
        </p:blipFill>
        <p:spPr>
          <a:xfrm>
            <a:off x="3152600" y="1874525"/>
            <a:ext cx="5799262" cy="3100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284850" y="958350"/>
            <a:ext cx="8574300" cy="3927300"/>
          </a:xfrm>
          <a:prstGeom prst="rect">
            <a:avLst/>
          </a:prstGeom>
        </p:spPr>
        <p:txBody>
          <a:bodyPr anchorCtr="0" anchor="b" bIns="91425" lIns="91425" spcFirstLastPara="1" rIns="91425" wrap="square" tIns="91425">
            <a:noAutofit/>
          </a:bodyPr>
          <a:lstStyle/>
          <a:p>
            <a:pPr indent="-374650" lvl="0" marL="457200" rtl="0" algn="l">
              <a:lnSpc>
                <a:spcPct val="115000"/>
              </a:lnSpc>
              <a:spcBef>
                <a:spcPts val="1200"/>
              </a:spcBef>
              <a:spcAft>
                <a:spcPts val="0"/>
              </a:spcAft>
              <a:buSzPts val="2300"/>
              <a:buChar char="●"/>
            </a:pPr>
            <a:r>
              <a:rPr lang="en" sz="2300"/>
              <a:t>Dominos wants to optimize the process of ordering ingredients by predicting future sales and creating a purchase order. </a:t>
            </a:r>
            <a:endParaRPr sz="2300"/>
          </a:p>
          <a:p>
            <a:pPr indent="-374650" lvl="0" marL="457200" rtl="0" algn="l">
              <a:lnSpc>
                <a:spcPct val="115000"/>
              </a:lnSpc>
              <a:spcBef>
                <a:spcPts val="1000"/>
              </a:spcBef>
              <a:spcAft>
                <a:spcPts val="0"/>
              </a:spcAft>
              <a:buSzPts val="2300"/>
              <a:buChar char="●"/>
            </a:pPr>
            <a:r>
              <a:rPr lang="en" sz="2300"/>
              <a:t>By accurately forecasting sales, Dominos can ensure that it has the right amount of ingredients in stock, minimizing waste and preventing stockouts. </a:t>
            </a:r>
            <a:endParaRPr sz="2300"/>
          </a:p>
          <a:p>
            <a:pPr indent="-374650" lvl="0" marL="457200" rtl="0" algn="l">
              <a:lnSpc>
                <a:spcPct val="115000"/>
              </a:lnSpc>
              <a:spcBef>
                <a:spcPts val="1000"/>
              </a:spcBef>
              <a:spcAft>
                <a:spcPts val="1200"/>
              </a:spcAft>
              <a:buSzPts val="2300"/>
              <a:buChar char="●"/>
            </a:pPr>
            <a:r>
              <a:rPr lang="en" sz="2300"/>
              <a:t>This project aims to leverage historical sales data and ingredient information to develop a predictive model and generate an efficient purchase order system.</a:t>
            </a:r>
            <a:endParaRPr sz="2300"/>
          </a:p>
        </p:txBody>
      </p:sp>
      <p:sp>
        <p:nvSpPr>
          <p:cNvPr id="62" name="Google Shape;62;p14"/>
          <p:cNvSpPr txBox="1"/>
          <p:nvPr/>
        </p:nvSpPr>
        <p:spPr>
          <a:xfrm>
            <a:off x="2194050" y="155900"/>
            <a:ext cx="4218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sz="2800"/>
              <a:t>Problem Statement</a:t>
            </a:r>
            <a:endParaRPr b="1"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83" name="Shape 183"/>
        <p:cNvGrpSpPr/>
        <p:nvPr/>
      </p:nvGrpSpPr>
      <p:grpSpPr>
        <a:xfrm>
          <a:off x="0" y="0"/>
          <a:ext cx="0" cy="0"/>
          <a:chOff x="0" y="0"/>
          <a:chExt cx="0" cy="0"/>
        </a:xfrm>
      </p:grpSpPr>
      <p:sp>
        <p:nvSpPr>
          <p:cNvPr id="184" name="Google Shape;184;p32"/>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85" name="Google Shape;185;p32"/>
          <p:cNvSpPr txBox="1"/>
          <p:nvPr/>
        </p:nvSpPr>
        <p:spPr>
          <a:xfrm>
            <a:off x="89700" y="6119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x) Sales on holidays vs non-holidays:</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The sales data for holidays and non-holidays by grouping the data based on the holiday column and summing the total_price for each category.</a:t>
            </a:r>
            <a:endParaRPr>
              <a:solidFill>
                <a:schemeClr val="dk1"/>
              </a:solidFill>
            </a:endParaRPr>
          </a:p>
        </p:txBody>
      </p:sp>
      <p:pic>
        <p:nvPicPr>
          <p:cNvPr id="186" name="Google Shape;186;p32"/>
          <p:cNvPicPr preferRelativeResize="0"/>
          <p:nvPr/>
        </p:nvPicPr>
        <p:blipFill>
          <a:blip r:embed="rId3">
            <a:alphaModFix/>
          </a:blip>
          <a:stretch>
            <a:fillRect/>
          </a:stretch>
        </p:blipFill>
        <p:spPr>
          <a:xfrm>
            <a:off x="3772475" y="1511775"/>
            <a:ext cx="4711601" cy="3498525"/>
          </a:xfrm>
          <a:prstGeom prst="rect">
            <a:avLst/>
          </a:prstGeom>
          <a:noFill/>
          <a:ln>
            <a:noFill/>
          </a:ln>
        </p:spPr>
      </p:pic>
      <p:sp>
        <p:nvSpPr>
          <p:cNvPr id="187" name="Google Shape;187;p32"/>
          <p:cNvSpPr txBox="1"/>
          <p:nvPr/>
        </p:nvSpPr>
        <p:spPr>
          <a:xfrm>
            <a:off x="267100" y="21053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Sales by Holiday vs Non-Holiday:</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   	</a:t>
            </a:r>
            <a:r>
              <a:rPr lang="en">
                <a:solidFill>
                  <a:srgbClr val="0000FF"/>
                </a:solidFill>
              </a:rPr>
              <a:t>holiday  	total_price</a:t>
            </a:r>
            <a:endParaRPr>
              <a:solidFill>
                <a:srgbClr val="0000FF"/>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0            0   	3040306.85</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1            1     	    93805.40</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91" name="Shape 191"/>
        <p:cNvGrpSpPr/>
        <p:nvPr/>
      </p:nvGrpSpPr>
      <p:grpSpPr>
        <a:xfrm>
          <a:off x="0" y="0"/>
          <a:ext cx="0" cy="0"/>
          <a:chOff x="0" y="0"/>
          <a:chExt cx="0" cy="0"/>
        </a:xfrm>
      </p:grpSpPr>
      <p:sp>
        <p:nvSpPr>
          <p:cNvPr id="192" name="Google Shape;192;p33"/>
          <p:cNvSpPr txBox="1"/>
          <p:nvPr/>
        </p:nvSpPr>
        <p:spPr>
          <a:xfrm>
            <a:off x="2617600" y="57825"/>
            <a:ext cx="40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Exploratory Data Analysis</a:t>
            </a:r>
            <a:endParaRPr b="1" sz="2400"/>
          </a:p>
        </p:txBody>
      </p:sp>
      <p:sp>
        <p:nvSpPr>
          <p:cNvPr id="193" name="Google Shape;193;p33"/>
          <p:cNvSpPr txBox="1"/>
          <p:nvPr/>
        </p:nvSpPr>
        <p:spPr>
          <a:xfrm>
            <a:off x="89700" y="611925"/>
            <a:ext cx="8901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xi) Sales by Promotional Periods:</a:t>
            </a:r>
            <a:endParaRPr>
              <a:solidFill>
                <a:schemeClr val="dk1"/>
              </a:solidFill>
            </a:endParaRPr>
          </a:p>
          <a:p>
            <a:pPr indent="457200" lvl="0" marL="0" rtl="0" algn="l">
              <a:lnSpc>
                <a:spcPct val="115000"/>
              </a:lnSpc>
              <a:spcBef>
                <a:spcPts val="1200"/>
              </a:spcBef>
              <a:spcAft>
                <a:spcPts val="1200"/>
              </a:spcAft>
              <a:buNone/>
            </a:pPr>
            <a:r>
              <a:rPr lang="en">
                <a:solidFill>
                  <a:schemeClr val="dk1"/>
                </a:solidFill>
              </a:rPr>
              <a:t>The total sales count during promotional and non-promotional periods, you can aggregate the data by the promotion column and sum the total_price.</a:t>
            </a:r>
            <a:endParaRPr>
              <a:solidFill>
                <a:schemeClr val="dk1"/>
              </a:solidFill>
            </a:endParaRPr>
          </a:p>
        </p:txBody>
      </p:sp>
      <p:pic>
        <p:nvPicPr>
          <p:cNvPr id="194" name="Google Shape;194;p33"/>
          <p:cNvPicPr preferRelativeResize="0"/>
          <p:nvPr/>
        </p:nvPicPr>
        <p:blipFill>
          <a:blip r:embed="rId3">
            <a:alphaModFix/>
          </a:blip>
          <a:stretch>
            <a:fillRect/>
          </a:stretch>
        </p:blipFill>
        <p:spPr>
          <a:xfrm>
            <a:off x="4190999" y="1508822"/>
            <a:ext cx="4347100" cy="3482278"/>
          </a:xfrm>
          <a:prstGeom prst="rect">
            <a:avLst/>
          </a:prstGeom>
          <a:noFill/>
          <a:ln>
            <a:noFill/>
          </a:ln>
        </p:spPr>
      </p:pic>
      <p:sp>
        <p:nvSpPr>
          <p:cNvPr id="195" name="Google Shape;195;p33"/>
          <p:cNvSpPr txBox="1"/>
          <p:nvPr/>
        </p:nvSpPr>
        <p:spPr>
          <a:xfrm>
            <a:off x="311850" y="1885350"/>
            <a:ext cx="30000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Sales by Promotional Periods:</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lang="en">
                <a:solidFill>
                  <a:schemeClr val="dk1"/>
                </a:solidFill>
              </a:rPr>
              <a:t>   	</a:t>
            </a:r>
            <a:r>
              <a:rPr lang="en">
                <a:solidFill>
                  <a:srgbClr val="0000FF"/>
                </a:solidFill>
              </a:rPr>
              <a:t>promotion  	  	 total_price</a:t>
            </a:r>
            <a:endParaRPr>
              <a:solidFill>
                <a:srgbClr val="0000FF"/>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0       	   	0   		2277868.15</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1          	1    		  856244.10</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99" name="Shape 199"/>
        <p:cNvGrpSpPr/>
        <p:nvPr/>
      </p:nvGrpSpPr>
      <p:grpSpPr>
        <a:xfrm>
          <a:off x="0" y="0"/>
          <a:ext cx="0" cy="0"/>
          <a:chOff x="0" y="0"/>
          <a:chExt cx="0" cy="0"/>
        </a:xfrm>
      </p:grpSpPr>
      <p:sp>
        <p:nvSpPr>
          <p:cNvPr id="200" name="Google Shape;200;p34"/>
          <p:cNvSpPr txBox="1"/>
          <p:nvPr/>
        </p:nvSpPr>
        <p:spPr>
          <a:xfrm>
            <a:off x="2971800" y="-18375"/>
            <a:ext cx="32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Model Development</a:t>
            </a:r>
            <a:endParaRPr b="1" sz="2400"/>
          </a:p>
        </p:txBody>
      </p:sp>
      <p:sp>
        <p:nvSpPr>
          <p:cNvPr id="201" name="Google Shape;201;p34"/>
          <p:cNvSpPr txBox="1"/>
          <p:nvPr/>
        </p:nvSpPr>
        <p:spPr>
          <a:xfrm>
            <a:off x="141400" y="801275"/>
            <a:ext cx="9144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solidFill>
                <a:srgbClr val="569CD6"/>
              </a:solidFill>
              <a:highlight>
                <a:srgbClr val="1F1F1F"/>
              </a:highlight>
              <a:latin typeface="Courier New"/>
              <a:ea typeface="Courier New"/>
              <a:cs typeface="Courier New"/>
              <a:sym typeface="Courier New"/>
            </a:endParaRPr>
          </a:p>
        </p:txBody>
      </p:sp>
      <p:sp>
        <p:nvSpPr>
          <p:cNvPr id="202" name="Google Shape;202;p34"/>
          <p:cNvSpPr txBox="1"/>
          <p:nvPr/>
        </p:nvSpPr>
        <p:spPr>
          <a:xfrm>
            <a:off x="102325" y="459525"/>
            <a:ext cx="8974500" cy="4608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arenR"/>
            </a:pPr>
            <a:r>
              <a:rPr b="1" lang="en"/>
              <a:t>ARIMA Model:</a:t>
            </a:r>
            <a:endParaRPr b="1"/>
          </a:p>
          <a:p>
            <a:pPr indent="-317500" lvl="0" marL="457200" rtl="0" algn="l">
              <a:spcBef>
                <a:spcPts val="0"/>
              </a:spcBef>
              <a:spcAft>
                <a:spcPts val="0"/>
              </a:spcAft>
              <a:buSzPts val="1400"/>
              <a:buChar char="●"/>
            </a:pPr>
            <a:r>
              <a:rPr b="1" lang="en"/>
              <a:t>p (AutoRegressive term):</a:t>
            </a:r>
            <a:r>
              <a:rPr lang="en"/>
              <a:t> The number of past observations (lags) used to predict the future value. </a:t>
            </a:r>
            <a:endParaRPr b="1"/>
          </a:p>
          <a:p>
            <a:pPr indent="0" lvl="0" marL="457200" rtl="0" algn="l">
              <a:spcBef>
                <a:spcPts val="0"/>
              </a:spcBef>
              <a:spcAft>
                <a:spcPts val="0"/>
              </a:spcAft>
              <a:buNone/>
            </a:pPr>
            <a:r>
              <a:rPr b="1" lang="en"/>
              <a:t>Example:</a:t>
            </a:r>
            <a:r>
              <a:rPr lang="en"/>
              <a:t> If p=2, the model uses the last 2 observations to predict the next value.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d (Differencing term):</a:t>
            </a:r>
            <a:r>
              <a:rPr lang="en"/>
              <a:t> The number of times the data is differenced to make it stationary. </a:t>
            </a:r>
            <a:endParaRPr/>
          </a:p>
          <a:p>
            <a:pPr indent="0" lvl="0" marL="457200" rtl="0" algn="l">
              <a:spcBef>
                <a:spcPts val="0"/>
              </a:spcBef>
              <a:spcAft>
                <a:spcPts val="0"/>
              </a:spcAft>
              <a:buNone/>
            </a:pPr>
            <a:r>
              <a:rPr b="1" lang="en"/>
              <a:t>Example:</a:t>
            </a:r>
            <a:r>
              <a:rPr lang="en"/>
              <a:t> If your data has an upward trend, applying first-order differencing (d=1) can stabilize it.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q (Moving Average term):</a:t>
            </a:r>
            <a:r>
              <a:rPr lang="en"/>
              <a:t> The number of past forecast errors used to improve future predictions. </a:t>
            </a:r>
            <a:r>
              <a:rPr lang="en"/>
              <a:t>Models the dependency between the residual errors and lagged errors.</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solidFill>
                  <a:schemeClr val="dk1"/>
                </a:solidFill>
              </a:rPr>
              <a:t>Implementation:</a:t>
            </a:r>
            <a:endParaRPr/>
          </a:p>
          <a:p>
            <a:pPr indent="0" lvl="0" marL="0" rtl="0" algn="l">
              <a:lnSpc>
                <a:spcPct val="150000"/>
              </a:lnSpc>
              <a:spcBef>
                <a:spcPts val="0"/>
              </a:spcBef>
              <a:spcAft>
                <a:spcPts val="0"/>
              </a:spcAft>
              <a:buNone/>
            </a:pPr>
            <a:r>
              <a:rPr b="1" lang="en">
                <a:solidFill>
                  <a:schemeClr val="dk1"/>
                </a:solidFill>
              </a:rPr>
              <a:t>Step 1: Prepare Weekly Sales Data</a:t>
            </a:r>
            <a:endParaRPr b="1">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Converted </a:t>
            </a:r>
            <a:r>
              <a:rPr lang="en">
                <a:solidFill>
                  <a:srgbClr val="188038"/>
                </a:solidFill>
              </a:rPr>
              <a:t>order_date</a:t>
            </a:r>
            <a:r>
              <a:rPr lang="en">
                <a:solidFill>
                  <a:schemeClr val="dk1"/>
                </a:solidFill>
              </a:rPr>
              <a:t> to a datetime format. Aggregated sales data to a weekly frequency using </a:t>
            </a:r>
            <a:r>
              <a:rPr lang="en">
                <a:solidFill>
                  <a:srgbClr val="188038"/>
                </a:solidFill>
              </a:rPr>
              <a:t>groupby</a:t>
            </a:r>
            <a:r>
              <a:rPr lang="en">
                <a:solidFill>
                  <a:schemeClr val="dk1"/>
                </a:solidFill>
              </a:rPr>
              <a:t> on </a:t>
            </a:r>
            <a:r>
              <a:rPr lang="en">
                <a:solidFill>
                  <a:srgbClr val="188038"/>
                </a:solidFill>
              </a:rPr>
              <a:t>order_date</a:t>
            </a:r>
            <a:r>
              <a:rPr lang="en">
                <a:solidFill>
                  <a:schemeClr val="dk1"/>
                </a:solidFill>
              </a:rPr>
              <a:t>.</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This resulted in a time series dataset (</a:t>
            </a:r>
            <a:r>
              <a:rPr lang="en">
                <a:solidFill>
                  <a:srgbClr val="188038"/>
                </a:solidFill>
              </a:rPr>
              <a:t>pizza_sales_weekly</a:t>
            </a:r>
            <a:r>
              <a:rPr lang="en">
                <a:solidFill>
                  <a:schemeClr val="dk1"/>
                </a:solidFill>
              </a:rPr>
              <a:t>) where each row represents total weekly sales.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2: Train-Test Split</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Split the weekly sales data into </a:t>
            </a:r>
            <a:r>
              <a:rPr b="1" lang="en">
                <a:solidFill>
                  <a:schemeClr val="dk1"/>
                </a:solidFill>
              </a:rPr>
              <a:t>train</a:t>
            </a:r>
            <a:r>
              <a:rPr lang="en">
                <a:solidFill>
                  <a:schemeClr val="dk1"/>
                </a:solidFill>
              </a:rPr>
              <a:t> (80%) and </a:t>
            </a:r>
            <a:r>
              <a:rPr b="1" lang="en">
                <a:solidFill>
                  <a:schemeClr val="dk1"/>
                </a:solidFill>
              </a:rPr>
              <a:t>test</a:t>
            </a:r>
            <a:r>
              <a:rPr lang="en">
                <a:solidFill>
                  <a:schemeClr val="dk1"/>
                </a:solidFill>
              </a:rPr>
              <a:t> (20%) sets to evaluate model performance.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06" name="Shape 206"/>
        <p:cNvGrpSpPr/>
        <p:nvPr/>
      </p:nvGrpSpPr>
      <p:grpSpPr>
        <a:xfrm>
          <a:off x="0" y="0"/>
          <a:ext cx="0" cy="0"/>
          <a:chOff x="0" y="0"/>
          <a:chExt cx="0" cy="0"/>
        </a:xfrm>
      </p:grpSpPr>
      <p:sp>
        <p:nvSpPr>
          <p:cNvPr id="207" name="Google Shape;207;p35"/>
          <p:cNvSpPr txBox="1"/>
          <p:nvPr/>
        </p:nvSpPr>
        <p:spPr>
          <a:xfrm>
            <a:off x="141400" y="801275"/>
            <a:ext cx="9144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solidFill>
                <a:srgbClr val="569CD6"/>
              </a:solidFill>
              <a:highlight>
                <a:srgbClr val="1F1F1F"/>
              </a:highlight>
              <a:latin typeface="Courier New"/>
              <a:ea typeface="Courier New"/>
              <a:cs typeface="Courier New"/>
              <a:sym typeface="Courier New"/>
            </a:endParaRPr>
          </a:p>
        </p:txBody>
      </p:sp>
      <p:sp>
        <p:nvSpPr>
          <p:cNvPr id="208" name="Google Shape;208;p35"/>
          <p:cNvSpPr txBox="1"/>
          <p:nvPr/>
        </p:nvSpPr>
        <p:spPr>
          <a:xfrm>
            <a:off x="370000" y="226225"/>
            <a:ext cx="8438700" cy="46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Step 3: Define MAPE (Mean Absolute Percentage Error)</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Defined a custom function </a:t>
            </a:r>
            <a:r>
              <a:rPr b="1" lang="en">
                <a:solidFill>
                  <a:srgbClr val="188038"/>
                </a:solidFill>
                <a:latin typeface="Roboto Mono"/>
                <a:ea typeface="Roboto Mono"/>
                <a:cs typeface="Roboto Mono"/>
                <a:sym typeface="Roboto Mono"/>
              </a:rPr>
              <a:t>mape()</a:t>
            </a:r>
            <a:r>
              <a:rPr lang="en">
                <a:solidFill>
                  <a:schemeClr val="dk1"/>
                </a:solidFill>
              </a:rPr>
              <a:t> to evaluate prediction accuracy.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MAPE is the percentage-based error metric to assess how far predictions deviate from actual values.</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Step 4: ARIMA Model Tuning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Performed grid search on ARIMA parameters p, d, q to find the optimal model.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Iterated through combinations of </a:t>
            </a:r>
            <a:r>
              <a:rPr lang="en">
                <a:solidFill>
                  <a:schemeClr val="dk1"/>
                </a:solidFill>
              </a:rPr>
              <a:t> orders(p, d, q) </a:t>
            </a:r>
            <a:r>
              <a:rPr lang="en">
                <a:solidFill>
                  <a:schemeClr val="dk1"/>
                </a:solidFill>
              </a:rPr>
              <a:t>within the ranges: </a:t>
            </a:r>
            <a:r>
              <a:rPr b="1" lang="en">
                <a:solidFill>
                  <a:srgbClr val="188038"/>
                </a:solidFill>
              </a:rPr>
              <a:t>(range(0, 5), range(0, 2), range(0, 5))</a:t>
            </a:r>
            <a:endParaRPr b="1">
              <a:solidFill>
                <a:srgbClr val="188038"/>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combination: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Fitted the ARIMA model on training data. Forecasted weekly sales for the test set.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Calculated MAPE to evaluate model performance.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Selected the best model with the lowest MAPE.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5: Predictions and Best Parameters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The </a:t>
            </a:r>
            <a:r>
              <a:rPr lang="en">
                <a:solidFill>
                  <a:srgbClr val="188038"/>
                </a:solidFill>
              </a:rPr>
              <a:t>best ARIMA parameters (4, 1, 0)</a:t>
            </a:r>
            <a:r>
              <a:rPr lang="en">
                <a:solidFill>
                  <a:schemeClr val="dk1"/>
                </a:solidFill>
              </a:rPr>
              <a:t> were displayed along with their corresponding </a:t>
            </a:r>
            <a:r>
              <a:rPr lang="en">
                <a:solidFill>
                  <a:srgbClr val="188038"/>
                </a:solidFill>
              </a:rPr>
              <a:t>MAPE score (0.1991)</a:t>
            </a:r>
            <a:r>
              <a:rPr lang="en">
                <a:solidFill>
                  <a:schemeClr val="dk1"/>
                </a:solidFill>
              </a:rPr>
              <a:t>. Forecasted weekly sales on the test data using the best ARIMA model.</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12" name="Shape 212"/>
        <p:cNvGrpSpPr/>
        <p:nvPr/>
      </p:nvGrpSpPr>
      <p:grpSpPr>
        <a:xfrm>
          <a:off x="0" y="0"/>
          <a:ext cx="0" cy="0"/>
          <a:chOff x="0" y="0"/>
          <a:chExt cx="0" cy="0"/>
        </a:xfrm>
      </p:grpSpPr>
      <p:sp>
        <p:nvSpPr>
          <p:cNvPr id="213" name="Google Shape;213;p36"/>
          <p:cNvSpPr txBox="1"/>
          <p:nvPr/>
        </p:nvSpPr>
        <p:spPr>
          <a:xfrm>
            <a:off x="176700" y="228575"/>
            <a:ext cx="8686200" cy="468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Steps for Tuning Parameters:</a:t>
            </a:r>
            <a:endParaRPr b="1"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Make the Data Stationary:</a:t>
            </a:r>
            <a:endParaRPr b="1">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Plot the time series to observe trends or seasonality.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ADF (Augmented Dickey-Fuller) or KPSS tests to check stationarity.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If the data is non-stationary, apply differencing (d=1 or d=2) until it becomes stationary.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Set the Initial Parameters: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 Autocorrelation Function (ACF) and Partial Autocorrelation Function (PACF) plots: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 Determined by the PACF plot (number of significant lags).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q: Determined by the ACF plot (number of significant lags).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Grid Search for Optimal Parameters: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Perform a grid search over a range of p,d,q values.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17" name="Shape 217"/>
        <p:cNvGrpSpPr/>
        <p:nvPr/>
      </p:nvGrpSpPr>
      <p:grpSpPr>
        <a:xfrm>
          <a:off x="0" y="0"/>
          <a:ext cx="0" cy="0"/>
          <a:chOff x="0" y="0"/>
          <a:chExt cx="0" cy="0"/>
        </a:xfrm>
      </p:grpSpPr>
      <p:sp>
        <p:nvSpPr>
          <p:cNvPr id="218" name="Google Shape;218;p37"/>
          <p:cNvSpPr txBox="1"/>
          <p:nvPr/>
        </p:nvSpPr>
        <p:spPr>
          <a:xfrm>
            <a:off x="141400" y="801275"/>
            <a:ext cx="9144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solidFill>
                <a:srgbClr val="569CD6"/>
              </a:solidFill>
              <a:highlight>
                <a:srgbClr val="1F1F1F"/>
              </a:highlight>
              <a:latin typeface="Courier New"/>
              <a:ea typeface="Courier New"/>
              <a:cs typeface="Courier New"/>
              <a:sym typeface="Courier New"/>
            </a:endParaRPr>
          </a:p>
        </p:txBody>
      </p:sp>
      <p:sp>
        <p:nvSpPr>
          <p:cNvPr id="219" name="Google Shape;219;p37"/>
          <p:cNvSpPr txBox="1"/>
          <p:nvPr/>
        </p:nvSpPr>
        <p:spPr>
          <a:xfrm>
            <a:off x="65200" y="220250"/>
            <a:ext cx="3379200" cy="4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Predictions:</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o</a:t>
            </a:r>
            <a:r>
              <a:rPr b="1" lang="en">
                <a:solidFill>
                  <a:schemeClr val="dk1"/>
                </a:solidFill>
              </a:rPr>
              <a:t>rder_date</a:t>
            </a:r>
            <a:endParaRPr b="1">
              <a:solidFill>
                <a:schemeClr val="dk1"/>
              </a:solidFill>
            </a:endParaRPr>
          </a:p>
          <a:p>
            <a:pPr indent="0" lvl="0" marL="0" rtl="0" algn="l">
              <a:lnSpc>
                <a:spcPct val="115000"/>
              </a:lnSpc>
              <a:spcBef>
                <a:spcPts val="0"/>
              </a:spcBef>
              <a:spcAft>
                <a:spcPts val="0"/>
              </a:spcAft>
              <a:buNone/>
            </a:pPr>
            <a:r>
              <a:rPr lang="en">
                <a:solidFill>
                  <a:schemeClr val="dk1"/>
                </a:solidFill>
              </a:rPr>
              <a:t>2015-10-19    3319.775878</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2015-10-26    3375.773486</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2015-11-02    3595.293288</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2015-11-09    3620.336190</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2015-11-16    3575.762606</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2015-11-23    3457.865741</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2015-11-30    3522.849250</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2015-12-07    3567.981969</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2015-12-14    3560.283906</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2015-12-21    3528.769230</a:t>
            </a:r>
            <a:endParaRPr>
              <a:solidFill>
                <a:schemeClr val="dk1"/>
              </a:solidFill>
            </a:endParaRPr>
          </a:p>
          <a:p>
            <a:pPr indent="0" lvl="0" marL="0" rtl="0" algn="l">
              <a:lnSpc>
                <a:spcPct val="115000"/>
              </a:lnSpc>
              <a:spcBef>
                <a:spcPts val="0"/>
              </a:spcBef>
              <a:spcAft>
                <a:spcPts val="0"/>
              </a:spcAft>
              <a:buNone/>
            </a:pPr>
            <a:r>
              <a:rPr lang="en">
                <a:solidFill>
                  <a:schemeClr val="dk1"/>
                </a:solidFill>
              </a:rPr>
              <a:t>2015-12-28    3519.588191</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Step 6: Visualization</a:t>
            </a:r>
            <a:r>
              <a:rPr lang="en">
                <a:solidFill>
                  <a:schemeClr val="dk1"/>
                </a:solidFill>
              </a:rPr>
              <a:t>: </a:t>
            </a:r>
            <a:r>
              <a:rPr lang="en">
                <a:solidFill>
                  <a:schemeClr val="dk1"/>
                </a:solidFill>
              </a:rPr>
              <a:t>The plot provides a clear comparison of ARIMA's performance in predicting sales trends.</a:t>
            </a:r>
            <a:endParaRPr>
              <a:solidFill>
                <a:schemeClr val="dk1"/>
              </a:solidFill>
            </a:endParaRPr>
          </a:p>
        </p:txBody>
      </p:sp>
      <p:pic>
        <p:nvPicPr>
          <p:cNvPr id="220" name="Google Shape;220;p37"/>
          <p:cNvPicPr preferRelativeResize="0"/>
          <p:nvPr/>
        </p:nvPicPr>
        <p:blipFill>
          <a:blip r:embed="rId3">
            <a:alphaModFix/>
          </a:blip>
          <a:stretch>
            <a:fillRect/>
          </a:stretch>
        </p:blipFill>
        <p:spPr>
          <a:xfrm>
            <a:off x="3444400" y="220250"/>
            <a:ext cx="5547200" cy="4613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24" name="Shape 224"/>
        <p:cNvGrpSpPr/>
        <p:nvPr/>
      </p:nvGrpSpPr>
      <p:grpSpPr>
        <a:xfrm>
          <a:off x="0" y="0"/>
          <a:ext cx="0" cy="0"/>
          <a:chOff x="0" y="0"/>
          <a:chExt cx="0" cy="0"/>
        </a:xfrm>
      </p:grpSpPr>
      <p:sp>
        <p:nvSpPr>
          <p:cNvPr id="225" name="Google Shape;225;p38"/>
          <p:cNvSpPr txBox="1"/>
          <p:nvPr/>
        </p:nvSpPr>
        <p:spPr>
          <a:xfrm>
            <a:off x="3113200" y="0"/>
            <a:ext cx="32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Model Development</a:t>
            </a:r>
            <a:endParaRPr b="1" sz="2400"/>
          </a:p>
        </p:txBody>
      </p:sp>
      <p:sp>
        <p:nvSpPr>
          <p:cNvPr id="226" name="Google Shape;226;p38"/>
          <p:cNvSpPr txBox="1"/>
          <p:nvPr/>
        </p:nvSpPr>
        <p:spPr>
          <a:xfrm>
            <a:off x="141400" y="801275"/>
            <a:ext cx="9144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solidFill>
                <a:srgbClr val="569CD6"/>
              </a:solidFill>
              <a:highlight>
                <a:srgbClr val="1F1F1F"/>
              </a:highlight>
              <a:latin typeface="Courier New"/>
              <a:ea typeface="Courier New"/>
              <a:cs typeface="Courier New"/>
              <a:sym typeface="Courier New"/>
            </a:endParaRPr>
          </a:p>
        </p:txBody>
      </p:sp>
      <p:sp>
        <p:nvSpPr>
          <p:cNvPr id="227" name="Google Shape;227;p38"/>
          <p:cNvSpPr txBox="1"/>
          <p:nvPr/>
        </p:nvSpPr>
        <p:spPr>
          <a:xfrm>
            <a:off x="102325" y="459525"/>
            <a:ext cx="8871300" cy="464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t>2)  S</a:t>
            </a:r>
            <a:r>
              <a:rPr b="1" lang="en"/>
              <a:t>ARIMA Model</a:t>
            </a:r>
            <a:endParaRPr b="1"/>
          </a:p>
          <a:p>
            <a:pPr indent="-317500" lvl="0" marL="457200" rtl="0" algn="l">
              <a:spcBef>
                <a:spcPts val="0"/>
              </a:spcBef>
              <a:spcAft>
                <a:spcPts val="0"/>
              </a:spcAft>
              <a:buSzPts val="1400"/>
              <a:buChar char="●"/>
            </a:pPr>
            <a:r>
              <a:rPr b="1" lang="en"/>
              <a:t>P (Seasonal AutoRegressive term): </a:t>
            </a:r>
            <a:r>
              <a:rPr lang="en"/>
              <a:t>The number of past seasonal values used for prediction.</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D (Seasonal Differencing term): </a:t>
            </a:r>
            <a:r>
              <a:rPr lang="en"/>
              <a:t>The number of seasonal differencing applied to make data stationary.</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Q (Seasonal Moving Average term): </a:t>
            </a:r>
            <a:r>
              <a:rPr lang="en"/>
              <a:t>The number of past seasonal forecast errors used for prediction.</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S (Seasonal Period): </a:t>
            </a:r>
            <a:r>
              <a:rPr lang="en"/>
              <a:t>The length of the seasonal cycle (e.g., 12 for yearly seasonality in monthly data).</a:t>
            </a:r>
            <a:endParaRPr/>
          </a:p>
          <a:p>
            <a:pPr indent="0" lvl="0" marL="45720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Implementation:</a:t>
            </a:r>
            <a:endParaRPr b="1">
              <a:solidFill>
                <a:schemeClr val="dk1"/>
              </a:solidFill>
            </a:endParaRPr>
          </a:p>
          <a:p>
            <a:pPr indent="0" lvl="0" marL="0" rtl="0" algn="l">
              <a:lnSpc>
                <a:spcPct val="150000"/>
              </a:lnSpc>
              <a:spcBef>
                <a:spcPts val="0"/>
              </a:spcBef>
              <a:spcAft>
                <a:spcPts val="0"/>
              </a:spcAft>
              <a:buNone/>
            </a:pPr>
            <a:r>
              <a:rPr b="1" lang="en">
                <a:solidFill>
                  <a:schemeClr val="dk1"/>
                </a:solidFill>
              </a:rPr>
              <a:t>Step 1: Prepare Weekly Sales Data</a:t>
            </a:r>
            <a:endParaRPr b="1">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Converted </a:t>
            </a:r>
            <a:r>
              <a:rPr lang="en">
                <a:solidFill>
                  <a:srgbClr val="188038"/>
                </a:solidFill>
              </a:rPr>
              <a:t>order_date</a:t>
            </a:r>
            <a:r>
              <a:rPr lang="en">
                <a:solidFill>
                  <a:schemeClr val="dk1"/>
                </a:solidFill>
              </a:rPr>
              <a:t> to a datetime format.</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Use </a:t>
            </a:r>
            <a:r>
              <a:rPr lang="en">
                <a:solidFill>
                  <a:srgbClr val="188038"/>
                </a:solidFill>
                <a:latin typeface="Roboto Mono"/>
                <a:ea typeface="Roboto Mono"/>
                <a:cs typeface="Roboto Mono"/>
                <a:sym typeface="Roboto Mono"/>
              </a:rPr>
              <a:t>groupby</a:t>
            </a:r>
            <a:r>
              <a:rPr lang="en">
                <a:solidFill>
                  <a:schemeClr val="dk1"/>
                </a:solidFill>
              </a:rPr>
              <a:t> to sum up weekly sales, indexed by the start of each week.</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This resulted in a time series dataset (</a:t>
            </a:r>
            <a:r>
              <a:rPr lang="en">
                <a:solidFill>
                  <a:srgbClr val="188038"/>
                </a:solidFill>
              </a:rPr>
              <a:t>pizza_sales_weekly</a:t>
            </a:r>
            <a:r>
              <a:rPr lang="en">
                <a:solidFill>
                  <a:schemeClr val="dk1"/>
                </a:solidFill>
              </a:rPr>
              <a:t>) where each row represents total weekly sales.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2: Train-Test Split</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Split the weekly sales data into </a:t>
            </a:r>
            <a:r>
              <a:rPr b="1" lang="en">
                <a:solidFill>
                  <a:schemeClr val="dk1"/>
                </a:solidFill>
              </a:rPr>
              <a:t>train</a:t>
            </a:r>
            <a:r>
              <a:rPr lang="en">
                <a:solidFill>
                  <a:schemeClr val="dk1"/>
                </a:solidFill>
              </a:rPr>
              <a:t> (80%) and </a:t>
            </a:r>
            <a:r>
              <a:rPr b="1" lang="en">
                <a:solidFill>
                  <a:schemeClr val="dk1"/>
                </a:solidFill>
              </a:rPr>
              <a:t>test</a:t>
            </a:r>
            <a:r>
              <a:rPr lang="en">
                <a:solidFill>
                  <a:schemeClr val="dk1"/>
                </a:solidFill>
              </a:rPr>
              <a:t> (20%) sets to evaluate model performance.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31" name="Shape 231"/>
        <p:cNvGrpSpPr/>
        <p:nvPr/>
      </p:nvGrpSpPr>
      <p:grpSpPr>
        <a:xfrm>
          <a:off x="0" y="0"/>
          <a:ext cx="0" cy="0"/>
          <a:chOff x="0" y="0"/>
          <a:chExt cx="0" cy="0"/>
        </a:xfrm>
      </p:grpSpPr>
      <p:sp>
        <p:nvSpPr>
          <p:cNvPr id="232" name="Google Shape;232;p39"/>
          <p:cNvSpPr txBox="1"/>
          <p:nvPr/>
        </p:nvSpPr>
        <p:spPr>
          <a:xfrm>
            <a:off x="141400" y="344075"/>
            <a:ext cx="8821500" cy="452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STEP 3: Define MAPE</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Evaluate the accuracy of predictions using </a:t>
            </a:r>
            <a:r>
              <a:rPr b="1" lang="en">
                <a:solidFill>
                  <a:schemeClr val="dk1"/>
                </a:solidFill>
              </a:rPr>
              <a:t>Mean Absolute Percentage Error (MAPE)</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4: SARIMA Model Training</a:t>
            </a:r>
            <a:endParaRPr b="1">
              <a:solidFill>
                <a:schemeClr val="dk1"/>
              </a:solidFill>
            </a:endParaRPr>
          </a:p>
          <a:p>
            <a:pPr indent="-317500" lvl="0" marL="457200" rtl="0" algn="l">
              <a:lnSpc>
                <a:spcPct val="150000"/>
              </a:lnSpc>
              <a:spcBef>
                <a:spcPts val="1200"/>
              </a:spcBef>
              <a:spcAft>
                <a:spcPts val="0"/>
              </a:spcAft>
              <a:buClr>
                <a:schemeClr val="dk1"/>
              </a:buClr>
              <a:buSzPts val="1400"/>
              <a:buChar char="●"/>
            </a:pPr>
            <a:r>
              <a:rPr lang="en">
                <a:solidFill>
                  <a:schemeClr val="dk1"/>
                </a:solidFill>
              </a:rPr>
              <a:t>Train a SARIMA model using pre-defined parameters and make predictions.</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Seasonal ARIMA configuration: </a:t>
            </a:r>
            <a:r>
              <a:rPr b="1" lang="en">
                <a:solidFill>
                  <a:srgbClr val="188038"/>
                </a:solidFill>
              </a:rPr>
              <a:t>order=(1,1,1), seasonal_order=(1,1,1,7)</a:t>
            </a:r>
            <a:endParaRPr b="1">
              <a:solidFill>
                <a:srgbClr val="188038"/>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The seasonal order specifies weekly seasonality </a:t>
            </a:r>
            <a:r>
              <a:rPr b="1" lang="en">
                <a:solidFill>
                  <a:srgbClr val="188038"/>
                </a:solidFill>
              </a:rPr>
              <a:t>(7-day periodicity)</a:t>
            </a:r>
            <a:endParaRPr b="1">
              <a:solidFill>
                <a:schemeClr val="dk1"/>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The model is fitted to the training data.</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5: Evaluate SARIMA Model</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b="1" lang="en">
                <a:solidFill>
                  <a:schemeClr val="dk1"/>
                </a:solidFill>
              </a:rPr>
              <a:t>Predictions</a:t>
            </a:r>
            <a:r>
              <a:rPr lang="en">
                <a:solidFill>
                  <a:schemeClr val="dk1"/>
                </a:solidFill>
              </a:rPr>
              <a:t>: SARIMA </a:t>
            </a:r>
            <a:r>
              <a:rPr lang="en">
                <a:solidFill>
                  <a:schemeClr val="dk1"/>
                </a:solidFill>
              </a:rPr>
              <a:t>model</a:t>
            </a:r>
            <a:r>
              <a:rPr lang="en">
                <a:solidFill>
                  <a:schemeClr val="dk1"/>
                </a:solidFill>
              </a:rPr>
              <a:t> forecasts for weekly sales.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MAPE Score</a:t>
            </a:r>
            <a:r>
              <a:rPr lang="en">
                <a:solidFill>
                  <a:schemeClr val="dk1"/>
                </a:solidFill>
              </a:rPr>
              <a:t>: Quantifies the model’s accuracy.</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STEP 6: </a:t>
            </a:r>
            <a:r>
              <a:rPr b="1" lang="en">
                <a:solidFill>
                  <a:schemeClr val="dk1"/>
                </a:solidFill>
              </a:rPr>
              <a:t>Visualization</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Plot actual sales (blue line with markers), predicted sales (red dashed line with markers).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The plot illustrates how well the SARIMA model forecasts weekly sales trends.</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36" name="Shape 236"/>
        <p:cNvGrpSpPr/>
        <p:nvPr/>
      </p:nvGrpSpPr>
      <p:grpSpPr>
        <a:xfrm>
          <a:off x="0" y="0"/>
          <a:ext cx="0" cy="0"/>
          <a:chOff x="0" y="0"/>
          <a:chExt cx="0" cy="0"/>
        </a:xfrm>
      </p:grpSpPr>
      <p:sp>
        <p:nvSpPr>
          <p:cNvPr id="237" name="Google Shape;237;p40"/>
          <p:cNvSpPr txBox="1"/>
          <p:nvPr/>
        </p:nvSpPr>
        <p:spPr>
          <a:xfrm>
            <a:off x="65200" y="508325"/>
            <a:ext cx="2604000" cy="409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Best SARIMA Model MAPE: 0.1675</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Predictions: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t>
            </a:r>
            <a:endParaRPr>
              <a:solidFill>
                <a:schemeClr val="dk1"/>
              </a:solidFill>
            </a:endParaRPr>
          </a:p>
          <a:p>
            <a:pPr indent="0" lvl="0" marL="0" rtl="0" algn="l">
              <a:spcBef>
                <a:spcPts val="0"/>
              </a:spcBef>
              <a:spcAft>
                <a:spcPts val="0"/>
              </a:spcAft>
              <a:buNone/>
            </a:pPr>
            <a:r>
              <a:rPr b="1" lang="en">
                <a:solidFill>
                  <a:schemeClr val="dk1"/>
                </a:solidFill>
              </a:rPr>
              <a:t>order_date    predicted_sale</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2015-10-19    3467.898918</a:t>
            </a:r>
            <a:endParaRPr>
              <a:solidFill>
                <a:schemeClr val="dk1"/>
              </a:solidFill>
            </a:endParaRPr>
          </a:p>
          <a:p>
            <a:pPr indent="0" lvl="0" marL="0" rtl="0" algn="l">
              <a:spcBef>
                <a:spcPts val="0"/>
              </a:spcBef>
              <a:spcAft>
                <a:spcPts val="0"/>
              </a:spcAft>
              <a:buNone/>
            </a:pPr>
            <a:r>
              <a:rPr lang="en">
                <a:solidFill>
                  <a:schemeClr val="dk1"/>
                </a:solidFill>
              </a:rPr>
              <a:t>2015-10-26    3821.591976</a:t>
            </a:r>
            <a:endParaRPr>
              <a:solidFill>
                <a:schemeClr val="dk1"/>
              </a:solidFill>
            </a:endParaRPr>
          </a:p>
          <a:p>
            <a:pPr indent="0" lvl="0" marL="0" rtl="0" algn="l">
              <a:spcBef>
                <a:spcPts val="0"/>
              </a:spcBef>
              <a:spcAft>
                <a:spcPts val="0"/>
              </a:spcAft>
              <a:buNone/>
            </a:pPr>
            <a:r>
              <a:rPr lang="en">
                <a:solidFill>
                  <a:schemeClr val="dk1"/>
                </a:solidFill>
              </a:rPr>
              <a:t>2015-11-02    3661.079357</a:t>
            </a:r>
            <a:endParaRPr>
              <a:solidFill>
                <a:schemeClr val="dk1"/>
              </a:solidFill>
            </a:endParaRPr>
          </a:p>
          <a:p>
            <a:pPr indent="0" lvl="0" marL="0" rtl="0" algn="l">
              <a:spcBef>
                <a:spcPts val="0"/>
              </a:spcBef>
              <a:spcAft>
                <a:spcPts val="0"/>
              </a:spcAft>
              <a:buNone/>
            </a:pPr>
            <a:r>
              <a:rPr lang="en">
                <a:solidFill>
                  <a:schemeClr val="dk1"/>
                </a:solidFill>
              </a:rPr>
              <a:t>2015-11-09    3362.452422</a:t>
            </a:r>
            <a:endParaRPr>
              <a:solidFill>
                <a:schemeClr val="dk1"/>
              </a:solidFill>
            </a:endParaRPr>
          </a:p>
          <a:p>
            <a:pPr indent="0" lvl="0" marL="0" rtl="0" algn="l">
              <a:spcBef>
                <a:spcPts val="0"/>
              </a:spcBef>
              <a:spcAft>
                <a:spcPts val="0"/>
              </a:spcAft>
              <a:buNone/>
            </a:pPr>
            <a:r>
              <a:rPr lang="en">
                <a:solidFill>
                  <a:schemeClr val="dk1"/>
                </a:solidFill>
              </a:rPr>
              <a:t>2015-11-16    3588.727411</a:t>
            </a:r>
            <a:endParaRPr>
              <a:solidFill>
                <a:schemeClr val="dk1"/>
              </a:solidFill>
            </a:endParaRPr>
          </a:p>
          <a:p>
            <a:pPr indent="0" lvl="0" marL="0" rtl="0" algn="l">
              <a:spcBef>
                <a:spcPts val="0"/>
              </a:spcBef>
              <a:spcAft>
                <a:spcPts val="0"/>
              </a:spcAft>
              <a:buNone/>
            </a:pPr>
            <a:r>
              <a:rPr lang="en">
                <a:solidFill>
                  <a:schemeClr val="dk1"/>
                </a:solidFill>
              </a:rPr>
              <a:t>2015-11-23    3674.144104</a:t>
            </a:r>
            <a:endParaRPr>
              <a:solidFill>
                <a:schemeClr val="dk1"/>
              </a:solidFill>
            </a:endParaRPr>
          </a:p>
          <a:p>
            <a:pPr indent="0" lvl="0" marL="0" rtl="0" algn="l">
              <a:spcBef>
                <a:spcPts val="0"/>
              </a:spcBef>
              <a:spcAft>
                <a:spcPts val="0"/>
              </a:spcAft>
              <a:buNone/>
            </a:pPr>
            <a:r>
              <a:rPr lang="en">
                <a:solidFill>
                  <a:schemeClr val="dk1"/>
                </a:solidFill>
              </a:rPr>
              <a:t>2015-11-30    3697.172848</a:t>
            </a:r>
            <a:endParaRPr>
              <a:solidFill>
                <a:schemeClr val="dk1"/>
              </a:solidFill>
            </a:endParaRPr>
          </a:p>
          <a:p>
            <a:pPr indent="0" lvl="0" marL="0" rtl="0" algn="l">
              <a:spcBef>
                <a:spcPts val="0"/>
              </a:spcBef>
              <a:spcAft>
                <a:spcPts val="0"/>
              </a:spcAft>
              <a:buNone/>
            </a:pPr>
            <a:r>
              <a:rPr lang="en">
                <a:solidFill>
                  <a:schemeClr val="dk1"/>
                </a:solidFill>
              </a:rPr>
              <a:t>2015-12-07    3579.600503</a:t>
            </a:r>
            <a:endParaRPr>
              <a:solidFill>
                <a:schemeClr val="dk1"/>
              </a:solidFill>
            </a:endParaRPr>
          </a:p>
          <a:p>
            <a:pPr indent="0" lvl="0" marL="0" rtl="0" algn="l">
              <a:spcBef>
                <a:spcPts val="0"/>
              </a:spcBef>
              <a:spcAft>
                <a:spcPts val="0"/>
              </a:spcAft>
              <a:buNone/>
            </a:pPr>
            <a:r>
              <a:rPr lang="en">
                <a:solidFill>
                  <a:schemeClr val="dk1"/>
                </a:solidFill>
              </a:rPr>
              <a:t>2015-12-14    3859.365867</a:t>
            </a:r>
            <a:endParaRPr>
              <a:solidFill>
                <a:schemeClr val="dk1"/>
              </a:solidFill>
            </a:endParaRPr>
          </a:p>
          <a:p>
            <a:pPr indent="0" lvl="0" marL="0" rtl="0" algn="l">
              <a:spcBef>
                <a:spcPts val="0"/>
              </a:spcBef>
              <a:spcAft>
                <a:spcPts val="0"/>
              </a:spcAft>
              <a:buNone/>
            </a:pPr>
            <a:r>
              <a:rPr lang="en">
                <a:solidFill>
                  <a:schemeClr val="dk1"/>
                </a:solidFill>
              </a:rPr>
              <a:t>2015-12-21    3712.910737</a:t>
            </a:r>
            <a:endParaRPr>
              <a:solidFill>
                <a:schemeClr val="dk1"/>
              </a:solidFill>
            </a:endParaRPr>
          </a:p>
          <a:p>
            <a:pPr indent="0" lvl="0" marL="0" rtl="0" algn="l">
              <a:spcBef>
                <a:spcPts val="0"/>
              </a:spcBef>
              <a:spcAft>
                <a:spcPts val="0"/>
              </a:spcAft>
              <a:buNone/>
            </a:pPr>
            <a:r>
              <a:rPr lang="en">
                <a:solidFill>
                  <a:schemeClr val="dk1"/>
                </a:solidFill>
              </a:rPr>
              <a:t>2015-12-28    3421.524092</a:t>
            </a:r>
            <a:endParaRPr>
              <a:solidFill>
                <a:schemeClr val="dk1"/>
              </a:solidFill>
            </a:endParaRPr>
          </a:p>
        </p:txBody>
      </p:sp>
      <p:pic>
        <p:nvPicPr>
          <p:cNvPr id="238" name="Google Shape;238;p40"/>
          <p:cNvPicPr preferRelativeResize="0"/>
          <p:nvPr/>
        </p:nvPicPr>
        <p:blipFill>
          <a:blip r:embed="rId3">
            <a:alphaModFix/>
          </a:blip>
          <a:stretch>
            <a:fillRect/>
          </a:stretch>
        </p:blipFill>
        <p:spPr>
          <a:xfrm>
            <a:off x="2821600" y="304800"/>
            <a:ext cx="6170001" cy="46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2" name="Shape 242"/>
        <p:cNvGrpSpPr/>
        <p:nvPr/>
      </p:nvGrpSpPr>
      <p:grpSpPr>
        <a:xfrm>
          <a:off x="0" y="0"/>
          <a:ext cx="0" cy="0"/>
          <a:chOff x="0" y="0"/>
          <a:chExt cx="0" cy="0"/>
        </a:xfrm>
      </p:grpSpPr>
      <p:sp>
        <p:nvSpPr>
          <p:cNvPr id="243" name="Google Shape;243;p41"/>
          <p:cNvSpPr txBox="1"/>
          <p:nvPr/>
        </p:nvSpPr>
        <p:spPr>
          <a:xfrm>
            <a:off x="2971800" y="57825"/>
            <a:ext cx="32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Model Development</a:t>
            </a:r>
            <a:endParaRPr b="1" sz="2400"/>
          </a:p>
        </p:txBody>
      </p:sp>
      <p:sp>
        <p:nvSpPr>
          <p:cNvPr id="244" name="Google Shape;244;p41"/>
          <p:cNvSpPr txBox="1"/>
          <p:nvPr/>
        </p:nvSpPr>
        <p:spPr>
          <a:xfrm>
            <a:off x="141400" y="496475"/>
            <a:ext cx="8924100" cy="456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3) PROPHET Model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Prophet is a popular model for handling time series data with seasonal and holiday effects. The Facebook Prophet model is a tool developed by Facebook for forecasting time series data. It’s especially useful when you want to predict future values based on historical data, such as sales, temperatures, or website traffic.</a:t>
            </a:r>
            <a:endParaRPr>
              <a:solidFill>
                <a:schemeClr val="dk1"/>
              </a:solidFill>
            </a:endParaRPr>
          </a:p>
          <a:p>
            <a:pPr indent="-317500" lvl="0" marL="457200" rtl="0" algn="l">
              <a:lnSpc>
                <a:spcPct val="150000"/>
              </a:lnSpc>
              <a:spcBef>
                <a:spcPts val="1200"/>
              </a:spcBef>
              <a:spcAft>
                <a:spcPts val="0"/>
              </a:spcAft>
              <a:buClr>
                <a:schemeClr val="dk1"/>
              </a:buClr>
              <a:buSzPts val="1400"/>
              <a:buChar char="●"/>
            </a:pPr>
            <a:r>
              <a:rPr b="1" lang="en">
                <a:solidFill>
                  <a:schemeClr val="dk1"/>
                </a:solidFill>
              </a:rPr>
              <a:t>Growth:</a:t>
            </a:r>
            <a:r>
              <a:rPr lang="en">
                <a:solidFill>
                  <a:schemeClr val="dk1"/>
                </a:solidFill>
              </a:rPr>
              <a:t> Defines the trend type (linear or logistic).</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rPr>
              <a:t>Changepoints:</a:t>
            </a:r>
            <a:r>
              <a:rPr lang="en">
                <a:solidFill>
                  <a:schemeClr val="dk1"/>
                </a:solidFill>
              </a:rPr>
              <a:t> Points where the trend changes.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rPr>
              <a:t>Seasonality:</a:t>
            </a:r>
            <a:r>
              <a:rPr lang="en">
                <a:solidFill>
                  <a:schemeClr val="dk1"/>
                </a:solidFill>
              </a:rPr>
              <a:t> Models seasonal patterns (weekly, yearly, etc.).</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rPr>
              <a:t>Holidays:</a:t>
            </a:r>
            <a:r>
              <a:rPr lang="en">
                <a:solidFill>
                  <a:schemeClr val="dk1"/>
                </a:solidFill>
              </a:rPr>
              <a:t> Incorporates custom holidays or events affecting the forecast.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Seasonality Mode:</a:t>
            </a:r>
            <a:r>
              <a:rPr lang="en">
                <a:solidFill>
                  <a:schemeClr val="dk1"/>
                </a:solidFill>
              </a:rPr>
              <a:t> Can be additive or multiplicative.</a:t>
            </a:r>
            <a:endParaRPr>
              <a:solidFill>
                <a:schemeClr val="dk1"/>
              </a:solidFill>
            </a:endParaRPr>
          </a:p>
          <a:p>
            <a:pPr indent="0" lvl="0" marL="0" rtl="0" algn="l">
              <a:lnSpc>
                <a:spcPct val="115000"/>
              </a:lnSpc>
              <a:spcBef>
                <a:spcPts val="1400"/>
              </a:spcBef>
              <a:spcAft>
                <a:spcPts val="0"/>
              </a:spcAft>
              <a:buNone/>
            </a:pPr>
            <a:r>
              <a:rPr b="1" lang="en">
                <a:solidFill>
                  <a:schemeClr val="dk1"/>
                </a:solidFill>
              </a:rPr>
              <a:t>Advantages of Prophet</a:t>
            </a:r>
            <a:endParaRPr b="1">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Handles Missing Data</a:t>
            </a:r>
            <a:r>
              <a:rPr lang="en">
                <a:solidFill>
                  <a:schemeClr val="dk1"/>
                </a:solidFill>
              </a:rPr>
              <a:t>: Works well even with irregular time series or missing data.</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Customizability</a:t>
            </a:r>
            <a:r>
              <a:rPr lang="en">
                <a:solidFill>
                  <a:schemeClr val="dk1"/>
                </a:solidFill>
              </a:rPr>
              <a:t>: Supports custom seasonality and holidays.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User-Friendly</a:t>
            </a:r>
            <a:r>
              <a:rPr lang="en">
                <a:solidFill>
                  <a:schemeClr val="dk1"/>
                </a:solidFill>
              </a:rPr>
              <a:t>: Requires minimal parameter tuning.</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Automatic Changepoint Detection</a:t>
            </a:r>
            <a:r>
              <a:rPr lang="en">
                <a:solidFill>
                  <a:schemeClr val="dk1"/>
                </a:solidFill>
              </a:rPr>
              <a:t>: Adjusts for trend changes without manual intervention.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967650"/>
            <a:ext cx="8520600" cy="38283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Char char="●"/>
            </a:pPr>
            <a:r>
              <a:rPr lang="en" sz="2000"/>
              <a:t> Accurate Sales Prediction: Develop a accurate predictive model to forecast future sales based on historical sales data and trends.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 Efficient Ingredient Ordering: Prepare a purchase order system that aligns with predicted sales of Pizzas to ensure an optimal inventory level.</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 Waste Reduction: Minimize ingredient wastage by avoiding overstocking and managing inventory efficiently.</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Cost Optimization: Reduce costs associated with excess inventory, storage, and expired ingredients.</a:t>
            </a:r>
            <a:endParaRPr sz="2000"/>
          </a:p>
        </p:txBody>
      </p:sp>
      <p:sp>
        <p:nvSpPr>
          <p:cNvPr id="68" name="Google Shape;68;p15"/>
          <p:cNvSpPr txBox="1"/>
          <p:nvPr/>
        </p:nvSpPr>
        <p:spPr>
          <a:xfrm>
            <a:off x="3166975" y="194975"/>
            <a:ext cx="235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t>Objectives</a:t>
            </a:r>
            <a:endParaRPr b="1"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8" name="Shape 248"/>
        <p:cNvGrpSpPr/>
        <p:nvPr/>
      </p:nvGrpSpPr>
      <p:grpSpPr>
        <a:xfrm>
          <a:off x="0" y="0"/>
          <a:ext cx="0" cy="0"/>
          <a:chOff x="0" y="0"/>
          <a:chExt cx="0" cy="0"/>
        </a:xfrm>
      </p:grpSpPr>
      <p:sp>
        <p:nvSpPr>
          <p:cNvPr id="249" name="Google Shape;249;p42"/>
          <p:cNvSpPr txBox="1"/>
          <p:nvPr/>
        </p:nvSpPr>
        <p:spPr>
          <a:xfrm>
            <a:off x="141400" y="801275"/>
            <a:ext cx="9144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solidFill>
                <a:srgbClr val="569CD6"/>
              </a:solidFill>
              <a:highlight>
                <a:srgbClr val="1F1F1F"/>
              </a:highlight>
              <a:latin typeface="Courier New"/>
              <a:ea typeface="Courier New"/>
              <a:cs typeface="Courier New"/>
              <a:sym typeface="Courier New"/>
            </a:endParaRPr>
          </a:p>
        </p:txBody>
      </p:sp>
      <p:sp>
        <p:nvSpPr>
          <p:cNvPr id="250" name="Google Shape;250;p42"/>
          <p:cNvSpPr txBox="1"/>
          <p:nvPr/>
        </p:nvSpPr>
        <p:spPr>
          <a:xfrm>
            <a:off x="228600" y="76200"/>
            <a:ext cx="8734200" cy="481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rPr>
              <a:t>Key Features</a:t>
            </a:r>
            <a:endParaRPr b="1" sz="18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b="1" lang="en">
                <a:solidFill>
                  <a:schemeClr val="dk1"/>
                </a:solidFill>
              </a:rPr>
              <a:t>Growth</a:t>
            </a:r>
            <a:r>
              <a:rPr lang="en">
                <a:solidFill>
                  <a:schemeClr val="dk1"/>
                </a:solidFill>
              </a:rPr>
              <a:t>: Defines the type of trend:</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Linear</a:t>
            </a:r>
            <a:r>
              <a:rPr lang="en">
                <a:solidFill>
                  <a:schemeClr val="dk1"/>
                </a:solidFill>
              </a:rPr>
              <a:t>: Assumes a steady growth rate. </a:t>
            </a:r>
            <a:endParaRPr>
              <a:solidFill>
                <a:schemeClr val="dk1"/>
              </a:solidFill>
            </a:endParaRPr>
          </a:p>
          <a:p>
            <a:pPr indent="-317500" lvl="0" marL="914400" rtl="0" algn="l">
              <a:lnSpc>
                <a:spcPct val="150000"/>
              </a:lnSpc>
              <a:spcBef>
                <a:spcPts val="0"/>
              </a:spcBef>
              <a:spcAft>
                <a:spcPts val="0"/>
              </a:spcAft>
              <a:buSzPts val="1400"/>
              <a:buChar char="●"/>
            </a:pPr>
            <a:r>
              <a:rPr b="1" lang="en">
                <a:solidFill>
                  <a:schemeClr val="dk1"/>
                </a:solidFill>
              </a:rPr>
              <a:t>Logistic</a:t>
            </a:r>
            <a:r>
              <a:rPr lang="en">
                <a:solidFill>
                  <a:schemeClr val="dk1"/>
                </a:solidFill>
              </a:rPr>
              <a:t>: Assumes growth saturates at an upper limit (requires a </a:t>
            </a:r>
            <a:r>
              <a:rPr lang="en">
                <a:solidFill>
                  <a:srgbClr val="188038"/>
                </a:solidFill>
                <a:latin typeface="Roboto Mono"/>
                <a:ea typeface="Roboto Mono"/>
                <a:cs typeface="Roboto Mono"/>
                <a:sym typeface="Roboto Mono"/>
              </a:rPr>
              <a:t>cap</a:t>
            </a:r>
            <a:r>
              <a:rPr lang="en">
                <a:solidFill>
                  <a:schemeClr val="dk1"/>
                </a:solidFill>
              </a:rPr>
              <a:t> value).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Changepoints</a:t>
            </a:r>
            <a:r>
              <a:rPr lang="en">
                <a:solidFill>
                  <a:schemeClr val="dk1"/>
                </a:solidFill>
              </a:rPr>
              <a:t>: </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Automatic or user-defined points where the trend shifts. </a:t>
            </a:r>
            <a:endParaRPr>
              <a:solidFill>
                <a:schemeClr val="dk1"/>
              </a:solidFill>
            </a:endParaRPr>
          </a:p>
          <a:p>
            <a:pPr indent="-317500" lvl="0" marL="914400" rtl="0" algn="l">
              <a:lnSpc>
                <a:spcPct val="150000"/>
              </a:lnSpc>
              <a:spcBef>
                <a:spcPts val="0"/>
              </a:spcBef>
              <a:spcAft>
                <a:spcPts val="0"/>
              </a:spcAft>
              <a:buClr>
                <a:schemeClr val="dk1"/>
              </a:buClr>
              <a:buSzPts val="1400"/>
              <a:buChar char="●"/>
            </a:pPr>
            <a:r>
              <a:rPr lang="en">
                <a:solidFill>
                  <a:schemeClr val="dk1"/>
                </a:solidFill>
              </a:rPr>
              <a:t>Helps the model adjust for significant changes in the trend.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Seasonality</a:t>
            </a:r>
            <a:r>
              <a:rPr lang="en">
                <a:solidFill>
                  <a:schemeClr val="dk1"/>
                </a:solidFill>
              </a:rPr>
              <a:t>: </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Captures recurring patterns (e.g., </a:t>
            </a:r>
            <a:r>
              <a:rPr b="1" lang="en">
                <a:solidFill>
                  <a:schemeClr val="dk1"/>
                </a:solidFill>
              </a:rPr>
              <a:t>weekly</a:t>
            </a:r>
            <a:r>
              <a:rPr lang="en">
                <a:solidFill>
                  <a:schemeClr val="dk1"/>
                </a:solidFill>
              </a:rPr>
              <a:t>, </a:t>
            </a:r>
            <a:r>
              <a:rPr b="1" lang="en">
                <a:solidFill>
                  <a:schemeClr val="dk1"/>
                </a:solidFill>
              </a:rPr>
              <a:t>yearly</a:t>
            </a:r>
            <a:r>
              <a:rPr lang="en">
                <a:solidFill>
                  <a:schemeClr val="dk1"/>
                </a:solidFill>
              </a:rPr>
              <a:t>). </a:t>
            </a:r>
            <a:endParaRPr>
              <a:solidFill>
                <a:schemeClr val="dk1"/>
              </a:solidFill>
            </a:endParaRPr>
          </a:p>
          <a:p>
            <a:pPr indent="-317500" lvl="0" marL="914400" rtl="0" algn="l">
              <a:lnSpc>
                <a:spcPct val="150000"/>
              </a:lnSpc>
              <a:spcBef>
                <a:spcPts val="0"/>
              </a:spcBef>
              <a:spcAft>
                <a:spcPts val="0"/>
              </a:spcAft>
              <a:buClr>
                <a:schemeClr val="dk1"/>
              </a:buClr>
              <a:buSzPts val="1400"/>
              <a:buChar char="●"/>
            </a:pPr>
            <a:r>
              <a:rPr lang="en">
                <a:solidFill>
                  <a:schemeClr val="dk1"/>
                </a:solidFill>
              </a:rPr>
              <a:t>Custom seasonality (e.g., monthly or quarterly) can also be added.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Holidays</a:t>
            </a:r>
            <a:r>
              <a:rPr lang="en">
                <a:solidFill>
                  <a:schemeClr val="dk1"/>
                </a:solidFill>
              </a:rPr>
              <a:t>:</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lang="en">
                <a:solidFill>
                  <a:schemeClr val="dk1"/>
                </a:solidFill>
              </a:rPr>
              <a:t>Lets you specify important dates/events that influence the data. </a:t>
            </a:r>
            <a:endParaRPr>
              <a:solidFill>
                <a:schemeClr val="dk1"/>
              </a:solidFill>
            </a:endParaRPr>
          </a:p>
          <a:p>
            <a:pPr indent="-317500" lvl="0" marL="914400" rtl="0" algn="l">
              <a:lnSpc>
                <a:spcPct val="150000"/>
              </a:lnSpc>
              <a:spcBef>
                <a:spcPts val="0"/>
              </a:spcBef>
              <a:spcAft>
                <a:spcPts val="0"/>
              </a:spcAft>
              <a:buClr>
                <a:schemeClr val="dk1"/>
              </a:buClr>
              <a:buSzPts val="1400"/>
              <a:buChar char="●"/>
            </a:pPr>
            <a:r>
              <a:rPr lang="en">
                <a:solidFill>
                  <a:schemeClr val="dk1"/>
                </a:solidFill>
              </a:rPr>
              <a:t>Accounts for variations caused by holidays or other special occasions.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b="1" lang="en">
                <a:solidFill>
                  <a:schemeClr val="dk1"/>
                </a:solidFill>
              </a:rPr>
              <a:t>Seasonality Mode</a:t>
            </a:r>
            <a:r>
              <a:rPr lang="en">
                <a:solidFill>
                  <a:schemeClr val="dk1"/>
                </a:solidFill>
              </a:rPr>
              <a:t>: </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Additive</a:t>
            </a:r>
            <a:r>
              <a:rPr lang="en">
                <a:solidFill>
                  <a:schemeClr val="dk1"/>
                </a:solidFill>
              </a:rPr>
              <a:t>: Seasonal effects are constant over time.</a:t>
            </a:r>
            <a:endParaRPr>
              <a:solidFill>
                <a:schemeClr val="dk1"/>
              </a:solidFill>
            </a:endParaRPr>
          </a:p>
          <a:p>
            <a:pPr indent="-317500" lvl="0" marL="914400" rtl="0" algn="l">
              <a:lnSpc>
                <a:spcPct val="115000"/>
              </a:lnSpc>
              <a:spcBef>
                <a:spcPts val="0"/>
              </a:spcBef>
              <a:spcAft>
                <a:spcPts val="0"/>
              </a:spcAft>
              <a:buClr>
                <a:schemeClr val="dk1"/>
              </a:buClr>
              <a:buSzPts val="1400"/>
              <a:buChar char="●"/>
            </a:pPr>
            <a:r>
              <a:rPr b="1" lang="en">
                <a:solidFill>
                  <a:schemeClr val="dk1"/>
                </a:solidFill>
              </a:rPr>
              <a:t>Multiplicative</a:t>
            </a:r>
            <a:r>
              <a:rPr lang="en">
                <a:solidFill>
                  <a:schemeClr val="dk1"/>
                </a:solidFill>
              </a:rPr>
              <a:t>: Seasonal effects grow with the level of the trend.</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54" name="Shape 254"/>
        <p:cNvGrpSpPr/>
        <p:nvPr/>
      </p:nvGrpSpPr>
      <p:grpSpPr>
        <a:xfrm>
          <a:off x="0" y="0"/>
          <a:ext cx="0" cy="0"/>
          <a:chOff x="0" y="0"/>
          <a:chExt cx="0" cy="0"/>
        </a:xfrm>
      </p:grpSpPr>
      <p:sp>
        <p:nvSpPr>
          <p:cNvPr id="255" name="Google Shape;255;p43"/>
          <p:cNvSpPr txBox="1"/>
          <p:nvPr/>
        </p:nvSpPr>
        <p:spPr>
          <a:xfrm>
            <a:off x="161250" y="207250"/>
            <a:ext cx="8821500" cy="1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Selected the Prophet Model:</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Assign variable name ‘ds’ (order date) as input feature and ‘y’ (quantity) as target to train model.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Split Train set (80%) and Test set (20%) of data and train the model for weekly sales.</a:t>
            </a:r>
            <a:endParaRPr>
              <a:solidFill>
                <a:schemeClr val="dk1"/>
              </a:solidFill>
            </a:endParaRPr>
          </a:p>
        </p:txBody>
      </p:sp>
      <p:pic>
        <p:nvPicPr>
          <p:cNvPr id="256" name="Google Shape;256;p43"/>
          <p:cNvPicPr preferRelativeResize="0"/>
          <p:nvPr/>
        </p:nvPicPr>
        <p:blipFill>
          <a:blip r:embed="rId3">
            <a:alphaModFix/>
          </a:blip>
          <a:stretch>
            <a:fillRect/>
          </a:stretch>
        </p:blipFill>
        <p:spPr>
          <a:xfrm>
            <a:off x="3111700" y="1464975"/>
            <a:ext cx="5928051" cy="3463001"/>
          </a:xfrm>
          <a:prstGeom prst="rect">
            <a:avLst/>
          </a:prstGeom>
          <a:noFill/>
          <a:ln>
            <a:noFill/>
          </a:ln>
        </p:spPr>
      </p:pic>
      <p:sp>
        <p:nvSpPr>
          <p:cNvPr id="257" name="Google Shape;257;p43"/>
          <p:cNvSpPr txBox="1"/>
          <p:nvPr/>
        </p:nvSpPr>
        <p:spPr>
          <a:xfrm>
            <a:off x="85050" y="1393650"/>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Best Prophet Model MAPE: 0.2163</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Predictions: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ds</a:t>
            </a:r>
            <a:r>
              <a:rPr lang="en">
                <a:solidFill>
                  <a:schemeClr val="dk1"/>
                </a:solidFill>
              </a:rPr>
              <a:t>(order date)</a:t>
            </a:r>
            <a:r>
              <a:rPr lang="en">
                <a:solidFill>
                  <a:schemeClr val="dk1"/>
                </a:solidFill>
                <a:latin typeface="Courier New"/>
                <a:ea typeface="Courier New"/>
                <a:cs typeface="Courier New"/>
                <a:sym typeface="Courier New"/>
              </a:rPr>
              <a:t>	  </a:t>
            </a:r>
            <a:r>
              <a:rPr lang="en">
                <a:solidFill>
                  <a:schemeClr val="dk1"/>
                </a:solidFill>
              </a:rPr>
              <a:t>y</a:t>
            </a:r>
            <a:r>
              <a:rPr lang="en">
                <a:solidFill>
                  <a:schemeClr val="dk1"/>
                </a:solidFill>
                <a:latin typeface="Courier New"/>
                <a:ea typeface="Courier New"/>
                <a:cs typeface="Courier New"/>
                <a:sym typeface="Courier New"/>
              </a:rPr>
              <a:t> </a:t>
            </a:r>
            <a:r>
              <a:rPr lang="en">
                <a:solidFill>
                  <a:schemeClr val="dk1"/>
                </a:solidFill>
              </a:rPr>
              <a:t>(quantity)</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2015-10-19    3684.955697</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2015-10-26    3685.691317</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2015-11-02    3686.426937</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2015-11-09    3687.162557</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2015-11-16    3687.898177</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2015-11-23    3688.633796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2015-11-30    3689.369416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2015-12-07    3690.105036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2015-12-14    3690.840656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2015-12-21    3691.576276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2015-12-28    3692.311896</a:t>
            </a:r>
            <a:endParaRPr>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61" name="Shape 261"/>
        <p:cNvGrpSpPr/>
        <p:nvPr/>
      </p:nvGrpSpPr>
      <p:grpSpPr>
        <a:xfrm>
          <a:off x="0" y="0"/>
          <a:ext cx="0" cy="0"/>
          <a:chOff x="0" y="0"/>
          <a:chExt cx="0" cy="0"/>
        </a:xfrm>
      </p:grpSpPr>
      <p:sp>
        <p:nvSpPr>
          <p:cNvPr id="262" name="Google Shape;262;p44"/>
          <p:cNvSpPr txBox="1"/>
          <p:nvPr/>
        </p:nvSpPr>
        <p:spPr>
          <a:xfrm>
            <a:off x="141400" y="572675"/>
            <a:ext cx="8821500" cy="44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4) Regression Model:</a:t>
            </a:r>
            <a:endParaRPr b="1">
              <a:solidFill>
                <a:schemeClr val="dk1"/>
              </a:solidFill>
            </a:endParaRPr>
          </a:p>
          <a:p>
            <a:pPr indent="457200" lvl="0" marL="0" rtl="0" algn="l">
              <a:lnSpc>
                <a:spcPct val="115000"/>
              </a:lnSpc>
              <a:spcBef>
                <a:spcPts val="1200"/>
              </a:spcBef>
              <a:spcAft>
                <a:spcPts val="0"/>
              </a:spcAft>
              <a:buNone/>
            </a:pPr>
            <a:r>
              <a:rPr lang="en">
                <a:solidFill>
                  <a:schemeClr val="dk1"/>
                </a:solidFill>
              </a:rPr>
              <a:t>Regression model is used to predict future values based on historical data. It helps identify relationships between a dependent variable (target) and one or more independent variables (predictors or features), which may include time-based features like year, month, week, or day.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Weekly Sales Aggregation</a:t>
            </a:r>
            <a:r>
              <a:rPr lang="en">
                <a:solidFill>
                  <a:schemeClr val="dk1"/>
                </a:solidFill>
              </a:rPr>
              <a:t>:</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Sales data is aggregated into weekly sales using the </a:t>
            </a:r>
            <a:r>
              <a:rPr lang="en">
                <a:solidFill>
                  <a:srgbClr val="188038"/>
                </a:solidFill>
                <a:latin typeface="Roboto Mono"/>
                <a:ea typeface="Roboto Mono"/>
                <a:cs typeface="Roboto Mono"/>
                <a:sym typeface="Roboto Mono"/>
              </a:rPr>
              <a:t>order_date</a:t>
            </a:r>
            <a:r>
              <a:rPr lang="en">
                <a:solidFill>
                  <a:schemeClr val="dk1"/>
                </a:solidFill>
              </a:rPr>
              <a:t> column, converting it into </a:t>
            </a:r>
            <a:r>
              <a:rPr lang="en">
                <a:solidFill>
                  <a:srgbClr val="188038"/>
                </a:solidFill>
                <a:latin typeface="Roboto Mono"/>
                <a:ea typeface="Roboto Mono"/>
                <a:cs typeface="Roboto Mono"/>
                <a:sym typeface="Roboto Mono"/>
              </a:rPr>
              <a:t>start_of_week</a:t>
            </a:r>
            <a:r>
              <a:rPr lang="en">
                <a:solidFill>
                  <a:schemeClr val="dk1"/>
                </a:solidFill>
              </a:rPr>
              <a:t> for each week and summing the quantities.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Feature Extraction</a:t>
            </a:r>
            <a:r>
              <a:rPr lang="en">
                <a:solidFill>
                  <a:schemeClr val="dk1"/>
                </a:solidFill>
              </a:rPr>
              <a:t>:</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New features like </a:t>
            </a:r>
            <a:r>
              <a:rPr lang="en">
                <a:solidFill>
                  <a:srgbClr val="188038"/>
                </a:solidFill>
                <a:latin typeface="Roboto Mono"/>
                <a:ea typeface="Roboto Mono"/>
                <a:cs typeface="Roboto Mono"/>
                <a:sym typeface="Roboto Mono"/>
              </a:rPr>
              <a:t>week_of_year</a:t>
            </a:r>
            <a:r>
              <a:rPr lang="en">
                <a:solidFill>
                  <a:schemeClr val="dk1"/>
                </a:solidFill>
              </a:rPr>
              <a:t>, </a:t>
            </a:r>
            <a:r>
              <a:rPr lang="en">
                <a:solidFill>
                  <a:srgbClr val="188038"/>
                </a:solidFill>
                <a:latin typeface="Roboto Mono"/>
                <a:ea typeface="Roboto Mono"/>
                <a:cs typeface="Roboto Mono"/>
                <a:sym typeface="Roboto Mono"/>
              </a:rPr>
              <a:t>day_of_week</a:t>
            </a:r>
            <a:r>
              <a:rPr lang="en">
                <a:solidFill>
                  <a:schemeClr val="dk1"/>
                </a:solidFill>
              </a:rPr>
              <a:t>, </a:t>
            </a:r>
            <a:r>
              <a:rPr lang="en">
                <a:solidFill>
                  <a:srgbClr val="188038"/>
                </a:solidFill>
                <a:latin typeface="Roboto Mono"/>
                <a:ea typeface="Roboto Mono"/>
                <a:cs typeface="Roboto Mono"/>
                <a:sym typeface="Roboto Mono"/>
              </a:rPr>
              <a:t>month</a:t>
            </a:r>
            <a:r>
              <a:rPr lang="en">
                <a:solidFill>
                  <a:schemeClr val="dk1"/>
                </a:solidFill>
              </a:rPr>
              <a:t>, and </a:t>
            </a:r>
            <a:r>
              <a:rPr lang="en">
                <a:solidFill>
                  <a:srgbClr val="188038"/>
                </a:solidFill>
                <a:latin typeface="Roboto Mono"/>
                <a:ea typeface="Roboto Mono"/>
                <a:cs typeface="Roboto Mono"/>
                <a:sym typeface="Roboto Mono"/>
              </a:rPr>
              <a:t>year</a:t>
            </a:r>
            <a:r>
              <a:rPr lang="en">
                <a:solidFill>
                  <a:schemeClr val="dk1"/>
                </a:solidFill>
              </a:rPr>
              <a:t> are created to capture seasonal patterns and trends in the sales data.</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Model Training</a:t>
            </a:r>
            <a:r>
              <a:rPr lang="en">
                <a:solidFill>
                  <a:schemeClr val="dk1"/>
                </a:solidFill>
              </a:rPr>
              <a:t>:</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
                <a:solidFill>
                  <a:schemeClr val="dk1"/>
                </a:solidFill>
              </a:rPr>
              <a:t>A linear regression model is trained using these features, and its performance is evaluated using </a:t>
            </a:r>
            <a:r>
              <a:rPr b="1" lang="en">
                <a:solidFill>
                  <a:schemeClr val="dk1"/>
                </a:solidFill>
              </a:rPr>
              <a:t>Mean Absolute Percentage Error (MAPE)</a:t>
            </a:r>
            <a:r>
              <a:rPr lang="en">
                <a:solidFill>
                  <a:schemeClr val="dk1"/>
                </a:solidFill>
              </a:rPr>
              <a:t> to assess prediction accuracy.</a:t>
            </a:r>
            <a:endParaRPr>
              <a:solidFill>
                <a:schemeClr val="dk1"/>
              </a:solidFill>
            </a:endParaRPr>
          </a:p>
        </p:txBody>
      </p:sp>
      <p:sp>
        <p:nvSpPr>
          <p:cNvPr id="263" name="Google Shape;263;p44"/>
          <p:cNvSpPr txBox="1"/>
          <p:nvPr/>
        </p:nvSpPr>
        <p:spPr>
          <a:xfrm>
            <a:off x="2971800" y="57825"/>
            <a:ext cx="32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Model Development</a:t>
            </a:r>
            <a:endParaRPr b="1"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67" name="Shape 267"/>
        <p:cNvGrpSpPr/>
        <p:nvPr/>
      </p:nvGrpSpPr>
      <p:grpSpPr>
        <a:xfrm>
          <a:off x="0" y="0"/>
          <a:ext cx="0" cy="0"/>
          <a:chOff x="0" y="0"/>
          <a:chExt cx="0" cy="0"/>
        </a:xfrm>
      </p:grpSpPr>
      <p:sp>
        <p:nvSpPr>
          <p:cNvPr id="268" name="Google Shape;268;p45"/>
          <p:cNvSpPr txBox="1"/>
          <p:nvPr/>
        </p:nvSpPr>
        <p:spPr>
          <a:xfrm>
            <a:off x="141400" y="648875"/>
            <a:ext cx="8821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endParaRPr>
          </a:p>
        </p:txBody>
      </p:sp>
      <p:sp>
        <p:nvSpPr>
          <p:cNvPr id="269" name="Google Shape;269;p45"/>
          <p:cNvSpPr txBox="1"/>
          <p:nvPr/>
        </p:nvSpPr>
        <p:spPr>
          <a:xfrm>
            <a:off x="201575" y="540000"/>
            <a:ext cx="300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Best Regression Model MAPE: 0.1920</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Predictions: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start_of_week</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2015-10-19    3495.667443</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2015-10-26    3441.427560</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2015-11-02    3605.441068</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2015-11-09    3551.201185</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2015-11-16    3496.961302</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2015-11-23    3442.721419</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2015-11-30    3388.481536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2015-12-07    3552.495044</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2015-12-14    3498.255161</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2015-12-21    3444.015278</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2015-12-28    3389.775394</a:t>
            </a:r>
            <a:endParaRPr>
              <a:solidFill>
                <a:schemeClr val="dk1"/>
              </a:solidFill>
              <a:latin typeface="Courier New"/>
              <a:ea typeface="Courier New"/>
              <a:cs typeface="Courier New"/>
              <a:sym typeface="Courier New"/>
            </a:endParaRPr>
          </a:p>
        </p:txBody>
      </p:sp>
      <p:pic>
        <p:nvPicPr>
          <p:cNvPr id="270" name="Google Shape;270;p45"/>
          <p:cNvPicPr preferRelativeResize="0"/>
          <p:nvPr/>
        </p:nvPicPr>
        <p:blipFill>
          <a:blip r:embed="rId3">
            <a:alphaModFix/>
          </a:blip>
          <a:stretch>
            <a:fillRect/>
          </a:stretch>
        </p:blipFill>
        <p:spPr>
          <a:xfrm>
            <a:off x="3353975" y="648875"/>
            <a:ext cx="5637625" cy="4222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74" name="Shape 274"/>
        <p:cNvGrpSpPr/>
        <p:nvPr/>
      </p:nvGrpSpPr>
      <p:grpSpPr>
        <a:xfrm>
          <a:off x="0" y="0"/>
          <a:ext cx="0" cy="0"/>
          <a:chOff x="0" y="0"/>
          <a:chExt cx="0" cy="0"/>
        </a:xfrm>
      </p:grpSpPr>
      <p:sp>
        <p:nvSpPr>
          <p:cNvPr id="275" name="Google Shape;275;p46"/>
          <p:cNvSpPr txBox="1"/>
          <p:nvPr/>
        </p:nvSpPr>
        <p:spPr>
          <a:xfrm>
            <a:off x="2971800" y="-18375"/>
            <a:ext cx="32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Model Development</a:t>
            </a:r>
            <a:endParaRPr b="1" sz="2400"/>
          </a:p>
        </p:txBody>
      </p:sp>
      <p:sp>
        <p:nvSpPr>
          <p:cNvPr id="276" name="Google Shape;276;p46"/>
          <p:cNvSpPr txBox="1"/>
          <p:nvPr/>
        </p:nvSpPr>
        <p:spPr>
          <a:xfrm>
            <a:off x="141400" y="648875"/>
            <a:ext cx="8821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endParaRPr>
          </a:p>
        </p:txBody>
      </p:sp>
      <p:sp>
        <p:nvSpPr>
          <p:cNvPr id="277" name="Google Shape;277;p46"/>
          <p:cNvSpPr txBox="1"/>
          <p:nvPr/>
        </p:nvSpPr>
        <p:spPr>
          <a:xfrm>
            <a:off x="141400" y="352875"/>
            <a:ext cx="8901300" cy="466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solidFill>
                  <a:schemeClr val="dk1"/>
                </a:solidFill>
              </a:rPr>
              <a:t>5) LSTM Model:</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LSTM (Long Short-Term Memory) is a type of Recurrent Neural Network (RNN) designed to handle the limitations of traditional RNNs, like the vanishing and exploding gradient problems. Introduced by Sepp Hochreiter and Jürgen Schmidhuber in 1997, LSTMs are effective for learning long-term dependencies in sequential data.</a:t>
            </a:r>
            <a:endParaRPr>
              <a:solidFill>
                <a:schemeClr val="dk1"/>
              </a:solidFill>
            </a:endParaRPr>
          </a:p>
          <a:p>
            <a:pPr indent="0" lvl="0" marL="0" rtl="0" algn="l">
              <a:lnSpc>
                <a:spcPct val="115000"/>
              </a:lnSpc>
              <a:spcBef>
                <a:spcPts val="1400"/>
              </a:spcBef>
              <a:spcAft>
                <a:spcPts val="0"/>
              </a:spcAft>
              <a:buNone/>
            </a:pPr>
            <a:r>
              <a:rPr b="1" lang="en">
                <a:solidFill>
                  <a:schemeClr val="dk1"/>
                </a:solidFill>
              </a:rPr>
              <a:t>Key Features:</a:t>
            </a:r>
            <a:endParaRPr b="1">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Memory Cells</a:t>
            </a:r>
            <a:r>
              <a:rPr lang="en">
                <a:solidFill>
                  <a:schemeClr val="dk1"/>
                </a:solidFill>
              </a:rPr>
              <a:t>: Store information over time to remember important data.</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Gates</a:t>
            </a:r>
            <a:r>
              <a:rPr lang="en">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Forget Gate</a:t>
            </a:r>
            <a:r>
              <a:rPr lang="en">
                <a:solidFill>
                  <a:schemeClr val="dk1"/>
                </a:solidFill>
              </a:rPr>
              <a:t>: Decides what to forget.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Input Gate</a:t>
            </a:r>
            <a:r>
              <a:rPr lang="en">
                <a:solidFill>
                  <a:schemeClr val="dk1"/>
                </a:solidFill>
              </a:rPr>
              <a:t>: Decides what new information to store.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Output Gate</a:t>
            </a:r>
            <a:r>
              <a:rPr lang="en">
                <a:solidFill>
                  <a:schemeClr val="dk1"/>
                </a:solidFill>
              </a:rPr>
              <a:t>: Decides what to output from memory.</a:t>
            </a:r>
            <a:endParaRPr>
              <a:solidFill>
                <a:schemeClr val="dk1"/>
              </a:solidFill>
            </a:endParaRPr>
          </a:p>
          <a:p>
            <a:pPr indent="0" lvl="0" marL="0" rtl="0" algn="l">
              <a:lnSpc>
                <a:spcPct val="115000"/>
              </a:lnSpc>
              <a:spcBef>
                <a:spcPts val="1400"/>
              </a:spcBef>
              <a:spcAft>
                <a:spcPts val="0"/>
              </a:spcAft>
              <a:buNone/>
            </a:pPr>
            <a:r>
              <a:rPr b="1" lang="en">
                <a:solidFill>
                  <a:schemeClr val="dk1"/>
                </a:solidFill>
              </a:rPr>
              <a:t>Challenges of LSTM:  </a:t>
            </a:r>
            <a:r>
              <a:rPr lang="en">
                <a:solidFill>
                  <a:schemeClr val="dk1"/>
                </a:solidFill>
              </a:rPr>
              <a:t>Requires large datasets. Slow training and high computational cost. Prone to overfitting. Hard to tune hyperparameters.</a:t>
            </a:r>
            <a:endParaRPr>
              <a:solidFill>
                <a:schemeClr val="dk1"/>
              </a:solidFill>
            </a:endParaRPr>
          </a:p>
          <a:p>
            <a:pPr indent="0" lvl="0" marL="0" rtl="0" algn="l">
              <a:lnSpc>
                <a:spcPct val="115000"/>
              </a:lnSpc>
              <a:spcBef>
                <a:spcPts val="1400"/>
              </a:spcBef>
              <a:spcAft>
                <a:spcPts val="400"/>
              </a:spcAft>
              <a:buNone/>
            </a:pPr>
            <a:r>
              <a:rPr b="1" lang="en">
                <a:solidFill>
                  <a:schemeClr val="dk1"/>
                </a:solidFill>
              </a:rPr>
              <a:t>Advantages of LSTM for Time-Series: </a:t>
            </a:r>
            <a:r>
              <a:rPr lang="en">
                <a:solidFill>
                  <a:schemeClr val="dk1"/>
                </a:solidFill>
              </a:rPr>
              <a:t>Captures long-term patterns. Handles complex relationships. Works with variable-length data. Scales well with big data.</a:t>
            </a:r>
            <a:endParaRPr b="1">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1" name="Shape 281"/>
        <p:cNvGrpSpPr/>
        <p:nvPr/>
      </p:nvGrpSpPr>
      <p:grpSpPr>
        <a:xfrm>
          <a:off x="0" y="0"/>
          <a:ext cx="0" cy="0"/>
          <a:chOff x="0" y="0"/>
          <a:chExt cx="0" cy="0"/>
        </a:xfrm>
      </p:grpSpPr>
      <p:sp>
        <p:nvSpPr>
          <p:cNvPr id="282" name="Google Shape;282;p47"/>
          <p:cNvSpPr txBox="1"/>
          <p:nvPr/>
        </p:nvSpPr>
        <p:spPr>
          <a:xfrm>
            <a:off x="141400" y="648875"/>
            <a:ext cx="8821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endParaRPr>
          </a:p>
        </p:txBody>
      </p:sp>
      <p:sp>
        <p:nvSpPr>
          <p:cNvPr id="283" name="Google Shape;283;p47"/>
          <p:cNvSpPr txBox="1"/>
          <p:nvPr/>
        </p:nvSpPr>
        <p:spPr>
          <a:xfrm>
            <a:off x="312975" y="163500"/>
            <a:ext cx="8582100" cy="48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solidFill>
                  <a:schemeClr val="dk1"/>
                </a:solidFill>
              </a:rPr>
              <a:t>LSTM Implementation:</a:t>
            </a:r>
            <a:endParaRPr b="1">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Weekly Sales Aggregation</a:t>
            </a:r>
            <a:r>
              <a:rPr lang="en">
                <a:solidFill>
                  <a:schemeClr val="dk1"/>
                </a:solidFill>
              </a:rPr>
              <a:t>:</a:t>
            </a:r>
            <a:br>
              <a:rPr lang="en">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Aggregates sales data into weekly totals using the </a:t>
            </a:r>
            <a:r>
              <a:rPr lang="en">
                <a:solidFill>
                  <a:srgbClr val="188038"/>
                </a:solidFill>
                <a:latin typeface="Roboto Mono"/>
                <a:ea typeface="Roboto Mono"/>
                <a:cs typeface="Roboto Mono"/>
                <a:sym typeface="Roboto Mono"/>
              </a:rPr>
              <a:t>order_date</a:t>
            </a:r>
            <a:r>
              <a:rPr lang="en">
                <a:solidFill>
                  <a:schemeClr val="dk1"/>
                </a:solidFill>
              </a:rPr>
              <a:t> column to prepare for time-series forecasting.</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Data Scaling and LSTM Dataset Preparation</a:t>
            </a:r>
            <a:r>
              <a:rPr lang="en">
                <a:solidFill>
                  <a:schemeClr val="dk1"/>
                </a:solidFill>
              </a:rPr>
              <a:t>:</a:t>
            </a:r>
            <a:br>
              <a:rPr lang="en">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is normalized using </a:t>
            </a:r>
            <a:r>
              <a:rPr lang="en">
                <a:solidFill>
                  <a:srgbClr val="188038"/>
                </a:solidFill>
                <a:latin typeface="Roboto Mono"/>
                <a:ea typeface="Roboto Mono"/>
                <a:cs typeface="Roboto Mono"/>
                <a:sym typeface="Roboto Mono"/>
              </a:rPr>
              <a:t>MinMaxScaler</a:t>
            </a:r>
            <a:r>
              <a:rPr lang="en">
                <a:solidFill>
                  <a:schemeClr val="dk1"/>
                </a:solidFill>
              </a:rPr>
              <a:t> and converted into sequences of inputs (</a:t>
            </a:r>
            <a:r>
              <a:rPr lang="en">
                <a:solidFill>
                  <a:srgbClr val="188038"/>
                </a:solidFill>
                <a:latin typeface="Roboto Mono"/>
                <a:ea typeface="Roboto Mono"/>
                <a:cs typeface="Roboto Mono"/>
                <a:sym typeface="Roboto Mono"/>
              </a:rPr>
              <a:t>X</a:t>
            </a:r>
            <a:r>
              <a:rPr lang="en">
                <a:solidFill>
                  <a:schemeClr val="dk1"/>
                </a:solidFill>
              </a:rPr>
              <a:t>) and outputs (</a:t>
            </a:r>
            <a:r>
              <a:rPr lang="en">
                <a:solidFill>
                  <a:srgbClr val="188038"/>
                </a:solidFill>
                <a:latin typeface="Roboto Mono"/>
                <a:ea typeface="Roboto Mono"/>
                <a:cs typeface="Roboto Mono"/>
                <a:sym typeface="Roboto Mono"/>
              </a:rPr>
              <a:t>y</a:t>
            </a:r>
            <a:r>
              <a:rPr lang="en">
                <a:solidFill>
                  <a:schemeClr val="dk1"/>
                </a:solidFill>
              </a:rPr>
              <a:t>) suitable for LSTM, with a time step of 3.</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LSTM Model Training</a:t>
            </a:r>
            <a:r>
              <a:rPr lang="en">
                <a:solidFill>
                  <a:schemeClr val="dk1"/>
                </a:solidFill>
              </a:rPr>
              <a:t>:</a:t>
            </a:r>
            <a:br>
              <a:rPr lang="en">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An LSTM model is trained on the processed data with 50 neurons in the LSTM layer and 1 dense output layer using the Adam optimizer and mean squared error (MSE) as the loss function.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Model Evaluation and Visualization</a:t>
            </a:r>
            <a:r>
              <a:rPr lang="en">
                <a:solidFill>
                  <a:schemeClr val="dk1"/>
                </a:solidFill>
              </a:rPr>
              <a:t>:</a:t>
            </a:r>
            <a:br>
              <a:rPr lang="en">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The model's performance is evaluated using </a:t>
            </a:r>
            <a:r>
              <a:rPr b="1" lang="en">
                <a:solidFill>
                  <a:schemeClr val="dk1"/>
                </a:solidFill>
              </a:rPr>
              <a:t>MAPE</a:t>
            </a:r>
            <a:r>
              <a:rPr lang="en">
                <a:solidFill>
                  <a:schemeClr val="dk1"/>
                </a:solidFill>
              </a:rPr>
              <a:t>, and predictions are plotted against actual weekly sales for visual comparison of the model's accuracy.</a:t>
            </a:r>
            <a:endParaRPr>
              <a:solidFill>
                <a:schemeClr val="dk1"/>
              </a:solidFill>
            </a:endParaRPr>
          </a:p>
          <a:p>
            <a:pPr indent="0" lvl="0" marL="0" rtl="0" algn="l">
              <a:lnSpc>
                <a:spcPct val="115000"/>
              </a:lnSpc>
              <a:spcBef>
                <a:spcPts val="1400"/>
              </a:spcBef>
              <a:spcAft>
                <a:spcPts val="400"/>
              </a:spcAft>
              <a:buNone/>
            </a:pPr>
            <a:r>
              <a:t/>
            </a:r>
            <a:endParaRPr b="1">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7" name="Shape 287"/>
        <p:cNvGrpSpPr/>
        <p:nvPr/>
      </p:nvGrpSpPr>
      <p:grpSpPr>
        <a:xfrm>
          <a:off x="0" y="0"/>
          <a:ext cx="0" cy="0"/>
          <a:chOff x="0" y="0"/>
          <a:chExt cx="0" cy="0"/>
        </a:xfrm>
      </p:grpSpPr>
      <p:sp>
        <p:nvSpPr>
          <p:cNvPr id="288" name="Google Shape;288;p48"/>
          <p:cNvSpPr txBox="1"/>
          <p:nvPr/>
        </p:nvSpPr>
        <p:spPr>
          <a:xfrm>
            <a:off x="65200" y="998575"/>
            <a:ext cx="3000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Best LSTM Model MAPE: 0.2394</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Predictions: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start_of_week</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2015-10-19    3495.667443</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2015-10-26    3441.427560</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2015-11-02    3605.441068</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2015-11-09    3551.201185</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2015-11-16    3496.961302</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2015-11-23    3442.721419</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2015-11-30    3388.481536</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2015-12-07    3552.495044</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2015-12-14    3498.255161</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2015-12-21    3444.015278</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2015-12-28    3389.775394</a:t>
            </a:r>
            <a:endParaRPr b="1">
              <a:solidFill>
                <a:schemeClr val="dk1"/>
              </a:solidFill>
              <a:latin typeface="Courier New"/>
              <a:ea typeface="Courier New"/>
              <a:cs typeface="Courier New"/>
              <a:sym typeface="Courier New"/>
            </a:endParaRPr>
          </a:p>
        </p:txBody>
      </p:sp>
      <p:pic>
        <p:nvPicPr>
          <p:cNvPr id="289" name="Google Shape;289;p48"/>
          <p:cNvPicPr preferRelativeResize="0"/>
          <p:nvPr/>
        </p:nvPicPr>
        <p:blipFill>
          <a:blip r:embed="rId3">
            <a:alphaModFix/>
          </a:blip>
          <a:stretch>
            <a:fillRect/>
          </a:stretch>
        </p:blipFill>
        <p:spPr>
          <a:xfrm>
            <a:off x="3136675" y="984925"/>
            <a:ext cx="5874674" cy="4053250"/>
          </a:xfrm>
          <a:prstGeom prst="rect">
            <a:avLst/>
          </a:prstGeom>
          <a:noFill/>
          <a:ln>
            <a:noFill/>
          </a:ln>
        </p:spPr>
      </p:pic>
      <p:sp>
        <p:nvSpPr>
          <p:cNvPr id="290" name="Google Shape;290;p48"/>
          <p:cNvSpPr txBox="1"/>
          <p:nvPr/>
        </p:nvSpPr>
        <p:spPr>
          <a:xfrm>
            <a:off x="65200" y="57000"/>
            <a:ext cx="894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 the LSTM model with following assigned parameters: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model = Sequential(), neurons=50, activation='relu, </a:t>
            </a:r>
            <a:r>
              <a:rPr lang="en"/>
              <a:t>epochs=50, batch_size=32, </a:t>
            </a:r>
            <a:r>
              <a:rPr lang="en">
                <a:solidFill>
                  <a:schemeClr val="dk1"/>
                </a:solidFill>
              </a:rPr>
              <a:t>optimizer='adam', loss='mse'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4" name="Shape 294"/>
        <p:cNvGrpSpPr/>
        <p:nvPr/>
      </p:nvGrpSpPr>
      <p:grpSpPr>
        <a:xfrm>
          <a:off x="0" y="0"/>
          <a:ext cx="0" cy="0"/>
          <a:chOff x="0" y="0"/>
          <a:chExt cx="0" cy="0"/>
        </a:xfrm>
      </p:grpSpPr>
      <p:sp>
        <p:nvSpPr>
          <p:cNvPr id="295" name="Google Shape;295;p49"/>
          <p:cNvSpPr txBox="1"/>
          <p:nvPr/>
        </p:nvSpPr>
        <p:spPr>
          <a:xfrm>
            <a:off x="152400" y="533400"/>
            <a:ext cx="869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SARIMA performed the best with the lowest MAPE, while LSTM had the highest MAPE, making it the worst model in this comparison.</a:t>
            </a:r>
            <a:endParaRPr/>
          </a:p>
        </p:txBody>
      </p:sp>
      <p:sp>
        <p:nvSpPr>
          <p:cNvPr id="296" name="Google Shape;296;p49"/>
          <p:cNvSpPr txBox="1"/>
          <p:nvPr/>
        </p:nvSpPr>
        <p:spPr>
          <a:xfrm>
            <a:off x="1676525" y="57825"/>
            <a:ext cx="565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Performance </a:t>
            </a:r>
            <a:r>
              <a:rPr b="1" lang="en" sz="2400"/>
              <a:t>comparison</a:t>
            </a:r>
            <a:r>
              <a:rPr b="1" lang="en" sz="2400"/>
              <a:t> of models</a:t>
            </a:r>
            <a:endParaRPr b="1" sz="2400"/>
          </a:p>
        </p:txBody>
      </p:sp>
      <p:pic>
        <p:nvPicPr>
          <p:cNvPr id="297" name="Google Shape;297;p49"/>
          <p:cNvPicPr preferRelativeResize="0"/>
          <p:nvPr/>
        </p:nvPicPr>
        <p:blipFill>
          <a:blip r:embed="rId3">
            <a:alphaModFix/>
          </a:blip>
          <a:stretch>
            <a:fillRect/>
          </a:stretch>
        </p:blipFill>
        <p:spPr>
          <a:xfrm>
            <a:off x="1676525" y="1149000"/>
            <a:ext cx="5881000" cy="37791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1" name="Shape 301"/>
        <p:cNvGrpSpPr/>
        <p:nvPr/>
      </p:nvGrpSpPr>
      <p:grpSpPr>
        <a:xfrm>
          <a:off x="0" y="0"/>
          <a:ext cx="0" cy="0"/>
          <a:chOff x="0" y="0"/>
          <a:chExt cx="0" cy="0"/>
        </a:xfrm>
      </p:grpSpPr>
      <p:sp>
        <p:nvSpPr>
          <p:cNvPr id="302" name="Google Shape;302;p50"/>
          <p:cNvSpPr txBox="1"/>
          <p:nvPr/>
        </p:nvSpPr>
        <p:spPr>
          <a:xfrm>
            <a:off x="73500" y="386400"/>
            <a:ext cx="8997000" cy="467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Data Preparation</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Sales Data</a:t>
            </a:r>
            <a:r>
              <a:rPr lang="en" sz="1100">
                <a:solidFill>
                  <a:schemeClr val="dk1"/>
                </a:solidFill>
              </a:rPr>
              <a:t>: Loaded from </a:t>
            </a:r>
            <a:r>
              <a:rPr lang="en" sz="1100">
                <a:solidFill>
                  <a:srgbClr val="188038"/>
                </a:solidFill>
                <a:latin typeface="Roboto Mono"/>
                <a:ea typeface="Roboto Mono"/>
                <a:cs typeface="Roboto Mono"/>
                <a:sym typeface="Roboto Mono"/>
              </a:rPr>
              <a:t>sales.csv</a:t>
            </a:r>
            <a:r>
              <a:rPr lang="en" sz="1100">
                <a:solidFill>
                  <a:schemeClr val="dk1"/>
                </a:solidFill>
              </a:rPr>
              <a:t> and </a:t>
            </a:r>
            <a:r>
              <a:rPr lang="en" sz="1100">
                <a:solidFill>
                  <a:srgbClr val="188038"/>
                </a:solidFill>
                <a:latin typeface="Roboto Mono"/>
                <a:ea typeface="Roboto Mono"/>
                <a:cs typeface="Roboto Mono"/>
                <a:sym typeface="Roboto Mono"/>
              </a:rPr>
              <a:t>ingredients.csv</a:t>
            </a:r>
            <a:r>
              <a:rPr lang="en" sz="1100">
                <a:solidFill>
                  <a:schemeClr val="dk1"/>
                </a:solidFill>
              </a:rPr>
              <a:t>. The </a:t>
            </a:r>
            <a:r>
              <a:rPr lang="en" sz="1100">
                <a:solidFill>
                  <a:srgbClr val="188038"/>
                </a:solidFill>
                <a:latin typeface="Roboto Mono"/>
                <a:ea typeface="Roboto Mono"/>
                <a:cs typeface="Roboto Mono"/>
                <a:sym typeface="Roboto Mono"/>
              </a:rPr>
              <a:t>order_date</a:t>
            </a:r>
            <a:r>
              <a:rPr lang="en" sz="1100">
                <a:solidFill>
                  <a:schemeClr val="dk1"/>
                </a:solidFill>
              </a:rPr>
              <a:t> is parsed into datetime format using a custom function to handle various formats.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Sales Aggregation</a:t>
            </a:r>
            <a:r>
              <a:rPr lang="en" sz="1100">
                <a:solidFill>
                  <a:schemeClr val="dk1"/>
                </a:solidFill>
              </a:rPr>
              <a:t>: Data aggregated weekly by pizza type and order date, followed by pivoting to create a summary of sales quantities per pizza type.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Modeling (SARIMA)</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SARIMA Model</a:t>
            </a:r>
            <a:r>
              <a:rPr lang="en" sz="1100">
                <a:solidFill>
                  <a:schemeClr val="dk1"/>
                </a:solidFill>
              </a:rPr>
              <a:t>: A SARIMA model was fit to the sales data for each pizza type, with parameters </a:t>
            </a:r>
            <a:r>
              <a:rPr lang="en" sz="1100">
                <a:solidFill>
                  <a:srgbClr val="188038"/>
                </a:solidFill>
                <a:latin typeface="Roboto Mono"/>
                <a:ea typeface="Roboto Mono"/>
                <a:cs typeface="Roboto Mono"/>
                <a:sym typeface="Roboto Mono"/>
              </a:rPr>
              <a:t>(1, 1, 0)</a:t>
            </a:r>
            <a:r>
              <a:rPr lang="en" sz="1100">
                <a:solidFill>
                  <a:schemeClr val="dk1"/>
                </a:solidFill>
              </a:rPr>
              <a:t> for ARIMA and </a:t>
            </a:r>
            <a:r>
              <a:rPr lang="en" sz="1100">
                <a:solidFill>
                  <a:srgbClr val="188038"/>
                </a:solidFill>
                <a:latin typeface="Roboto Mono"/>
                <a:ea typeface="Roboto Mono"/>
                <a:cs typeface="Roboto Mono"/>
                <a:sym typeface="Roboto Mono"/>
              </a:rPr>
              <a:t>(1, 1, 0, 7)</a:t>
            </a:r>
            <a:r>
              <a:rPr lang="en" sz="1100">
                <a:solidFill>
                  <a:schemeClr val="dk1"/>
                </a:solidFill>
              </a:rPr>
              <a:t> for seasonal components.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Forecasting</a:t>
            </a:r>
            <a:r>
              <a:rPr lang="en" sz="1100">
                <a:solidFill>
                  <a:schemeClr val="dk1"/>
                </a:solidFill>
              </a:rPr>
              <a:t>: A 7-day forecast for pizza sales was generated for each pizza type.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Ingredient Calculation</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Ingredient Quantities</a:t>
            </a:r>
            <a:r>
              <a:rPr lang="en" sz="1100">
                <a:solidFill>
                  <a:schemeClr val="dk1"/>
                </a:solidFill>
              </a:rPr>
              <a:t>: For each pizza, the ingredients and their required quantities (in grams) are computed based on forecasted pizza sales. This is stored in a dictionary and converted into a DataFrame.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Purchase Order Creation</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A </a:t>
            </a:r>
            <a:r>
              <a:rPr b="1" lang="en" sz="1100">
                <a:solidFill>
                  <a:schemeClr val="dk1"/>
                </a:solidFill>
              </a:rPr>
              <a:t>purchase order</a:t>
            </a:r>
            <a:r>
              <a:rPr lang="en" sz="1100">
                <a:solidFill>
                  <a:schemeClr val="dk1"/>
                </a:solidFill>
              </a:rPr>
              <a:t> is created from the ingredient requirements, with the quantity in grams. The purchase order includes ingredient names, quantities, and units of measure.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Output</a:t>
            </a:r>
            <a:r>
              <a:rPr lang="en" sz="1100">
                <a:solidFill>
                  <a:schemeClr val="dk1"/>
                </a:solidFill>
              </a:rPr>
              <a:t>: A table displaying the purchase order, showing required ingredient quantities for the next 7 days based on sales forecasts. This table can be printed or saved as a </a:t>
            </a:r>
            <a:r>
              <a:rPr lang="en" sz="1100">
                <a:solidFill>
                  <a:srgbClr val="188038"/>
                </a:solidFill>
                <a:latin typeface="Roboto Mono"/>
                <a:ea typeface="Roboto Mono"/>
                <a:cs typeface="Roboto Mono"/>
                <a:sym typeface="Roboto Mono"/>
              </a:rPr>
              <a:t>.csv</a:t>
            </a:r>
            <a:r>
              <a:rPr lang="en" sz="1100">
                <a:solidFill>
                  <a:schemeClr val="dk1"/>
                </a:solidFill>
              </a:rPr>
              <a:t> file for procurement purposes.</a:t>
            </a:r>
            <a:endParaRPr sz="1100">
              <a:solidFill>
                <a:schemeClr val="dk1"/>
              </a:solidFill>
            </a:endParaRPr>
          </a:p>
        </p:txBody>
      </p:sp>
      <p:sp>
        <p:nvSpPr>
          <p:cNvPr id="303" name="Google Shape;303;p50"/>
          <p:cNvSpPr txBox="1"/>
          <p:nvPr/>
        </p:nvSpPr>
        <p:spPr>
          <a:xfrm>
            <a:off x="3021900" y="61450"/>
            <a:ext cx="321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Purchase Order Creation</a:t>
            </a:r>
            <a:endParaRPr b="1"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7" name="Shape 307"/>
        <p:cNvGrpSpPr/>
        <p:nvPr/>
      </p:nvGrpSpPr>
      <p:grpSpPr>
        <a:xfrm>
          <a:off x="0" y="0"/>
          <a:ext cx="0" cy="0"/>
          <a:chOff x="0" y="0"/>
          <a:chExt cx="0" cy="0"/>
        </a:xfrm>
      </p:grpSpPr>
      <p:sp>
        <p:nvSpPr>
          <p:cNvPr id="308" name="Google Shape;308;p51"/>
          <p:cNvSpPr txBox="1"/>
          <p:nvPr/>
        </p:nvSpPr>
        <p:spPr>
          <a:xfrm>
            <a:off x="1962750" y="30950"/>
            <a:ext cx="5218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Purchase Order:</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Ingredients                    </a:t>
            </a:r>
            <a:r>
              <a:rPr b="1"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quantity   unit</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Barbecued Chicken            5554.579650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Red Peppers                 11192.015949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Green Peppers                7683.637506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Tomatoes                    29914.962419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Red Onions                  44887.814993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Barbecue Sauce               1851.526550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Bacon                       18995.910759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Pepperoni                   22477.214206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Italian Sausage               338.721110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Chorizo Sausage              1693.605548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Brie Carre Cheese             118.646399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Prosciutto                    118.646399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Caramelized Onions             63.278080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Pears                          39.548800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Thyme                          19.774400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Garlic                      15418.184086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?duja Salami                 1974.313619  grams</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Pancetta                     2961.470428  grams</a:t>
            </a:r>
            <a:endParaRPr b="1">
              <a:solidFill>
                <a:schemeClr val="dk1"/>
              </a:solidFill>
              <a:latin typeface="Courier New"/>
              <a:ea typeface="Courier New"/>
              <a:cs typeface="Courier New"/>
              <a:sym typeface="Courier New"/>
            </a:endParaRPr>
          </a:p>
        </p:txBody>
      </p:sp>
      <p:sp>
        <p:nvSpPr>
          <p:cNvPr id="309" name="Google Shape;309;p51"/>
          <p:cNvSpPr txBox="1"/>
          <p:nvPr/>
        </p:nvSpPr>
        <p:spPr>
          <a:xfrm>
            <a:off x="1596150" y="4664750"/>
            <a:ext cx="60189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Based on the requirement of ingredients, purchase order is created.</a:t>
            </a:r>
            <a:endParaRPr b="1"/>
          </a:p>
          <a:p>
            <a:pPr indent="0" lvl="0" marL="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2" name="Shape 72"/>
        <p:cNvGrpSpPr/>
        <p:nvPr/>
      </p:nvGrpSpPr>
      <p:grpSpPr>
        <a:xfrm>
          <a:off x="0" y="0"/>
          <a:ext cx="0" cy="0"/>
          <a:chOff x="0" y="0"/>
          <a:chExt cx="0" cy="0"/>
        </a:xfrm>
      </p:grpSpPr>
      <p:sp>
        <p:nvSpPr>
          <p:cNvPr id="73" name="Google Shape;73;p16"/>
          <p:cNvSpPr txBox="1"/>
          <p:nvPr/>
        </p:nvSpPr>
        <p:spPr>
          <a:xfrm>
            <a:off x="2764200" y="152400"/>
            <a:ext cx="346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t>Dataset Overview</a:t>
            </a:r>
            <a:endParaRPr b="1" sz="2800"/>
          </a:p>
        </p:txBody>
      </p:sp>
      <p:sp>
        <p:nvSpPr>
          <p:cNvPr id="74" name="Google Shape;74;p16"/>
          <p:cNvSpPr txBox="1"/>
          <p:nvPr>
            <p:ph type="ctrTitle"/>
          </p:nvPr>
        </p:nvSpPr>
        <p:spPr>
          <a:xfrm>
            <a:off x="311700" y="768000"/>
            <a:ext cx="8520600" cy="37923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t>Sales Data:</a:t>
            </a:r>
            <a:r>
              <a:rPr lang="en" sz="2000"/>
              <a:t> Historical sales records (Date, Pizza Type, Quantity Sold, Price, Category, Ingredients)</a:t>
            </a:r>
            <a:endParaRPr sz="2000"/>
          </a:p>
          <a:p>
            <a:pPr indent="0" lvl="0" marL="0" rtl="0" algn="l">
              <a:lnSpc>
                <a:spcPct val="115000"/>
              </a:lnSpc>
              <a:spcBef>
                <a:spcPts val="1200"/>
              </a:spcBef>
              <a:spcAft>
                <a:spcPts val="0"/>
              </a:spcAft>
              <a:buClr>
                <a:schemeClr val="dk1"/>
              </a:buClr>
              <a:buSzPts val="1100"/>
              <a:buFont typeface="Arial"/>
              <a:buNone/>
            </a:pPr>
            <a:r>
              <a:rPr b="1" lang="en" sz="2000"/>
              <a:t>Ingredient Data:</a:t>
            </a:r>
            <a:r>
              <a:rPr lang="en" sz="2000"/>
              <a:t> Ingredient requirements for each pizza type (Pizza Type, Ingredient, Quantity Needed)</a:t>
            </a:r>
            <a:endParaRPr sz="2000"/>
          </a:p>
          <a:p>
            <a:pPr indent="-355600" lvl="0" marL="457200" rtl="0" algn="l">
              <a:spcBef>
                <a:spcPts val="1200"/>
              </a:spcBef>
              <a:spcAft>
                <a:spcPts val="0"/>
              </a:spcAft>
              <a:buSzPts val="2000"/>
              <a:buChar char="●"/>
            </a:pPr>
            <a:r>
              <a:rPr lang="en" sz="2000"/>
              <a:t>Pizza_Sale.csv with 48,620 rows and 12 columns.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Pizza_Ingredients.csv with 518 rows and 4 columns.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On average, a Domino's store in US sells about 400 pizzas per day. Domino's US sells over 4 million pizzas per month.</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13" name="Shape 313"/>
        <p:cNvGrpSpPr/>
        <p:nvPr/>
      </p:nvGrpSpPr>
      <p:grpSpPr>
        <a:xfrm>
          <a:off x="0" y="0"/>
          <a:ext cx="0" cy="0"/>
          <a:chOff x="0" y="0"/>
          <a:chExt cx="0" cy="0"/>
        </a:xfrm>
      </p:grpSpPr>
      <p:sp>
        <p:nvSpPr>
          <p:cNvPr id="314" name="Google Shape;314;p52"/>
          <p:cNvSpPr txBox="1"/>
          <p:nvPr/>
        </p:nvSpPr>
        <p:spPr>
          <a:xfrm>
            <a:off x="3079675" y="1832850"/>
            <a:ext cx="3300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rPr>
              <a:t>THANK YOU</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11525"/>
            <a:ext cx="8520600" cy="42369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Char char="●"/>
            </a:pPr>
            <a:r>
              <a:rPr lang="en" sz="2000"/>
              <a:t>Based on the pattern in Pizza sales, predicted the future sales using advanced Machine learning techniques. Based on the forecasted Pizza sales, ingredients-oriented purchase order is created.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complete strategy of analysis as follows: </a:t>
            </a:r>
            <a:endParaRPr sz="2000"/>
          </a:p>
          <a:p>
            <a:pPr indent="-355600" lvl="0" marL="1371600" rtl="0" algn="l">
              <a:spcBef>
                <a:spcPts val="0"/>
              </a:spcBef>
              <a:spcAft>
                <a:spcPts val="0"/>
              </a:spcAft>
              <a:buSzPts val="2000"/>
              <a:buChar char="❏"/>
            </a:pPr>
            <a:r>
              <a:rPr lang="en" sz="2000"/>
              <a:t>Data Preprocessing</a:t>
            </a:r>
            <a:endParaRPr sz="2000"/>
          </a:p>
          <a:p>
            <a:pPr indent="-355600" lvl="0" marL="1371600" rtl="0" algn="l">
              <a:spcBef>
                <a:spcPts val="0"/>
              </a:spcBef>
              <a:spcAft>
                <a:spcPts val="0"/>
              </a:spcAft>
              <a:buSzPts val="2000"/>
              <a:buChar char="❏"/>
            </a:pPr>
            <a:r>
              <a:rPr lang="en" sz="2000"/>
              <a:t>Exploratory Data Analysis (EDA)</a:t>
            </a:r>
            <a:endParaRPr sz="2000"/>
          </a:p>
          <a:p>
            <a:pPr indent="-355600" lvl="0" marL="1371600" rtl="0" algn="l">
              <a:spcBef>
                <a:spcPts val="0"/>
              </a:spcBef>
              <a:spcAft>
                <a:spcPts val="0"/>
              </a:spcAft>
              <a:buSzPts val="2000"/>
              <a:buChar char="❏"/>
            </a:pPr>
            <a:r>
              <a:rPr lang="en" sz="2000"/>
              <a:t>Feature Engineering</a:t>
            </a:r>
            <a:endParaRPr sz="2000"/>
          </a:p>
          <a:p>
            <a:pPr indent="-355600" lvl="0" marL="1371600" rtl="0" algn="l">
              <a:spcBef>
                <a:spcPts val="0"/>
              </a:spcBef>
              <a:spcAft>
                <a:spcPts val="0"/>
              </a:spcAft>
              <a:buSzPts val="2000"/>
              <a:buChar char="❏"/>
            </a:pPr>
            <a:r>
              <a:rPr lang="en" sz="2000"/>
              <a:t>Model Selection</a:t>
            </a:r>
            <a:endParaRPr sz="2000"/>
          </a:p>
          <a:p>
            <a:pPr indent="-355600" lvl="0" marL="1371600" rtl="0" algn="l">
              <a:spcBef>
                <a:spcPts val="0"/>
              </a:spcBef>
              <a:spcAft>
                <a:spcPts val="0"/>
              </a:spcAft>
              <a:buSzPts val="2000"/>
              <a:buChar char="❏"/>
            </a:pPr>
            <a:r>
              <a:rPr lang="en" sz="2000"/>
              <a:t>Model Training and Evaluation</a:t>
            </a:r>
            <a:endParaRPr sz="2000"/>
          </a:p>
          <a:p>
            <a:pPr indent="-355600" lvl="0" marL="1371600" rtl="0" algn="l">
              <a:spcBef>
                <a:spcPts val="0"/>
              </a:spcBef>
              <a:spcAft>
                <a:spcPts val="0"/>
              </a:spcAft>
              <a:buSzPts val="2000"/>
              <a:buChar char="❏"/>
            </a:pPr>
            <a:r>
              <a:rPr lang="en" sz="2000"/>
              <a:t>Sales Forecasting</a:t>
            </a:r>
            <a:endParaRPr sz="2000"/>
          </a:p>
          <a:p>
            <a:pPr indent="-355600" lvl="0" marL="1371600" rtl="0" algn="l">
              <a:spcBef>
                <a:spcPts val="0"/>
              </a:spcBef>
              <a:spcAft>
                <a:spcPts val="0"/>
              </a:spcAft>
              <a:buSzPts val="2000"/>
              <a:buChar char="❏"/>
            </a:pPr>
            <a:r>
              <a:rPr lang="en" sz="2000"/>
              <a:t>Ingredient Calculation</a:t>
            </a:r>
            <a:endParaRPr sz="2000"/>
          </a:p>
          <a:p>
            <a:pPr indent="-355600" lvl="0" marL="1371600" rtl="0" algn="l">
              <a:spcBef>
                <a:spcPts val="0"/>
              </a:spcBef>
              <a:spcAft>
                <a:spcPts val="0"/>
              </a:spcAft>
              <a:buSzPts val="2000"/>
              <a:buChar char="❏"/>
            </a:pPr>
            <a:r>
              <a:rPr lang="en" sz="2000"/>
              <a:t>Purchase Order Generation</a:t>
            </a:r>
            <a:endParaRPr sz="2000"/>
          </a:p>
        </p:txBody>
      </p:sp>
      <p:sp>
        <p:nvSpPr>
          <p:cNvPr id="80" name="Google Shape;80;p17"/>
          <p:cNvSpPr txBox="1"/>
          <p:nvPr/>
        </p:nvSpPr>
        <p:spPr>
          <a:xfrm>
            <a:off x="3075000" y="118775"/>
            <a:ext cx="31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Project Overview</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4" name="Shape 84"/>
        <p:cNvGrpSpPr/>
        <p:nvPr/>
      </p:nvGrpSpPr>
      <p:grpSpPr>
        <a:xfrm>
          <a:off x="0" y="0"/>
          <a:ext cx="0" cy="0"/>
          <a:chOff x="0" y="0"/>
          <a:chExt cx="0" cy="0"/>
        </a:xfrm>
      </p:grpSpPr>
      <p:sp>
        <p:nvSpPr>
          <p:cNvPr id="85" name="Google Shape;85;p18"/>
          <p:cNvSpPr txBox="1"/>
          <p:nvPr>
            <p:ph type="ctrTitle"/>
          </p:nvPr>
        </p:nvSpPr>
        <p:spPr>
          <a:xfrm>
            <a:off x="87750" y="570750"/>
            <a:ext cx="8965500" cy="4407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50"/>
              <a:t>Data Preprocessing and Exploration</a:t>
            </a:r>
            <a:endParaRPr b="1" sz="1150"/>
          </a:p>
          <a:p>
            <a:pPr indent="-301625" lvl="0" marL="914400" rtl="0" algn="l">
              <a:lnSpc>
                <a:spcPct val="115000"/>
              </a:lnSpc>
              <a:spcBef>
                <a:spcPts val="1200"/>
              </a:spcBef>
              <a:spcAft>
                <a:spcPts val="0"/>
              </a:spcAft>
              <a:buSzPts val="1150"/>
              <a:buAutoNum type="arabicPeriod"/>
            </a:pPr>
            <a:r>
              <a:rPr b="1" lang="en" sz="1150"/>
              <a:t>Data Cleaning</a:t>
            </a:r>
            <a:r>
              <a:rPr lang="en" sz="1150"/>
              <a:t>: Remove any missing or inconsistent data entries, handle outliers, and format the data appropriately.</a:t>
            </a:r>
            <a:endParaRPr sz="1150"/>
          </a:p>
          <a:p>
            <a:pPr indent="-301625" lvl="0" marL="914400" rtl="0" algn="l">
              <a:lnSpc>
                <a:spcPct val="115000"/>
              </a:lnSpc>
              <a:spcBef>
                <a:spcPts val="0"/>
              </a:spcBef>
              <a:spcAft>
                <a:spcPts val="0"/>
              </a:spcAft>
              <a:buSzPts val="1150"/>
              <a:buAutoNum type="arabicPeriod"/>
            </a:pPr>
            <a:r>
              <a:rPr b="1" lang="en" sz="1150"/>
              <a:t>Exploratory Data Analysis (EDA)</a:t>
            </a:r>
            <a:r>
              <a:rPr lang="en" sz="1150"/>
              <a:t>: Analyze sales trends, seasonality, and patterns in the historical sales data. Visualize the data to identify significant features.</a:t>
            </a:r>
            <a:endParaRPr sz="1150"/>
          </a:p>
          <a:p>
            <a:pPr indent="0" lvl="0" marL="0" rtl="0" algn="l">
              <a:lnSpc>
                <a:spcPct val="115000"/>
              </a:lnSpc>
              <a:spcBef>
                <a:spcPts val="1400"/>
              </a:spcBef>
              <a:spcAft>
                <a:spcPts val="0"/>
              </a:spcAft>
              <a:buNone/>
            </a:pPr>
            <a:r>
              <a:rPr b="1" lang="en" sz="1150"/>
              <a:t>Sales Prediction</a:t>
            </a:r>
            <a:endParaRPr b="1" sz="1150"/>
          </a:p>
          <a:p>
            <a:pPr indent="-301625" lvl="0" marL="914400" rtl="0" algn="l">
              <a:lnSpc>
                <a:spcPct val="115000"/>
              </a:lnSpc>
              <a:spcBef>
                <a:spcPts val="1200"/>
              </a:spcBef>
              <a:spcAft>
                <a:spcPts val="0"/>
              </a:spcAft>
              <a:buSzPts val="1150"/>
              <a:buAutoNum type="arabicPeriod" startAt="3"/>
            </a:pPr>
            <a:r>
              <a:rPr b="1" lang="en" sz="1150"/>
              <a:t>Feature Engineering</a:t>
            </a:r>
            <a:r>
              <a:rPr lang="en" sz="1150"/>
              <a:t>: Create relevant features from the sales data, such as day of the week, month, promotional periods, and holiday effects.</a:t>
            </a:r>
            <a:endParaRPr sz="1150"/>
          </a:p>
          <a:p>
            <a:pPr indent="-301625" lvl="0" marL="914400" rtl="0" algn="l">
              <a:lnSpc>
                <a:spcPct val="115000"/>
              </a:lnSpc>
              <a:spcBef>
                <a:spcPts val="0"/>
              </a:spcBef>
              <a:spcAft>
                <a:spcPts val="0"/>
              </a:spcAft>
              <a:buSzPts val="1150"/>
              <a:buAutoNum type="arabicPeriod" startAt="3"/>
            </a:pPr>
            <a:r>
              <a:rPr b="1" lang="en" sz="1150"/>
              <a:t>Model Selection</a:t>
            </a:r>
            <a:r>
              <a:rPr lang="en" sz="1150"/>
              <a:t>: Choose an appropriate time series forecasting model (e.g., ARIMA, SARIMA, Prophet, LSTM, Regression Model).</a:t>
            </a:r>
            <a:endParaRPr sz="1150"/>
          </a:p>
          <a:p>
            <a:pPr indent="-301625" lvl="0" marL="914400" rtl="0" algn="l">
              <a:lnSpc>
                <a:spcPct val="115000"/>
              </a:lnSpc>
              <a:spcBef>
                <a:spcPts val="0"/>
              </a:spcBef>
              <a:spcAft>
                <a:spcPts val="0"/>
              </a:spcAft>
              <a:buSzPts val="1150"/>
              <a:buAutoNum type="arabicPeriod" startAt="3"/>
            </a:pPr>
            <a:r>
              <a:rPr b="1" lang="en" sz="1150"/>
              <a:t>Model Training</a:t>
            </a:r>
            <a:r>
              <a:rPr lang="en" sz="1150"/>
              <a:t>: Train the predictive model on the historical sales data.</a:t>
            </a:r>
            <a:endParaRPr sz="1150"/>
          </a:p>
          <a:p>
            <a:pPr indent="-301625" lvl="0" marL="914400" rtl="0" algn="l">
              <a:lnSpc>
                <a:spcPct val="115000"/>
              </a:lnSpc>
              <a:spcBef>
                <a:spcPts val="0"/>
              </a:spcBef>
              <a:spcAft>
                <a:spcPts val="0"/>
              </a:spcAft>
              <a:buSzPts val="1150"/>
              <a:buAutoNum type="arabicPeriod" startAt="3"/>
            </a:pPr>
            <a:r>
              <a:rPr b="1" lang="en" sz="1150"/>
              <a:t>Model Evaluation</a:t>
            </a:r>
            <a:r>
              <a:rPr lang="en" sz="1150"/>
              <a:t>: Use metric Mean Absolute Percentage Error (MAPE) to evaluate model performance.</a:t>
            </a:r>
            <a:endParaRPr sz="1150"/>
          </a:p>
          <a:p>
            <a:pPr indent="0" lvl="0" marL="0" rtl="0" algn="l">
              <a:lnSpc>
                <a:spcPct val="115000"/>
              </a:lnSpc>
              <a:spcBef>
                <a:spcPts val="1400"/>
              </a:spcBef>
              <a:spcAft>
                <a:spcPts val="0"/>
              </a:spcAft>
              <a:buNone/>
            </a:pPr>
            <a:r>
              <a:rPr b="1" lang="en" sz="1150"/>
              <a:t>Purchase Order Generation</a:t>
            </a:r>
            <a:endParaRPr b="1" sz="1150"/>
          </a:p>
          <a:p>
            <a:pPr indent="-301625" lvl="0" marL="914400" rtl="0" algn="l">
              <a:lnSpc>
                <a:spcPct val="115000"/>
              </a:lnSpc>
              <a:spcBef>
                <a:spcPts val="1200"/>
              </a:spcBef>
              <a:spcAft>
                <a:spcPts val="0"/>
              </a:spcAft>
              <a:buSzPts val="1150"/>
              <a:buAutoNum type="arabicPeriod" startAt="7"/>
            </a:pPr>
            <a:r>
              <a:rPr b="1" lang="en" sz="1150"/>
              <a:t>Sales Forecasting</a:t>
            </a:r>
            <a:r>
              <a:rPr lang="en" sz="1150"/>
              <a:t>: Predict pizza sales for the next one week (your choice of months or weeks) using the trained model.</a:t>
            </a:r>
            <a:endParaRPr sz="1150"/>
          </a:p>
          <a:p>
            <a:pPr indent="-301625" lvl="0" marL="914400" rtl="0" algn="l">
              <a:lnSpc>
                <a:spcPct val="115000"/>
              </a:lnSpc>
              <a:spcBef>
                <a:spcPts val="0"/>
              </a:spcBef>
              <a:spcAft>
                <a:spcPts val="0"/>
              </a:spcAft>
              <a:buSzPts val="1150"/>
              <a:buAutoNum type="arabicPeriod" startAt="7"/>
            </a:pPr>
            <a:r>
              <a:rPr b="1" lang="en" sz="1150"/>
              <a:t>Ingredient Calculation</a:t>
            </a:r>
            <a:r>
              <a:rPr lang="en" sz="1150"/>
              <a:t>: Calculate the required quantities of each ingredient based on the predicted sales and the ingredient dataset.</a:t>
            </a:r>
            <a:endParaRPr sz="1150"/>
          </a:p>
          <a:p>
            <a:pPr indent="-301625" lvl="0" marL="914400" rtl="0" algn="l">
              <a:lnSpc>
                <a:spcPct val="115000"/>
              </a:lnSpc>
              <a:spcBef>
                <a:spcPts val="0"/>
              </a:spcBef>
              <a:spcAft>
                <a:spcPts val="0"/>
              </a:spcAft>
              <a:buSzPts val="1150"/>
              <a:buAutoNum type="arabicPeriod" startAt="7"/>
            </a:pPr>
            <a:r>
              <a:rPr b="1" lang="en" sz="1150"/>
              <a:t>Purchase Order Creation</a:t>
            </a:r>
            <a:r>
              <a:rPr lang="en" sz="1150"/>
              <a:t>: Generate a detailed purchase order listing the quantities of each ingredient needed for the predicted sales period.</a:t>
            </a:r>
            <a:endParaRPr sz="1150"/>
          </a:p>
        </p:txBody>
      </p:sp>
      <p:sp>
        <p:nvSpPr>
          <p:cNvPr id="86" name="Google Shape;86;p18"/>
          <p:cNvSpPr txBox="1"/>
          <p:nvPr/>
        </p:nvSpPr>
        <p:spPr>
          <a:xfrm>
            <a:off x="3655250" y="16650"/>
            <a:ext cx="175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Approach</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0" name="Shape 90"/>
        <p:cNvGrpSpPr/>
        <p:nvPr/>
      </p:nvGrpSpPr>
      <p:grpSpPr>
        <a:xfrm>
          <a:off x="0" y="0"/>
          <a:ext cx="0" cy="0"/>
          <a:chOff x="0" y="0"/>
          <a:chExt cx="0" cy="0"/>
        </a:xfrm>
      </p:grpSpPr>
      <p:sp>
        <p:nvSpPr>
          <p:cNvPr id="91" name="Google Shape;91;p19"/>
          <p:cNvSpPr txBox="1"/>
          <p:nvPr/>
        </p:nvSpPr>
        <p:spPr>
          <a:xfrm>
            <a:off x="225775" y="735525"/>
            <a:ext cx="8690100" cy="42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 1: Load Pizza sales and ingredients excel files and read with pandas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Step 2: Pizza sales dataset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dataset was analyzed using functions like </a:t>
            </a:r>
            <a:r>
              <a:rPr lang="en">
                <a:solidFill>
                  <a:srgbClr val="188038"/>
                </a:solidFill>
                <a:latin typeface="Roboto Mono"/>
                <a:ea typeface="Roboto Mono"/>
                <a:cs typeface="Roboto Mono"/>
                <a:sym typeface="Roboto Mono"/>
              </a:rPr>
              <a:t>head()</a:t>
            </a:r>
            <a:r>
              <a:rPr lang="en">
                <a:solidFill>
                  <a:schemeClr val="dk1"/>
                </a:solidFill>
              </a:rPr>
              <a:t>, </a:t>
            </a:r>
            <a:r>
              <a:rPr lang="en">
                <a:solidFill>
                  <a:srgbClr val="188038"/>
                </a:solidFill>
                <a:latin typeface="Roboto Mono"/>
                <a:ea typeface="Roboto Mono"/>
                <a:cs typeface="Roboto Mono"/>
                <a:sym typeface="Roboto Mono"/>
              </a:rPr>
              <a:t>shape</a:t>
            </a:r>
            <a:r>
              <a:rPr lang="en">
                <a:solidFill>
                  <a:schemeClr val="dk1"/>
                </a:solidFill>
              </a:rPr>
              <a:t>, and </a:t>
            </a:r>
            <a:r>
              <a:rPr lang="en">
                <a:solidFill>
                  <a:srgbClr val="188038"/>
                </a:solidFill>
                <a:latin typeface="Roboto Mono"/>
                <a:ea typeface="Roboto Mono"/>
                <a:cs typeface="Roboto Mono"/>
                <a:sym typeface="Roboto Mono"/>
              </a:rPr>
              <a:t>info()</a:t>
            </a:r>
            <a:endParaRPr>
              <a:solidFill>
                <a:schemeClr val="dk1"/>
              </a:solidFill>
            </a:endParaRPr>
          </a:p>
          <a:p>
            <a:pPr indent="0" lvl="0" marL="0" rtl="0" algn="l">
              <a:spcBef>
                <a:spcPts val="0"/>
              </a:spcBef>
              <a:spcAft>
                <a:spcPts val="0"/>
              </a:spcAft>
              <a:buNone/>
            </a:pPr>
            <a:r>
              <a:rPr lang="en">
                <a:solidFill>
                  <a:schemeClr val="dk1"/>
                </a:solidFill>
              </a:rPr>
              <a:t>to understand its structure.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Missing values were identified using </a:t>
            </a:r>
            <a:r>
              <a:rPr lang="en">
                <a:solidFill>
                  <a:srgbClr val="0000FF"/>
                </a:solidFill>
              </a:rPr>
              <a:t>Sales_df.isnull().sum()</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with a focus on key columns such as </a:t>
            </a:r>
            <a:r>
              <a:rPr lang="en">
                <a:solidFill>
                  <a:srgbClr val="FF0000"/>
                </a:solidFill>
              </a:rPr>
              <a:t>unit_price, quantity, total_price, </a:t>
            </a:r>
            <a:endParaRPr>
              <a:solidFill>
                <a:srgbClr val="FF0000"/>
              </a:solidFill>
            </a:endParaRPr>
          </a:p>
          <a:p>
            <a:pPr indent="0" lvl="0" marL="0" rtl="0" algn="l">
              <a:spcBef>
                <a:spcPts val="0"/>
              </a:spcBef>
              <a:spcAft>
                <a:spcPts val="0"/>
              </a:spcAft>
              <a:buNone/>
            </a:pPr>
            <a:r>
              <a:rPr lang="en">
                <a:solidFill>
                  <a:srgbClr val="FF0000"/>
                </a:solidFill>
              </a:rPr>
              <a:t>pizza_category, pizza_ingredients, pizza_name, and pizza_name_id.</a:t>
            </a:r>
            <a:endParaRPr>
              <a:solidFill>
                <a:srgbClr val="FF0000"/>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Step 3: Pizza ingredients dataset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Check null values in the Pizza ingredients: </a:t>
            </a:r>
            <a:r>
              <a:rPr lang="en">
                <a:solidFill>
                  <a:srgbClr val="0000FF"/>
                </a:solidFill>
              </a:rPr>
              <a:t>Ingredients_df.isnull().sum()</a:t>
            </a:r>
            <a:endParaRPr>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Fill null values in </a:t>
            </a:r>
            <a:r>
              <a:rPr lang="en">
                <a:solidFill>
                  <a:srgbClr val="FF0000"/>
                </a:solidFill>
              </a:rPr>
              <a:t>items_Qty in Grams</a:t>
            </a:r>
            <a:r>
              <a:rPr lang="en"/>
              <a:t> values were filled </a:t>
            </a:r>
            <a:endParaRPr/>
          </a:p>
          <a:p>
            <a:pPr indent="0" lvl="0" marL="0" rtl="0" algn="l">
              <a:spcBef>
                <a:spcPts val="0"/>
              </a:spcBef>
              <a:spcAft>
                <a:spcPts val="0"/>
              </a:spcAft>
              <a:buNone/>
            </a:pPr>
            <a:r>
              <a:rPr lang="en"/>
              <a:t>using the mean quantity for each pizza_name_id, </a:t>
            </a:r>
            <a:endParaRPr/>
          </a:p>
          <a:p>
            <a:pPr indent="0" lvl="0" marL="0" rtl="0" algn="l">
              <a:spcBef>
                <a:spcPts val="0"/>
              </a:spcBef>
              <a:spcAft>
                <a:spcPts val="0"/>
              </a:spcAft>
              <a:buNone/>
            </a:pPr>
            <a:r>
              <a:rPr lang="en"/>
              <a:t>calculated using the </a:t>
            </a:r>
            <a:r>
              <a:rPr lang="en">
                <a:solidFill>
                  <a:srgbClr val="188038"/>
                </a:solidFill>
              </a:rPr>
              <a:t>groupby </a:t>
            </a:r>
            <a:r>
              <a:rPr lang="en"/>
              <a:t>and </a:t>
            </a:r>
            <a:r>
              <a:rPr lang="en">
                <a:solidFill>
                  <a:srgbClr val="188038"/>
                </a:solidFill>
              </a:rPr>
              <a:t>mean </a:t>
            </a:r>
            <a:r>
              <a:rPr lang="en"/>
              <a:t>methods.</a:t>
            </a:r>
            <a:r>
              <a:rPr lang="en">
                <a:solidFill>
                  <a:srgbClr val="CCCCCC"/>
                </a:solidFill>
                <a:latin typeface="Courier New"/>
                <a:ea typeface="Courier New"/>
                <a:cs typeface="Courier New"/>
                <a:sym typeface="Courier New"/>
              </a:rPr>
              <a:t>       </a:t>
            </a:r>
            <a:endParaRPr/>
          </a:p>
        </p:txBody>
      </p:sp>
      <p:sp>
        <p:nvSpPr>
          <p:cNvPr id="92" name="Google Shape;92;p19"/>
          <p:cNvSpPr txBox="1"/>
          <p:nvPr/>
        </p:nvSpPr>
        <p:spPr>
          <a:xfrm>
            <a:off x="3069600" y="114375"/>
            <a:ext cx="3176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rPr>
              <a:t>Data Preprocessing</a:t>
            </a:r>
            <a:endParaRPr b="1" sz="2400">
              <a:solidFill>
                <a:schemeClr val="dk1"/>
              </a:solidFill>
            </a:endParaRPr>
          </a:p>
        </p:txBody>
      </p:sp>
      <p:sp>
        <p:nvSpPr>
          <p:cNvPr id="93" name="Google Shape;93;p19"/>
          <p:cNvSpPr txBox="1"/>
          <p:nvPr/>
        </p:nvSpPr>
        <p:spPr>
          <a:xfrm>
            <a:off x="6646325" y="495375"/>
            <a:ext cx="2301300" cy="3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Column_name        Qty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pizza_id                       0</a:t>
            </a:r>
            <a:endParaRPr>
              <a:solidFill>
                <a:schemeClr val="dk1"/>
              </a:solidFill>
            </a:endParaRPr>
          </a:p>
          <a:p>
            <a:pPr indent="0" lvl="0" marL="0" rtl="0" algn="l">
              <a:spcBef>
                <a:spcPts val="0"/>
              </a:spcBef>
              <a:spcAft>
                <a:spcPts val="0"/>
              </a:spcAft>
              <a:buNone/>
            </a:pPr>
            <a:r>
              <a:rPr lang="en">
                <a:solidFill>
                  <a:schemeClr val="dk1"/>
                </a:solidFill>
              </a:rPr>
              <a:t>order_id                       0</a:t>
            </a:r>
            <a:endParaRPr>
              <a:solidFill>
                <a:schemeClr val="dk1"/>
              </a:solidFill>
            </a:endParaRPr>
          </a:p>
          <a:p>
            <a:pPr indent="0" lvl="0" marL="0" rtl="0" algn="l">
              <a:spcBef>
                <a:spcPts val="0"/>
              </a:spcBef>
              <a:spcAft>
                <a:spcPts val="0"/>
              </a:spcAft>
              <a:buNone/>
            </a:pPr>
            <a:r>
              <a:rPr lang="en">
                <a:solidFill>
                  <a:schemeClr val="dk1"/>
                </a:solidFill>
              </a:rPr>
              <a:t>pizza_name_id          16</a:t>
            </a:r>
            <a:endParaRPr>
              <a:solidFill>
                <a:schemeClr val="dk1"/>
              </a:solidFill>
            </a:endParaRPr>
          </a:p>
          <a:p>
            <a:pPr indent="0" lvl="0" marL="0" rtl="0" algn="l">
              <a:spcBef>
                <a:spcPts val="0"/>
              </a:spcBef>
              <a:spcAft>
                <a:spcPts val="0"/>
              </a:spcAft>
              <a:buNone/>
            </a:pPr>
            <a:r>
              <a:rPr lang="en">
                <a:solidFill>
                  <a:schemeClr val="dk1"/>
                </a:solidFill>
              </a:rPr>
              <a:t>quantity                        0</a:t>
            </a:r>
            <a:endParaRPr>
              <a:solidFill>
                <a:schemeClr val="dk1"/>
              </a:solidFill>
            </a:endParaRPr>
          </a:p>
          <a:p>
            <a:pPr indent="0" lvl="0" marL="0" rtl="0" algn="l">
              <a:spcBef>
                <a:spcPts val="0"/>
              </a:spcBef>
              <a:spcAft>
                <a:spcPts val="0"/>
              </a:spcAft>
              <a:buNone/>
            </a:pPr>
            <a:r>
              <a:rPr lang="en">
                <a:solidFill>
                  <a:schemeClr val="dk1"/>
                </a:solidFill>
              </a:rPr>
              <a:t>order_date                   0</a:t>
            </a:r>
            <a:endParaRPr>
              <a:solidFill>
                <a:schemeClr val="dk1"/>
              </a:solidFill>
            </a:endParaRPr>
          </a:p>
          <a:p>
            <a:pPr indent="0" lvl="0" marL="0" rtl="0" algn="l">
              <a:spcBef>
                <a:spcPts val="0"/>
              </a:spcBef>
              <a:spcAft>
                <a:spcPts val="0"/>
              </a:spcAft>
              <a:buNone/>
            </a:pPr>
            <a:r>
              <a:rPr lang="en">
                <a:solidFill>
                  <a:schemeClr val="dk1"/>
                </a:solidFill>
              </a:rPr>
              <a:t>order_time                   0</a:t>
            </a:r>
            <a:endParaRPr>
              <a:solidFill>
                <a:schemeClr val="dk1"/>
              </a:solidFill>
            </a:endParaRPr>
          </a:p>
          <a:p>
            <a:pPr indent="0" lvl="0" marL="0" rtl="0" algn="l">
              <a:spcBef>
                <a:spcPts val="0"/>
              </a:spcBef>
              <a:spcAft>
                <a:spcPts val="0"/>
              </a:spcAft>
              <a:buNone/>
            </a:pPr>
            <a:r>
              <a:rPr lang="en">
                <a:solidFill>
                  <a:schemeClr val="dk1"/>
                </a:solidFill>
              </a:rPr>
              <a:t>unit_price                     0</a:t>
            </a:r>
            <a:endParaRPr>
              <a:solidFill>
                <a:schemeClr val="dk1"/>
              </a:solidFill>
            </a:endParaRPr>
          </a:p>
          <a:p>
            <a:pPr indent="0" lvl="0" marL="0" rtl="0" algn="l">
              <a:spcBef>
                <a:spcPts val="0"/>
              </a:spcBef>
              <a:spcAft>
                <a:spcPts val="0"/>
              </a:spcAft>
              <a:buNone/>
            </a:pPr>
            <a:r>
              <a:rPr lang="en">
                <a:solidFill>
                  <a:schemeClr val="dk1"/>
                </a:solidFill>
              </a:rPr>
              <a:t>total_price                    7</a:t>
            </a:r>
            <a:endParaRPr>
              <a:solidFill>
                <a:schemeClr val="dk1"/>
              </a:solidFill>
            </a:endParaRPr>
          </a:p>
          <a:p>
            <a:pPr indent="0" lvl="0" marL="0" rtl="0" algn="l">
              <a:spcBef>
                <a:spcPts val="0"/>
              </a:spcBef>
              <a:spcAft>
                <a:spcPts val="0"/>
              </a:spcAft>
              <a:buNone/>
            </a:pPr>
            <a:r>
              <a:rPr lang="en">
                <a:solidFill>
                  <a:schemeClr val="dk1"/>
                </a:solidFill>
              </a:rPr>
              <a:t>pizza_size                    0</a:t>
            </a:r>
            <a:endParaRPr>
              <a:solidFill>
                <a:schemeClr val="dk1"/>
              </a:solidFill>
            </a:endParaRPr>
          </a:p>
          <a:p>
            <a:pPr indent="0" lvl="0" marL="0" rtl="0" algn="l">
              <a:spcBef>
                <a:spcPts val="0"/>
              </a:spcBef>
              <a:spcAft>
                <a:spcPts val="0"/>
              </a:spcAft>
              <a:buNone/>
            </a:pPr>
            <a:r>
              <a:rPr lang="en">
                <a:solidFill>
                  <a:schemeClr val="dk1"/>
                </a:solidFill>
              </a:rPr>
              <a:t>pizza_category           23</a:t>
            </a:r>
            <a:endParaRPr>
              <a:solidFill>
                <a:schemeClr val="dk1"/>
              </a:solidFill>
            </a:endParaRPr>
          </a:p>
          <a:p>
            <a:pPr indent="0" lvl="0" marL="0" rtl="0" algn="l">
              <a:spcBef>
                <a:spcPts val="0"/>
              </a:spcBef>
              <a:spcAft>
                <a:spcPts val="0"/>
              </a:spcAft>
              <a:buNone/>
            </a:pPr>
            <a:r>
              <a:rPr lang="en">
                <a:solidFill>
                  <a:schemeClr val="dk1"/>
                </a:solidFill>
              </a:rPr>
              <a:t>pizza_ingredients       13</a:t>
            </a:r>
            <a:endParaRPr>
              <a:solidFill>
                <a:schemeClr val="dk1"/>
              </a:solidFill>
            </a:endParaRPr>
          </a:p>
          <a:p>
            <a:pPr indent="0" lvl="0" marL="0" rtl="0" algn="l">
              <a:spcBef>
                <a:spcPts val="0"/>
              </a:spcBef>
              <a:spcAft>
                <a:spcPts val="0"/>
              </a:spcAft>
              <a:buNone/>
            </a:pPr>
            <a:r>
              <a:rPr lang="en">
                <a:solidFill>
                  <a:schemeClr val="dk1"/>
                </a:solidFill>
              </a:rPr>
              <a:t>pizza_name                 7</a:t>
            </a:r>
            <a:endParaRPr>
              <a:solidFill>
                <a:schemeClr val="dk1"/>
              </a:solidFill>
            </a:endParaRPr>
          </a:p>
        </p:txBody>
      </p:sp>
      <p:sp>
        <p:nvSpPr>
          <p:cNvPr id="94" name="Google Shape;94;p19"/>
          <p:cNvSpPr txBox="1"/>
          <p:nvPr/>
        </p:nvSpPr>
        <p:spPr>
          <a:xfrm>
            <a:off x="6576000" y="3611700"/>
            <a:ext cx="2371800" cy="1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Column_name            Qty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pizza_name_id                0</a:t>
            </a:r>
            <a:endParaRPr>
              <a:solidFill>
                <a:schemeClr val="dk1"/>
              </a:solidFill>
            </a:endParaRPr>
          </a:p>
          <a:p>
            <a:pPr indent="0" lvl="0" marL="0" rtl="0" algn="l">
              <a:spcBef>
                <a:spcPts val="0"/>
              </a:spcBef>
              <a:spcAft>
                <a:spcPts val="0"/>
              </a:spcAft>
              <a:buNone/>
            </a:pPr>
            <a:r>
              <a:rPr lang="en">
                <a:solidFill>
                  <a:schemeClr val="dk1"/>
                </a:solidFill>
              </a:rPr>
              <a:t>p</a:t>
            </a:r>
            <a:r>
              <a:rPr lang="en">
                <a:solidFill>
                  <a:schemeClr val="dk1"/>
                </a:solidFill>
              </a:rPr>
              <a:t>izza_name                     0</a:t>
            </a:r>
            <a:endParaRPr>
              <a:solidFill>
                <a:schemeClr val="dk1"/>
              </a:solidFill>
            </a:endParaRPr>
          </a:p>
          <a:p>
            <a:pPr indent="0" lvl="0" marL="0" rtl="0" algn="l">
              <a:spcBef>
                <a:spcPts val="0"/>
              </a:spcBef>
              <a:spcAft>
                <a:spcPts val="0"/>
              </a:spcAft>
              <a:buNone/>
            </a:pPr>
            <a:r>
              <a:rPr lang="en">
                <a:solidFill>
                  <a:schemeClr val="dk1"/>
                </a:solidFill>
              </a:rPr>
              <a:t>pizza_ingredients            0</a:t>
            </a:r>
            <a:endParaRPr>
              <a:solidFill>
                <a:schemeClr val="dk1"/>
              </a:solidFill>
            </a:endParaRPr>
          </a:p>
          <a:p>
            <a:pPr indent="0" lvl="0" marL="0" rtl="0" algn="l">
              <a:spcBef>
                <a:spcPts val="0"/>
              </a:spcBef>
              <a:spcAft>
                <a:spcPts val="0"/>
              </a:spcAft>
              <a:buNone/>
            </a:pPr>
            <a:r>
              <a:rPr lang="en">
                <a:solidFill>
                  <a:schemeClr val="dk1"/>
                </a:solidFill>
              </a:rPr>
              <a:t>Items_Qty_In_Grams</a:t>
            </a:r>
            <a:r>
              <a:rPr lang="en">
                <a:solidFill>
                  <a:schemeClr val="dk1"/>
                </a:solidFill>
              </a:rPr>
              <a:t>      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92400" y="47850"/>
            <a:ext cx="8959200" cy="50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Step 4: Mapping the Pizza Sales and Ingredients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Fill null values in Pizza Categories Based on Pizza Name ID  (Mapping Pizza Name ID to Fill missing values of Pizza Category)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Fill null values in Pizza Ingredients Based on Pizza Name (Mapping Pizza Name to Fill Pizza Ingredients)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Fil null values in Missing Pizza Name Based on Pizza Ingredients (Mapping Pizza Ingredients to Fill Pizza Name)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Fill null values in Missing Pizza Name ID Based on Pizza Name (Mapping Pizza Name to Fill Pizza Name ID)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Step 5: Merged Pizza_Sales and Ingredients DataFrames</a:t>
            </a:r>
            <a:endParaRPr b="1"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Two datasets were merged on pizza_name_id using a left join, ensuring all sales data was retained. Columns with duplicate or redundant data (pizza_ingredients_y and pizza_name_y) were dropped, and relevant columns were renamed for consistency.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Duplicate rows in the merged dataset were identified and removed using drop_duplicates(), reducing the dataset size and ensuring data integrity. A copy was created  when removing outliers to avoid altering the original DataFrame unintentionally.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3" name="Shape 103"/>
        <p:cNvGrpSpPr/>
        <p:nvPr/>
      </p:nvGrpSpPr>
      <p:grpSpPr>
        <a:xfrm>
          <a:off x="0" y="0"/>
          <a:ext cx="0" cy="0"/>
          <a:chOff x="0" y="0"/>
          <a:chExt cx="0" cy="0"/>
        </a:xfrm>
      </p:grpSpPr>
      <p:sp>
        <p:nvSpPr>
          <p:cNvPr id="104" name="Google Shape;104;p21"/>
          <p:cNvSpPr txBox="1"/>
          <p:nvPr>
            <p:ph type="ctrTitle"/>
          </p:nvPr>
        </p:nvSpPr>
        <p:spPr>
          <a:xfrm>
            <a:off x="205725" y="815225"/>
            <a:ext cx="8745300" cy="3936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b="1" lang="en" sz="1600"/>
              <a:t>Date Parsing and Feature Extraction: </a:t>
            </a:r>
            <a:endParaRPr b="1" sz="1600"/>
          </a:p>
          <a:p>
            <a:pPr indent="457200" lvl="0" marL="0" rtl="0" algn="l">
              <a:spcBef>
                <a:spcPts val="0"/>
              </a:spcBef>
              <a:spcAft>
                <a:spcPts val="0"/>
              </a:spcAft>
              <a:buNone/>
            </a:pPr>
            <a:r>
              <a:rPr lang="en" sz="1600"/>
              <a:t>The </a:t>
            </a:r>
            <a:r>
              <a:rPr lang="en" sz="1600">
                <a:solidFill>
                  <a:srgbClr val="188038"/>
                </a:solidFill>
              </a:rPr>
              <a:t>order_date </a:t>
            </a:r>
            <a:r>
              <a:rPr lang="en" sz="1600"/>
              <a:t>column was converted into a standardized date-time format using a custom function to handle multiple formats. New features were extracted from order_date, including </a:t>
            </a:r>
            <a:r>
              <a:rPr lang="en" sz="1600">
                <a:solidFill>
                  <a:srgbClr val="188038"/>
                </a:solidFill>
              </a:rPr>
              <a:t>day_of_week, month, wee</a:t>
            </a:r>
            <a:r>
              <a:rPr lang="en" sz="1600">
                <a:solidFill>
                  <a:srgbClr val="188038"/>
                </a:solidFill>
              </a:rPr>
              <a:t>k</a:t>
            </a:r>
            <a:r>
              <a:rPr lang="en" sz="1600">
                <a:solidFill>
                  <a:srgbClr val="188038"/>
                </a:solidFill>
              </a:rPr>
              <a:t>, and year</a:t>
            </a:r>
            <a:r>
              <a:rPr lang="en" sz="1600"/>
              <a:t>, to enable time-based analysis. </a:t>
            </a:r>
            <a:r>
              <a:rPr b="1" lang="en" sz="1600"/>
              <a:t> </a:t>
            </a:r>
            <a:endParaRPr b="1" sz="1600"/>
          </a:p>
          <a:p>
            <a:pPr indent="0" lvl="0" marL="0" rtl="0" algn="l">
              <a:spcBef>
                <a:spcPts val="0"/>
              </a:spcBef>
              <a:spcAft>
                <a:spcPts val="0"/>
              </a:spcAft>
              <a:buNone/>
            </a:pPr>
            <a:r>
              <a:t/>
            </a:r>
            <a:endParaRPr b="1" sz="1600"/>
          </a:p>
          <a:p>
            <a:pPr indent="0" lvl="0" marL="0" rtl="0" algn="l">
              <a:lnSpc>
                <a:spcPct val="150000"/>
              </a:lnSpc>
              <a:spcBef>
                <a:spcPts val="0"/>
              </a:spcBef>
              <a:spcAft>
                <a:spcPts val="0"/>
              </a:spcAft>
              <a:buNone/>
            </a:pPr>
            <a:r>
              <a:rPr b="1" lang="en" sz="1600"/>
              <a:t>Holiday and Weekend Promotion Flags: </a:t>
            </a:r>
            <a:endParaRPr b="1" sz="1600"/>
          </a:p>
          <a:p>
            <a:pPr indent="457200" lvl="0" marL="0" rtl="0" algn="l">
              <a:spcBef>
                <a:spcPts val="0"/>
              </a:spcBef>
              <a:spcAft>
                <a:spcPts val="0"/>
              </a:spcAft>
              <a:buNone/>
            </a:pPr>
            <a:r>
              <a:rPr lang="en" sz="1600"/>
              <a:t>A holiday indicator was added using the </a:t>
            </a:r>
            <a:r>
              <a:rPr lang="en" sz="1600">
                <a:solidFill>
                  <a:srgbClr val="188038"/>
                </a:solidFill>
              </a:rPr>
              <a:t>holidays</a:t>
            </a:r>
            <a:r>
              <a:rPr lang="en" sz="1600"/>
              <a:t> library to mark US public holidays. A weekend </a:t>
            </a:r>
            <a:r>
              <a:rPr lang="en" sz="1600">
                <a:solidFill>
                  <a:srgbClr val="188038"/>
                </a:solidFill>
              </a:rPr>
              <a:t>promotion flag </a:t>
            </a:r>
            <a:r>
              <a:rPr lang="en" sz="1600"/>
              <a:t>was created by checking if the order occurred on a weekend, aiding in promotional and sales trend analysis. </a:t>
            </a:r>
            <a:r>
              <a:rPr b="1" lang="en" sz="1600"/>
              <a:t>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Daily Sales Aggregation: </a:t>
            </a:r>
            <a:endParaRPr b="1" sz="1600"/>
          </a:p>
          <a:p>
            <a:pPr indent="457200" lvl="0" marL="0" rtl="0" algn="l">
              <a:spcBef>
                <a:spcPts val="0"/>
              </a:spcBef>
              <a:spcAft>
                <a:spcPts val="0"/>
              </a:spcAft>
              <a:buNone/>
            </a:pPr>
            <a:r>
              <a:t/>
            </a:r>
            <a:endParaRPr sz="1600"/>
          </a:p>
          <a:p>
            <a:pPr indent="457200" lvl="0" marL="0" rtl="0" algn="l">
              <a:spcBef>
                <a:spcPts val="0"/>
              </a:spcBef>
              <a:spcAft>
                <a:spcPts val="0"/>
              </a:spcAft>
              <a:buNone/>
            </a:pPr>
            <a:r>
              <a:rPr lang="en" sz="1600"/>
              <a:t>The dataset was grouped by </a:t>
            </a:r>
            <a:r>
              <a:rPr lang="en" sz="1600">
                <a:solidFill>
                  <a:srgbClr val="188038"/>
                </a:solidFill>
              </a:rPr>
              <a:t>order_date </a:t>
            </a:r>
            <a:r>
              <a:rPr lang="en" sz="1600"/>
              <a:t>to calculate the total </a:t>
            </a:r>
            <a:r>
              <a:rPr lang="en" sz="1600">
                <a:solidFill>
                  <a:srgbClr val="188038"/>
                </a:solidFill>
              </a:rPr>
              <a:t>quantity</a:t>
            </a:r>
            <a:r>
              <a:rPr lang="en" sz="1600"/>
              <a:t> sold each day, providing insights into daily sales trends.</a:t>
            </a:r>
            <a:endParaRPr sz="1600"/>
          </a:p>
        </p:txBody>
      </p:sp>
      <p:sp>
        <p:nvSpPr>
          <p:cNvPr id="105" name="Google Shape;105;p21"/>
          <p:cNvSpPr txBox="1"/>
          <p:nvPr/>
        </p:nvSpPr>
        <p:spPr>
          <a:xfrm>
            <a:off x="2979450" y="194975"/>
            <a:ext cx="318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Feature Engineering</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