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90" r:id="rId38"/>
    <p:sldId id="292" r:id="rId39"/>
    <p:sldId id="291" r:id="rId40"/>
  </p:sldIdLst>
  <p:sldSz cx="9144000" cy="5143500"/>
  <p:notesSz cx="6858000" cy="9144000"/>
  <p:embeddedFontLst>
    <p:embeddedFont>
      <p:font typeface="Nunito"/>
      <p:regular r:id="rId44"/>
    </p:embeddedFont>
    <p:embeddedFont>
      <p:font typeface="Calibri" panose="020F0502020204030204"/>
      <p:regular r:id="rId45"/>
    </p:embeddedFont>
    <p:embeddedFont>
      <p:font typeface="Roboto Mono" panose="00000009000000000000"/>
      <p:regular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8" Type="http://schemas.openxmlformats.org/officeDocument/2006/relationships/font" Target="fonts/font5.fntdata"/><Relationship Id="rId47" Type="http://schemas.openxmlformats.org/officeDocument/2006/relationships/font" Target="fonts/font4.fntdata"/><Relationship Id="rId46" Type="http://schemas.openxmlformats.org/officeDocument/2006/relationships/font" Target="fonts/font3.fntdata"/><Relationship Id="rId45" Type="http://schemas.openxmlformats.org/officeDocument/2006/relationships/font" Target="fonts/font2.fntdata"/><Relationship Id="rId44" Type="http://schemas.openxmlformats.org/officeDocument/2006/relationships/font" Target="fonts/font1.fntdata"/><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 name="Shape 228"/>
        <p:cNvGrpSpPr/>
        <p:nvPr/>
      </p:nvGrpSpPr>
      <p:grpSpPr>
        <a:xfrm>
          <a:off x="0" y="0"/>
          <a:ext cx="0" cy="0"/>
          <a:chOff x="0" y="0"/>
          <a:chExt cx="0" cy="0"/>
        </a:xfrm>
      </p:grpSpPr>
      <p:sp>
        <p:nvSpPr>
          <p:cNvPr id="229" name="Google Shape;229;g30edf5cc2c1_0_21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0edf5cc2c1_0_21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234"/>
        <p:cNvGrpSpPr/>
        <p:nvPr/>
      </p:nvGrpSpPr>
      <p:grpSpPr>
        <a:xfrm>
          <a:off x="0" y="0"/>
          <a:ext cx="0" cy="0"/>
          <a:chOff x="0" y="0"/>
          <a:chExt cx="0" cy="0"/>
        </a:xfrm>
      </p:grpSpPr>
      <p:sp>
        <p:nvSpPr>
          <p:cNvPr id="235" name="Google Shape;235;g30edf5cc2c1_0_21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0edf5cc2c1_0_21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0" name="Shape 240"/>
        <p:cNvGrpSpPr/>
        <p:nvPr/>
      </p:nvGrpSpPr>
      <p:grpSpPr>
        <a:xfrm>
          <a:off x="0" y="0"/>
          <a:ext cx="0" cy="0"/>
          <a:chOff x="0" y="0"/>
          <a:chExt cx="0" cy="0"/>
        </a:xfrm>
      </p:grpSpPr>
      <p:sp>
        <p:nvSpPr>
          <p:cNvPr id="241" name="Google Shape;241;g30edf5cc2c1_0_22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0edf5cc2c1_0_22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 name="Shape 247"/>
        <p:cNvGrpSpPr/>
        <p:nvPr/>
      </p:nvGrpSpPr>
      <p:grpSpPr>
        <a:xfrm>
          <a:off x="0" y="0"/>
          <a:ext cx="0" cy="0"/>
          <a:chOff x="0" y="0"/>
          <a:chExt cx="0" cy="0"/>
        </a:xfrm>
      </p:grpSpPr>
      <p:sp>
        <p:nvSpPr>
          <p:cNvPr id="248" name="Google Shape;248;g30edf5cc2c1_0_22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0edf5cc2c1_0_22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 name="Shape 254"/>
        <p:cNvGrpSpPr/>
        <p:nvPr/>
      </p:nvGrpSpPr>
      <p:grpSpPr>
        <a:xfrm>
          <a:off x="0" y="0"/>
          <a:ext cx="0" cy="0"/>
          <a:chOff x="0" y="0"/>
          <a:chExt cx="0" cy="0"/>
        </a:xfrm>
      </p:grpSpPr>
      <p:sp>
        <p:nvSpPr>
          <p:cNvPr id="255" name="Google Shape;255;g30edf5cc2c1_0_22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0edf5cc2c1_0_22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 name="Shape 261"/>
        <p:cNvGrpSpPr/>
        <p:nvPr/>
      </p:nvGrpSpPr>
      <p:grpSpPr>
        <a:xfrm>
          <a:off x="0" y="0"/>
          <a:ext cx="0" cy="0"/>
          <a:chOff x="0" y="0"/>
          <a:chExt cx="0" cy="0"/>
        </a:xfrm>
      </p:grpSpPr>
      <p:sp>
        <p:nvSpPr>
          <p:cNvPr id="262" name="Google Shape;262;g30edf5cc2c1_0_22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0edf5cc2c1_0_22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g30edf5cc2c1_0_22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0edf5cc2c1_0_22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 name="Shape 275"/>
        <p:cNvGrpSpPr/>
        <p:nvPr/>
      </p:nvGrpSpPr>
      <p:grpSpPr>
        <a:xfrm>
          <a:off x="0" y="0"/>
          <a:ext cx="0" cy="0"/>
          <a:chOff x="0" y="0"/>
          <a:chExt cx="0" cy="0"/>
        </a:xfrm>
      </p:grpSpPr>
      <p:sp>
        <p:nvSpPr>
          <p:cNvPr id="276" name="Google Shape;276;g30edf5cc2c1_0_22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0edf5cc2c1_0_22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2" name="Shape 282"/>
        <p:cNvGrpSpPr/>
        <p:nvPr/>
      </p:nvGrpSpPr>
      <p:grpSpPr>
        <a:xfrm>
          <a:off x="0" y="0"/>
          <a:ext cx="0" cy="0"/>
          <a:chOff x="0" y="0"/>
          <a:chExt cx="0" cy="0"/>
        </a:xfrm>
      </p:grpSpPr>
      <p:sp>
        <p:nvSpPr>
          <p:cNvPr id="283" name="Google Shape;283;g30edf5cc2c1_0_22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0edf5cc2c1_0_22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9" name="Shape 289"/>
        <p:cNvGrpSpPr/>
        <p:nvPr/>
      </p:nvGrpSpPr>
      <p:grpSpPr>
        <a:xfrm>
          <a:off x="0" y="0"/>
          <a:ext cx="0" cy="0"/>
          <a:chOff x="0" y="0"/>
          <a:chExt cx="0" cy="0"/>
        </a:xfrm>
      </p:grpSpPr>
      <p:sp>
        <p:nvSpPr>
          <p:cNvPr id="290" name="Google Shape;290;g30edf5cc2c1_0_22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0edf5cc2c1_0_22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g30edf5cc2c1_2_45: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edf5cc2c1_2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6" name="Shape 296"/>
        <p:cNvGrpSpPr/>
        <p:nvPr/>
      </p:nvGrpSpPr>
      <p:grpSpPr>
        <a:xfrm>
          <a:off x="0" y="0"/>
          <a:ext cx="0" cy="0"/>
          <a:chOff x="0" y="0"/>
          <a:chExt cx="0" cy="0"/>
        </a:xfrm>
      </p:grpSpPr>
      <p:sp>
        <p:nvSpPr>
          <p:cNvPr id="297" name="Google Shape;297;g30edf5cc2c1_0_22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0edf5cc2c1_0_22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3" name="Shape 303"/>
        <p:cNvGrpSpPr/>
        <p:nvPr/>
      </p:nvGrpSpPr>
      <p:grpSpPr>
        <a:xfrm>
          <a:off x="0" y="0"/>
          <a:ext cx="0" cy="0"/>
          <a:chOff x="0" y="0"/>
          <a:chExt cx="0" cy="0"/>
        </a:xfrm>
      </p:grpSpPr>
      <p:sp>
        <p:nvSpPr>
          <p:cNvPr id="304" name="Google Shape;304;g30edf5cc2c1_0_22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0edf5cc2c1_0_22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9" name="Shape 309"/>
        <p:cNvGrpSpPr/>
        <p:nvPr/>
      </p:nvGrpSpPr>
      <p:grpSpPr>
        <a:xfrm>
          <a:off x="0" y="0"/>
          <a:ext cx="0" cy="0"/>
          <a:chOff x="0" y="0"/>
          <a:chExt cx="0" cy="0"/>
        </a:xfrm>
      </p:grpSpPr>
      <p:sp>
        <p:nvSpPr>
          <p:cNvPr id="310" name="Google Shape;310;g30edf5cc2c1_0_23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0edf5cc2c1_0_23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6" name="Shape 316"/>
        <p:cNvGrpSpPr/>
        <p:nvPr/>
      </p:nvGrpSpPr>
      <p:grpSpPr>
        <a:xfrm>
          <a:off x="0" y="0"/>
          <a:ext cx="0" cy="0"/>
          <a:chOff x="0" y="0"/>
          <a:chExt cx="0" cy="0"/>
        </a:xfrm>
      </p:grpSpPr>
      <p:sp>
        <p:nvSpPr>
          <p:cNvPr id="317" name="Google Shape;317;g30edf5cc2c1_0_23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0edf5cc2c1_0_23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g30edf5cc2c1_0_23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0edf5cc2c1_0_23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0" name="Shape 330"/>
        <p:cNvGrpSpPr/>
        <p:nvPr/>
      </p:nvGrpSpPr>
      <p:grpSpPr>
        <a:xfrm>
          <a:off x="0" y="0"/>
          <a:ext cx="0" cy="0"/>
          <a:chOff x="0" y="0"/>
          <a:chExt cx="0" cy="0"/>
        </a:xfrm>
      </p:grpSpPr>
      <p:sp>
        <p:nvSpPr>
          <p:cNvPr id="331" name="Google Shape;331;g30edf5cc2c1_0_23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0edf5cc2c1_0_23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7" name="Shape 337"/>
        <p:cNvGrpSpPr/>
        <p:nvPr/>
      </p:nvGrpSpPr>
      <p:grpSpPr>
        <a:xfrm>
          <a:off x="0" y="0"/>
          <a:ext cx="0" cy="0"/>
          <a:chOff x="0" y="0"/>
          <a:chExt cx="0" cy="0"/>
        </a:xfrm>
      </p:grpSpPr>
      <p:sp>
        <p:nvSpPr>
          <p:cNvPr id="338" name="Google Shape;338;g30edf5cc2c1_0_23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0edf5cc2c1_0_23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5" name="Shape 345"/>
        <p:cNvGrpSpPr/>
        <p:nvPr/>
      </p:nvGrpSpPr>
      <p:grpSpPr>
        <a:xfrm>
          <a:off x="0" y="0"/>
          <a:ext cx="0" cy="0"/>
          <a:chOff x="0" y="0"/>
          <a:chExt cx="0" cy="0"/>
        </a:xfrm>
      </p:grpSpPr>
      <p:sp>
        <p:nvSpPr>
          <p:cNvPr id="346" name="Google Shape;346;g30edf5cc2c1_0_23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0edf5cc2c1_0_23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1" name="Shape 351"/>
        <p:cNvGrpSpPr/>
        <p:nvPr/>
      </p:nvGrpSpPr>
      <p:grpSpPr>
        <a:xfrm>
          <a:off x="0" y="0"/>
          <a:ext cx="0" cy="0"/>
          <a:chOff x="0" y="0"/>
          <a:chExt cx="0" cy="0"/>
        </a:xfrm>
      </p:grpSpPr>
      <p:sp>
        <p:nvSpPr>
          <p:cNvPr id="352" name="Google Shape;352;g30edf5cc2c1_0_239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0edf5cc2c1_0_23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8" name="Shape 358"/>
        <p:cNvGrpSpPr/>
        <p:nvPr/>
      </p:nvGrpSpPr>
      <p:grpSpPr>
        <a:xfrm>
          <a:off x="0" y="0"/>
          <a:ext cx="0" cy="0"/>
          <a:chOff x="0" y="0"/>
          <a:chExt cx="0" cy="0"/>
        </a:xfrm>
      </p:grpSpPr>
      <p:sp>
        <p:nvSpPr>
          <p:cNvPr id="359" name="Google Shape;359;g30edf5cc2c1_0_236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30edf5cc2c1_0_23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g30edf5cc2c1_0_20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0edf5cc2c1_0_20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6" name="Shape 366"/>
        <p:cNvGrpSpPr/>
        <p:nvPr/>
      </p:nvGrpSpPr>
      <p:grpSpPr>
        <a:xfrm>
          <a:off x="0" y="0"/>
          <a:ext cx="0" cy="0"/>
          <a:chOff x="0" y="0"/>
          <a:chExt cx="0" cy="0"/>
        </a:xfrm>
      </p:grpSpPr>
      <p:sp>
        <p:nvSpPr>
          <p:cNvPr id="367" name="Google Shape;367;g30edf5cc2c1_0_23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30edf5cc2c1_0_23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2" name="Shape 372"/>
        <p:cNvGrpSpPr/>
        <p:nvPr/>
      </p:nvGrpSpPr>
      <p:grpSpPr>
        <a:xfrm>
          <a:off x="0" y="0"/>
          <a:ext cx="0" cy="0"/>
          <a:chOff x="0" y="0"/>
          <a:chExt cx="0" cy="0"/>
        </a:xfrm>
      </p:grpSpPr>
      <p:sp>
        <p:nvSpPr>
          <p:cNvPr id="373" name="Google Shape;373;g30edf5cc2c1_0_23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0edf5cc2c1_0_23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g30edf5cc2c1_0_240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0edf5cc2c1_0_24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6" name="Shape 386"/>
        <p:cNvGrpSpPr/>
        <p:nvPr/>
      </p:nvGrpSpPr>
      <p:grpSpPr>
        <a:xfrm>
          <a:off x="0" y="0"/>
          <a:ext cx="0" cy="0"/>
          <a:chOff x="0" y="0"/>
          <a:chExt cx="0" cy="0"/>
        </a:xfrm>
      </p:grpSpPr>
      <p:sp>
        <p:nvSpPr>
          <p:cNvPr id="387" name="Google Shape;387;g30edf5cc2c1_0_23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0edf5cc2c1_0_23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6" name="Shape 386"/>
        <p:cNvGrpSpPr/>
        <p:nvPr/>
      </p:nvGrpSpPr>
      <p:grpSpPr>
        <a:xfrm>
          <a:off x="0" y="0"/>
          <a:ext cx="0" cy="0"/>
          <a:chOff x="0" y="0"/>
          <a:chExt cx="0" cy="0"/>
        </a:xfrm>
      </p:grpSpPr>
      <p:sp>
        <p:nvSpPr>
          <p:cNvPr id="387" name="Google Shape;387;g30edf5cc2c1_0_23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0edf5cc2c1_0_23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6" name="Shape 386"/>
        <p:cNvGrpSpPr/>
        <p:nvPr/>
      </p:nvGrpSpPr>
      <p:grpSpPr>
        <a:xfrm>
          <a:off x="0" y="0"/>
          <a:ext cx="0" cy="0"/>
          <a:chOff x="0" y="0"/>
          <a:chExt cx="0" cy="0"/>
        </a:xfrm>
      </p:grpSpPr>
      <p:sp>
        <p:nvSpPr>
          <p:cNvPr id="387" name="Google Shape;387;g30edf5cc2c1_0_23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0edf5cc2c1_0_23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6" name="Shape 386"/>
        <p:cNvGrpSpPr/>
        <p:nvPr/>
      </p:nvGrpSpPr>
      <p:grpSpPr>
        <a:xfrm>
          <a:off x="0" y="0"/>
          <a:ext cx="0" cy="0"/>
          <a:chOff x="0" y="0"/>
          <a:chExt cx="0" cy="0"/>
        </a:xfrm>
      </p:grpSpPr>
      <p:sp>
        <p:nvSpPr>
          <p:cNvPr id="387" name="Google Shape;387;g30edf5cc2c1_0_23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0edf5cc2c1_0_23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g30edf5cc2c1_0_21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0edf5cc2c1_0_21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g30edf5cc2c1_0_20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0edf5cc2c1_0_20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g30edf5cc2c1_0_22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0edf5cc2c1_0_22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 name="Shape 207"/>
        <p:cNvGrpSpPr/>
        <p:nvPr/>
      </p:nvGrpSpPr>
      <p:grpSpPr>
        <a:xfrm>
          <a:off x="0" y="0"/>
          <a:ext cx="0" cy="0"/>
          <a:chOff x="0" y="0"/>
          <a:chExt cx="0" cy="0"/>
        </a:xfrm>
      </p:grpSpPr>
      <p:sp>
        <p:nvSpPr>
          <p:cNvPr id="208" name="Google Shape;208;g30edf5cc2c1_0_21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0edf5cc2c1_0_21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g30edf5cc2c1_0_21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0edf5cc2c1_0_21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 name="Shape 222"/>
        <p:cNvGrpSpPr/>
        <p:nvPr/>
      </p:nvGrpSpPr>
      <p:grpSpPr>
        <a:xfrm>
          <a:off x="0" y="0"/>
          <a:ext cx="0" cy="0"/>
          <a:chOff x="0" y="0"/>
          <a:chExt cx="0" cy="0"/>
        </a:xfrm>
      </p:grpSpPr>
      <p:sp>
        <p:nvSpPr>
          <p:cNvPr id="223" name="Google Shape;223;g30edf5cc2c1_0_21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0edf5cc2c1_0_21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6"/>
        </a:solidFill>
        <a:effectLst/>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 name="Google Shape;34;p2"/>
          <p:cNvSpPr txBox="1"/>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9" name="Google Shape;119;p11"/>
          <p:cNvSpPr txBox="1"/>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p:txBody>
      </p:sp>
      <p:sp>
        <p:nvSpPr>
          <p:cNvPr id="121" name="Google Shape;121;p11"/>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2" name="Shape 122"/>
        <p:cNvGrpSpPr/>
        <p:nvPr/>
      </p:nvGrpSpPr>
      <p:grpSpPr>
        <a:xfrm>
          <a:off x="0" y="0"/>
          <a:ext cx="0" cy="0"/>
          <a:chOff x="0" y="0"/>
          <a:chExt cx="0" cy="0"/>
        </a:xfrm>
      </p:grpSpPr>
      <p:sp>
        <p:nvSpPr>
          <p:cNvPr id="123" name="Google Shape;123;p12"/>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28" name="Shape 128"/>
        <p:cNvGrpSpPr/>
        <p:nvPr/>
      </p:nvGrpSpPr>
      <p:grpSpPr>
        <a:xfrm>
          <a:off x="0" y="0"/>
          <a:ext cx="0" cy="0"/>
          <a:chOff x="0" y="0"/>
          <a:chExt cx="0" cy="0"/>
        </a:xfrm>
      </p:grpSpPr>
      <p:sp>
        <p:nvSpPr>
          <p:cNvPr id="129" name="Google Shape;129;p14"/>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0" name="Google Shape;130;p14"/>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1" name="Google Shape;131;p1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2" name="Shape 132"/>
        <p:cNvGrpSpPr/>
        <p:nvPr/>
      </p:nvGrpSpPr>
      <p:grpSpPr>
        <a:xfrm>
          <a:off x="0" y="0"/>
          <a:ext cx="0" cy="0"/>
          <a:chOff x="0" y="0"/>
          <a:chExt cx="0" cy="0"/>
        </a:xfrm>
      </p:grpSpPr>
      <p:sp>
        <p:nvSpPr>
          <p:cNvPr id="133" name="Google Shape;133;p15"/>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4" name="Google Shape;134;p1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35" name="Shape 135"/>
        <p:cNvGrpSpPr/>
        <p:nvPr/>
      </p:nvGrpSpPr>
      <p:grpSpPr>
        <a:xfrm>
          <a:off x="0" y="0"/>
          <a:ext cx="0" cy="0"/>
          <a:chOff x="0" y="0"/>
          <a:chExt cx="0" cy="0"/>
        </a:xfrm>
      </p:grpSpPr>
      <p:sp>
        <p:nvSpPr>
          <p:cNvPr id="136" name="Google Shape;136;p1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7" name="Google Shape;137;p1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38" name="Google Shape;138;p1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39" name="Shape 139"/>
        <p:cNvGrpSpPr/>
        <p:nvPr/>
      </p:nvGrpSpPr>
      <p:grpSpPr>
        <a:xfrm>
          <a:off x="0" y="0"/>
          <a:ext cx="0" cy="0"/>
          <a:chOff x="0" y="0"/>
          <a:chExt cx="0" cy="0"/>
        </a:xfrm>
      </p:grpSpPr>
      <p:sp>
        <p:nvSpPr>
          <p:cNvPr id="140" name="Google Shape;140;p17"/>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1" name="Google Shape;141;p17"/>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142" name="Google Shape;142;p17"/>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143" name="Google Shape;143;p1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44" name="Shape 144"/>
        <p:cNvGrpSpPr/>
        <p:nvPr/>
      </p:nvGrpSpPr>
      <p:grpSpPr>
        <a:xfrm>
          <a:off x="0" y="0"/>
          <a:ext cx="0" cy="0"/>
          <a:chOff x="0" y="0"/>
          <a:chExt cx="0" cy="0"/>
        </a:xfrm>
      </p:grpSpPr>
      <p:sp>
        <p:nvSpPr>
          <p:cNvPr id="145" name="Google Shape;145;p18"/>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6" name="Google Shape;146;p1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47" name="Shape 147"/>
        <p:cNvGrpSpPr/>
        <p:nvPr/>
      </p:nvGrpSpPr>
      <p:grpSpPr>
        <a:xfrm>
          <a:off x="0" y="0"/>
          <a:ext cx="0" cy="0"/>
          <a:chOff x="0" y="0"/>
          <a:chExt cx="0" cy="0"/>
        </a:xfrm>
      </p:grpSpPr>
      <p:sp>
        <p:nvSpPr>
          <p:cNvPr id="148" name="Google Shape;148;p19"/>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49" name="Google Shape;149;p19"/>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150" name="Google Shape;150;p1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51" name="Shape 151"/>
        <p:cNvGrpSpPr/>
        <p:nvPr/>
      </p:nvGrpSpPr>
      <p:grpSpPr>
        <a:xfrm>
          <a:off x="0" y="0"/>
          <a:ext cx="0" cy="0"/>
          <a:chOff x="0" y="0"/>
          <a:chExt cx="0" cy="0"/>
        </a:xfrm>
      </p:grpSpPr>
      <p:sp>
        <p:nvSpPr>
          <p:cNvPr id="152" name="Google Shape;152;p20"/>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53" name="Google Shape;153;p2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54" name="Shape 154"/>
        <p:cNvGrpSpPr/>
        <p:nvPr/>
      </p:nvGrpSpPr>
      <p:grpSpPr>
        <a:xfrm>
          <a:off x="0" y="0"/>
          <a:ext cx="0" cy="0"/>
          <a:chOff x="0" y="0"/>
          <a:chExt cx="0" cy="0"/>
        </a:xfrm>
      </p:grpSpPr>
      <p:sp>
        <p:nvSpPr>
          <p:cNvPr id="155" name="Google Shape;155;p21"/>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21"/>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57" name="Google Shape;157;p21"/>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8" name="Google Shape;158;p21"/>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p:txBody>
      </p:sp>
      <p:sp>
        <p:nvSpPr>
          <p:cNvPr id="159" name="Google Shape;159;p2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3"/>
        </a:solidFill>
        <a:effectLst/>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3"/>
          <p:cNvSpPr txBox="1"/>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60" name="Shape 160"/>
        <p:cNvGrpSpPr/>
        <p:nvPr/>
      </p:nvGrpSpPr>
      <p:grpSpPr>
        <a:xfrm>
          <a:off x="0" y="0"/>
          <a:ext cx="0" cy="0"/>
          <a:chOff x="0" y="0"/>
          <a:chExt cx="0" cy="0"/>
        </a:xfrm>
      </p:grpSpPr>
      <p:sp>
        <p:nvSpPr>
          <p:cNvPr id="161" name="Google Shape;161;p22"/>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162" name="Google Shape;162;p2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63" name="Shape 163"/>
        <p:cNvGrpSpPr/>
        <p:nvPr/>
      </p:nvGrpSpPr>
      <p:grpSpPr>
        <a:xfrm>
          <a:off x="0" y="0"/>
          <a:ext cx="0" cy="0"/>
          <a:chOff x="0" y="0"/>
          <a:chExt cx="0" cy="0"/>
        </a:xfrm>
      </p:grpSpPr>
      <p:sp>
        <p:nvSpPr>
          <p:cNvPr id="164" name="Google Shape;164;p23"/>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5" name="Google Shape;165;p23"/>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166" name="Google Shape;166;p2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67" name="Shape 167"/>
        <p:cNvGrpSpPr/>
        <p:nvPr/>
      </p:nvGrpSpPr>
      <p:grpSpPr>
        <a:xfrm>
          <a:off x="0" y="0"/>
          <a:ext cx="0" cy="0"/>
          <a:chOff x="0" y="0"/>
          <a:chExt cx="0" cy="0"/>
        </a:xfrm>
      </p:grpSpPr>
      <p:sp>
        <p:nvSpPr>
          <p:cNvPr id="168" name="Google Shape;168;p2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dk2"/>
        </a:solidFill>
        <a:effectLst/>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4"/>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4"/>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dk2"/>
        </a:solidFill>
        <a:effectLst/>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5"/>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2" name="Google Shape;62;p5"/>
          <p:cNvSpPr txBox="1"/>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3" name="Google Shape;63;p5"/>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dk2"/>
        </a:solidFill>
        <a:effectLst/>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6"/>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7"/>
          <p:cNvSpPr txBox="1"/>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76" name="Google Shape;76;p7"/>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3" name="Google Shape;93;p8"/>
          <p:cNvSpPr txBox="1"/>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9"/>
          <p:cNvSpPr txBox="1"/>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02" name="Google Shape;102;p9"/>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0"/>
          <p:cNvSpPr txBox="1"/>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p:txBody>
      </p:sp>
      <p:sp>
        <p:nvSpPr>
          <p:cNvPr id="108" name="Google Shape;108;p10"/>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panose="020F0502020204030204"/>
              <a:buChar char="●"/>
              <a:defRPr sz="1300">
                <a:solidFill>
                  <a:schemeClr val="dk2"/>
                </a:solidFill>
                <a:latin typeface="Calibri" panose="020F0502020204030204"/>
                <a:ea typeface="Calibri" panose="020F0502020204030204"/>
                <a:cs typeface="Calibri" panose="020F0502020204030204"/>
                <a:sym typeface="Calibri" panose="020F0502020204030204"/>
              </a:defRPr>
            </a:lvl1pPr>
            <a:lvl2pPr marL="914400" lvl="1"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2pPr>
            <a:lvl3pPr marL="1371600" lvl="2"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3pPr>
            <a:lvl4pPr marL="1828800" lvl="3"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4pPr>
            <a:lvl5pPr marL="2286000" lvl="4"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5pPr>
            <a:lvl6pPr marL="2743200" lvl="5"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6pPr>
            <a:lvl7pPr marL="3200400" lvl="6"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7pPr>
            <a:lvl8pPr marL="3657600" lvl="7"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8pPr>
            <a:lvl9pPr marL="4114800" lvl="8"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4" name="Shape 124"/>
        <p:cNvGrpSpPr/>
        <p:nvPr/>
      </p:nvGrpSpPr>
      <p:grpSpPr>
        <a:xfrm>
          <a:off x="0" y="0"/>
          <a:ext cx="0" cy="0"/>
          <a:chOff x="0" y="0"/>
          <a:chExt cx="0" cy="0"/>
        </a:xfrm>
      </p:grpSpPr>
      <p:sp>
        <p:nvSpPr>
          <p:cNvPr id="125" name="Google Shape;125;p1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26" name="Google Shape;126;p1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p:txBody>
      </p:sp>
      <p:sp>
        <p:nvSpPr>
          <p:cNvPr id="127" name="Google Shape;127;p1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72" name="Shape 172"/>
        <p:cNvGrpSpPr/>
        <p:nvPr/>
      </p:nvGrpSpPr>
      <p:grpSpPr>
        <a:xfrm>
          <a:off x="0" y="0"/>
          <a:ext cx="0" cy="0"/>
          <a:chOff x="0" y="0"/>
          <a:chExt cx="0" cy="0"/>
        </a:xfrm>
      </p:grpSpPr>
      <p:sp>
        <p:nvSpPr>
          <p:cNvPr id="173" name="Google Shape;173;p25"/>
          <p:cNvSpPr txBox="1"/>
          <p:nvPr>
            <p:ph type="ctrTitle"/>
          </p:nvPr>
        </p:nvSpPr>
        <p:spPr>
          <a:xfrm>
            <a:off x="752250" y="1200850"/>
            <a:ext cx="7639500" cy="1259700"/>
          </a:xfrm>
          <a:prstGeom prst="rect">
            <a:avLst/>
          </a:prstGeom>
        </p:spPr>
        <p:txBody>
          <a:bodyPr spcFirstLastPara="1" wrap="square" lIns="91425" tIns="91425" rIns="91425" bIns="91425" anchor="ctr" anchorCtr="0">
            <a:normAutofit/>
          </a:bodyPr>
          <a:lstStyle/>
          <a:p>
            <a:pPr marL="0" lvl="0" indent="0" algn="ctr" rtl="0">
              <a:spcBef>
                <a:spcPts val="1200"/>
              </a:spcBef>
              <a:spcAft>
                <a:spcPts val="1200"/>
              </a:spcAft>
              <a:buNone/>
            </a:pPr>
            <a:r>
              <a:rPr lang="en-GB" sz="3200" b="1">
                <a:solidFill>
                  <a:srgbClr val="980000"/>
                </a:solidFill>
              </a:rPr>
              <a:t>DVD Rental Using Deep Learning with AWS deployment</a:t>
            </a:r>
            <a:endParaRPr sz="3200">
              <a:solidFill>
                <a:srgbClr val="980000"/>
              </a:solidFill>
            </a:endParaRPr>
          </a:p>
        </p:txBody>
      </p:sp>
      <p:sp>
        <p:nvSpPr>
          <p:cNvPr id="174" name="Google Shape;174;p25"/>
          <p:cNvSpPr txBox="1"/>
          <p:nvPr>
            <p:ph type="subTitle" idx="1"/>
          </p:nvPr>
        </p:nvSpPr>
        <p:spPr>
          <a:xfrm>
            <a:off x="311700" y="40520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By</a:t>
            </a:r>
            <a:endParaRPr lang="en-GB"/>
          </a:p>
          <a:p>
            <a:pPr marL="0" lvl="0" indent="0" algn="ctr" rtl="0">
              <a:spcBef>
                <a:spcPts val="0"/>
              </a:spcBef>
              <a:spcAft>
                <a:spcPts val="0"/>
              </a:spcAft>
              <a:buNone/>
            </a:pPr>
            <a:r>
              <a:rPr lang="en-GB"/>
              <a:t>Gengatharan L</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31" name="Shape 231"/>
        <p:cNvGrpSpPr/>
        <p:nvPr/>
      </p:nvGrpSpPr>
      <p:grpSpPr>
        <a:xfrm>
          <a:off x="0" y="0"/>
          <a:ext cx="0" cy="0"/>
          <a:chOff x="0" y="0"/>
          <a:chExt cx="0" cy="0"/>
        </a:xfrm>
      </p:grpSpPr>
      <p:sp>
        <p:nvSpPr>
          <p:cNvPr id="232" name="Google Shape;232;p34"/>
          <p:cNvSpPr txBox="1"/>
          <p:nvPr/>
        </p:nvSpPr>
        <p:spPr>
          <a:xfrm>
            <a:off x="2630400" y="96275"/>
            <a:ext cx="3791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Customer Analysis</a:t>
            </a:r>
            <a:endParaRPr sz="2000" b="1">
              <a:solidFill>
                <a:srgbClr val="980000"/>
              </a:solidFill>
            </a:endParaRPr>
          </a:p>
        </p:txBody>
      </p:sp>
      <p:pic>
        <p:nvPicPr>
          <p:cNvPr id="233" name="Google Shape;233;p34"/>
          <p:cNvPicPr preferRelativeResize="0"/>
          <p:nvPr/>
        </p:nvPicPr>
        <p:blipFill>
          <a:blip r:embed="rId1"/>
          <a:stretch>
            <a:fillRect/>
          </a:stretch>
        </p:blipFill>
        <p:spPr>
          <a:xfrm>
            <a:off x="1108675" y="706075"/>
            <a:ext cx="7139408" cy="4259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37" name="Shape 237"/>
        <p:cNvGrpSpPr/>
        <p:nvPr/>
      </p:nvGrpSpPr>
      <p:grpSpPr>
        <a:xfrm>
          <a:off x="0" y="0"/>
          <a:ext cx="0" cy="0"/>
          <a:chOff x="0" y="0"/>
          <a:chExt cx="0" cy="0"/>
        </a:xfrm>
      </p:grpSpPr>
      <p:sp>
        <p:nvSpPr>
          <p:cNvPr id="238" name="Google Shape;238;p35"/>
          <p:cNvSpPr txBox="1"/>
          <p:nvPr/>
        </p:nvSpPr>
        <p:spPr>
          <a:xfrm>
            <a:off x="136800" y="739475"/>
            <a:ext cx="8931000" cy="395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800"/>
              <a:t>The stacked bar chart displays the </a:t>
            </a:r>
            <a:r>
              <a:rPr lang="en-GB" sz="1800" b="1"/>
              <a:t>rental frequency</a:t>
            </a:r>
            <a:r>
              <a:rPr lang="en-GB" sz="1800"/>
              <a:t> of both </a:t>
            </a:r>
            <a:r>
              <a:rPr lang="en-GB" sz="1800" b="1"/>
              <a:t>active</a:t>
            </a:r>
            <a:r>
              <a:rPr lang="en-GB" sz="1800"/>
              <a:t> and </a:t>
            </a:r>
            <a:r>
              <a:rPr lang="en-GB" sz="1800" b="1"/>
              <a:t>inactive customers</a:t>
            </a:r>
            <a:r>
              <a:rPr lang="en-GB" sz="1800"/>
              <a:t> over specific rental dates:</a:t>
            </a:r>
            <a:endParaRPr sz="1800"/>
          </a:p>
          <a:p>
            <a:pPr marL="457200" lvl="0" indent="-342900" algn="l" rtl="0">
              <a:lnSpc>
                <a:spcPct val="115000"/>
              </a:lnSpc>
              <a:spcBef>
                <a:spcPts val="1200"/>
              </a:spcBef>
              <a:spcAft>
                <a:spcPts val="0"/>
              </a:spcAft>
              <a:buSzPts val="1800"/>
              <a:buChar char="●"/>
            </a:pPr>
            <a:r>
              <a:rPr lang="en-GB" sz="1800" b="1"/>
              <a:t>Active Customers</a:t>
            </a:r>
            <a:r>
              <a:rPr lang="en-GB" sz="1800"/>
              <a:t> (green bars) make up the majority of the rentals across all dates.</a:t>
            </a:r>
            <a:endParaRPr sz="1800"/>
          </a:p>
          <a:p>
            <a:pPr marL="457200" lvl="0" indent="-342900" algn="l" rtl="0">
              <a:lnSpc>
                <a:spcPct val="115000"/>
              </a:lnSpc>
              <a:spcBef>
                <a:spcPts val="0"/>
              </a:spcBef>
              <a:spcAft>
                <a:spcPts val="0"/>
              </a:spcAft>
              <a:buSzPts val="1800"/>
              <a:buChar char="●"/>
            </a:pPr>
            <a:r>
              <a:rPr lang="en-GB" sz="1800" b="1"/>
              <a:t>Inactive Customers</a:t>
            </a:r>
            <a:r>
              <a:rPr lang="en-GB" sz="1800"/>
              <a:t> (red bars) have consistently lower rental frequencies in comparison, contributing only a small portion to the overall count.</a:t>
            </a:r>
            <a:endParaRPr sz="1800"/>
          </a:p>
          <a:p>
            <a:pPr marL="457200" lvl="0" indent="-342900" algn="l" rtl="0">
              <a:lnSpc>
                <a:spcPct val="115000"/>
              </a:lnSpc>
              <a:spcBef>
                <a:spcPts val="0"/>
              </a:spcBef>
              <a:spcAft>
                <a:spcPts val="0"/>
              </a:spcAft>
              <a:buSzPts val="1800"/>
              <a:buChar char="●"/>
            </a:pPr>
            <a:r>
              <a:rPr lang="en-GB" sz="1800"/>
              <a:t>Peaks in rental activity occur around </a:t>
            </a:r>
            <a:r>
              <a:rPr lang="en-GB" sz="1800" b="1"/>
              <a:t>July 1st, July 15th, August 1st, and August 15th, 2005</a:t>
            </a:r>
            <a:r>
              <a:rPr lang="en-GB" sz="1800"/>
              <a:t>, where both active and inactive customers rented the most.</a:t>
            </a:r>
            <a:endParaRPr sz="1800"/>
          </a:p>
          <a:p>
            <a:pPr marL="0" lvl="0" indent="0" algn="l" rtl="0">
              <a:lnSpc>
                <a:spcPct val="115000"/>
              </a:lnSpc>
              <a:spcBef>
                <a:spcPts val="1200"/>
              </a:spcBef>
              <a:spcAft>
                <a:spcPts val="1200"/>
              </a:spcAft>
              <a:buNone/>
            </a:pPr>
            <a:r>
              <a:rPr lang="en-GB" sz="1800"/>
              <a:t>The data suggests that </a:t>
            </a:r>
            <a:r>
              <a:rPr lang="en-GB" sz="1800" b="1"/>
              <a:t>active customers dominate the rental activity</a:t>
            </a:r>
            <a:r>
              <a:rPr lang="en-GB" sz="1800"/>
              <a:t>, while inactive customers represent a smaller fraction, with the highest total rentals observed in early August 2005.</a:t>
            </a:r>
            <a:endParaRPr sz="1800"/>
          </a:p>
        </p:txBody>
      </p:sp>
      <p:sp>
        <p:nvSpPr>
          <p:cNvPr id="239" name="Google Shape;239;p35"/>
          <p:cNvSpPr txBox="1"/>
          <p:nvPr/>
        </p:nvSpPr>
        <p:spPr>
          <a:xfrm>
            <a:off x="2630400" y="96275"/>
            <a:ext cx="3791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Customer Analysis</a:t>
            </a:r>
            <a:endParaRPr sz="2000" b="1">
              <a:solidFill>
                <a:srgbClr val="98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43" name="Shape 243"/>
        <p:cNvGrpSpPr/>
        <p:nvPr/>
      </p:nvGrpSpPr>
      <p:grpSpPr>
        <a:xfrm>
          <a:off x="0" y="0"/>
          <a:ext cx="0" cy="0"/>
          <a:chOff x="0" y="0"/>
          <a:chExt cx="0" cy="0"/>
        </a:xfrm>
      </p:grpSpPr>
      <p:sp>
        <p:nvSpPr>
          <p:cNvPr id="244" name="Google Shape;244;p36"/>
          <p:cNvSpPr txBox="1"/>
          <p:nvPr/>
        </p:nvSpPr>
        <p:spPr>
          <a:xfrm>
            <a:off x="60600" y="434675"/>
            <a:ext cx="8931000" cy="10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Rental Counts by District:</a:t>
            </a:r>
            <a:endParaRPr b="1"/>
          </a:p>
          <a:p>
            <a:pPr marL="457200" lvl="0" indent="-317500" algn="l" rtl="0">
              <a:lnSpc>
                <a:spcPct val="115000"/>
              </a:lnSpc>
              <a:spcBef>
                <a:spcPts val="1200"/>
              </a:spcBef>
              <a:spcAft>
                <a:spcPts val="0"/>
              </a:spcAft>
              <a:buSzPts val="1400"/>
              <a:buChar char="●"/>
            </a:pPr>
            <a:r>
              <a:rPr lang="en-GB" b="1"/>
              <a:t>Buenos Aires </a:t>
            </a:r>
            <a:r>
              <a:rPr lang="en-GB"/>
              <a:t>has the highest count (1,301 rentals), followed by </a:t>
            </a:r>
            <a:r>
              <a:rPr lang="en-GB" b="1"/>
              <a:t>California </a:t>
            </a:r>
            <a:r>
              <a:rPr lang="en-GB"/>
              <a:t>(1,268), </a:t>
            </a:r>
            <a:r>
              <a:rPr lang="en-GB" b="1"/>
              <a:t>West Bengali </a:t>
            </a:r>
            <a:r>
              <a:rPr lang="en-GB"/>
              <a:t>(1,254), and </a:t>
            </a:r>
            <a:r>
              <a:rPr lang="en-GB" b="1"/>
              <a:t>So Paulo </a:t>
            </a:r>
            <a:r>
              <a:rPr lang="en-GB"/>
              <a:t>(1,200).</a:t>
            </a:r>
            <a:endParaRPr lang="en-GB"/>
          </a:p>
        </p:txBody>
      </p:sp>
      <p:sp>
        <p:nvSpPr>
          <p:cNvPr id="245" name="Google Shape;245;p36"/>
          <p:cNvSpPr txBox="1"/>
          <p:nvPr/>
        </p:nvSpPr>
        <p:spPr>
          <a:xfrm>
            <a:off x="2630400" y="20075"/>
            <a:ext cx="3791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Geographical Analysis</a:t>
            </a:r>
            <a:endParaRPr sz="2000" b="1">
              <a:solidFill>
                <a:srgbClr val="980000"/>
              </a:solidFill>
            </a:endParaRPr>
          </a:p>
        </p:txBody>
      </p:sp>
      <p:pic>
        <p:nvPicPr>
          <p:cNvPr id="246" name="Google Shape;246;p36"/>
          <p:cNvPicPr preferRelativeResize="0"/>
          <p:nvPr/>
        </p:nvPicPr>
        <p:blipFill>
          <a:blip r:embed="rId1"/>
          <a:stretch>
            <a:fillRect/>
          </a:stretch>
        </p:blipFill>
        <p:spPr>
          <a:xfrm>
            <a:off x="1571825" y="1526325"/>
            <a:ext cx="5993974" cy="3475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50" name="Shape 250"/>
        <p:cNvGrpSpPr/>
        <p:nvPr/>
      </p:nvGrpSpPr>
      <p:grpSpPr>
        <a:xfrm>
          <a:off x="0" y="0"/>
          <a:ext cx="0" cy="0"/>
          <a:chOff x="0" y="0"/>
          <a:chExt cx="0" cy="0"/>
        </a:xfrm>
      </p:grpSpPr>
      <p:sp>
        <p:nvSpPr>
          <p:cNvPr id="251" name="Google Shape;251;p37"/>
          <p:cNvSpPr txBox="1"/>
          <p:nvPr/>
        </p:nvSpPr>
        <p:spPr>
          <a:xfrm>
            <a:off x="213000" y="587075"/>
            <a:ext cx="8079000" cy="80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Rental Counts by City:</a:t>
            </a:r>
            <a:endParaRPr b="1"/>
          </a:p>
          <a:p>
            <a:pPr marL="457200" lvl="0" indent="-317500" algn="l" rtl="0">
              <a:lnSpc>
                <a:spcPct val="115000"/>
              </a:lnSpc>
              <a:spcBef>
                <a:spcPts val="1200"/>
              </a:spcBef>
              <a:spcAft>
                <a:spcPts val="0"/>
              </a:spcAft>
              <a:buSzPts val="1400"/>
              <a:buChar char="●"/>
            </a:pPr>
            <a:r>
              <a:rPr lang="en-GB" b="1"/>
              <a:t>Saint-Denis </a:t>
            </a:r>
            <a:r>
              <a:rPr lang="en-GB"/>
              <a:t>has the most rentals (262), followed by </a:t>
            </a:r>
            <a:r>
              <a:rPr lang="en-GB" b="1"/>
              <a:t>London </a:t>
            </a:r>
            <a:r>
              <a:rPr lang="en-GB"/>
              <a:t>(248) and </a:t>
            </a:r>
            <a:r>
              <a:rPr lang="en-GB" b="1"/>
              <a:t>Cape Coral </a:t>
            </a:r>
            <a:r>
              <a:rPr lang="en-GB"/>
              <a:t>(238).</a:t>
            </a:r>
            <a:endParaRPr b="1"/>
          </a:p>
        </p:txBody>
      </p:sp>
      <p:sp>
        <p:nvSpPr>
          <p:cNvPr id="252" name="Google Shape;252;p37"/>
          <p:cNvSpPr txBox="1"/>
          <p:nvPr/>
        </p:nvSpPr>
        <p:spPr>
          <a:xfrm>
            <a:off x="2630400" y="96275"/>
            <a:ext cx="3791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Geographical Analysis</a:t>
            </a:r>
            <a:endParaRPr sz="2000" b="1">
              <a:solidFill>
                <a:srgbClr val="980000"/>
              </a:solidFill>
            </a:endParaRPr>
          </a:p>
        </p:txBody>
      </p:sp>
      <p:pic>
        <p:nvPicPr>
          <p:cNvPr id="253" name="Google Shape;253;p37"/>
          <p:cNvPicPr preferRelativeResize="0"/>
          <p:nvPr/>
        </p:nvPicPr>
        <p:blipFill>
          <a:blip r:embed="rId1"/>
          <a:stretch>
            <a:fillRect/>
          </a:stretch>
        </p:blipFill>
        <p:spPr>
          <a:xfrm>
            <a:off x="1582601" y="1487550"/>
            <a:ext cx="6195149" cy="3503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57" name="Shape 257"/>
        <p:cNvGrpSpPr/>
        <p:nvPr/>
      </p:nvGrpSpPr>
      <p:grpSpPr>
        <a:xfrm>
          <a:off x="0" y="0"/>
          <a:ext cx="0" cy="0"/>
          <a:chOff x="0" y="0"/>
          <a:chExt cx="0" cy="0"/>
        </a:xfrm>
      </p:grpSpPr>
      <p:sp>
        <p:nvSpPr>
          <p:cNvPr id="258" name="Google Shape;258;p38"/>
          <p:cNvSpPr txBox="1"/>
          <p:nvPr/>
        </p:nvSpPr>
        <p:spPr>
          <a:xfrm>
            <a:off x="213000" y="510875"/>
            <a:ext cx="8500500" cy="80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Rental Counts by Country:</a:t>
            </a:r>
            <a:endParaRPr b="1"/>
          </a:p>
          <a:p>
            <a:pPr marL="457200" lvl="0" indent="-317500" algn="l" rtl="0">
              <a:lnSpc>
                <a:spcPct val="115000"/>
              </a:lnSpc>
              <a:spcBef>
                <a:spcPts val="1200"/>
              </a:spcBef>
              <a:spcAft>
                <a:spcPts val="0"/>
              </a:spcAft>
              <a:buSzPts val="1400"/>
              <a:buChar char="●"/>
            </a:pPr>
            <a:r>
              <a:rPr lang="en-GB" b="1"/>
              <a:t>India </a:t>
            </a:r>
            <a:r>
              <a:rPr lang="en-GB"/>
              <a:t>leads with 7,686 rentals, followed by </a:t>
            </a:r>
            <a:r>
              <a:rPr lang="en-GB" b="1"/>
              <a:t>China </a:t>
            </a:r>
            <a:r>
              <a:rPr lang="en-GB"/>
              <a:t>(6,917), and the </a:t>
            </a:r>
            <a:r>
              <a:rPr lang="en-GB" b="1"/>
              <a:t>United States </a:t>
            </a:r>
            <a:r>
              <a:rPr lang="en-GB"/>
              <a:t>(4,866).</a:t>
            </a:r>
            <a:endParaRPr b="1"/>
          </a:p>
        </p:txBody>
      </p:sp>
      <p:sp>
        <p:nvSpPr>
          <p:cNvPr id="259" name="Google Shape;259;p38"/>
          <p:cNvSpPr txBox="1"/>
          <p:nvPr/>
        </p:nvSpPr>
        <p:spPr>
          <a:xfrm>
            <a:off x="2630400" y="20075"/>
            <a:ext cx="3791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Geographical Analysis</a:t>
            </a:r>
            <a:endParaRPr sz="2000" b="1">
              <a:solidFill>
                <a:srgbClr val="980000"/>
              </a:solidFill>
            </a:endParaRPr>
          </a:p>
        </p:txBody>
      </p:sp>
      <p:pic>
        <p:nvPicPr>
          <p:cNvPr id="260" name="Google Shape;260;p38"/>
          <p:cNvPicPr preferRelativeResize="0"/>
          <p:nvPr/>
        </p:nvPicPr>
        <p:blipFill>
          <a:blip r:embed="rId1"/>
          <a:stretch>
            <a:fillRect/>
          </a:stretch>
        </p:blipFill>
        <p:spPr>
          <a:xfrm>
            <a:off x="1610050" y="1421025"/>
            <a:ext cx="6215408" cy="3525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64" name="Shape 264"/>
        <p:cNvGrpSpPr/>
        <p:nvPr/>
      </p:nvGrpSpPr>
      <p:grpSpPr>
        <a:xfrm>
          <a:off x="0" y="0"/>
          <a:ext cx="0" cy="0"/>
          <a:chOff x="0" y="0"/>
          <a:chExt cx="0" cy="0"/>
        </a:xfrm>
      </p:grpSpPr>
      <p:sp>
        <p:nvSpPr>
          <p:cNvPr id="265" name="Google Shape;265;p39"/>
          <p:cNvSpPr txBox="1"/>
          <p:nvPr/>
        </p:nvSpPr>
        <p:spPr>
          <a:xfrm>
            <a:off x="136800" y="434675"/>
            <a:ext cx="8775300" cy="10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Most Rented film with rental count:</a:t>
            </a:r>
            <a:endParaRPr b="1"/>
          </a:p>
          <a:p>
            <a:pPr marL="457200" lvl="0" indent="-317500" algn="l" rtl="0">
              <a:lnSpc>
                <a:spcPct val="115000"/>
              </a:lnSpc>
              <a:spcBef>
                <a:spcPts val="1200"/>
              </a:spcBef>
              <a:spcAft>
                <a:spcPts val="0"/>
              </a:spcAft>
              <a:buSzPts val="1400"/>
              <a:buChar char="●"/>
            </a:pPr>
            <a:r>
              <a:rPr lang="en-GB"/>
              <a:t> "</a:t>
            </a:r>
            <a:r>
              <a:rPr lang="en-GB" b="1"/>
              <a:t>Telemark Heartbreakers</a:t>
            </a:r>
            <a:r>
              <a:rPr lang="en-GB"/>
              <a:t>" with 264 rentals, followed by "</a:t>
            </a:r>
            <a:r>
              <a:rPr lang="en-GB" b="1"/>
              <a:t>Dracula Crystal</a:t>
            </a:r>
            <a:r>
              <a:rPr lang="en-GB"/>
              <a:t>" at 247. Other popular titles include "</a:t>
            </a:r>
            <a:r>
              <a:rPr lang="en-GB" b="1"/>
              <a:t>Juggler Hardly</a:t>
            </a:r>
            <a:r>
              <a:rPr lang="en-GB"/>
              <a:t>" and "</a:t>
            </a:r>
            <a:r>
              <a:rPr lang="en-GB" b="1"/>
              <a:t>Titanic Boondock</a:t>
            </a:r>
            <a:r>
              <a:rPr lang="en-GB"/>
              <a:t>," all with over 200 rentals.</a:t>
            </a:r>
            <a:endParaRPr lang="en-GB"/>
          </a:p>
        </p:txBody>
      </p:sp>
      <p:sp>
        <p:nvSpPr>
          <p:cNvPr id="266" name="Google Shape;266;p39"/>
          <p:cNvSpPr txBox="1"/>
          <p:nvPr/>
        </p:nvSpPr>
        <p:spPr>
          <a:xfrm>
            <a:off x="2832150" y="0"/>
            <a:ext cx="3479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Rental Analysis</a:t>
            </a:r>
            <a:endParaRPr sz="2000" b="1">
              <a:solidFill>
                <a:srgbClr val="980000"/>
              </a:solidFill>
            </a:endParaRPr>
          </a:p>
        </p:txBody>
      </p:sp>
      <p:pic>
        <p:nvPicPr>
          <p:cNvPr id="267" name="Google Shape;267;p39"/>
          <p:cNvPicPr preferRelativeResize="0"/>
          <p:nvPr/>
        </p:nvPicPr>
        <p:blipFill>
          <a:blip r:embed="rId1"/>
          <a:stretch>
            <a:fillRect/>
          </a:stretch>
        </p:blipFill>
        <p:spPr>
          <a:xfrm>
            <a:off x="1848877" y="1484375"/>
            <a:ext cx="5800498" cy="347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71" name="Shape 271"/>
        <p:cNvGrpSpPr/>
        <p:nvPr/>
      </p:nvGrpSpPr>
      <p:grpSpPr>
        <a:xfrm>
          <a:off x="0" y="0"/>
          <a:ext cx="0" cy="0"/>
          <a:chOff x="0" y="0"/>
          <a:chExt cx="0" cy="0"/>
        </a:xfrm>
      </p:grpSpPr>
      <p:sp>
        <p:nvSpPr>
          <p:cNvPr id="272" name="Google Shape;272;p40"/>
          <p:cNvSpPr txBox="1"/>
          <p:nvPr/>
        </p:nvSpPr>
        <p:spPr>
          <a:xfrm>
            <a:off x="213000" y="434675"/>
            <a:ext cx="8500500" cy="80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Rental Rates with Counts:</a:t>
            </a:r>
            <a:endParaRPr b="1"/>
          </a:p>
          <a:p>
            <a:pPr marL="457200" lvl="0" indent="-317500" algn="l" rtl="0">
              <a:lnSpc>
                <a:spcPct val="115000"/>
              </a:lnSpc>
              <a:spcBef>
                <a:spcPts val="1200"/>
              </a:spcBef>
              <a:spcAft>
                <a:spcPts val="0"/>
              </a:spcAft>
              <a:buSzPts val="1400"/>
              <a:buChar char="●"/>
            </a:pPr>
            <a:r>
              <a:rPr lang="en-GB"/>
              <a:t>Rentals at $0.99 dominate with 27,759 rentals, followed by $2.99 (25,886) and $4.99 (24,937).</a:t>
            </a:r>
            <a:endParaRPr b="1"/>
          </a:p>
        </p:txBody>
      </p:sp>
      <p:sp>
        <p:nvSpPr>
          <p:cNvPr id="273" name="Google Shape;273;p40"/>
          <p:cNvSpPr txBox="1"/>
          <p:nvPr/>
        </p:nvSpPr>
        <p:spPr>
          <a:xfrm>
            <a:off x="2832150" y="0"/>
            <a:ext cx="3479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Rental Analysis</a:t>
            </a:r>
            <a:endParaRPr sz="2000" b="1">
              <a:solidFill>
                <a:srgbClr val="980000"/>
              </a:solidFill>
            </a:endParaRPr>
          </a:p>
        </p:txBody>
      </p:sp>
      <p:pic>
        <p:nvPicPr>
          <p:cNvPr id="274" name="Google Shape;274;p40"/>
          <p:cNvPicPr preferRelativeResize="0"/>
          <p:nvPr/>
        </p:nvPicPr>
        <p:blipFill>
          <a:blip r:embed="rId1"/>
          <a:stretch>
            <a:fillRect/>
          </a:stretch>
        </p:blipFill>
        <p:spPr>
          <a:xfrm>
            <a:off x="1844400" y="1338700"/>
            <a:ext cx="5853375" cy="3695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78" name="Shape 278"/>
        <p:cNvGrpSpPr/>
        <p:nvPr/>
      </p:nvGrpSpPr>
      <p:grpSpPr>
        <a:xfrm>
          <a:off x="0" y="0"/>
          <a:ext cx="0" cy="0"/>
          <a:chOff x="0" y="0"/>
          <a:chExt cx="0" cy="0"/>
        </a:xfrm>
      </p:grpSpPr>
      <p:sp>
        <p:nvSpPr>
          <p:cNvPr id="279" name="Google Shape;279;p41"/>
          <p:cNvSpPr txBox="1"/>
          <p:nvPr/>
        </p:nvSpPr>
        <p:spPr>
          <a:xfrm>
            <a:off x="136800" y="510875"/>
            <a:ext cx="8858700" cy="10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Film Length Groups:</a:t>
            </a:r>
            <a:endParaRPr b="1"/>
          </a:p>
          <a:p>
            <a:pPr marL="457200" lvl="0" indent="-317500" algn="l" rtl="0">
              <a:lnSpc>
                <a:spcPct val="115000"/>
              </a:lnSpc>
              <a:spcBef>
                <a:spcPts val="1200"/>
              </a:spcBef>
              <a:spcAft>
                <a:spcPts val="0"/>
              </a:spcAft>
              <a:buSzPts val="1400"/>
              <a:buChar char="●"/>
            </a:pPr>
            <a:r>
              <a:rPr lang="en-GB"/>
              <a:t>Most films are either long (&gt;180 min) with </a:t>
            </a:r>
            <a:r>
              <a:rPr lang="en-GB" b="1"/>
              <a:t>36,477 </a:t>
            </a:r>
            <a:r>
              <a:rPr lang="en-GB"/>
              <a:t>rentals, medium (60-120 min) with </a:t>
            </a:r>
            <a:r>
              <a:rPr lang="en-GB" b="1"/>
              <a:t>34,483 </a:t>
            </a:r>
            <a:r>
              <a:rPr lang="en-GB"/>
              <a:t>rentals and  short (&lt;60 minutes ) with </a:t>
            </a:r>
            <a:r>
              <a:rPr lang="en-GB" b="1"/>
              <a:t>7,622 </a:t>
            </a:r>
            <a:r>
              <a:rPr lang="en-GB"/>
              <a:t>rentals.</a:t>
            </a:r>
            <a:endParaRPr b="1"/>
          </a:p>
        </p:txBody>
      </p:sp>
      <p:sp>
        <p:nvSpPr>
          <p:cNvPr id="280" name="Google Shape;280;p41"/>
          <p:cNvSpPr txBox="1"/>
          <p:nvPr/>
        </p:nvSpPr>
        <p:spPr>
          <a:xfrm>
            <a:off x="2832150" y="0"/>
            <a:ext cx="3479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Rental Analysis</a:t>
            </a:r>
            <a:endParaRPr sz="2000" b="1">
              <a:solidFill>
                <a:srgbClr val="980000"/>
              </a:solidFill>
            </a:endParaRPr>
          </a:p>
        </p:txBody>
      </p:sp>
      <p:pic>
        <p:nvPicPr>
          <p:cNvPr id="281" name="Google Shape;281;p41"/>
          <p:cNvPicPr preferRelativeResize="0"/>
          <p:nvPr/>
        </p:nvPicPr>
        <p:blipFill>
          <a:blip r:embed="rId1"/>
          <a:stretch>
            <a:fillRect/>
          </a:stretch>
        </p:blipFill>
        <p:spPr>
          <a:xfrm>
            <a:off x="1990091" y="1636775"/>
            <a:ext cx="5377409" cy="3430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85" name="Shape 285"/>
        <p:cNvGrpSpPr/>
        <p:nvPr/>
      </p:nvGrpSpPr>
      <p:grpSpPr>
        <a:xfrm>
          <a:off x="0" y="0"/>
          <a:ext cx="0" cy="0"/>
          <a:chOff x="0" y="0"/>
          <a:chExt cx="0" cy="0"/>
        </a:xfrm>
      </p:grpSpPr>
      <p:sp>
        <p:nvSpPr>
          <p:cNvPr id="286" name="Google Shape;286;p42"/>
          <p:cNvSpPr txBox="1"/>
          <p:nvPr/>
        </p:nvSpPr>
        <p:spPr>
          <a:xfrm>
            <a:off x="136800" y="358475"/>
            <a:ext cx="8500500" cy="129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GB" b="1"/>
              <a:t>Top Rented Film Genres:</a:t>
            </a:r>
            <a:endParaRPr b="1"/>
          </a:p>
          <a:p>
            <a:pPr marL="457200" lvl="0" indent="-317500" algn="l" rtl="0">
              <a:lnSpc>
                <a:spcPct val="115000"/>
              </a:lnSpc>
              <a:spcBef>
                <a:spcPts val="1200"/>
              </a:spcBef>
              <a:spcAft>
                <a:spcPts val="0"/>
              </a:spcAft>
              <a:buSzPts val="1400"/>
              <a:buChar char="●"/>
            </a:pPr>
            <a:r>
              <a:rPr lang="en-GB" b="1"/>
              <a:t>Sports</a:t>
            </a:r>
            <a:r>
              <a:rPr lang="en-GB"/>
              <a:t> leads the list with 6,293 rentals, followed by </a:t>
            </a:r>
            <a:r>
              <a:rPr lang="en-GB" b="1"/>
              <a:t>Animation</a:t>
            </a:r>
            <a:r>
              <a:rPr lang="en-GB"/>
              <a:t> and </a:t>
            </a:r>
            <a:r>
              <a:rPr lang="en-GB" b="1"/>
              <a:t>Action</a:t>
            </a:r>
            <a:r>
              <a:rPr lang="en-GB"/>
              <a:t> with 5,913 and 5,606 rentals, respectively. Other popular genres include </a:t>
            </a:r>
            <a:r>
              <a:rPr lang="en-GB" b="1"/>
              <a:t>Documentary</a:t>
            </a:r>
            <a:r>
              <a:rPr lang="en-GB"/>
              <a:t>, </a:t>
            </a:r>
            <a:r>
              <a:rPr lang="en-GB" b="1"/>
              <a:t>Drama</a:t>
            </a:r>
            <a:r>
              <a:rPr lang="en-GB"/>
              <a:t>, and </a:t>
            </a:r>
            <a:r>
              <a:rPr lang="en-GB" b="1"/>
              <a:t>Sci-Fi</a:t>
            </a:r>
            <a:r>
              <a:rPr lang="en-GB"/>
              <a:t>, all exceeding 5,000 rentals, while genres like Music and Games round out the list with nearly 4,000 rentals.</a:t>
            </a:r>
            <a:endParaRPr b="1"/>
          </a:p>
        </p:txBody>
      </p:sp>
      <p:sp>
        <p:nvSpPr>
          <p:cNvPr id="287" name="Google Shape;287;p42"/>
          <p:cNvSpPr txBox="1"/>
          <p:nvPr/>
        </p:nvSpPr>
        <p:spPr>
          <a:xfrm>
            <a:off x="2832150" y="0"/>
            <a:ext cx="3479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Rental Analysis</a:t>
            </a:r>
            <a:endParaRPr sz="2000" b="1">
              <a:solidFill>
                <a:srgbClr val="980000"/>
              </a:solidFill>
            </a:endParaRPr>
          </a:p>
        </p:txBody>
      </p:sp>
      <p:pic>
        <p:nvPicPr>
          <p:cNvPr id="288" name="Google Shape;288;p42"/>
          <p:cNvPicPr preferRelativeResize="0"/>
          <p:nvPr/>
        </p:nvPicPr>
        <p:blipFill>
          <a:blip r:embed="rId1"/>
          <a:stretch>
            <a:fillRect/>
          </a:stretch>
        </p:blipFill>
        <p:spPr>
          <a:xfrm>
            <a:off x="1846283" y="1655975"/>
            <a:ext cx="5681842" cy="3389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92" name="Shape 292"/>
        <p:cNvGrpSpPr/>
        <p:nvPr/>
      </p:nvGrpSpPr>
      <p:grpSpPr>
        <a:xfrm>
          <a:off x="0" y="0"/>
          <a:ext cx="0" cy="0"/>
          <a:chOff x="0" y="0"/>
          <a:chExt cx="0" cy="0"/>
        </a:xfrm>
      </p:grpSpPr>
      <p:sp>
        <p:nvSpPr>
          <p:cNvPr id="293" name="Google Shape;293;p43"/>
          <p:cNvSpPr txBox="1"/>
          <p:nvPr/>
        </p:nvSpPr>
        <p:spPr>
          <a:xfrm>
            <a:off x="136800" y="434675"/>
            <a:ext cx="8500500" cy="107759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Average Rental Rate by Film Genre:</a:t>
            </a:r>
            <a:endParaRPr b="1"/>
          </a:p>
          <a:p>
            <a:pPr marL="457200" lvl="0" indent="-317500" algn="l" rtl="0">
              <a:lnSpc>
                <a:spcPct val="115000"/>
              </a:lnSpc>
              <a:spcBef>
                <a:spcPts val="1200"/>
              </a:spcBef>
              <a:spcAft>
                <a:spcPts val="0"/>
              </a:spcAft>
              <a:buSzPts val="1400"/>
              <a:buChar char="●"/>
            </a:pPr>
            <a:r>
              <a:rPr lang="en-GB" b="1"/>
              <a:t>Documentary </a:t>
            </a:r>
            <a:r>
              <a:rPr lang="en-GB"/>
              <a:t>films have an average rate of $2.45, while genres like </a:t>
            </a:r>
            <a:r>
              <a:rPr lang="en-GB" b="1"/>
              <a:t>Comedy </a:t>
            </a:r>
            <a:r>
              <a:rPr lang="en-GB"/>
              <a:t>($3.28) and </a:t>
            </a:r>
            <a:r>
              <a:rPr lang="en-GB" b="1"/>
              <a:t>Travel </a:t>
            </a:r>
            <a:r>
              <a:rPr lang="en-GB"/>
              <a:t>($3.39) have higher averages.</a:t>
            </a:r>
            <a:endParaRPr lang="en-GB"/>
          </a:p>
        </p:txBody>
      </p:sp>
      <p:sp>
        <p:nvSpPr>
          <p:cNvPr id="294" name="Google Shape;294;p43"/>
          <p:cNvSpPr txBox="1"/>
          <p:nvPr/>
        </p:nvSpPr>
        <p:spPr>
          <a:xfrm>
            <a:off x="2832150" y="0"/>
            <a:ext cx="3479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Rental Analysis</a:t>
            </a:r>
            <a:endParaRPr sz="2000" b="1">
              <a:solidFill>
                <a:srgbClr val="980000"/>
              </a:solidFill>
            </a:endParaRPr>
          </a:p>
        </p:txBody>
      </p:sp>
      <p:pic>
        <p:nvPicPr>
          <p:cNvPr id="295" name="Google Shape;295;p43"/>
          <p:cNvPicPr preferRelativeResize="0"/>
          <p:nvPr/>
        </p:nvPicPr>
        <p:blipFill>
          <a:blip r:embed="rId1"/>
          <a:stretch>
            <a:fillRect/>
          </a:stretch>
        </p:blipFill>
        <p:spPr>
          <a:xfrm>
            <a:off x="1980501" y="1469800"/>
            <a:ext cx="4996700" cy="3608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78" name="Shape 178"/>
        <p:cNvGrpSpPr/>
        <p:nvPr/>
      </p:nvGrpSpPr>
      <p:grpSpPr>
        <a:xfrm>
          <a:off x="0" y="0"/>
          <a:ext cx="0" cy="0"/>
          <a:chOff x="0" y="0"/>
          <a:chExt cx="0" cy="0"/>
        </a:xfrm>
      </p:grpSpPr>
      <p:sp>
        <p:nvSpPr>
          <p:cNvPr id="179" name="Google Shape;179;p26"/>
          <p:cNvSpPr txBox="1"/>
          <p:nvPr/>
        </p:nvSpPr>
        <p:spPr>
          <a:xfrm>
            <a:off x="94200" y="696100"/>
            <a:ext cx="8897400" cy="426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800"/>
              <a:t>Predict customer behavior in a DVD rental business, specifically focusing on customer churn, movie genre preferences, and rental demand forecasting. The objective is to use deep learning techniques to create models that can assist in decision-making, marketing strategies, and personalized customer recommendations.</a:t>
            </a:r>
            <a:endParaRPr sz="1800"/>
          </a:p>
          <a:p>
            <a:pPr marL="0" lvl="0" indent="0" algn="l" rtl="0">
              <a:lnSpc>
                <a:spcPct val="115000"/>
              </a:lnSpc>
              <a:spcBef>
                <a:spcPts val="1200"/>
              </a:spcBef>
              <a:spcAft>
                <a:spcPts val="0"/>
              </a:spcAft>
              <a:buNone/>
            </a:pPr>
            <a:r>
              <a:rPr lang="en-GB" sz="1800" b="1"/>
              <a:t>Business Use Cases:</a:t>
            </a:r>
            <a:endParaRPr sz="1800" b="1"/>
          </a:p>
          <a:p>
            <a:pPr marL="0" lvl="0" indent="0" algn="l" rtl="0">
              <a:lnSpc>
                <a:spcPct val="115000"/>
              </a:lnSpc>
              <a:spcBef>
                <a:spcPts val="1200"/>
              </a:spcBef>
              <a:spcAft>
                <a:spcPts val="0"/>
              </a:spcAft>
              <a:buNone/>
            </a:pPr>
            <a:r>
              <a:rPr lang="en-GB" sz="1800"/>
              <a:t>  </a:t>
            </a:r>
            <a:r>
              <a:rPr lang="en-GB" sz="1800" b="1"/>
              <a:t>Customer Churn Prediction</a:t>
            </a:r>
            <a:r>
              <a:rPr lang="en-GB" sz="1800"/>
              <a:t>: Identify customers likely to churn so proactive retention strategies can be applied.</a:t>
            </a:r>
            <a:endParaRPr sz="1800"/>
          </a:p>
          <a:p>
            <a:pPr marL="0" lvl="0" indent="0" algn="l" rtl="0">
              <a:lnSpc>
                <a:spcPct val="115000"/>
              </a:lnSpc>
              <a:spcBef>
                <a:spcPts val="1200"/>
              </a:spcBef>
              <a:spcAft>
                <a:spcPts val="0"/>
              </a:spcAft>
              <a:buNone/>
            </a:pPr>
            <a:r>
              <a:rPr lang="en-GB" sz="1800"/>
              <a:t>  </a:t>
            </a:r>
            <a:r>
              <a:rPr lang="en-GB" sz="1800" b="1"/>
              <a:t>Movie Genre Preference Prediction</a:t>
            </a:r>
            <a:r>
              <a:rPr lang="en-GB" sz="1800"/>
              <a:t>: Recommend personalized movie genres to customers based on past rental behavior.</a:t>
            </a:r>
            <a:endParaRPr sz="1800"/>
          </a:p>
          <a:p>
            <a:pPr marL="0" lvl="0" indent="0" algn="l" rtl="0">
              <a:lnSpc>
                <a:spcPct val="115000"/>
              </a:lnSpc>
              <a:spcBef>
                <a:spcPts val="1200"/>
              </a:spcBef>
              <a:spcAft>
                <a:spcPts val="1200"/>
              </a:spcAft>
              <a:buNone/>
            </a:pPr>
            <a:r>
              <a:rPr lang="en-GB" sz="1800"/>
              <a:t>  </a:t>
            </a:r>
            <a:r>
              <a:rPr lang="en-GB" sz="1800" b="1"/>
              <a:t>Rental Demand Forecasting</a:t>
            </a:r>
            <a:r>
              <a:rPr lang="en-GB" sz="1800"/>
              <a:t>: Predict future rental demand to optimize stock and inventory planning at DVD rental stores.</a:t>
            </a:r>
            <a:endParaRPr sz="1800"/>
          </a:p>
        </p:txBody>
      </p:sp>
      <p:sp>
        <p:nvSpPr>
          <p:cNvPr id="180" name="Google Shape;180;p26"/>
          <p:cNvSpPr txBox="1"/>
          <p:nvPr/>
        </p:nvSpPr>
        <p:spPr>
          <a:xfrm>
            <a:off x="2551950" y="109300"/>
            <a:ext cx="3524700" cy="554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400" b="1">
                <a:solidFill>
                  <a:srgbClr val="980000"/>
                </a:solidFill>
              </a:rPr>
              <a:t>Problem Statement</a:t>
            </a:r>
            <a:endParaRPr sz="2400">
              <a:solidFill>
                <a:srgbClr val="98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99" name="Shape 299"/>
        <p:cNvGrpSpPr/>
        <p:nvPr/>
      </p:nvGrpSpPr>
      <p:grpSpPr>
        <a:xfrm>
          <a:off x="0" y="0"/>
          <a:ext cx="0" cy="0"/>
          <a:chOff x="0" y="0"/>
          <a:chExt cx="0" cy="0"/>
        </a:xfrm>
      </p:grpSpPr>
      <p:sp>
        <p:nvSpPr>
          <p:cNvPr id="300" name="Google Shape;300;p44"/>
          <p:cNvSpPr txBox="1"/>
          <p:nvPr/>
        </p:nvSpPr>
        <p:spPr>
          <a:xfrm>
            <a:off x="213000" y="510875"/>
            <a:ext cx="8500500" cy="82994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GB" b="1"/>
              <a:t>Film Ratings with Counts:</a:t>
            </a:r>
            <a:endParaRPr b="1"/>
          </a:p>
          <a:p>
            <a:pPr marL="457200" lvl="0" indent="-317500" algn="l" rtl="0">
              <a:lnSpc>
                <a:spcPct val="115000"/>
              </a:lnSpc>
              <a:spcBef>
                <a:spcPts val="1200"/>
              </a:spcBef>
              <a:spcAft>
                <a:spcPts val="0"/>
              </a:spcAft>
              <a:buSzPts val="1400"/>
              <a:buChar char="●"/>
            </a:pPr>
            <a:r>
              <a:rPr lang="en-GB"/>
              <a:t>The film ratings will be categorized into five groups: </a:t>
            </a:r>
            <a:r>
              <a:rPr lang="en-GB" b="1"/>
              <a:t>R, PG, G, PG-13, and NC-17.</a:t>
            </a:r>
            <a:endParaRPr b="1"/>
          </a:p>
        </p:txBody>
      </p:sp>
      <p:sp>
        <p:nvSpPr>
          <p:cNvPr id="301" name="Google Shape;301;p44"/>
          <p:cNvSpPr txBox="1"/>
          <p:nvPr/>
        </p:nvSpPr>
        <p:spPr>
          <a:xfrm>
            <a:off x="2832150" y="0"/>
            <a:ext cx="3479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Rental Analysis</a:t>
            </a:r>
            <a:endParaRPr sz="2000" b="1">
              <a:solidFill>
                <a:srgbClr val="980000"/>
              </a:solidFill>
            </a:endParaRPr>
          </a:p>
        </p:txBody>
      </p:sp>
      <p:pic>
        <p:nvPicPr>
          <p:cNvPr id="302" name="Google Shape;302;p44"/>
          <p:cNvPicPr preferRelativeResize="0"/>
          <p:nvPr/>
        </p:nvPicPr>
        <p:blipFill>
          <a:blip r:embed="rId1"/>
          <a:stretch>
            <a:fillRect/>
          </a:stretch>
        </p:blipFill>
        <p:spPr>
          <a:xfrm>
            <a:off x="2590800" y="1465175"/>
            <a:ext cx="4587563" cy="3525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06" name="Shape 306"/>
        <p:cNvGrpSpPr/>
        <p:nvPr/>
      </p:nvGrpSpPr>
      <p:grpSpPr>
        <a:xfrm>
          <a:off x="0" y="0"/>
          <a:ext cx="0" cy="0"/>
          <a:chOff x="0" y="0"/>
          <a:chExt cx="0" cy="0"/>
        </a:xfrm>
      </p:grpSpPr>
      <p:sp>
        <p:nvSpPr>
          <p:cNvPr id="307" name="Google Shape;307;p45"/>
          <p:cNvSpPr txBox="1"/>
          <p:nvPr/>
        </p:nvSpPr>
        <p:spPr>
          <a:xfrm>
            <a:off x="250150" y="730800"/>
            <a:ext cx="8552400" cy="368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GB" b="1"/>
              <a:t>Film Ratings with Counts</a:t>
            </a:r>
            <a:r>
              <a:rPr lang="en-GB" b="1"/>
              <a:t>:</a:t>
            </a:r>
            <a:endParaRPr b="1"/>
          </a:p>
          <a:p>
            <a:pPr marL="457200" lvl="0" indent="-317500" algn="l" rtl="0">
              <a:lnSpc>
                <a:spcPct val="115000"/>
              </a:lnSpc>
              <a:spcBef>
                <a:spcPts val="1200"/>
              </a:spcBef>
              <a:spcAft>
                <a:spcPts val="0"/>
              </a:spcAft>
              <a:buSzPts val="1400"/>
              <a:buChar char="●"/>
            </a:pPr>
            <a:r>
              <a:rPr lang="en-GB" b="1"/>
              <a:t>PG-13 (16,914 films)</a:t>
            </a:r>
            <a:r>
              <a:rPr lang="en-GB"/>
              <a:t>: Most common rating, appealing to teens and adults, indicating a strong market for content suitable for older children and teenagers.</a:t>
            </a:r>
            <a:endParaRPr lang="en-GB"/>
          </a:p>
          <a:p>
            <a:pPr marL="457200" lvl="0" indent="-317500" algn="l" rtl="0">
              <a:lnSpc>
                <a:spcPct val="115000"/>
              </a:lnSpc>
              <a:spcBef>
                <a:spcPts val="0"/>
              </a:spcBef>
              <a:spcAft>
                <a:spcPts val="0"/>
              </a:spcAft>
              <a:buSzPts val="1400"/>
              <a:buChar char="●"/>
            </a:pPr>
            <a:r>
              <a:rPr lang="en-GB" b="1"/>
              <a:t>PG (16,779 films)</a:t>
            </a:r>
            <a:r>
              <a:rPr lang="en-GB"/>
              <a:t>: Close in count to PG-13, reflecting a significant number of family-friendly films aimed at younger audiences.</a:t>
            </a:r>
            <a:endParaRPr lang="en-GB"/>
          </a:p>
          <a:p>
            <a:pPr marL="457200" lvl="0" indent="-317500" algn="l" rtl="0">
              <a:lnSpc>
                <a:spcPct val="115000"/>
              </a:lnSpc>
              <a:spcBef>
                <a:spcPts val="0"/>
              </a:spcBef>
              <a:spcAft>
                <a:spcPts val="0"/>
              </a:spcAft>
              <a:buSzPts val="1400"/>
              <a:buChar char="●"/>
            </a:pPr>
            <a:r>
              <a:rPr lang="en-GB" b="1"/>
              <a:t>NC-17 (15,768 films)</a:t>
            </a:r>
            <a:r>
              <a:rPr lang="en-GB"/>
              <a:t>: Represents mature content, with a notable number of films targeting adult viewers, though less common than PG and PG-13.</a:t>
            </a:r>
            <a:endParaRPr lang="en-GB"/>
          </a:p>
          <a:p>
            <a:pPr marL="457200" lvl="0" indent="-317500" algn="l" rtl="0">
              <a:lnSpc>
                <a:spcPct val="115000"/>
              </a:lnSpc>
              <a:spcBef>
                <a:spcPts val="0"/>
              </a:spcBef>
              <a:spcAft>
                <a:spcPts val="0"/>
              </a:spcAft>
              <a:buSzPts val="1400"/>
              <a:buChar char="●"/>
            </a:pPr>
            <a:r>
              <a:rPr lang="en-GB" b="1"/>
              <a:t>R (15,403 films)</a:t>
            </a:r>
            <a:r>
              <a:rPr lang="en-GB"/>
              <a:t>: Slightly less common, indicating films intended for mature audiences, often featuring more intense themes or content.</a:t>
            </a:r>
            <a:endParaRPr lang="en-GB"/>
          </a:p>
          <a:p>
            <a:pPr marL="457200" lvl="0" indent="-317500" algn="l" rtl="0">
              <a:lnSpc>
                <a:spcPct val="115000"/>
              </a:lnSpc>
              <a:spcBef>
                <a:spcPts val="0"/>
              </a:spcBef>
              <a:spcAft>
                <a:spcPts val="0"/>
              </a:spcAft>
              <a:buSzPts val="1400"/>
              <a:buChar char="●"/>
            </a:pPr>
            <a:r>
              <a:rPr lang="en-GB" b="1"/>
              <a:t>G (13,718 films)</a:t>
            </a:r>
            <a:r>
              <a:rPr lang="en-GB"/>
              <a:t>: The least common rating, suggesting a smaller market for content strictly suitable for children.</a:t>
            </a:r>
            <a:endParaRPr lang="en-GB"/>
          </a:p>
          <a:p>
            <a:pPr marL="0" lvl="0" indent="0" algn="l" rtl="0">
              <a:lnSpc>
                <a:spcPct val="115000"/>
              </a:lnSpc>
              <a:spcBef>
                <a:spcPts val="1200"/>
              </a:spcBef>
              <a:spcAft>
                <a:spcPts val="1200"/>
              </a:spcAft>
              <a:buNone/>
            </a:pPr>
            <a:r>
              <a:rPr lang="en-GB" b="1"/>
              <a:t>Overall, the data indicates a preference for ratings that appeal to a broader audience, particularly in the PG-13 and PG categories, while there is room for growth in the G and R categories.</a:t>
            </a:r>
            <a:endParaRPr b="1"/>
          </a:p>
        </p:txBody>
      </p:sp>
      <p:sp>
        <p:nvSpPr>
          <p:cNvPr id="308" name="Google Shape;308;p45"/>
          <p:cNvSpPr txBox="1"/>
          <p:nvPr/>
        </p:nvSpPr>
        <p:spPr>
          <a:xfrm>
            <a:off x="2755950" y="76200"/>
            <a:ext cx="3479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Rental Analysis</a:t>
            </a:r>
            <a:endParaRPr sz="2000" b="1">
              <a:solidFill>
                <a:srgbClr val="98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12" name="Shape 312"/>
        <p:cNvGrpSpPr/>
        <p:nvPr/>
      </p:nvGrpSpPr>
      <p:grpSpPr>
        <a:xfrm>
          <a:off x="0" y="0"/>
          <a:ext cx="0" cy="0"/>
          <a:chOff x="0" y="0"/>
          <a:chExt cx="0" cy="0"/>
        </a:xfrm>
      </p:grpSpPr>
      <p:sp>
        <p:nvSpPr>
          <p:cNvPr id="313" name="Google Shape;313;p46"/>
          <p:cNvSpPr txBox="1"/>
          <p:nvPr/>
        </p:nvSpPr>
        <p:spPr>
          <a:xfrm>
            <a:off x="173950" y="502200"/>
            <a:ext cx="8552400" cy="10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GB" b="1"/>
              <a:t>Rental count by month</a:t>
            </a:r>
            <a:r>
              <a:rPr lang="en-GB" b="1"/>
              <a:t>:</a:t>
            </a:r>
            <a:endParaRPr b="1"/>
          </a:p>
          <a:p>
            <a:pPr marL="457200" lvl="0" indent="-317500" algn="l" rtl="0">
              <a:lnSpc>
                <a:spcPct val="115000"/>
              </a:lnSpc>
              <a:spcBef>
                <a:spcPts val="1200"/>
              </a:spcBef>
              <a:spcAft>
                <a:spcPts val="0"/>
              </a:spcAft>
              <a:buSzPts val="1400"/>
              <a:buChar char="●"/>
            </a:pPr>
            <a:r>
              <a:rPr lang="en-GB"/>
              <a:t>In July, rentals peaked at 36,618, significantly higher than June's 10,969 and August's 30,995. This indicates a strong seasonal trend, with </a:t>
            </a:r>
            <a:r>
              <a:rPr lang="en-GB" b="1"/>
              <a:t>July </a:t>
            </a:r>
            <a:r>
              <a:rPr lang="en-GB"/>
              <a:t>being the most popular month for rentals.</a:t>
            </a:r>
            <a:endParaRPr lang="en-GB"/>
          </a:p>
        </p:txBody>
      </p:sp>
      <p:sp>
        <p:nvSpPr>
          <p:cNvPr id="314" name="Google Shape;314;p46"/>
          <p:cNvSpPr txBox="1"/>
          <p:nvPr/>
        </p:nvSpPr>
        <p:spPr>
          <a:xfrm>
            <a:off x="2755950" y="76200"/>
            <a:ext cx="3479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Time-series Analysis</a:t>
            </a:r>
            <a:endParaRPr sz="2000" b="1">
              <a:solidFill>
                <a:srgbClr val="980000"/>
              </a:solidFill>
            </a:endParaRPr>
          </a:p>
        </p:txBody>
      </p:sp>
      <p:pic>
        <p:nvPicPr>
          <p:cNvPr id="315" name="Google Shape;315;p46"/>
          <p:cNvPicPr preferRelativeResize="0"/>
          <p:nvPr/>
        </p:nvPicPr>
        <p:blipFill>
          <a:blip r:embed="rId1"/>
          <a:stretch>
            <a:fillRect/>
          </a:stretch>
        </p:blipFill>
        <p:spPr>
          <a:xfrm>
            <a:off x="1905000" y="1628100"/>
            <a:ext cx="5206099" cy="3286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19" name="Shape 319"/>
        <p:cNvGrpSpPr/>
        <p:nvPr/>
      </p:nvGrpSpPr>
      <p:grpSpPr>
        <a:xfrm>
          <a:off x="0" y="0"/>
          <a:ext cx="0" cy="0"/>
          <a:chOff x="0" y="0"/>
          <a:chExt cx="0" cy="0"/>
        </a:xfrm>
      </p:grpSpPr>
      <p:sp>
        <p:nvSpPr>
          <p:cNvPr id="320" name="Google Shape;320;p47"/>
          <p:cNvSpPr txBox="1"/>
          <p:nvPr/>
        </p:nvSpPr>
        <p:spPr>
          <a:xfrm>
            <a:off x="173950" y="502200"/>
            <a:ext cx="8552400" cy="129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Rental count by day</a:t>
            </a:r>
            <a:r>
              <a:rPr lang="en-GB" b="1"/>
              <a:t> of week</a:t>
            </a:r>
            <a:r>
              <a:rPr lang="en-GB" b="1"/>
              <a:t>:</a:t>
            </a:r>
            <a:endParaRPr b="1"/>
          </a:p>
          <a:p>
            <a:pPr marL="457200" lvl="0" indent="-317500" algn="l" rtl="0">
              <a:lnSpc>
                <a:spcPct val="115000"/>
              </a:lnSpc>
              <a:spcBef>
                <a:spcPts val="1200"/>
              </a:spcBef>
              <a:spcAft>
                <a:spcPts val="0"/>
              </a:spcAft>
              <a:buSzPts val="1400"/>
              <a:buChar char="●"/>
            </a:pPr>
            <a:r>
              <a:rPr lang="en-GB"/>
              <a:t>The highest rental counts occurred on Sunday (11,573) and Saturday (11,414), followed closely by Friday (11,327). Rentals tend to decline midweek, with Thursday showing the lowest count at 10,735.</a:t>
            </a:r>
            <a:endParaRPr lang="en-GB"/>
          </a:p>
        </p:txBody>
      </p:sp>
      <p:sp>
        <p:nvSpPr>
          <p:cNvPr id="321" name="Google Shape;321;p47"/>
          <p:cNvSpPr txBox="1"/>
          <p:nvPr/>
        </p:nvSpPr>
        <p:spPr>
          <a:xfrm>
            <a:off x="2755950" y="76200"/>
            <a:ext cx="3479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Time-series Analysis</a:t>
            </a:r>
            <a:endParaRPr sz="2000" b="1">
              <a:solidFill>
                <a:srgbClr val="980000"/>
              </a:solidFill>
            </a:endParaRPr>
          </a:p>
        </p:txBody>
      </p:sp>
      <p:pic>
        <p:nvPicPr>
          <p:cNvPr id="322" name="Google Shape;322;p47"/>
          <p:cNvPicPr preferRelativeResize="0"/>
          <p:nvPr/>
        </p:nvPicPr>
        <p:blipFill>
          <a:blip r:embed="rId1"/>
          <a:stretch>
            <a:fillRect/>
          </a:stretch>
        </p:blipFill>
        <p:spPr>
          <a:xfrm>
            <a:off x="1950725" y="1611965"/>
            <a:ext cx="4929875" cy="3413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26" name="Shape 326"/>
        <p:cNvGrpSpPr/>
        <p:nvPr/>
      </p:nvGrpSpPr>
      <p:grpSpPr>
        <a:xfrm>
          <a:off x="0" y="0"/>
          <a:ext cx="0" cy="0"/>
          <a:chOff x="0" y="0"/>
          <a:chExt cx="0" cy="0"/>
        </a:xfrm>
      </p:grpSpPr>
      <p:sp>
        <p:nvSpPr>
          <p:cNvPr id="327" name="Google Shape;327;p48"/>
          <p:cNvSpPr txBox="1"/>
          <p:nvPr/>
        </p:nvSpPr>
        <p:spPr>
          <a:xfrm>
            <a:off x="173950" y="502200"/>
            <a:ext cx="8552400" cy="129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Rental count by day:</a:t>
            </a:r>
            <a:endParaRPr b="1"/>
          </a:p>
          <a:p>
            <a:pPr marL="457200" lvl="0" indent="-317500" algn="l" rtl="0">
              <a:lnSpc>
                <a:spcPct val="115000"/>
              </a:lnSpc>
              <a:spcBef>
                <a:spcPts val="1200"/>
              </a:spcBef>
              <a:spcAft>
                <a:spcPts val="0"/>
              </a:spcAft>
              <a:buSzPts val="1400"/>
              <a:buChar char="●"/>
            </a:pPr>
            <a:r>
              <a:rPr lang="en-GB"/>
              <a:t>The rental count varied significantly across the month, with notable peaks on the 17th (4,927), 19th (5,092), and 20th (5,059), indicating higher demand during mid-month. In contrast, rental counts were lowest on the 14th (54) and 26th (171), suggesting less activity on those days.</a:t>
            </a:r>
            <a:endParaRPr lang="en-GB"/>
          </a:p>
        </p:txBody>
      </p:sp>
      <p:sp>
        <p:nvSpPr>
          <p:cNvPr id="328" name="Google Shape;328;p48"/>
          <p:cNvSpPr txBox="1"/>
          <p:nvPr/>
        </p:nvSpPr>
        <p:spPr>
          <a:xfrm>
            <a:off x="2755950" y="76200"/>
            <a:ext cx="3479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Time-series Analysis</a:t>
            </a:r>
            <a:endParaRPr sz="2000" b="1">
              <a:solidFill>
                <a:srgbClr val="980000"/>
              </a:solidFill>
            </a:endParaRPr>
          </a:p>
        </p:txBody>
      </p:sp>
      <p:pic>
        <p:nvPicPr>
          <p:cNvPr id="329" name="Google Shape;329;p48"/>
          <p:cNvPicPr preferRelativeResize="0"/>
          <p:nvPr/>
        </p:nvPicPr>
        <p:blipFill>
          <a:blip r:embed="rId1"/>
          <a:stretch>
            <a:fillRect/>
          </a:stretch>
        </p:blipFill>
        <p:spPr>
          <a:xfrm>
            <a:off x="2209800" y="1875790"/>
            <a:ext cx="4763770" cy="310388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33" name="Shape 333"/>
        <p:cNvGrpSpPr/>
        <p:nvPr/>
      </p:nvGrpSpPr>
      <p:grpSpPr>
        <a:xfrm>
          <a:off x="0" y="0"/>
          <a:ext cx="0" cy="0"/>
          <a:chOff x="0" y="0"/>
          <a:chExt cx="0" cy="0"/>
        </a:xfrm>
      </p:grpSpPr>
      <p:sp>
        <p:nvSpPr>
          <p:cNvPr id="334" name="Google Shape;334;p49"/>
          <p:cNvSpPr txBox="1"/>
          <p:nvPr/>
        </p:nvSpPr>
        <p:spPr>
          <a:xfrm>
            <a:off x="173950" y="349800"/>
            <a:ext cx="8552400" cy="154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Heatmap</a:t>
            </a:r>
            <a:r>
              <a:rPr lang="en-GB" b="1"/>
              <a:t>:</a:t>
            </a:r>
            <a:endParaRPr b="1"/>
          </a:p>
          <a:p>
            <a:pPr marL="457200" lvl="0" indent="-317500" algn="l" rtl="0">
              <a:lnSpc>
                <a:spcPct val="115000"/>
              </a:lnSpc>
              <a:spcBef>
                <a:spcPts val="1200"/>
              </a:spcBef>
              <a:spcAft>
                <a:spcPts val="0"/>
              </a:spcAft>
              <a:buSzPts val="1400"/>
              <a:buChar char="●"/>
            </a:pPr>
            <a:r>
              <a:rPr lang="en-GB"/>
              <a:t>The heatmap reveals that </a:t>
            </a:r>
            <a:r>
              <a:rPr lang="en-GB">
                <a:solidFill>
                  <a:srgbClr val="188038"/>
                </a:solidFill>
                <a:latin typeface="Roboto Mono" panose="00000009000000000000"/>
                <a:ea typeface="Roboto Mono" panose="00000009000000000000"/>
                <a:cs typeface="Roboto Mono" panose="00000009000000000000"/>
                <a:sym typeface="Roboto Mono" panose="00000009000000000000"/>
              </a:rPr>
              <a:t>payment_amount</a:t>
            </a:r>
            <a:r>
              <a:rPr lang="en-GB"/>
              <a:t> has a moderate positive correlation with both </a:t>
            </a:r>
            <a:r>
              <a:rPr lang="en-GB">
                <a:solidFill>
                  <a:srgbClr val="188038"/>
                </a:solidFill>
                <a:latin typeface="Roboto Mono" panose="00000009000000000000"/>
                <a:ea typeface="Roboto Mono" panose="00000009000000000000"/>
                <a:cs typeface="Roboto Mono" panose="00000009000000000000"/>
                <a:sym typeface="Roboto Mono" panose="00000009000000000000"/>
              </a:rPr>
              <a:t>rental_rate</a:t>
            </a:r>
            <a:r>
              <a:rPr lang="en-GB"/>
              <a:t> (0.68) and </a:t>
            </a:r>
            <a:r>
              <a:rPr lang="en-GB">
                <a:solidFill>
                  <a:srgbClr val="188038"/>
                </a:solidFill>
                <a:latin typeface="Roboto Mono" panose="00000009000000000000"/>
                <a:ea typeface="Roboto Mono" panose="00000009000000000000"/>
                <a:cs typeface="Roboto Mono" panose="00000009000000000000"/>
                <a:sym typeface="Roboto Mono" panose="00000009000000000000"/>
              </a:rPr>
              <a:t>rental_duration_days</a:t>
            </a:r>
            <a:r>
              <a:rPr lang="en-GB"/>
              <a:t> (0.56), suggesting higher payments with higher rates and longer rentals. Other variable pairs show weak correlations, indicating limited relationships among them.</a:t>
            </a:r>
            <a:endParaRPr lang="en-GB"/>
          </a:p>
        </p:txBody>
      </p:sp>
      <p:sp>
        <p:nvSpPr>
          <p:cNvPr id="335" name="Google Shape;335;p49"/>
          <p:cNvSpPr txBox="1"/>
          <p:nvPr/>
        </p:nvSpPr>
        <p:spPr>
          <a:xfrm>
            <a:off x="2755950" y="0"/>
            <a:ext cx="3479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Correlation Analysis</a:t>
            </a:r>
            <a:endParaRPr sz="2000" b="1">
              <a:solidFill>
                <a:srgbClr val="980000"/>
              </a:solidFill>
            </a:endParaRPr>
          </a:p>
        </p:txBody>
      </p:sp>
      <p:pic>
        <p:nvPicPr>
          <p:cNvPr id="336" name="Google Shape;336;p49"/>
          <p:cNvPicPr preferRelativeResize="0"/>
          <p:nvPr/>
        </p:nvPicPr>
        <p:blipFill>
          <a:blip r:embed="rId1"/>
          <a:stretch>
            <a:fillRect/>
          </a:stretch>
        </p:blipFill>
        <p:spPr>
          <a:xfrm>
            <a:off x="2043575" y="1818900"/>
            <a:ext cx="4934306" cy="3248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40" name="Shape 340"/>
        <p:cNvGrpSpPr/>
        <p:nvPr/>
      </p:nvGrpSpPr>
      <p:grpSpPr>
        <a:xfrm>
          <a:off x="0" y="0"/>
          <a:ext cx="0" cy="0"/>
          <a:chOff x="0" y="0"/>
          <a:chExt cx="0" cy="0"/>
        </a:xfrm>
      </p:grpSpPr>
      <p:sp>
        <p:nvSpPr>
          <p:cNvPr id="341" name="Google Shape;341;p50"/>
          <p:cNvSpPr txBox="1"/>
          <p:nvPr/>
        </p:nvSpPr>
        <p:spPr>
          <a:xfrm>
            <a:off x="173950" y="578400"/>
            <a:ext cx="6455100" cy="1476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Overview</a:t>
            </a:r>
            <a:r>
              <a:rPr lang="en-GB"/>
              <a:t>:</a:t>
            </a:r>
            <a:endParaRPr sz="1500"/>
          </a:p>
          <a:p>
            <a:pPr marL="457200" lvl="0" indent="-311150" algn="l" rtl="0">
              <a:lnSpc>
                <a:spcPct val="115000"/>
              </a:lnSpc>
              <a:spcBef>
                <a:spcPts val="1200"/>
              </a:spcBef>
              <a:spcAft>
                <a:spcPts val="0"/>
              </a:spcAft>
              <a:buSzPts val="1300"/>
              <a:buChar char="●"/>
            </a:pPr>
            <a:r>
              <a:rPr lang="en-GB" sz="1300"/>
              <a:t>Build an Artificial Neural Network (ANN) to predict customer churn (classification task).</a:t>
            </a:r>
            <a:endParaRPr sz="1300"/>
          </a:p>
          <a:p>
            <a:pPr marL="457200" lvl="0" indent="-311150" algn="l" rtl="0">
              <a:lnSpc>
                <a:spcPct val="115000"/>
              </a:lnSpc>
              <a:spcBef>
                <a:spcPts val="0"/>
              </a:spcBef>
              <a:spcAft>
                <a:spcPts val="0"/>
              </a:spcAft>
              <a:buSzPts val="1300"/>
              <a:buChar char="●"/>
            </a:pPr>
            <a:r>
              <a:rPr lang="en-GB" sz="1300"/>
              <a:t>Identify customers likely to churn so proactive retention strategies can be applied.</a:t>
            </a:r>
            <a:endParaRPr sz="1300"/>
          </a:p>
        </p:txBody>
      </p:sp>
      <p:sp>
        <p:nvSpPr>
          <p:cNvPr id="342" name="Google Shape;342;p50"/>
          <p:cNvSpPr txBox="1"/>
          <p:nvPr/>
        </p:nvSpPr>
        <p:spPr>
          <a:xfrm>
            <a:off x="2755950" y="76200"/>
            <a:ext cx="34797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GB" sz="1800" b="1">
                <a:solidFill>
                  <a:srgbClr val="980000"/>
                </a:solidFill>
              </a:rPr>
              <a:t>Customer churn prediction</a:t>
            </a:r>
            <a:endParaRPr sz="1800" b="1">
              <a:solidFill>
                <a:srgbClr val="980000"/>
              </a:solidFill>
            </a:endParaRPr>
          </a:p>
        </p:txBody>
      </p:sp>
      <p:sp>
        <p:nvSpPr>
          <p:cNvPr id="343" name="Google Shape;343;p50"/>
          <p:cNvSpPr txBox="1"/>
          <p:nvPr/>
        </p:nvSpPr>
        <p:spPr>
          <a:xfrm>
            <a:off x="6629050" y="76200"/>
            <a:ext cx="2402100" cy="2539800"/>
          </a:xfrm>
          <a:prstGeom prst="rect">
            <a:avLst/>
          </a:prstGeom>
          <a:noFill/>
          <a:ln>
            <a:noFill/>
          </a:ln>
        </p:spPr>
        <p:txBody>
          <a:bodyPr spcFirstLastPara="1" wrap="square" lIns="91425" tIns="91425" rIns="91425" bIns="91425" anchor="t" anchorCtr="0">
            <a:spAutoFit/>
          </a:bodyPr>
          <a:lstStyle/>
          <a:p>
            <a:pPr marL="0" lvl="0" indent="0" algn="l" rtl="0">
              <a:lnSpc>
                <a:spcPct val="136000"/>
              </a:lnSpc>
              <a:spcBef>
                <a:spcPts val="0"/>
              </a:spcBef>
              <a:spcAft>
                <a:spcPts val="0"/>
              </a:spcAft>
              <a:buNone/>
            </a:pP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Predict_churn = {</a:t>
            </a:r>
            <a:endParaRPr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b="1">
                <a:solidFill>
                  <a:srgbClr val="C7444A"/>
                </a:solidFill>
                <a:highlight>
                  <a:srgbClr val="1E1E1E"/>
                </a:highlight>
                <a:latin typeface="Courier New" panose="02070309020205020404"/>
                <a:ea typeface="Courier New" panose="02070309020205020404"/>
                <a:cs typeface="Courier New" panose="02070309020205020404"/>
                <a:sym typeface="Courier New" panose="02070309020205020404"/>
              </a:rPr>
              <a:t>"model_name"</a:t>
            </a: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b="1">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"churn"</a:t>
            </a: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b="1">
                <a:solidFill>
                  <a:srgbClr val="C7444A"/>
                </a:solidFill>
                <a:highlight>
                  <a:srgbClr val="1E1E1E"/>
                </a:highlight>
                <a:latin typeface="Courier New" panose="02070309020205020404"/>
                <a:ea typeface="Courier New" panose="02070309020205020404"/>
                <a:cs typeface="Courier New" panose="02070309020205020404"/>
                <a:sym typeface="Courier New" panose="02070309020205020404"/>
              </a:rPr>
              <a:t>"target"</a:t>
            </a: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b="1">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"active"</a:t>
            </a: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b="1">
                <a:solidFill>
                  <a:srgbClr val="C7444A"/>
                </a:solidFill>
                <a:highlight>
                  <a:srgbClr val="1E1E1E"/>
                </a:highlight>
                <a:latin typeface="Courier New" panose="02070309020205020404"/>
                <a:ea typeface="Courier New" panose="02070309020205020404"/>
                <a:cs typeface="Courier New" panose="02070309020205020404"/>
                <a:sym typeface="Courier New" panose="02070309020205020404"/>
              </a:rPr>
              <a:t>"features"</a:t>
            </a: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endParaRPr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b="1">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"country_id"</a:t>
            </a: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b="1">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"category_id"</a:t>
            </a: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b="1">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"store_id"</a:t>
            </a: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b="1">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"staff_id"</a:t>
            </a: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b="1">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"amount"</a:t>
            </a: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b="1">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"return_delay"</a:t>
            </a:r>
            <a:endParaRPr sz="1050" b="1">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endParaRPr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p:txBody>
      </p:sp>
      <p:sp>
        <p:nvSpPr>
          <p:cNvPr id="344" name="Google Shape;344;p50"/>
          <p:cNvSpPr txBox="1"/>
          <p:nvPr/>
        </p:nvSpPr>
        <p:spPr>
          <a:xfrm>
            <a:off x="163275" y="2193375"/>
            <a:ext cx="8620800" cy="2838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200" b="1"/>
              <a:t>Data Fetching</a:t>
            </a:r>
            <a:r>
              <a:rPr lang="en-GB" sz="1200"/>
              <a:t>:</a:t>
            </a:r>
            <a:endParaRPr sz="1200"/>
          </a:p>
          <a:p>
            <a:pPr marL="457200" lvl="0" indent="-304800" algn="l" rtl="0">
              <a:lnSpc>
                <a:spcPct val="115000"/>
              </a:lnSpc>
              <a:spcBef>
                <a:spcPts val="1200"/>
              </a:spcBef>
              <a:spcAft>
                <a:spcPts val="0"/>
              </a:spcAft>
              <a:buSzPts val="1200"/>
              <a:buChar char="●"/>
            </a:pPr>
            <a:r>
              <a:rPr lang="en-GB" sz="1200"/>
              <a:t>The data is retrieved from a SQL database using predefined queries. This data includes customer-related metrics, rental details, payment amounts, and other relevant features like store and staff details.</a:t>
            </a:r>
            <a:endParaRPr sz="1200"/>
          </a:p>
          <a:p>
            <a:pPr marL="0" lvl="0" indent="0" algn="l" rtl="0">
              <a:lnSpc>
                <a:spcPct val="115000"/>
              </a:lnSpc>
              <a:spcBef>
                <a:spcPts val="1200"/>
              </a:spcBef>
              <a:spcAft>
                <a:spcPts val="0"/>
              </a:spcAft>
              <a:buNone/>
            </a:pPr>
            <a:r>
              <a:rPr lang="en-GB" sz="1200" b="1"/>
              <a:t>Data Preparation</a:t>
            </a:r>
            <a:r>
              <a:rPr lang="en-GB" sz="1200"/>
              <a:t>:</a:t>
            </a:r>
            <a:endParaRPr sz="1200"/>
          </a:p>
          <a:p>
            <a:pPr marL="457200" lvl="0" indent="-304800" algn="l" rtl="0">
              <a:lnSpc>
                <a:spcPct val="115000"/>
              </a:lnSpc>
              <a:spcBef>
                <a:spcPts val="1200"/>
              </a:spcBef>
              <a:spcAft>
                <a:spcPts val="0"/>
              </a:spcAft>
              <a:buSzPts val="1200"/>
              <a:buChar char="●"/>
            </a:pPr>
            <a:r>
              <a:rPr lang="en-GB" sz="1200"/>
              <a:t>The target variable (customer.</a:t>
            </a:r>
            <a:r>
              <a:rPr lang="en-GB" sz="1200">
                <a:solidFill>
                  <a:srgbClr val="188038"/>
                </a:solidFill>
                <a:latin typeface="Roboto Mono" panose="00000009000000000000"/>
                <a:ea typeface="Roboto Mono" panose="00000009000000000000"/>
                <a:cs typeface="Roboto Mono" panose="00000009000000000000"/>
                <a:sym typeface="Roboto Mono" panose="00000009000000000000"/>
              </a:rPr>
              <a:t>active</a:t>
            </a:r>
            <a:r>
              <a:rPr lang="en-GB" sz="1200"/>
              <a:t>) is defined, and features are separated.</a:t>
            </a:r>
            <a:endParaRPr sz="1200"/>
          </a:p>
          <a:p>
            <a:pPr marL="457200" lvl="0" indent="-304800" algn="l" rtl="0">
              <a:lnSpc>
                <a:spcPct val="115000"/>
              </a:lnSpc>
              <a:spcBef>
                <a:spcPts val="0"/>
              </a:spcBef>
              <a:spcAft>
                <a:spcPts val="0"/>
              </a:spcAft>
              <a:buSzPts val="1200"/>
              <a:buChar char="●"/>
            </a:pPr>
            <a:r>
              <a:rPr lang="en-GB" sz="1200"/>
              <a:t>The data is converted into NumPy arrays, and a train-test split is performed (80% training, 20% testing) with stratification based on the target.</a:t>
            </a:r>
            <a:endParaRPr sz="1200"/>
          </a:p>
          <a:p>
            <a:pPr marL="0" lvl="0" indent="0" algn="l" rtl="0">
              <a:lnSpc>
                <a:spcPct val="115000"/>
              </a:lnSpc>
              <a:spcBef>
                <a:spcPts val="1200"/>
              </a:spcBef>
              <a:spcAft>
                <a:spcPts val="0"/>
              </a:spcAft>
              <a:buNone/>
            </a:pPr>
            <a:r>
              <a:rPr lang="en-GB" sz="1200" b="1"/>
              <a:t>Feature Scaling</a:t>
            </a:r>
            <a:r>
              <a:rPr lang="en-GB" sz="1200"/>
              <a:t>:</a:t>
            </a:r>
            <a:endParaRPr sz="1200"/>
          </a:p>
          <a:p>
            <a:pPr marL="457200" lvl="0" indent="-304800" algn="l" rtl="0">
              <a:lnSpc>
                <a:spcPct val="115000"/>
              </a:lnSpc>
              <a:spcBef>
                <a:spcPts val="1200"/>
              </a:spcBef>
              <a:spcAft>
                <a:spcPts val="0"/>
              </a:spcAft>
              <a:buSzPts val="1200"/>
              <a:buChar char="●"/>
            </a:pPr>
            <a:r>
              <a:rPr lang="en-GB" sz="1200"/>
              <a:t>Features are standardized using </a:t>
            </a:r>
            <a:r>
              <a:rPr lang="en-GB" sz="1200">
                <a:solidFill>
                  <a:srgbClr val="188038"/>
                </a:solidFill>
                <a:latin typeface="Roboto Mono" panose="00000009000000000000"/>
                <a:ea typeface="Roboto Mono" panose="00000009000000000000"/>
                <a:cs typeface="Roboto Mono" panose="00000009000000000000"/>
                <a:sym typeface="Roboto Mono" panose="00000009000000000000"/>
              </a:rPr>
              <a:t>StandardScaler</a:t>
            </a:r>
            <a:r>
              <a:rPr lang="en-GB" sz="1200"/>
              <a:t> to improve model performance and convergence during training.</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48" name="Shape 348"/>
        <p:cNvGrpSpPr/>
        <p:nvPr/>
      </p:nvGrpSpPr>
      <p:grpSpPr>
        <a:xfrm>
          <a:off x="0" y="0"/>
          <a:ext cx="0" cy="0"/>
          <a:chOff x="0" y="0"/>
          <a:chExt cx="0" cy="0"/>
        </a:xfrm>
      </p:grpSpPr>
      <p:sp>
        <p:nvSpPr>
          <p:cNvPr id="349" name="Google Shape;349;p51"/>
          <p:cNvSpPr txBox="1"/>
          <p:nvPr/>
        </p:nvSpPr>
        <p:spPr>
          <a:xfrm>
            <a:off x="97750" y="349800"/>
            <a:ext cx="8870100" cy="4748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200" b="1"/>
              <a:t>Model Architecture</a:t>
            </a:r>
            <a:r>
              <a:rPr lang="en-GB" sz="1200"/>
              <a:t>:</a:t>
            </a:r>
            <a:endParaRPr sz="1200"/>
          </a:p>
          <a:p>
            <a:pPr marL="457200" lvl="0" indent="-298450" algn="l" rtl="0">
              <a:lnSpc>
                <a:spcPct val="115000"/>
              </a:lnSpc>
              <a:spcBef>
                <a:spcPts val="1200"/>
              </a:spcBef>
              <a:spcAft>
                <a:spcPts val="0"/>
              </a:spcAft>
              <a:buSzPts val="1100"/>
              <a:buChar char="●"/>
            </a:pPr>
            <a:r>
              <a:rPr lang="en-GB" sz="1100"/>
              <a:t>A Sequential neural network model is constructed with:</a:t>
            </a:r>
            <a:endParaRPr sz="1100"/>
          </a:p>
          <a:p>
            <a:pPr marL="914400" lvl="1" indent="-298450" algn="l" rtl="0">
              <a:lnSpc>
                <a:spcPct val="115000"/>
              </a:lnSpc>
              <a:spcBef>
                <a:spcPts val="0"/>
              </a:spcBef>
              <a:spcAft>
                <a:spcPts val="0"/>
              </a:spcAft>
              <a:buSzPts val="1100"/>
              <a:buChar char="○"/>
            </a:pPr>
            <a:r>
              <a:rPr lang="en-GB" sz="1100"/>
              <a:t>Two hidden layers (with </a:t>
            </a:r>
            <a:r>
              <a:rPr lang="en-GB" sz="1100">
                <a:solidFill>
                  <a:srgbClr val="188038"/>
                </a:solidFill>
                <a:latin typeface="Roboto Mono" panose="00000009000000000000"/>
                <a:ea typeface="Roboto Mono" panose="00000009000000000000"/>
                <a:cs typeface="Roboto Mono" panose="00000009000000000000"/>
                <a:sym typeface="Roboto Mono" panose="00000009000000000000"/>
              </a:rPr>
              <a:t>Leaky ReLU</a:t>
            </a:r>
            <a:r>
              <a:rPr lang="en-GB" sz="1100"/>
              <a:t> activation) and </a:t>
            </a:r>
            <a:r>
              <a:rPr lang="en-GB" sz="1100">
                <a:solidFill>
                  <a:srgbClr val="188038"/>
                </a:solidFill>
                <a:latin typeface="Roboto Mono" panose="00000009000000000000"/>
                <a:ea typeface="Roboto Mono" panose="00000009000000000000"/>
                <a:cs typeface="Roboto Mono" panose="00000009000000000000"/>
                <a:sym typeface="Roboto Mono" panose="00000009000000000000"/>
              </a:rPr>
              <a:t>Dropout</a:t>
            </a:r>
            <a:r>
              <a:rPr lang="en-GB" sz="1100"/>
              <a:t> layers to prevent overfitting.</a:t>
            </a:r>
            <a:endParaRPr sz="1100"/>
          </a:p>
          <a:p>
            <a:pPr marL="914400" lvl="1" indent="-298450" algn="l" rtl="0">
              <a:lnSpc>
                <a:spcPct val="115000"/>
              </a:lnSpc>
              <a:spcBef>
                <a:spcPts val="0"/>
              </a:spcBef>
              <a:spcAft>
                <a:spcPts val="0"/>
              </a:spcAft>
              <a:buSzPts val="1100"/>
              <a:buChar char="○"/>
            </a:pPr>
            <a:r>
              <a:rPr lang="en-GB" sz="1100"/>
              <a:t>An output layer using a </a:t>
            </a:r>
            <a:r>
              <a:rPr lang="en-GB" sz="1100">
                <a:solidFill>
                  <a:srgbClr val="188038"/>
                </a:solidFill>
                <a:latin typeface="Roboto Mono" panose="00000009000000000000"/>
                <a:ea typeface="Roboto Mono" panose="00000009000000000000"/>
                <a:cs typeface="Roboto Mono" panose="00000009000000000000"/>
                <a:sym typeface="Roboto Mono" panose="00000009000000000000"/>
              </a:rPr>
              <a:t>sigmoid</a:t>
            </a:r>
            <a:r>
              <a:rPr lang="en-GB" sz="1100"/>
              <a:t> activation function suitable for binary classification.</a:t>
            </a:r>
            <a:endParaRPr sz="1100"/>
          </a:p>
          <a:p>
            <a:pPr marL="0" lvl="0" indent="0" algn="l" rtl="0">
              <a:lnSpc>
                <a:spcPct val="115000"/>
              </a:lnSpc>
              <a:spcBef>
                <a:spcPts val="1200"/>
              </a:spcBef>
              <a:spcAft>
                <a:spcPts val="0"/>
              </a:spcAft>
              <a:buNone/>
            </a:pPr>
            <a:r>
              <a:rPr lang="en-GB" sz="1200" b="1"/>
              <a:t>Model Compilation and Training</a:t>
            </a:r>
            <a:r>
              <a:rPr lang="en-GB" sz="1200"/>
              <a:t>:</a:t>
            </a:r>
            <a:endParaRPr sz="1200"/>
          </a:p>
          <a:p>
            <a:pPr marL="457200" lvl="0" indent="-298450" algn="l" rtl="0">
              <a:lnSpc>
                <a:spcPct val="115000"/>
              </a:lnSpc>
              <a:spcBef>
                <a:spcPts val="1200"/>
              </a:spcBef>
              <a:spcAft>
                <a:spcPts val="0"/>
              </a:spcAft>
              <a:buSzPts val="1100"/>
              <a:buChar char="●"/>
            </a:pPr>
            <a:r>
              <a:rPr lang="en-GB" sz="1100"/>
              <a:t>The model is compiled with the Adam optimizer and binary cross-entropy loss.</a:t>
            </a:r>
            <a:endParaRPr sz="1100"/>
          </a:p>
          <a:p>
            <a:pPr marL="457200" lvl="0" indent="-298450" algn="l" rtl="0">
              <a:lnSpc>
                <a:spcPct val="115000"/>
              </a:lnSpc>
              <a:spcBef>
                <a:spcPts val="0"/>
              </a:spcBef>
              <a:spcAft>
                <a:spcPts val="0"/>
              </a:spcAft>
              <a:buSzPts val="1100"/>
              <a:buChar char="●"/>
            </a:pPr>
            <a:r>
              <a:rPr lang="en-GB" sz="1100"/>
              <a:t>It is trained for 10 epochs with a batch size of 32, and validation is performed on a subset of the training data.</a:t>
            </a:r>
            <a:endParaRPr sz="1100"/>
          </a:p>
          <a:p>
            <a:pPr marL="0" lvl="0" indent="0" algn="l" rtl="0">
              <a:lnSpc>
                <a:spcPct val="115000"/>
              </a:lnSpc>
              <a:spcBef>
                <a:spcPts val="1200"/>
              </a:spcBef>
              <a:spcAft>
                <a:spcPts val="0"/>
              </a:spcAft>
              <a:buNone/>
            </a:pPr>
            <a:r>
              <a:rPr lang="en-GB" sz="1200" b="1"/>
              <a:t>Model Evaluation</a:t>
            </a:r>
            <a:r>
              <a:rPr lang="en-GB" sz="1200"/>
              <a:t>:</a:t>
            </a:r>
            <a:endParaRPr sz="1200"/>
          </a:p>
          <a:p>
            <a:pPr marL="457200" lvl="0" indent="-298450" algn="l" rtl="0">
              <a:lnSpc>
                <a:spcPct val="115000"/>
              </a:lnSpc>
              <a:spcBef>
                <a:spcPts val="1200"/>
              </a:spcBef>
              <a:spcAft>
                <a:spcPts val="0"/>
              </a:spcAft>
              <a:buSzPts val="1100"/>
              <a:buChar char="●"/>
            </a:pPr>
            <a:r>
              <a:rPr lang="en-GB" sz="1100"/>
              <a:t>After training, predictions are made on the test data.</a:t>
            </a:r>
            <a:endParaRPr sz="1100"/>
          </a:p>
          <a:p>
            <a:pPr marL="457200" lvl="0" indent="-298450" algn="l" rtl="0">
              <a:lnSpc>
                <a:spcPct val="115000"/>
              </a:lnSpc>
              <a:spcBef>
                <a:spcPts val="0"/>
              </a:spcBef>
              <a:spcAft>
                <a:spcPts val="0"/>
              </a:spcAft>
              <a:buSzPts val="1100"/>
              <a:buChar char="●"/>
            </a:pPr>
            <a:r>
              <a:rPr lang="en-GB" sz="1100"/>
              <a:t>Performance metrics (accuracy, F1 score, precision, recall) are calculated to evaluate the model’s predictive capability.</a:t>
            </a:r>
            <a:endParaRPr sz="1100"/>
          </a:p>
          <a:p>
            <a:pPr marL="0" lvl="0" indent="0" algn="l" rtl="0">
              <a:lnSpc>
                <a:spcPct val="115000"/>
              </a:lnSpc>
              <a:spcBef>
                <a:spcPts val="1200"/>
              </a:spcBef>
              <a:spcAft>
                <a:spcPts val="0"/>
              </a:spcAft>
              <a:buNone/>
            </a:pPr>
            <a:r>
              <a:rPr lang="en-GB" sz="1200" b="1"/>
              <a:t>Data Encoding</a:t>
            </a:r>
            <a:r>
              <a:rPr lang="en-GB" sz="1200"/>
              <a:t>:</a:t>
            </a:r>
            <a:endParaRPr sz="1200"/>
          </a:p>
          <a:p>
            <a:pPr marL="457200" lvl="0" indent="-298450" algn="l" rtl="0">
              <a:lnSpc>
                <a:spcPct val="115000"/>
              </a:lnSpc>
              <a:spcBef>
                <a:spcPts val="1200"/>
              </a:spcBef>
              <a:spcAft>
                <a:spcPts val="0"/>
              </a:spcAft>
              <a:buSzPts val="1100"/>
              <a:buChar char="●"/>
            </a:pPr>
            <a:r>
              <a:rPr lang="en-GB" sz="1100"/>
              <a:t>Encoding dictionaries are created for categorical variables like </a:t>
            </a:r>
            <a:r>
              <a:rPr lang="en-GB" sz="1100">
                <a:solidFill>
                  <a:srgbClr val="188038"/>
                </a:solidFill>
                <a:latin typeface="Roboto Mono" panose="00000009000000000000"/>
                <a:ea typeface="Roboto Mono" panose="00000009000000000000"/>
                <a:cs typeface="Roboto Mono" panose="00000009000000000000"/>
                <a:sym typeface="Roboto Mono" panose="00000009000000000000"/>
              </a:rPr>
              <a:t>category_id</a:t>
            </a:r>
            <a:r>
              <a:rPr lang="en-GB" sz="1100"/>
              <a:t>, </a:t>
            </a:r>
            <a:r>
              <a:rPr lang="en-GB" sz="1100">
                <a:solidFill>
                  <a:srgbClr val="188038"/>
                </a:solidFill>
                <a:latin typeface="Roboto Mono" panose="00000009000000000000"/>
                <a:ea typeface="Roboto Mono" panose="00000009000000000000"/>
                <a:cs typeface="Roboto Mono" panose="00000009000000000000"/>
                <a:sym typeface="Roboto Mono" panose="00000009000000000000"/>
              </a:rPr>
              <a:t>country_id</a:t>
            </a:r>
            <a:r>
              <a:rPr lang="en-GB" sz="1100"/>
              <a:t> and  </a:t>
            </a:r>
            <a:r>
              <a:rPr lang="en-GB" sz="1100">
                <a:solidFill>
                  <a:srgbClr val="188038"/>
                </a:solidFill>
                <a:latin typeface="Roboto Mono" panose="00000009000000000000"/>
                <a:ea typeface="Roboto Mono" panose="00000009000000000000"/>
                <a:cs typeface="Roboto Mono" panose="00000009000000000000"/>
                <a:sym typeface="Roboto Mono" panose="00000009000000000000"/>
              </a:rPr>
              <a:t>staff_id </a:t>
            </a:r>
            <a:r>
              <a:rPr lang="en-GB" sz="1100"/>
              <a:t>which will be useful for interpreting model predictions.</a:t>
            </a:r>
            <a:endParaRPr sz="1100"/>
          </a:p>
          <a:p>
            <a:pPr marL="0" lvl="0" indent="0" algn="l" rtl="0">
              <a:lnSpc>
                <a:spcPct val="115000"/>
              </a:lnSpc>
              <a:spcBef>
                <a:spcPts val="1200"/>
              </a:spcBef>
              <a:spcAft>
                <a:spcPts val="0"/>
              </a:spcAft>
              <a:buNone/>
            </a:pPr>
            <a:r>
              <a:rPr lang="en-GB" sz="1200" b="1"/>
              <a:t>Model Saving</a:t>
            </a:r>
            <a:r>
              <a:rPr lang="en-GB" sz="1200"/>
              <a:t>:</a:t>
            </a:r>
            <a:endParaRPr sz="1200"/>
          </a:p>
          <a:p>
            <a:pPr marL="457200" lvl="0" indent="-298450" algn="l" rtl="0">
              <a:lnSpc>
                <a:spcPct val="115000"/>
              </a:lnSpc>
              <a:spcBef>
                <a:spcPts val="1200"/>
              </a:spcBef>
              <a:spcAft>
                <a:spcPts val="0"/>
              </a:spcAft>
              <a:buSzPts val="1100"/>
              <a:buChar char="●"/>
            </a:pPr>
            <a:r>
              <a:rPr lang="en-GB" sz="1100"/>
              <a:t>The trained model, along with the scaler, feature names, and encoding mappings, is saved for future use. This includes a function to interpret predictions about customer churn.</a:t>
            </a:r>
            <a:endParaRPr b="1"/>
          </a:p>
        </p:txBody>
      </p:sp>
      <p:sp>
        <p:nvSpPr>
          <p:cNvPr id="350" name="Google Shape;350;p51"/>
          <p:cNvSpPr txBox="1"/>
          <p:nvPr/>
        </p:nvSpPr>
        <p:spPr>
          <a:xfrm>
            <a:off x="2755950" y="0"/>
            <a:ext cx="34797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GB" sz="1800" b="1">
                <a:solidFill>
                  <a:srgbClr val="980000"/>
                </a:solidFill>
              </a:rPr>
              <a:t>Customer churn prediction</a:t>
            </a:r>
            <a:endParaRPr sz="1800" b="1">
              <a:solidFill>
                <a:srgbClr val="98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54" name="Shape 354"/>
        <p:cNvGrpSpPr/>
        <p:nvPr/>
      </p:nvGrpSpPr>
      <p:grpSpPr>
        <a:xfrm>
          <a:off x="0" y="0"/>
          <a:ext cx="0" cy="0"/>
          <a:chOff x="0" y="0"/>
          <a:chExt cx="0" cy="0"/>
        </a:xfrm>
      </p:grpSpPr>
      <p:sp>
        <p:nvSpPr>
          <p:cNvPr id="355" name="Google Shape;355;p52"/>
          <p:cNvSpPr txBox="1"/>
          <p:nvPr/>
        </p:nvSpPr>
        <p:spPr>
          <a:xfrm>
            <a:off x="2755950" y="0"/>
            <a:ext cx="34797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GB" sz="1800" b="1">
                <a:solidFill>
                  <a:srgbClr val="980000"/>
                </a:solidFill>
              </a:rPr>
              <a:t>Customer churn prediction</a:t>
            </a:r>
            <a:endParaRPr sz="1800" b="1">
              <a:solidFill>
                <a:srgbClr val="980000"/>
              </a:solidFill>
            </a:endParaRPr>
          </a:p>
        </p:txBody>
      </p:sp>
      <p:pic>
        <p:nvPicPr>
          <p:cNvPr id="356" name="Google Shape;356;p52"/>
          <p:cNvPicPr preferRelativeResize="0"/>
          <p:nvPr/>
        </p:nvPicPr>
        <p:blipFill>
          <a:blip r:embed="rId1"/>
          <a:stretch>
            <a:fillRect/>
          </a:stretch>
        </p:blipFill>
        <p:spPr>
          <a:xfrm>
            <a:off x="2499062" y="759250"/>
            <a:ext cx="4654913" cy="4231850"/>
          </a:xfrm>
          <a:prstGeom prst="rect">
            <a:avLst/>
          </a:prstGeom>
          <a:noFill/>
          <a:ln>
            <a:noFill/>
          </a:ln>
        </p:spPr>
      </p:pic>
      <p:sp>
        <p:nvSpPr>
          <p:cNvPr id="357" name="Google Shape;357;p52"/>
          <p:cNvSpPr txBox="1"/>
          <p:nvPr/>
        </p:nvSpPr>
        <p:spPr>
          <a:xfrm>
            <a:off x="269250" y="38995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200" b="1"/>
              <a:t>Model Architecture (Final Report)</a:t>
            </a:r>
            <a:r>
              <a:rPr lang="en-GB" sz="1200"/>
              <a:t>:</a:t>
            </a:r>
            <a:endParaRPr lang="en-GB"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61" name="Shape 361"/>
        <p:cNvGrpSpPr/>
        <p:nvPr/>
      </p:nvGrpSpPr>
      <p:grpSpPr>
        <a:xfrm>
          <a:off x="0" y="0"/>
          <a:ext cx="0" cy="0"/>
          <a:chOff x="0" y="0"/>
          <a:chExt cx="0" cy="0"/>
        </a:xfrm>
      </p:grpSpPr>
      <p:sp>
        <p:nvSpPr>
          <p:cNvPr id="362" name="Google Shape;362;p53"/>
          <p:cNvSpPr txBox="1"/>
          <p:nvPr/>
        </p:nvSpPr>
        <p:spPr>
          <a:xfrm>
            <a:off x="173950" y="502200"/>
            <a:ext cx="6455100" cy="150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Overview</a:t>
            </a:r>
            <a:r>
              <a:rPr lang="en-GB"/>
              <a:t>:</a:t>
            </a:r>
            <a:endParaRPr lang="en-GB"/>
          </a:p>
          <a:p>
            <a:pPr marL="457200" lvl="0" indent="-304800" algn="l" rtl="0">
              <a:lnSpc>
                <a:spcPct val="115000"/>
              </a:lnSpc>
              <a:spcBef>
                <a:spcPts val="1200"/>
              </a:spcBef>
              <a:spcAft>
                <a:spcPts val="0"/>
              </a:spcAft>
              <a:buSzPts val="1200"/>
              <a:buChar char="●"/>
            </a:pPr>
            <a:r>
              <a:rPr lang="en-GB" sz="1200"/>
              <a:t>Build an Artificial Neural Network (ANN) to predict film genre.</a:t>
            </a:r>
            <a:endParaRPr sz="1200"/>
          </a:p>
          <a:p>
            <a:pPr marL="457200" lvl="0" indent="-304800" algn="l" rtl="0">
              <a:lnSpc>
                <a:spcPct val="115000"/>
              </a:lnSpc>
              <a:spcBef>
                <a:spcPts val="1200"/>
              </a:spcBef>
              <a:spcAft>
                <a:spcPts val="0"/>
              </a:spcAft>
              <a:buSzPts val="1200"/>
              <a:buChar char="●"/>
            </a:pPr>
            <a:r>
              <a:rPr lang="en-GB" sz="1200"/>
              <a:t>Predict customer movie genre preferences with a multi-class classification.</a:t>
            </a:r>
            <a:endParaRPr sz="1200"/>
          </a:p>
          <a:p>
            <a:pPr marL="457200" lvl="0" indent="-304800" algn="l" rtl="0">
              <a:lnSpc>
                <a:spcPct val="115000"/>
              </a:lnSpc>
              <a:spcBef>
                <a:spcPts val="1200"/>
              </a:spcBef>
              <a:spcAft>
                <a:spcPts val="1200"/>
              </a:spcAft>
              <a:buSzPts val="1200"/>
              <a:buChar char="●"/>
            </a:pPr>
            <a:r>
              <a:rPr lang="en-GB" sz="1200"/>
              <a:t>Recommend personalized movie genres to customers based on past rental behavior.</a:t>
            </a:r>
            <a:endParaRPr sz="1200"/>
          </a:p>
        </p:txBody>
      </p:sp>
      <p:sp>
        <p:nvSpPr>
          <p:cNvPr id="363" name="Google Shape;363;p53"/>
          <p:cNvSpPr txBox="1"/>
          <p:nvPr/>
        </p:nvSpPr>
        <p:spPr>
          <a:xfrm>
            <a:off x="2603550" y="152400"/>
            <a:ext cx="34797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1800" b="1">
                <a:solidFill>
                  <a:srgbClr val="980000"/>
                </a:solidFill>
              </a:rPr>
              <a:t>Film Genre </a:t>
            </a:r>
            <a:r>
              <a:rPr lang="en-GB" sz="1800" b="1">
                <a:solidFill>
                  <a:srgbClr val="980000"/>
                </a:solidFill>
              </a:rPr>
              <a:t>prediction</a:t>
            </a:r>
            <a:endParaRPr sz="1800" b="1">
              <a:solidFill>
                <a:srgbClr val="980000"/>
              </a:solidFill>
            </a:endParaRPr>
          </a:p>
        </p:txBody>
      </p:sp>
      <p:sp>
        <p:nvSpPr>
          <p:cNvPr id="364" name="Google Shape;364;p53"/>
          <p:cNvSpPr txBox="1"/>
          <p:nvPr/>
        </p:nvSpPr>
        <p:spPr>
          <a:xfrm>
            <a:off x="163275" y="2040975"/>
            <a:ext cx="8620800" cy="2838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200" b="1"/>
              <a:t>Data Fetching</a:t>
            </a:r>
            <a:r>
              <a:rPr lang="en-GB" sz="1200"/>
              <a:t>:</a:t>
            </a:r>
            <a:endParaRPr sz="1200"/>
          </a:p>
          <a:p>
            <a:pPr marL="457200" lvl="0" indent="-304800" algn="l" rtl="0">
              <a:lnSpc>
                <a:spcPct val="115000"/>
              </a:lnSpc>
              <a:spcBef>
                <a:spcPts val="1200"/>
              </a:spcBef>
              <a:spcAft>
                <a:spcPts val="0"/>
              </a:spcAft>
              <a:buSzPts val="1200"/>
              <a:buChar char="●"/>
            </a:pPr>
            <a:r>
              <a:rPr lang="en-GB" sz="1200"/>
              <a:t>The data is retrieved from a SQL database using predefined queries. This data includes customer-related metrics, rental details, payment amounts, and other relevant features like store and staff details.</a:t>
            </a:r>
            <a:endParaRPr sz="1200"/>
          </a:p>
          <a:p>
            <a:pPr marL="0" lvl="0" indent="0" algn="l" rtl="0">
              <a:lnSpc>
                <a:spcPct val="115000"/>
              </a:lnSpc>
              <a:spcBef>
                <a:spcPts val="1200"/>
              </a:spcBef>
              <a:spcAft>
                <a:spcPts val="0"/>
              </a:spcAft>
              <a:buNone/>
            </a:pPr>
            <a:r>
              <a:rPr lang="en-GB" sz="1200" b="1"/>
              <a:t>Data Preparation</a:t>
            </a:r>
            <a:r>
              <a:rPr lang="en-GB" sz="1200"/>
              <a:t>:</a:t>
            </a:r>
            <a:endParaRPr sz="1200"/>
          </a:p>
          <a:p>
            <a:pPr marL="457200" lvl="0" indent="-304800" algn="l" rtl="0">
              <a:lnSpc>
                <a:spcPct val="115000"/>
              </a:lnSpc>
              <a:spcBef>
                <a:spcPts val="1200"/>
              </a:spcBef>
              <a:spcAft>
                <a:spcPts val="0"/>
              </a:spcAft>
              <a:buSzPts val="1200"/>
              <a:buChar char="●"/>
            </a:pPr>
            <a:r>
              <a:rPr lang="en-GB" sz="1200"/>
              <a:t>The target variable (film.</a:t>
            </a:r>
            <a:r>
              <a:rPr lang="en-GB" sz="1200">
                <a:solidFill>
                  <a:srgbClr val="188038"/>
                </a:solidFill>
                <a:latin typeface="Roboto Mono" panose="00000009000000000000"/>
                <a:ea typeface="Roboto Mono" panose="00000009000000000000"/>
                <a:cs typeface="Roboto Mono" panose="00000009000000000000"/>
                <a:sym typeface="Roboto Mono" panose="00000009000000000000"/>
              </a:rPr>
              <a:t>category_id</a:t>
            </a:r>
            <a:r>
              <a:rPr lang="en-GB" sz="1200"/>
              <a:t>) is defined, and features are separated.</a:t>
            </a:r>
            <a:endParaRPr sz="1200"/>
          </a:p>
          <a:p>
            <a:pPr marL="457200" lvl="0" indent="-304800" algn="l" rtl="0">
              <a:lnSpc>
                <a:spcPct val="115000"/>
              </a:lnSpc>
              <a:spcBef>
                <a:spcPts val="0"/>
              </a:spcBef>
              <a:spcAft>
                <a:spcPts val="0"/>
              </a:spcAft>
              <a:buSzPts val="1200"/>
              <a:buChar char="●"/>
            </a:pPr>
            <a:r>
              <a:rPr lang="en-GB" sz="1200"/>
              <a:t>The data is converted into NumPy arrays, and a train-test split is performed (80% training, 20% testing) with stratification based on the target.</a:t>
            </a:r>
            <a:endParaRPr sz="1200"/>
          </a:p>
          <a:p>
            <a:pPr marL="0" lvl="0" indent="0" algn="l" rtl="0">
              <a:lnSpc>
                <a:spcPct val="115000"/>
              </a:lnSpc>
              <a:spcBef>
                <a:spcPts val="1200"/>
              </a:spcBef>
              <a:spcAft>
                <a:spcPts val="0"/>
              </a:spcAft>
              <a:buNone/>
            </a:pPr>
            <a:r>
              <a:rPr lang="en-GB" sz="1200" b="1"/>
              <a:t>Feature Scaling</a:t>
            </a:r>
            <a:r>
              <a:rPr lang="en-GB" sz="1200"/>
              <a:t>:</a:t>
            </a:r>
            <a:endParaRPr sz="1200"/>
          </a:p>
          <a:p>
            <a:pPr marL="457200" lvl="0" indent="-304800" algn="l" rtl="0">
              <a:lnSpc>
                <a:spcPct val="115000"/>
              </a:lnSpc>
              <a:spcBef>
                <a:spcPts val="1200"/>
              </a:spcBef>
              <a:spcAft>
                <a:spcPts val="0"/>
              </a:spcAft>
              <a:buSzPts val="1200"/>
              <a:buChar char="●"/>
            </a:pPr>
            <a:r>
              <a:rPr lang="en-GB" sz="1200"/>
              <a:t>Features are standardized using </a:t>
            </a:r>
            <a:r>
              <a:rPr lang="en-GB" sz="1200">
                <a:solidFill>
                  <a:srgbClr val="188038"/>
                </a:solidFill>
                <a:latin typeface="Roboto Mono" panose="00000009000000000000"/>
                <a:ea typeface="Roboto Mono" panose="00000009000000000000"/>
                <a:cs typeface="Roboto Mono" panose="00000009000000000000"/>
                <a:sym typeface="Roboto Mono" panose="00000009000000000000"/>
              </a:rPr>
              <a:t>StandardScaler</a:t>
            </a:r>
            <a:r>
              <a:rPr lang="en-GB" sz="1200"/>
              <a:t> to improve model performance and convergence during training.</a:t>
            </a:r>
            <a:endParaRPr sz="1200"/>
          </a:p>
        </p:txBody>
      </p:sp>
      <p:sp>
        <p:nvSpPr>
          <p:cNvPr id="365" name="Google Shape;365;p53"/>
          <p:cNvSpPr txBox="1"/>
          <p:nvPr/>
        </p:nvSpPr>
        <p:spPr>
          <a:xfrm>
            <a:off x="6554700" y="17700"/>
            <a:ext cx="2589300" cy="2539800"/>
          </a:xfrm>
          <a:prstGeom prst="rect">
            <a:avLst/>
          </a:prstGeom>
          <a:noFill/>
          <a:ln>
            <a:noFill/>
          </a:ln>
        </p:spPr>
        <p:txBody>
          <a:bodyPr spcFirstLastPara="1" wrap="square" lIns="91425" tIns="91425" rIns="91425" bIns="91425" anchor="t" anchorCtr="0">
            <a:spAutoFit/>
          </a:bodyPr>
          <a:lstStyle/>
          <a:p>
            <a:pPr marL="0" lvl="0" indent="0" algn="l" rtl="0">
              <a:lnSpc>
                <a:spcPct val="136000"/>
              </a:lnSpc>
              <a:spcBef>
                <a:spcPts val="0"/>
              </a:spcBef>
              <a:spcAft>
                <a:spcPts val="0"/>
              </a:spcAft>
              <a:buNone/>
            </a:pP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Predict_genre = </a:t>
            </a: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a:solidFill>
                  <a:srgbClr val="C7444A"/>
                </a:solidFill>
                <a:highlight>
                  <a:srgbClr val="1E1E1E"/>
                </a:highlight>
                <a:latin typeface="Courier New" panose="02070309020205020404"/>
                <a:ea typeface="Courier New" panose="02070309020205020404"/>
                <a:cs typeface="Courier New" panose="02070309020205020404"/>
                <a:sym typeface="Courier New" panose="02070309020205020404"/>
              </a:rPr>
              <a:t>"model_name"</a:t>
            </a: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"genre"</a:t>
            </a: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a:solidFill>
                  <a:srgbClr val="C7444A"/>
                </a:solidFill>
                <a:highlight>
                  <a:srgbClr val="1E1E1E"/>
                </a:highlight>
                <a:latin typeface="Courier New" panose="02070309020205020404"/>
                <a:ea typeface="Courier New" panose="02070309020205020404"/>
                <a:cs typeface="Courier New" panose="02070309020205020404"/>
                <a:sym typeface="Courier New" panose="02070309020205020404"/>
              </a:rPr>
              <a:t>"target"</a:t>
            </a: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"category_id"</a:t>
            </a: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a:solidFill>
                  <a:srgbClr val="C7444A"/>
                </a:solidFill>
                <a:highlight>
                  <a:srgbClr val="1E1E1E"/>
                </a:highlight>
                <a:latin typeface="Courier New" panose="02070309020205020404"/>
                <a:ea typeface="Courier New" panose="02070309020205020404"/>
                <a:cs typeface="Courier New" panose="02070309020205020404"/>
                <a:sym typeface="Courier New" panose="02070309020205020404"/>
              </a:rPr>
              <a:t>"features"</a:t>
            </a: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endParaRPr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"staff_id"</a:t>
            </a: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"store_id"</a:t>
            </a: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"city_id"</a:t>
            </a: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"rental_day"</a:t>
            </a: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"rental_month"</a:t>
            </a:r>
            <a:endParaRPr sz="1050">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endParaRPr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84" name="Shape 184"/>
        <p:cNvGrpSpPr/>
        <p:nvPr/>
      </p:nvGrpSpPr>
      <p:grpSpPr>
        <a:xfrm>
          <a:off x="0" y="0"/>
          <a:ext cx="0" cy="0"/>
          <a:chOff x="0" y="0"/>
          <a:chExt cx="0" cy="0"/>
        </a:xfrm>
      </p:grpSpPr>
      <p:sp>
        <p:nvSpPr>
          <p:cNvPr id="185" name="Google Shape;185;p27"/>
          <p:cNvSpPr txBox="1"/>
          <p:nvPr/>
        </p:nvSpPr>
        <p:spPr>
          <a:xfrm>
            <a:off x="112350" y="807210"/>
            <a:ext cx="8897400" cy="375539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800" b="1"/>
              <a:t>Data Understanding &amp; Preprocessing</a:t>
            </a:r>
            <a:r>
              <a:rPr lang="en-GB" sz="1800"/>
              <a:t>:</a:t>
            </a:r>
            <a:endParaRPr sz="1800"/>
          </a:p>
          <a:p>
            <a:pPr marL="400050" lvl="0" indent="-285750" algn="l" rtl="0">
              <a:lnSpc>
                <a:spcPct val="115000"/>
              </a:lnSpc>
              <a:spcBef>
                <a:spcPts val="1200"/>
              </a:spcBef>
              <a:spcAft>
                <a:spcPts val="0"/>
              </a:spcAft>
              <a:buSzPts val="1800"/>
              <a:buFont typeface="Arial" panose="020B0604020202020204" pitchFamily="34" charset="0"/>
              <a:buChar char="•"/>
            </a:pPr>
            <a:r>
              <a:rPr lang="en-GB" sz="1600"/>
              <a:t>Collect and preprocess data from the DVD rental dataset.</a:t>
            </a:r>
            <a:endParaRPr sz="1600"/>
          </a:p>
          <a:p>
            <a:pPr marL="400050" lvl="0" indent="-285750" algn="l" rtl="0">
              <a:lnSpc>
                <a:spcPct val="115000"/>
              </a:lnSpc>
              <a:spcBef>
                <a:spcPts val="1200"/>
              </a:spcBef>
              <a:spcAft>
                <a:spcPts val="0"/>
              </a:spcAft>
              <a:buSzPts val="1800"/>
              <a:buFont typeface="Arial" panose="020B0604020202020204" pitchFamily="34" charset="0"/>
              <a:buChar char="•"/>
            </a:pPr>
            <a:r>
              <a:rPr lang="en-GB" sz="1600"/>
              <a:t>Handle missing values, normalize numerical data, and encode categorical data.</a:t>
            </a:r>
            <a:endParaRPr sz="1600"/>
          </a:p>
          <a:p>
            <a:pPr marL="0" lvl="0" indent="0" algn="l" rtl="0">
              <a:lnSpc>
                <a:spcPct val="115000"/>
              </a:lnSpc>
              <a:spcBef>
                <a:spcPts val="1200"/>
              </a:spcBef>
              <a:spcAft>
                <a:spcPts val="0"/>
              </a:spcAft>
              <a:buFont typeface="Arial" panose="020B0604020202020204" pitchFamily="34" charset="0"/>
              <a:buNone/>
            </a:pPr>
            <a:r>
              <a:rPr lang="en-GB" sz="1800" b="1"/>
              <a:t>Exploratory Data Analysis (EDA)</a:t>
            </a:r>
            <a:r>
              <a:rPr lang="en-GB" sz="1800"/>
              <a:t>:</a:t>
            </a:r>
            <a:endParaRPr sz="1800"/>
          </a:p>
          <a:p>
            <a:pPr marL="400050" lvl="0" indent="-285750" algn="l" rtl="0">
              <a:lnSpc>
                <a:spcPct val="115000"/>
              </a:lnSpc>
              <a:spcBef>
                <a:spcPts val="1200"/>
              </a:spcBef>
              <a:spcAft>
                <a:spcPts val="0"/>
              </a:spcAft>
              <a:buSzPts val="1800"/>
              <a:buFont typeface="Arial" panose="020B0604020202020204" pitchFamily="34" charset="0"/>
              <a:buChar char="•"/>
            </a:pPr>
            <a:r>
              <a:rPr lang="en-GB" sz="1600"/>
              <a:t>Conduct data exploration to understand the relationships between variables, using visualizations like histograms, box plots, and correlation matrices.</a:t>
            </a:r>
            <a:endParaRPr sz="1600"/>
          </a:p>
          <a:p>
            <a:pPr marL="0" lvl="0" indent="0" algn="l" rtl="0">
              <a:lnSpc>
                <a:spcPct val="115000"/>
              </a:lnSpc>
              <a:spcBef>
                <a:spcPts val="1200"/>
              </a:spcBef>
              <a:spcAft>
                <a:spcPts val="0"/>
              </a:spcAft>
              <a:buNone/>
            </a:pPr>
            <a:r>
              <a:rPr lang="en-GB" sz="1800" b="1"/>
              <a:t>Feature Engineering</a:t>
            </a:r>
            <a:r>
              <a:rPr lang="en-GB" sz="1800"/>
              <a:t>:</a:t>
            </a:r>
            <a:endParaRPr sz="1800"/>
          </a:p>
          <a:p>
            <a:pPr marL="400050" lvl="0" indent="-285750" algn="l" rtl="0">
              <a:lnSpc>
                <a:spcPct val="115000"/>
              </a:lnSpc>
              <a:spcBef>
                <a:spcPts val="1200"/>
              </a:spcBef>
              <a:spcAft>
                <a:spcPts val="1200"/>
              </a:spcAft>
              <a:buSzPts val="1800"/>
              <a:buFont typeface="Arial" panose="020B0604020202020204" pitchFamily="34" charset="0"/>
              <a:buChar char="•"/>
            </a:pPr>
            <a:r>
              <a:rPr lang="en-GB" sz="1600"/>
              <a:t>Generate useful features from customer demographics, rental history, movie genres, and other transactional data.</a:t>
            </a:r>
            <a:endParaRPr lang="en-GB" sz="1600"/>
          </a:p>
        </p:txBody>
      </p:sp>
      <p:sp>
        <p:nvSpPr>
          <p:cNvPr id="186" name="Google Shape;186;p27"/>
          <p:cNvSpPr txBox="1"/>
          <p:nvPr/>
        </p:nvSpPr>
        <p:spPr>
          <a:xfrm>
            <a:off x="2925650" y="65225"/>
            <a:ext cx="3000000" cy="523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200" b="1">
                <a:solidFill>
                  <a:srgbClr val="980000"/>
                </a:solidFill>
              </a:rPr>
              <a:t>Approach</a:t>
            </a:r>
            <a:endParaRPr sz="2200">
              <a:solidFill>
                <a:srgbClr val="98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69" name="Shape 369"/>
        <p:cNvGrpSpPr/>
        <p:nvPr/>
      </p:nvGrpSpPr>
      <p:grpSpPr>
        <a:xfrm>
          <a:off x="0" y="0"/>
          <a:ext cx="0" cy="0"/>
          <a:chOff x="0" y="0"/>
          <a:chExt cx="0" cy="0"/>
        </a:xfrm>
      </p:grpSpPr>
      <p:sp>
        <p:nvSpPr>
          <p:cNvPr id="370" name="Google Shape;370;p54"/>
          <p:cNvSpPr txBox="1"/>
          <p:nvPr/>
        </p:nvSpPr>
        <p:spPr>
          <a:xfrm>
            <a:off x="2603550" y="0"/>
            <a:ext cx="34797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1800" b="1">
                <a:solidFill>
                  <a:srgbClr val="980000"/>
                </a:solidFill>
              </a:rPr>
              <a:t>Film Genre prediction</a:t>
            </a:r>
            <a:endParaRPr sz="1800" b="1">
              <a:solidFill>
                <a:srgbClr val="980000"/>
              </a:solidFill>
            </a:endParaRPr>
          </a:p>
        </p:txBody>
      </p:sp>
      <p:sp>
        <p:nvSpPr>
          <p:cNvPr id="371" name="Google Shape;371;p54"/>
          <p:cNvSpPr txBox="1"/>
          <p:nvPr/>
        </p:nvSpPr>
        <p:spPr>
          <a:xfrm>
            <a:off x="76200" y="406800"/>
            <a:ext cx="8997600" cy="4440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b="1"/>
              <a:t>Data </a:t>
            </a:r>
            <a:r>
              <a:rPr lang="en-GB" sz="1100" b="1"/>
              <a:t>Encoding:</a:t>
            </a:r>
            <a:endParaRPr sz="1100" b="1"/>
          </a:p>
          <a:p>
            <a:pPr marL="457200" lvl="0" indent="-298450" algn="l" rtl="0">
              <a:lnSpc>
                <a:spcPct val="115000"/>
              </a:lnSpc>
              <a:spcBef>
                <a:spcPts val="1200"/>
              </a:spcBef>
              <a:spcAft>
                <a:spcPts val="0"/>
              </a:spcAft>
              <a:buSzPts val="1100"/>
              <a:buChar char="●"/>
            </a:pPr>
            <a:r>
              <a:rPr lang="en-GB" sz="1100" b="1"/>
              <a:t>Target Encoding:</a:t>
            </a:r>
            <a:r>
              <a:rPr lang="en-GB" sz="1100"/>
              <a:t> The </a:t>
            </a:r>
            <a:r>
              <a:rPr lang="en-GB" sz="1100">
                <a:solidFill>
                  <a:srgbClr val="188038"/>
                </a:solidFill>
                <a:latin typeface="Roboto Mono" panose="00000009000000000000"/>
                <a:ea typeface="Roboto Mono" panose="00000009000000000000"/>
                <a:cs typeface="Roboto Mono" panose="00000009000000000000"/>
                <a:sym typeface="Roboto Mono" panose="00000009000000000000"/>
              </a:rPr>
              <a:t>genre</a:t>
            </a:r>
            <a:r>
              <a:rPr lang="en-GB" sz="1100"/>
              <a:t> (film_category_id) column is encoded using </a:t>
            </a:r>
            <a:r>
              <a:rPr lang="en-GB" sz="1100">
                <a:solidFill>
                  <a:srgbClr val="188038"/>
                </a:solidFill>
                <a:latin typeface="Roboto Mono" panose="00000009000000000000"/>
                <a:ea typeface="Roboto Mono" panose="00000009000000000000"/>
                <a:cs typeface="Roboto Mono" panose="00000009000000000000"/>
                <a:sym typeface="Roboto Mono" panose="00000009000000000000"/>
              </a:rPr>
              <a:t>LabelEncoder</a:t>
            </a:r>
            <a:r>
              <a:rPr lang="en-GB" sz="1100"/>
              <a:t>.</a:t>
            </a:r>
            <a:endParaRPr sz="1100"/>
          </a:p>
          <a:p>
            <a:pPr marL="457200" lvl="0" indent="-298450" algn="l" rtl="0">
              <a:lnSpc>
                <a:spcPct val="115000"/>
              </a:lnSpc>
              <a:spcBef>
                <a:spcPts val="0"/>
              </a:spcBef>
              <a:spcAft>
                <a:spcPts val="0"/>
              </a:spcAft>
              <a:buSzPts val="1100"/>
              <a:buChar char="●"/>
            </a:pPr>
            <a:r>
              <a:rPr lang="en-GB" sz="1100" b="1"/>
              <a:t>Categorical Encoding:</a:t>
            </a:r>
            <a:r>
              <a:rPr lang="en-GB" sz="1100"/>
              <a:t> Categorical variables (e.g., </a:t>
            </a:r>
            <a:r>
              <a:rPr lang="en-GB" sz="1100">
                <a:solidFill>
                  <a:srgbClr val="188038"/>
                </a:solidFill>
                <a:latin typeface="Roboto Mono" panose="00000009000000000000"/>
                <a:ea typeface="Roboto Mono" panose="00000009000000000000"/>
                <a:cs typeface="Roboto Mono" panose="00000009000000000000"/>
                <a:sym typeface="Roboto Mono" panose="00000009000000000000"/>
              </a:rPr>
              <a:t>rating</a:t>
            </a:r>
            <a:r>
              <a:rPr lang="en-GB" sz="1100"/>
              <a:t>) are one-hot encoded.</a:t>
            </a:r>
            <a:endParaRPr sz="1100"/>
          </a:p>
          <a:p>
            <a:pPr marL="0" lvl="0" indent="0" algn="l" rtl="0">
              <a:lnSpc>
                <a:spcPct val="115000"/>
              </a:lnSpc>
              <a:spcBef>
                <a:spcPts val="1200"/>
              </a:spcBef>
              <a:spcAft>
                <a:spcPts val="0"/>
              </a:spcAft>
              <a:buNone/>
            </a:pPr>
            <a:r>
              <a:rPr lang="en-GB" sz="1100" b="1"/>
              <a:t>Train-Test Split:</a:t>
            </a:r>
            <a:endParaRPr sz="1100" b="1"/>
          </a:p>
          <a:p>
            <a:pPr marL="457200" lvl="0" indent="-298450" algn="l" rtl="0">
              <a:lnSpc>
                <a:spcPct val="115000"/>
              </a:lnSpc>
              <a:spcBef>
                <a:spcPts val="1200"/>
              </a:spcBef>
              <a:spcAft>
                <a:spcPts val="0"/>
              </a:spcAft>
              <a:buSzPts val="1100"/>
              <a:buChar char="●"/>
            </a:pPr>
            <a:r>
              <a:rPr lang="en-GB" sz="1100"/>
              <a:t>The dataset is split into training (80%) and testing (20%) sets using stratified sampling to maintain class distribution.</a:t>
            </a:r>
            <a:endParaRPr sz="1100"/>
          </a:p>
          <a:p>
            <a:pPr marL="0" lvl="0" indent="0" algn="l" rtl="0">
              <a:lnSpc>
                <a:spcPct val="115000"/>
              </a:lnSpc>
              <a:spcBef>
                <a:spcPts val="1200"/>
              </a:spcBef>
              <a:spcAft>
                <a:spcPts val="0"/>
              </a:spcAft>
              <a:buNone/>
            </a:pPr>
            <a:r>
              <a:rPr lang="en-GB" sz="1100" b="1"/>
              <a:t>Neural Network Model Development:</a:t>
            </a:r>
            <a:endParaRPr sz="1100" b="1"/>
          </a:p>
          <a:p>
            <a:pPr marL="457200" lvl="0" indent="-298450" algn="l" rtl="0">
              <a:lnSpc>
                <a:spcPct val="115000"/>
              </a:lnSpc>
              <a:spcBef>
                <a:spcPts val="1200"/>
              </a:spcBef>
              <a:spcAft>
                <a:spcPts val="0"/>
              </a:spcAft>
              <a:buSzPts val="1100"/>
              <a:buChar char="●"/>
            </a:pPr>
            <a:r>
              <a:rPr lang="en-GB" sz="1100"/>
              <a:t>A Sequential model is created with several Dense layers using ReLU  activation function.</a:t>
            </a:r>
            <a:endParaRPr sz="1100"/>
          </a:p>
          <a:p>
            <a:pPr marL="457200" lvl="0" indent="-298450" algn="l" rtl="0">
              <a:lnSpc>
                <a:spcPct val="115000"/>
              </a:lnSpc>
              <a:spcBef>
                <a:spcPts val="0"/>
              </a:spcBef>
              <a:spcAft>
                <a:spcPts val="0"/>
              </a:spcAft>
              <a:buSzPts val="1100"/>
              <a:buChar char="●"/>
            </a:pPr>
            <a:r>
              <a:rPr lang="en-GB" sz="1100"/>
              <a:t>The output layer employs a softmax activation function for multi-class classification.</a:t>
            </a:r>
            <a:endParaRPr sz="1100"/>
          </a:p>
          <a:p>
            <a:pPr marL="457200" lvl="0" indent="-298450" algn="l" rtl="0">
              <a:lnSpc>
                <a:spcPct val="115000"/>
              </a:lnSpc>
              <a:spcBef>
                <a:spcPts val="0"/>
              </a:spcBef>
              <a:spcAft>
                <a:spcPts val="0"/>
              </a:spcAft>
              <a:buSzPts val="1100"/>
              <a:buChar char="●"/>
            </a:pPr>
            <a:r>
              <a:rPr lang="en-GB" sz="1100"/>
              <a:t>The model is compiled using Adam optimizer and sparse categorical cross-entropy loss function.</a:t>
            </a:r>
            <a:endParaRPr sz="1100"/>
          </a:p>
          <a:p>
            <a:pPr marL="0" lvl="0" indent="0" algn="l" rtl="0">
              <a:lnSpc>
                <a:spcPct val="115000"/>
              </a:lnSpc>
              <a:spcBef>
                <a:spcPts val="1200"/>
              </a:spcBef>
              <a:spcAft>
                <a:spcPts val="0"/>
              </a:spcAft>
              <a:buNone/>
            </a:pPr>
            <a:r>
              <a:rPr lang="en-GB" sz="1100" b="1"/>
              <a:t>Model Training:</a:t>
            </a:r>
            <a:endParaRPr sz="1100" b="1"/>
          </a:p>
          <a:p>
            <a:pPr marL="457200" lvl="0" indent="-298450" algn="l" rtl="0">
              <a:lnSpc>
                <a:spcPct val="115000"/>
              </a:lnSpc>
              <a:spcBef>
                <a:spcPts val="1200"/>
              </a:spcBef>
              <a:spcAft>
                <a:spcPts val="0"/>
              </a:spcAft>
              <a:buSzPts val="1100"/>
              <a:buChar char="●"/>
            </a:pPr>
            <a:r>
              <a:rPr lang="en-GB" sz="1100"/>
              <a:t>Early stopping is implemented to prevent overfitting, monitoring validation loss.</a:t>
            </a:r>
            <a:endParaRPr sz="1100"/>
          </a:p>
          <a:p>
            <a:pPr marL="457200" lvl="0" indent="-298450" algn="l" rtl="0">
              <a:lnSpc>
                <a:spcPct val="115000"/>
              </a:lnSpc>
              <a:spcBef>
                <a:spcPts val="0"/>
              </a:spcBef>
              <a:spcAft>
                <a:spcPts val="0"/>
              </a:spcAft>
              <a:buSzPts val="1100"/>
              <a:buChar char="●"/>
            </a:pPr>
            <a:r>
              <a:rPr lang="en-GB" sz="1100"/>
              <a:t>The model is trained for 30 epochs with a batch size of 32.</a:t>
            </a:r>
            <a:endParaRPr sz="1100"/>
          </a:p>
          <a:p>
            <a:pPr marL="0" lvl="0" indent="0" algn="l" rtl="0">
              <a:lnSpc>
                <a:spcPct val="115000"/>
              </a:lnSpc>
              <a:spcBef>
                <a:spcPts val="1200"/>
              </a:spcBef>
              <a:spcAft>
                <a:spcPts val="0"/>
              </a:spcAft>
              <a:buNone/>
            </a:pPr>
            <a:r>
              <a:rPr lang="en-GB" sz="1100" b="1"/>
              <a:t>Model Evaluation:</a:t>
            </a:r>
            <a:endParaRPr sz="1100" b="1"/>
          </a:p>
          <a:p>
            <a:pPr marL="457200" lvl="0" indent="-298450" algn="l" rtl="0">
              <a:lnSpc>
                <a:spcPct val="115000"/>
              </a:lnSpc>
              <a:spcBef>
                <a:spcPts val="1200"/>
              </a:spcBef>
              <a:spcAft>
                <a:spcPts val="0"/>
              </a:spcAft>
              <a:buSzPts val="1100"/>
              <a:buChar char="●"/>
            </a:pPr>
            <a:r>
              <a:rPr lang="en-GB" sz="1100"/>
              <a:t>The model is evaluated on the test set, yielding a test accuracy score.</a:t>
            </a:r>
            <a:endParaRPr sz="1100"/>
          </a:p>
          <a:p>
            <a:pPr marL="457200" lvl="0" indent="-298450" algn="l" rtl="0">
              <a:lnSpc>
                <a:spcPct val="115000"/>
              </a:lnSpc>
              <a:spcBef>
                <a:spcPts val="0"/>
              </a:spcBef>
              <a:spcAft>
                <a:spcPts val="0"/>
              </a:spcAft>
              <a:buSzPts val="1100"/>
              <a:buChar char="●"/>
            </a:pPr>
            <a:r>
              <a:rPr lang="en-GB" sz="1100"/>
              <a:t>Predictions are made, followed by a classification report and confusion matrix visualized using Seaborn.</a:t>
            </a:r>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75" name="Shape 375"/>
        <p:cNvGrpSpPr/>
        <p:nvPr/>
      </p:nvGrpSpPr>
      <p:grpSpPr>
        <a:xfrm>
          <a:off x="0" y="0"/>
          <a:ext cx="0" cy="0"/>
          <a:chOff x="0" y="0"/>
          <a:chExt cx="0" cy="0"/>
        </a:xfrm>
      </p:grpSpPr>
      <p:sp>
        <p:nvSpPr>
          <p:cNvPr id="376" name="Google Shape;376;p55"/>
          <p:cNvSpPr txBox="1"/>
          <p:nvPr/>
        </p:nvSpPr>
        <p:spPr>
          <a:xfrm>
            <a:off x="2603550" y="76200"/>
            <a:ext cx="34797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1800" b="1">
                <a:solidFill>
                  <a:srgbClr val="980000"/>
                </a:solidFill>
              </a:rPr>
              <a:t>Film Genre prediction</a:t>
            </a:r>
            <a:endParaRPr sz="1800" b="1">
              <a:solidFill>
                <a:srgbClr val="980000"/>
              </a:solidFill>
            </a:endParaRPr>
          </a:p>
        </p:txBody>
      </p:sp>
      <p:sp>
        <p:nvSpPr>
          <p:cNvPr id="378" name="Google Shape;378;p55"/>
          <p:cNvSpPr txBox="1"/>
          <p:nvPr/>
        </p:nvSpPr>
        <p:spPr>
          <a:xfrm>
            <a:off x="152400" y="533400"/>
            <a:ext cx="14547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b="1"/>
              <a:t>Final R</a:t>
            </a:r>
            <a:r>
              <a:rPr lang="en-GB" b="1"/>
              <a:t>esult</a:t>
            </a:r>
            <a:r>
              <a:rPr lang="en-GB"/>
              <a:t>:</a:t>
            </a:r>
            <a:endParaRPr lang="en-GB"/>
          </a:p>
        </p:txBody>
      </p:sp>
      <p:pic>
        <p:nvPicPr>
          <p:cNvPr id="2" name="Picture 1"/>
          <p:cNvPicPr>
            <a:picLocks noChangeAspect="1"/>
          </p:cNvPicPr>
          <p:nvPr/>
        </p:nvPicPr>
        <p:blipFill>
          <a:blip r:embed="rId1"/>
          <a:stretch>
            <a:fillRect/>
          </a:stretch>
        </p:blipFill>
        <p:spPr>
          <a:xfrm>
            <a:off x="2270760" y="806450"/>
            <a:ext cx="4260850" cy="417893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83" name="Shape 383"/>
        <p:cNvGrpSpPr/>
        <p:nvPr/>
      </p:nvGrpSpPr>
      <p:grpSpPr>
        <a:xfrm>
          <a:off x="0" y="0"/>
          <a:ext cx="0" cy="0"/>
          <a:chOff x="0" y="0"/>
          <a:chExt cx="0" cy="0"/>
        </a:xfrm>
      </p:grpSpPr>
      <p:sp>
        <p:nvSpPr>
          <p:cNvPr id="384" name="Google Shape;384;p56"/>
          <p:cNvSpPr txBox="1"/>
          <p:nvPr/>
        </p:nvSpPr>
        <p:spPr>
          <a:xfrm>
            <a:off x="2755950" y="0"/>
            <a:ext cx="35307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1800" b="1">
                <a:solidFill>
                  <a:srgbClr val="980000"/>
                </a:solidFill>
              </a:rPr>
              <a:t>Rental Demand Forecasting</a:t>
            </a:r>
            <a:endParaRPr sz="1800" b="1">
              <a:solidFill>
                <a:srgbClr val="980000"/>
              </a:solidFill>
            </a:endParaRPr>
          </a:p>
        </p:txBody>
      </p:sp>
      <p:sp>
        <p:nvSpPr>
          <p:cNvPr id="385" name="Google Shape;385;p56"/>
          <p:cNvSpPr txBox="1"/>
          <p:nvPr/>
        </p:nvSpPr>
        <p:spPr>
          <a:xfrm>
            <a:off x="152400" y="381000"/>
            <a:ext cx="8849100" cy="47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Data Retrieval</a:t>
            </a:r>
            <a:r>
              <a:rPr lang="en-GB"/>
              <a:t>: </a:t>
            </a:r>
            <a:endParaRPr lang="en-GB"/>
          </a:p>
          <a:p>
            <a:pPr marL="0" lvl="0" indent="0" algn="l" rtl="0">
              <a:spcBef>
                <a:spcPts val="0"/>
              </a:spcBef>
              <a:spcAft>
                <a:spcPts val="0"/>
              </a:spcAft>
              <a:buNone/>
            </a:pPr>
          </a:p>
          <a:p>
            <a:pPr marL="457200" lvl="0" indent="-317500" algn="l" rtl="0">
              <a:spcBef>
                <a:spcPts val="0"/>
              </a:spcBef>
              <a:spcAft>
                <a:spcPts val="0"/>
              </a:spcAft>
              <a:buSzPts val="1400"/>
              <a:buChar char="●"/>
            </a:pPr>
            <a:r>
              <a:rPr lang="en-GB"/>
              <a:t>The SQL query retrieves rental counts per day and per store for a specified year.</a:t>
            </a:r>
            <a:endParaRPr lang="en-GB"/>
          </a:p>
          <a:p>
            <a:pPr marL="0" lvl="0" indent="0" algn="l" rtl="0">
              <a:spcBef>
                <a:spcPts val="0"/>
              </a:spcBef>
              <a:spcAft>
                <a:spcPts val="0"/>
              </a:spcAft>
              <a:buNone/>
            </a:pPr>
            <a:endParaRPr b="1"/>
          </a:p>
          <a:p>
            <a:pPr marL="0" lvl="0" indent="0" algn="l" rtl="0">
              <a:spcBef>
                <a:spcPts val="0"/>
              </a:spcBef>
              <a:spcAft>
                <a:spcPts val="0"/>
              </a:spcAft>
              <a:buNone/>
            </a:pPr>
            <a:r>
              <a:rPr lang="en-GB" b="1"/>
              <a:t>Data Preprocessing</a:t>
            </a:r>
            <a:r>
              <a:rPr lang="en-GB"/>
              <a:t>:</a:t>
            </a:r>
            <a:endParaRPr lang="en-GB"/>
          </a:p>
          <a:p>
            <a:pPr marL="457200" lvl="0" indent="-317500" algn="l" rtl="0">
              <a:lnSpc>
                <a:spcPct val="115000"/>
              </a:lnSpc>
              <a:spcBef>
                <a:spcPts val="1200"/>
              </a:spcBef>
              <a:spcAft>
                <a:spcPts val="0"/>
              </a:spcAft>
              <a:buSzPts val="1400"/>
              <a:buChar char="●"/>
            </a:pPr>
            <a:r>
              <a:rPr lang="en-GB"/>
              <a:t>Converts rental dates to datetime objects.</a:t>
            </a:r>
            <a:endParaRPr lang="en-GB"/>
          </a:p>
          <a:p>
            <a:pPr marL="457200" lvl="0" indent="-317500" algn="l" rtl="0">
              <a:lnSpc>
                <a:spcPct val="115000"/>
              </a:lnSpc>
              <a:spcBef>
                <a:spcPts val="0"/>
              </a:spcBef>
              <a:spcAft>
                <a:spcPts val="0"/>
              </a:spcAft>
              <a:buSzPts val="1400"/>
              <a:buChar char="●"/>
            </a:pPr>
            <a:r>
              <a:rPr lang="en-GB"/>
              <a:t>Pivots the DataFrame to create a matrix where each column represents a store's rental counts.</a:t>
            </a:r>
            <a:endParaRPr lang="en-GB"/>
          </a:p>
          <a:p>
            <a:pPr marL="457200" lvl="0" indent="-317500" algn="l" rtl="0">
              <a:lnSpc>
                <a:spcPct val="115000"/>
              </a:lnSpc>
              <a:spcBef>
                <a:spcPts val="0"/>
              </a:spcBef>
              <a:spcAft>
                <a:spcPts val="0"/>
              </a:spcAft>
              <a:buSzPts val="1400"/>
              <a:buChar char="●"/>
            </a:pPr>
            <a:r>
              <a:rPr lang="en-GB"/>
              <a:t>Fills any missing values with zeros and scales the data to a range of [0, 1] using </a:t>
            </a:r>
            <a:r>
              <a:rPr lang="en-GB">
                <a:solidFill>
                  <a:srgbClr val="188038"/>
                </a:solidFill>
                <a:latin typeface="Roboto Mono" panose="00000009000000000000"/>
                <a:ea typeface="Roboto Mono" panose="00000009000000000000"/>
                <a:cs typeface="Roboto Mono" panose="00000009000000000000"/>
                <a:sym typeface="Roboto Mono" panose="00000009000000000000"/>
              </a:rPr>
              <a:t>MinMaxScaler</a:t>
            </a:r>
            <a:r>
              <a:rPr lang="en-GB"/>
              <a:t>.</a:t>
            </a:r>
            <a:endParaRPr lang="en-GB"/>
          </a:p>
          <a:p>
            <a:pPr marL="0" lvl="0" indent="0" algn="l" rtl="0">
              <a:lnSpc>
                <a:spcPct val="115000"/>
              </a:lnSpc>
              <a:spcBef>
                <a:spcPts val="1200"/>
              </a:spcBef>
              <a:spcAft>
                <a:spcPts val="0"/>
              </a:spcAft>
              <a:buNone/>
            </a:pPr>
            <a:r>
              <a:rPr lang="en-GB" b="1"/>
              <a:t>Sequence Creation</a:t>
            </a:r>
            <a:r>
              <a:rPr lang="en-GB"/>
              <a:t>: </a:t>
            </a:r>
            <a:endParaRPr lang="en-GB"/>
          </a:p>
          <a:p>
            <a:pPr marL="457200" lvl="0" indent="-317500" algn="l" rtl="0">
              <a:lnSpc>
                <a:spcPct val="115000"/>
              </a:lnSpc>
              <a:spcBef>
                <a:spcPts val="0"/>
              </a:spcBef>
              <a:spcAft>
                <a:spcPts val="0"/>
              </a:spcAft>
              <a:buSzPts val="1400"/>
              <a:buChar char="●"/>
            </a:pPr>
            <a:r>
              <a:rPr lang="en-GB"/>
              <a:t>Creates sequences of rental counts to feed into the LSTM model.</a:t>
            </a:r>
            <a:endParaRPr lang="en-GB"/>
          </a:p>
          <a:p>
            <a:pPr marL="0" lvl="0" indent="0" algn="l" rtl="0">
              <a:spcBef>
                <a:spcPts val="0"/>
              </a:spcBef>
              <a:spcAft>
                <a:spcPts val="0"/>
              </a:spcAft>
              <a:buNone/>
            </a:pPr>
            <a:r>
              <a:rPr lang="en-GB" b="1"/>
              <a:t>Model Building</a:t>
            </a:r>
            <a:r>
              <a:rPr lang="en-GB"/>
              <a:t>:</a:t>
            </a:r>
            <a:endParaRPr lang="en-GB"/>
          </a:p>
          <a:p>
            <a:pPr marL="457200" lvl="0" indent="-317500" algn="l" rtl="0">
              <a:lnSpc>
                <a:spcPct val="115000"/>
              </a:lnSpc>
              <a:spcBef>
                <a:spcPts val="1200"/>
              </a:spcBef>
              <a:spcAft>
                <a:spcPts val="0"/>
              </a:spcAft>
              <a:buSzPts val="1400"/>
              <a:buChar char="●"/>
            </a:pPr>
            <a:r>
              <a:rPr lang="en-GB"/>
              <a:t>An LSTM model is constructed with two LSTM layers and a Dense output layer.</a:t>
            </a:r>
            <a:endParaRPr lang="en-GB"/>
          </a:p>
          <a:p>
            <a:pPr marL="457200" lvl="0" indent="-317500" algn="l" rtl="0">
              <a:lnSpc>
                <a:spcPct val="115000"/>
              </a:lnSpc>
              <a:spcBef>
                <a:spcPts val="0"/>
              </a:spcBef>
              <a:spcAft>
                <a:spcPts val="0"/>
              </a:spcAft>
              <a:buSzPts val="1400"/>
              <a:buChar char="●"/>
            </a:pPr>
            <a:r>
              <a:rPr lang="en-GB"/>
              <a:t>The model is compiled with Mean Absolute Error as the loss function.</a:t>
            </a:r>
            <a:endParaRPr lang="en-GB"/>
          </a:p>
          <a:p>
            <a:pPr marL="0" lvl="0" indent="0" algn="l" rtl="0">
              <a:lnSpc>
                <a:spcPct val="115000"/>
              </a:lnSpc>
              <a:spcBef>
                <a:spcPts val="1200"/>
              </a:spcBef>
              <a:spcAft>
                <a:spcPts val="0"/>
              </a:spcAft>
              <a:buNone/>
            </a:pPr>
            <a:r>
              <a:rPr lang="en-GB" b="1"/>
              <a:t>Model Training and Predictions</a:t>
            </a:r>
            <a:r>
              <a:rPr lang="en-GB"/>
              <a:t>: The model is trained, and predictions are made for the test set. The inverse scaling is applied to the predictions.</a:t>
            </a:r>
            <a:endParaRPr lang="en-GB"/>
          </a:p>
          <a:p>
            <a:pPr marL="0" lvl="0" indent="0" algn="l" rtl="0">
              <a:spcBef>
                <a:spcPts val="0"/>
              </a:spcBef>
              <a:spcAft>
                <a:spcPts val="0"/>
              </a:spcAft>
              <a:buNone/>
            </a:pPr>
            <a:endParaRPr b="1"/>
          </a:p>
          <a:p>
            <a:pPr marL="0" lvl="0" indent="0" algn="l" rtl="0">
              <a:spcBef>
                <a:spcPts val="0"/>
              </a:spcBef>
              <a:spcAft>
                <a:spcPts val="0"/>
              </a:spcAft>
              <a:buNone/>
            </a:pPr>
            <a:r>
              <a:rPr lang="en-GB" b="1"/>
              <a:t>Model Evaluation</a:t>
            </a:r>
            <a:r>
              <a:rPr lang="en-GB"/>
              <a:t>: Computes the MAE for the test predictions and prints it.</a:t>
            </a:r>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89" name="Shape 389"/>
        <p:cNvGrpSpPr/>
        <p:nvPr/>
      </p:nvGrpSpPr>
      <p:grpSpPr>
        <a:xfrm>
          <a:off x="0" y="0"/>
          <a:ext cx="0" cy="0"/>
          <a:chOff x="0" y="0"/>
          <a:chExt cx="0" cy="0"/>
        </a:xfrm>
      </p:grpSpPr>
      <p:sp>
        <p:nvSpPr>
          <p:cNvPr id="390" name="Google Shape;390;p57"/>
          <p:cNvSpPr txBox="1"/>
          <p:nvPr/>
        </p:nvSpPr>
        <p:spPr>
          <a:xfrm>
            <a:off x="2755950" y="0"/>
            <a:ext cx="35307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1800" b="1">
                <a:solidFill>
                  <a:srgbClr val="980000"/>
                </a:solidFill>
              </a:rPr>
              <a:t>Rental Demand Forecasting</a:t>
            </a:r>
            <a:endParaRPr sz="1800" b="1">
              <a:solidFill>
                <a:srgbClr val="980000"/>
              </a:solidFill>
            </a:endParaRPr>
          </a:p>
        </p:txBody>
      </p:sp>
      <p:pic>
        <p:nvPicPr>
          <p:cNvPr id="391" name="Google Shape;391;p57"/>
          <p:cNvPicPr preferRelativeResize="0"/>
          <p:nvPr/>
        </p:nvPicPr>
        <p:blipFill>
          <a:blip r:embed="rId1"/>
          <a:stretch>
            <a:fillRect/>
          </a:stretch>
        </p:blipFill>
        <p:spPr>
          <a:xfrm>
            <a:off x="2209800" y="1314600"/>
            <a:ext cx="5019675" cy="3752850"/>
          </a:xfrm>
          <a:prstGeom prst="rect">
            <a:avLst/>
          </a:prstGeom>
          <a:noFill/>
          <a:ln>
            <a:noFill/>
          </a:ln>
        </p:spPr>
      </p:pic>
      <p:sp>
        <p:nvSpPr>
          <p:cNvPr id="392" name="Google Shape;392;p57"/>
          <p:cNvSpPr txBox="1"/>
          <p:nvPr/>
        </p:nvSpPr>
        <p:spPr>
          <a:xfrm>
            <a:off x="232100" y="432875"/>
            <a:ext cx="8672700" cy="863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b="1"/>
              <a:t>Future Demand Forecasting</a:t>
            </a:r>
            <a:r>
              <a:rPr lang="en-GB"/>
              <a:t>: </a:t>
            </a:r>
            <a:endParaRPr lang="en-GB"/>
          </a:p>
          <a:p>
            <a:pPr marL="457200" lvl="0" indent="-317500" algn="l" rtl="0">
              <a:spcBef>
                <a:spcPts val="0"/>
              </a:spcBef>
              <a:spcAft>
                <a:spcPts val="0"/>
              </a:spcAft>
              <a:buSzPts val="1400"/>
              <a:buChar char="●"/>
            </a:pPr>
            <a:r>
              <a:rPr lang="en-GB"/>
              <a:t>Predicts the rental demand for the next 7 days, using the last known rental counts as input for future predictions.</a:t>
            </a:r>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89" name="Shape 389"/>
        <p:cNvGrpSpPr/>
        <p:nvPr/>
      </p:nvGrpSpPr>
      <p:grpSpPr>
        <a:xfrm>
          <a:off x="0" y="0"/>
          <a:ext cx="0" cy="0"/>
          <a:chOff x="0" y="0"/>
          <a:chExt cx="0" cy="0"/>
        </a:xfrm>
      </p:grpSpPr>
      <p:sp>
        <p:nvSpPr>
          <p:cNvPr id="3" name="Google Shape;390;p57"/>
          <p:cNvSpPr txBox="1"/>
          <p:nvPr/>
        </p:nvSpPr>
        <p:spPr>
          <a:xfrm>
            <a:off x="2792730" y="3810"/>
            <a:ext cx="3900170" cy="499110"/>
          </a:xfrm>
          <a:prstGeom prst="rect">
            <a:avLst/>
          </a:prstGeom>
          <a:noFill/>
          <a:ln>
            <a:noFill/>
          </a:ln>
        </p:spPr>
        <p:txBody>
          <a:bodyPr spcFirstLastPara="1" wrap="square" lIns="91425" tIns="91425" rIns="91425" bIns="91425" anchor="t" anchorCtr="0">
            <a:spAutoFit/>
          </a:bodyPr>
          <a:p>
            <a:pPr marL="0" lvl="0" indent="0" algn="ctr" rtl="0">
              <a:lnSpc>
                <a:spcPct val="115000"/>
              </a:lnSpc>
              <a:spcBef>
                <a:spcPts val="1200"/>
              </a:spcBef>
              <a:spcAft>
                <a:spcPts val="1200"/>
              </a:spcAft>
              <a:buNone/>
            </a:pPr>
            <a:r>
              <a:rPr lang="en-US" sz="1800" b="1">
                <a:solidFill>
                  <a:srgbClr val="980000"/>
                </a:solidFill>
              </a:rPr>
              <a:t>AWS Deployment using docker</a:t>
            </a:r>
            <a:endParaRPr lang="en-US" sz="1800" b="1">
              <a:solidFill>
                <a:srgbClr val="980000"/>
              </a:solidFill>
            </a:endParaRPr>
          </a:p>
        </p:txBody>
      </p:sp>
      <p:sp>
        <p:nvSpPr>
          <p:cNvPr id="392" name="Google Shape;392;p57"/>
          <p:cNvSpPr txBox="1"/>
          <p:nvPr/>
        </p:nvSpPr>
        <p:spPr>
          <a:xfrm>
            <a:off x="164465" y="461010"/>
            <a:ext cx="8830945" cy="4650105"/>
          </a:xfrm>
          <a:prstGeom prst="rect">
            <a:avLst/>
          </a:prstGeom>
          <a:noFill/>
          <a:ln>
            <a:noFill/>
          </a:ln>
        </p:spPr>
        <p:txBody>
          <a:bodyPr spcFirstLastPara="1" wrap="square" lIns="91425" tIns="91425" rIns="91425" bIns="91425" anchor="t" anchorCtr="0">
            <a:spAutoFit/>
          </a:bodyPr>
          <a:p>
            <a:pPr marL="0" lvl="0" indent="0" algn="l" rtl="0">
              <a:lnSpc>
                <a:spcPct val="115000"/>
              </a:lnSpc>
              <a:spcBef>
                <a:spcPts val="0"/>
              </a:spcBef>
              <a:spcAft>
                <a:spcPts val="0"/>
              </a:spcAft>
              <a:buNone/>
            </a:pPr>
            <a:r>
              <a:rPr lang="en-US" altLang="en-GB" sz="1100" b="1"/>
              <a:t>Environment Setup:</a:t>
            </a:r>
            <a:r>
              <a:rPr lang="en-US" altLang="en-GB" sz="1100"/>
              <a:t> Start by installing the AWS CLI to interact with AWS services and Docker to build and test containerized applications locally.</a:t>
            </a:r>
            <a:endParaRPr lang="en-US" altLang="en-GB" sz="1100"/>
          </a:p>
          <a:p>
            <a:pPr marL="0" lvl="0" indent="0" algn="l" rtl="0">
              <a:lnSpc>
                <a:spcPct val="115000"/>
              </a:lnSpc>
              <a:spcBef>
                <a:spcPts val="0"/>
              </a:spcBef>
              <a:spcAft>
                <a:spcPts val="0"/>
              </a:spcAft>
              <a:buNone/>
            </a:pPr>
            <a:endParaRPr lang="en-US" altLang="en-GB" sz="1100"/>
          </a:p>
          <a:p>
            <a:pPr marL="0" lvl="0" indent="0" algn="l" rtl="0">
              <a:lnSpc>
                <a:spcPct val="115000"/>
              </a:lnSpc>
              <a:spcBef>
                <a:spcPts val="0"/>
              </a:spcBef>
              <a:spcAft>
                <a:spcPts val="0"/>
              </a:spcAft>
              <a:buNone/>
            </a:pPr>
            <a:r>
              <a:rPr lang="en-US" altLang="en-GB" sz="1100" b="1"/>
              <a:t>Docker Image Creation:</a:t>
            </a:r>
            <a:r>
              <a:rPr lang="en-US" altLang="en-GB" sz="1100"/>
              <a:t> Build a Docker image for the application, packaging all code and dependencies. Running the container locally helps ensure everything functions as expected before deploying to AWS.</a:t>
            </a:r>
            <a:endParaRPr lang="en-US" altLang="en-GB" sz="1100"/>
          </a:p>
          <a:p>
            <a:pPr marL="0" lvl="0" indent="0" algn="l" rtl="0">
              <a:lnSpc>
                <a:spcPct val="115000"/>
              </a:lnSpc>
              <a:spcBef>
                <a:spcPts val="0"/>
              </a:spcBef>
              <a:spcAft>
                <a:spcPts val="0"/>
              </a:spcAft>
              <a:buNone/>
            </a:pPr>
            <a:endParaRPr lang="en-US" altLang="en-GB" sz="1100"/>
          </a:p>
          <a:p>
            <a:pPr marL="0" lvl="0" indent="0" algn="l" rtl="0">
              <a:lnSpc>
                <a:spcPct val="115000"/>
              </a:lnSpc>
              <a:spcBef>
                <a:spcPts val="0"/>
              </a:spcBef>
              <a:spcAft>
                <a:spcPts val="0"/>
              </a:spcAft>
              <a:buNone/>
            </a:pPr>
            <a:r>
              <a:rPr lang="en-US" altLang="en-GB" sz="1100" b="1"/>
              <a:t>ECR Repository Creation:</a:t>
            </a:r>
            <a:r>
              <a:rPr lang="en-US" altLang="en-GB" sz="1100"/>
              <a:t> Set up an Elastic Container Registry (ECR) on AWS to store the Docker image. ECR provides a scalable, secure, and highly available repository for container images, which can be accessed by ECS.</a:t>
            </a:r>
            <a:endParaRPr lang="en-US" altLang="en-GB" sz="1100"/>
          </a:p>
          <a:p>
            <a:pPr marL="0" lvl="0" indent="0" algn="l" rtl="0">
              <a:lnSpc>
                <a:spcPct val="115000"/>
              </a:lnSpc>
              <a:spcBef>
                <a:spcPts val="0"/>
              </a:spcBef>
              <a:spcAft>
                <a:spcPts val="0"/>
              </a:spcAft>
              <a:buNone/>
            </a:pPr>
            <a:endParaRPr lang="en-US" altLang="en-GB" sz="1100"/>
          </a:p>
          <a:p>
            <a:pPr marL="0" lvl="0" indent="0" algn="l" rtl="0">
              <a:lnSpc>
                <a:spcPct val="115000"/>
              </a:lnSpc>
              <a:spcBef>
                <a:spcPts val="0"/>
              </a:spcBef>
              <a:spcAft>
                <a:spcPts val="0"/>
              </a:spcAft>
              <a:buNone/>
            </a:pPr>
            <a:r>
              <a:rPr lang="en-US" altLang="en-GB" sz="1100" b="1"/>
              <a:t>Push Docker Image to ECR:</a:t>
            </a:r>
            <a:r>
              <a:rPr lang="en-US" altLang="en-GB" sz="1100"/>
              <a:t> After tagging the image, push it to the ECR repository for centralized storage and easy retrieval by ECS. This step makes the image securely available for deployment in AWS.</a:t>
            </a:r>
            <a:endParaRPr lang="en-US" altLang="en-GB" sz="1100"/>
          </a:p>
          <a:p>
            <a:pPr marL="0" lvl="0" indent="0" algn="l" rtl="0">
              <a:lnSpc>
                <a:spcPct val="115000"/>
              </a:lnSpc>
              <a:spcBef>
                <a:spcPts val="0"/>
              </a:spcBef>
              <a:spcAft>
                <a:spcPts val="0"/>
              </a:spcAft>
              <a:buNone/>
            </a:pPr>
            <a:endParaRPr lang="en-US" altLang="en-GB" sz="1100"/>
          </a:p>
          <a:p>
            <a:pPr marL="0" lvl="0" indent="0" algn="l" rtl="0">
              <a:lnSpc>
                <a:spcPct val="115000"/>
              </a:lnSpc>
              <a:spcBef>
                <a:spcPts val="0"/>
              </a:spcBef>
              <a:spcAft>
                <a:spcPts val="0"/>
              </a:spcAft>
              <a:buNone/>
            </a:pPr>
            <a:r>
              <a:rPr lang="en-US" altLang="en-GB" sz="1100" b="1"/>
              <a:t>ECS Cluster Setup:</a:t>
            </a:r>
            <a:r>
              <a:rPr lang="en-US" altLang="en-GB" sz="1100"/>
              <a:t> Create an ECS cluster, a logical group of AWS resources where the containerized application will run. The cluster serves as the foundational environment for deploying and managing the application.</a:t>
            </a:r>
            <a:endParaRPr lang="en-US" altLang="en-GB" sz="1100"/>
          </a:p>
          <a:p>
            <a:pPr marL="0" lvl="0" indent="0" algn="l" rtl="0">
              <a:lnSpc>
                <a:spcPct val="115000"/>
              </a:lnSpc>
              <a:spcBef>
                <a:spcPts val="0"/>
              </a:spcBef>
              <a:spcAft>
                <a:spcPts val="0"/>
              </a:spcAft>
              <a:buNone/>
            </a:pPr>
            <a:endParaRPr lang="en-US" altLang="en-GB" sz="1100"/>
          </a:p>
          <a:p>
            <a:pPr marL="0" lvl="0" indent="0" algn="l" rtl="0">
              <a:lnSpc>
                <a:spcPct val="115000"/>
              </a:lnSpc>
              <a:spcBef>
                <a:spcPts val="0"/>
              </a:spcBef>
              <a:spcAft>
                <a:spcPts val="0"/>
              </a:spcAft>
              <a:buNone/>
            </a:pPr>
            <a:r>
              <a:rPr lang="en-US" altLang="en-GB" sz="1100" b="1"/>
              <a:t>Task Definition Registration: </a:t>
            </a:r>
            <a:r>
              <a:rPr lang="en-US" altLang="en-GB" sz="1100"/>
              <a:t>Define the application’s task configuration, including CPU, memory, container image, and port settings. This task definition provides ECS with the details required to run containers effectively.</a:t>
            </a:r>
            <a:endParaRPr lang="en-US" altLang="en-GB" sz="1100"/>
          </a:p>
          <a:p>
            <a:pPr marL="0" lvl="0" indent="0" algn="l" rtl="0">
              <a:lnSpc>
                <a:spcPct val="115000"/>
              </a:lnSpc>
              <a:spcBef>
                <a:spcPts val="0"/>
              </a:spcBef>
              <a:spcAft>
                <a:spcPts val="0"/>
              </a:spcAft>
              <a:buNone/>
            </a:pPr>
            <a:endParaRPr lang="en-US" altLang="en-GB" sz="1100"/>
          </a:p>
          <a:p>
            <a:pPr marL="0" lvl="0" indent="0" algn="l" rtl="0">
              <a:lnSpc>
                <a:spcPct val="115000"/>
              </a:lnSpc>
              <a:spcBef>
                <a:spcPts val="0"/>
              </a:spcBef>
              <a:spcAft>
                <a:spcPts val="0"/>
              </a:spcAft>
              <a:buNone/>
            </a:pPr>
            <a:r>
              <a:rPr lang="en-US" altLang="en-GB" sz="1100" b="1"/>
              <a:t>ECS Service Creation:</a:t>
            </a:r>
            <a:r>
              <a:rPr lang="en-US" altLang="en-GB" sz="1100"/>
              <a:t> Deploy the application by creating an ECS service, which ensures the desired number of task instances are running, providing automatic scaling, load balancing, and high availability.</a:t>
            </a:r>
            <a:endParaRPr lang="en-US" altLang="en-GB" sz="1100"/>
          </a:p>
          <a:p>
            <a:pPr marL="0" lvl="0" indent="0" algn="l" rtl="0">
              <a:lnSpc>
                <a:spcPct val="115000"/>
              </a:lnSpc>
              <a:spcBef>
                <a:spcPts val="0"/>
              </a:spcBef>
              <a:spcAft>
                <a:spcPts val="0"/>
              </a:spcAft>
              <a:buNone/>
            </a:pPr>
            <a:endParaRPr lang="en-US" altLang="en-GB" sz="1100"/>
          </a:p>
          <a:p>
            <a:pPr marL="0" lvl="0" indent="0" algn="l" rtl="0">
              <a:lnSpc>
                <a:spcPct val="115000"/>
              </a:lnSpc>
              <a:spcBef>
                <a:spcPts val="0"/>
              </a:spcBef>
              <a:spcAft>
                <a:spcPts val="0"/>
              </a:spcAft>
              <a:buNone/>
            </a:pPr>
            <a:r>
              <a:rPr lang="en-US" altLang="en-GB" sz="1100" b="1"/>
              <a:t>Application Access: </a:t>
            </a:r>
            <a:r>
              <a:rPr lang="en-US" altLang="en-GB" sz="1100"/>
              <a:t>Finally, retrieve the public IP address from the ECS console under Task details to access the deployed application over the internet.</a:t>
            </a:r>
            <a:endParaRPr lang="en-US" altLang="en-GB" sz="11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89" name="Shape 389"/>
        <p:cNvGrpSpPr/>
        <p:nvPr/>
      </p:nvGrpSpPr>
      <p:grpSpPr>
        <a:xfrm>
          <a:off x="0" y="0"/>
          <a:ext cx="0" cy="0"/>
          <a:chOff x="0" y="0"/>
          <a:chExt cx="0" cy="0"/>
        </a:xfrm>
      </p:grpSpPr>
      <p:sp>
        <p:nvSpPr>
          <p:cNvPr id="3" name="Google Shape;390;p57"/>
          <p:cNvSpPr txBox="1"/>
          <p:nvPr/>
        </p:nvSpPr>
        <p:spPr>
          <a:xfrm>
            <a:off x="2792730" y="31750"/>
            <a:ext cx="3900170" cy="499110"/>
          </a:xfrm>
          <a:prstGeom prst="rect">
            <a:avLst/>
          </a:prstGeom>
          <a:noFill/>
          <a:ln>
            <a:noFill/>
          </a:ln>
        </p:spPr>
        <p:txBody>
          <a:bodyPr spcFirstLastPara="1" wrap="square" lIns="91425" tIns="91425" rIns="91425" bIns="91425" anchor="t" anchorCtr="0">
            <a:spAutoFit/>
          </a:bodyPr>
          <a:p>
            <a:pPr marL="0" lvl="0" indent="0" algn="ctr" rtl="0">
              <a:lnSpc>
                <a:spcPct val="115000"/>
              </a:lnSpc>
              <a:spcBef>
                <a:spcPts val="1200"/>
              </a:spcBef>
              <a:spcAft>
                <a:spcPts val="1200"/>
              </a:spcAft>
              <a:buNone/>
            </a:pPr>
            <a:r>
              <a:rPr lang="en-US" sz="1800" b="1">
                <a:solidFill>
                  <a:srgbClr val="980000"/>
                </a:solidFill>
              </a:rPr>
              <a:t>AWS Deployment</a:t>
            </a:r>
            <a:endParaRPr lang="en-US" sz="1800" b="1">
              <a:solidFill>
                <a:srgbClr val="980000"/>
              </a:solidFill>
            </a:endParaRPr>
          </a:p>
        </p:txBody>
      </p:sp>
      <p:pic>
        <p:nvPicPr>
          <p:cNvPr id="2" name="Picture 1"/>
          <p:cNvPicPr>
            <a:picLocks noChangeAspect="1"/>
          </p:cNvPicPr>
          <p:nvPr/>
        </p:nvPicPr>
        <p:blipFill>
          <a:blip r:embed="rId1"/>
          <a:stretch>
            <a:fillRect/>
          </a:stretch>
        </p:blipFill>
        <p:spPr>
          <a:xfrm>
            <a:off x="802640" y="1084580"/>
            <a:ext cx="7731125" cy="3902075"/>
          </a:xfrm>
          <a:prstGeom prst="rect">
            <a:avLst/>
          </a:prstGeom>
        </p:spPr>
      </p:pic>
      <p:sp>
        <p:nvSpPr>
          <p:cNvPr id="1" name="Google Shape;392;p57"/>
          <p:cNvSpPr txBox="1"/>
          <p:nvPr/>
        </p:nvSpPr>
        <p:spPr>
          <a:xfrm>
            <a:off x="188595" y="530860"/>
            <a:ext cx="1974850" cy="428625"/>
          </a:xfrm>
          <a:prstGeom prst="rect">
            <a:avLst/>
          </a:prstGeom>
          <a:noFill/>
          <a:ln>
            <a:noFill/>
          </a:ln>
        </p:spPr>
        <p:txBody>
          <a:bodyPr spcFirstLastPara="1" wrap="square" lIns="91425" tIns="91425" rIns="91425" bIns="91425" anchor="t" anchorCtr="0">
            <a:spAutoFit/>
          </a:bodyPr>
          <a:p>
            <a:pPr marL="0" lvl="0" indent="0" algn="l" rtl="0">
              <a:lnSpc>
                <a:spcPct val="115000"/>
              </a:lnSpc>
              <a:spcBef>
                <a:spcPts val="0"/>
              </a:spcBef>
              <a:spcAft>
                <a:spcPts val="0"/>
              </a:spcAft>
              <a:buNone/>
            </a:pPr>
            <a:r>
              <a:rPr lang="en-US" altLang="en-GB" b="1"/>
              <a:t>Deployment status</a:t>
            </a:r>
            <a:r>
              <a:rPr lang="en-GB" b="1"/>
              <a:t>: </a:t>
            </a:r>
            <a:endParaRPr lang="en-US" altLang="en-GB"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89" name="Shape 389"/>
        <p:cNvGrpSpPr/>
        <p:nvPr/>
      </p:nvGrpSpPr>
      <p:grpSpPr>
        <a:xfrm>
          <a:off x="0" y="0"/>
          <a:ext cx="0" cy="0"/>
          <a:chOff x="0" y="0"/>
          <a:chExt cx="0" cy="0"/>
        </a:xfrm>
      </p:grpSpPr>
      <p:sp>
        <p:nvSpPr>
          <p:cNvPr id="390" name="Google Shape;390;p57"/>
          <p:cNvSpPr txBox="1"/>
          <p:nvPr/>
        </p:nvSpPr>
        <p:spPr>
          <a:xfrm>
            <a:off x="2740710" y="1910080"/>
            <a:ext cx="3530700" cy="676275"/>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US" sz="2800" b="1">
                <a:solidFill>
                  <a:srgbClr val="980000"/>
                </a:solidFill>
              </a:rPr>
              <a:t>THANK YOU</a:t>
            </a:r>
            <a:endParaRPr lang="en-US" sz="2800" b="1">
              <a:solidFill>
                <a:srgbClr val="98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90" name="Shape 190"/>
        <p:cNvGrpSpPr/>
        <p:nvPr/>
      </p:nvGrpSpPr>
      <p:grpSpPr>
        <a:xfrm>
          <a:off x="0" y="0"/>
          <a:ext cx="0" cy="0"/>
          <a:chOff x="0" y="0"/>
          <a:chExt cx="0" cy="0"/>
        </a:xfrm>
      </p:grpSpPr>
      <p:sp>
        <p:nvSpPr>
          <p:cNvPr id="191" name="Google Shape;191;p28"/>
          <p:cNvSpPr txBox="1"/>
          <p:nvPr/>
        </p:nvSpPr>
        <p:spPr>
          <a:xfrm>
            <a:off x="123300" y="650600"/>
            <a:ext cx="8897400" cy="419227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800" b="1"/>
              <a:t>Model Development</a:t>
            </a:r>
            <a:r>
              <a:rPr lang="en-GB" sz="1800"/>
              <a:t>:</a:t>
            </a:r>
            <a:endParaRPr sz="1800"/>
          </a:p>
          <a:p>
            <a:pPr marL="400050" lvl="0" indent="-285750" algn="l" rtl="0">
              <a:lnSpc>
                <a:spcPct val="115000"/>
              </a:lnSpc>
              <a:spcBef>
                <a:spcPts val="1200"/>
              </a:spcBef>
              <a:spcAft>
                <a:spcPts val="0"/>
              </a:spcAft>
              <a:buSzPts val="1800"/>
              <a:buFont typeface="Arial" panose="020B0604020202020204" pitchFamily="34" charset="0"/>
              <a:buChar char="•"/>
            </a:pPr>
            <a:r>
              <a:rPr lang="en-GB" sz="1600"/>
              <a:t>Build an Artificial Neural Network (ANN) to predict customer churn (classification task).</a:t>
            </a:r>
            <a:endParaRPr sz="1600"/>
          </a:p>
          <a:p>
            <a:pPr marL="400050" lvl="0" indent="-285750" algn="l" rtl="0">
              <a:lnSpc>
                <a:spcPct val="115000"/>
              </a:lnSpc>
              <a:spcBef>
                <a:spcPts val="1200"/>
              </a:spcBef>
              <a:spcAft>
                <a:spcPts val="0"/>
              </a:spcAft>
              <a:buSzPts val="1800"/>
              <a:buFont typeface="Arial" panose="020B0604020202020204" pitchFamily="34" charset="0"/>
              <a:buChar char="•"/>
            </a:pPr>
            <a:r>
              <a:rPr lang="en-GB" sz="1600"/>
              <a:t>Build a multi-class classification model for genre prediction.</a:t>
            </a:r>
            <a:endParaRPr sz="1600"/>
          </a:p>
          <a:p>
            <a:pPr marL="400050" lvl="0" indent="-285750" algn="l" rtl="0">
              <a:lnSpc>
                <a:spcPct val="115000"/>
              </a:lnSpc>
              <a:spcBef>
                <a:spcPts val="1200"/>
              </a:spcBef>
              <a:spcAft>
                <a:spcPts val="0"/>
              </a:spcAft>
              <a:buSzPts val="1800"/>
              <a:buFont typeface="Arial" panose="020B0604020202020204" pitchFamily="34" charset="0"/>
              <a:buChar char="•"/>
            </a:pPr>
            <a:r>
              <a:rPr lang="en-GB" sz="1600"/>
              <a:t>Use RNN/LSTM models for rental demand forecasting (time-series analysis).</a:t>
            </a:r>
            <a:endParaRPr sz="1600"/>
          </a:p>
          <a:p>
            <a:pPr marL="0" lvl="0" indent="0" algn="l" rtl="0">
              <a:lnSpc>
                <a:spcPct val="115000"/>
              </a:lnSpc>
              <a:spcBef>
                <a:spcPts val="1200"/>
              </a:spcBef>
              <a:spcAft>
                <a:spcPts val="0"/>
              </a:spcAft>
              <a:buNone/>
            </a:pPr>
            <a:r>
              <a:rPr lang="en-GB" sz="1800" b="1"/>
              <a:t>Model Evaluation</a:t>
            </a:r>
            <a:r>
              <a:rPr lang="en-GB" sz="1800"/>
              <a:t>:</a:t>
            </a:r>
            <a:endParaRPr sz="1800"/>
          </a:p>
          <a:p>
            <a:pPr marL="400050" lvl="0" indent="-285750" algn="l" rtl="0">
              <a:lnSpc>
                <a:spcPct val="115000"/>
              </a:lnSpc>
              <a:spcBef>
                <a:spcPts val="1200"/>
              </a:spcBef>
              <a:spcAft>
                <a:spcPts val="0"/>
              </a:spcAft>
              <a:buSzPts val="1800"/>
              <a:buFont typeface="Arial" panose="020B0604020202020204" pitchFamily="34" charset="0"/>
              <a:buChar char="•"/>
            </a:pPr>
            <a:r>
              <a:rPr lang="en-GB" sz="1600"/>
              <a:t>Evaluate models using appropriate metrics such as accuracy, precision, recall, F1-score, and RMSE for regression tasks.</a:t>
            </a:r>
            <a:endParaRPr sz="1600"/>
          </a:p>
          <a:p>
            <a:pPr marL="0" lvl="0" indent="0" algn="l" rtl="0">
              <a:lnSpc>
                <a:spcPct val="115000"/>
              </a:lnSpc>
              <a:spcBef>
                <a:spcPts val="1200"/>
              </a:spcBef>
              <a:spcAft>
                <a:spcPts val="0"/>
              </a:spcAft>
              <a:buNone/>
            </a:pPr>
            <a:r>
              <a:rPr lang="en-GB" sz="1800" b="1"/>
              <a:t>Deployment</a:t>
            </a:r>
            <a:r>
              <a:rPr lang="en-GB" sz="1800"/>
              <a:t>:</a:t>
            </a:r>
            <a:endParaRPr sz="1800"/>
          </a:p>
          <a:p>
            <a:pPr marL="400050" lvl="0" indent="-285750" algn="l" rtl="0">
              <a:lnSpc>
                <a:spcPct val="115000"/>
              </a:lnSpc>
              <a:spcBef>
                <a:spcPts val="1200"/>
              </a:spcBef>
              <a:spcAft>
                <a:spcPts val="1200"/>
              </a:spcAft>
              <a:buSzPts val="1800"/>
              <a:buFont typeface="Arial" panose="020B0604020202020204" pitchFamily="34" charset="0"/>
              <a:buChar char="•"/>
            </a:pPr>
            <a:r>
              <a:rPr lang="en-GB" sz="1600"/>
              <a:t>Deploy the best-performing model using AWS and integrate it with a streamlit application for interactive use.</a:t>
            </a:r>
            <a:endParaRPr lang="en-GB" sz="1600"/>
          </a:p>
        </p:txBody>
      </p:sp>
      <p:sp>
        <p:nvSpPr>
          <p:cNvPr id="192" name="Google Shape;192;p28"/>
          <p:cNvSpPr txBox="1"/>
          <p:nvPr/>
        </p:nvSpPr>
        <p:spPr>
          <a:xfrm>
            <a:off x="2905575" y="-28350"/>
            <a:ext cx="2998200" cy="523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200" b="1">
                <a:solidFill>
                  <a:srgbClr val="980000"/>
                </a:solidFill>
              </a:rPr>
              <a:t>Approach</a:t>
            </a:r>
            <a:endParaRPr sz="2200">
              <a:solidFill>
                <a:srgbClr val="98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96" name="Shape 196"/>
        <p:cNvGrpSpPr/>
        <p:nvPr/>
      </p:nvGrpSpPr>
      <p:grpSpPr>
        <a:xfrm>
          <a:off x="0" y="0"/>
          <a:ext cx="0" cy="0"/>
          <a:chOff x="0" y="0"/>
          <a:chExt cx="0" cy="0"/>
        </a:xfrm>
      </p:grpSpPr>
      <p:pic>
        <p:nvPicPr>
          <p:cNvPr id="197" name="Google Shape;197;p29"/>
          <p:cNvPicPr preferRelativeResize="0"/>
          <p:nvPr/>
        </p:nvPicPr>
        <p:blipFill>
          <a:blip r:embed="rId1"/>
          <a:stretch>
            <a:fillRect/>
          </a:stretch>
        </p:blipFill>
        <p:spPr>
          <a:xfrm>
            <a:off x="152400" y="2114925"/>
            <a:ext cx="8839199" cy="2860721"/>
          </a:xfrm>
          <a:prstGeom prst="rect">
            <a:avLst/>
          </a:prstGeom>
          <a:noFill/>
          <a:ln>
            <a:noFill/>
          </a:ln>
        </p:spPr>
      </p:pic>
      <p:sp>
        <p:nvSpPr>
          <p:cNvPr id="198" name="Google Shape;198;p29"/>
          <p:cNvSpPr txBox="1"/>
          <p:nvPr/>
        </p:nvSpPr>
        <p:spPr>
          <a:xfrm>
            <a:off x="67975" y="548700"/>
            <a:ext cx="8712300" cy="160718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altLang="en-GB" sz="1800" b="1"/>
              <a:t>Connecting tables</a:t>
            </a:r>
            <a:r>
              <a:rPr lang="en-GB" sz="1800" b="1"/>
              <a:t> </a:t>
            </a:r>
            <a:r>
              <a:rPr lang="en-GB" sz="1800" b="1"/>
              <a:t>using postgresql query:</a:t>
            </a:r>
            <a:endParaRPr sz="1800" b="1"/>
          </a:p>
          <a:p>
            <a:pPr marL="400050" lvl="0" indent="-285750" algn="l" rtl="0">
              <a:lnSpc>
                <a:spcPct val="115000"/>
              </a:lnSpc>
              <a:spcBef>
                <a:spcPts val="1200"/>
              </a:spcBef>
              <a:spcAft>
                <a:spcPts val="1200"/>
              </a:spcAft>
              <a:buSzPts val="1800"/>
              <a:buFont typeface="Arial" panose="020B0604020202020204" pitchFamily="34" charset="0"/>
              <a:buChar char="•"/>
            </a:pPr>
            <a:r>
              <a:rPr lang="en-US" altLang="en-GB" sz="1800">
                <a:sym typeface="+mn-ea"/>
              </a:rPr>
              <a:t>J</a:t>
            </a:r>
            <a:r>
              <a:rPr lang="en-GB" sz="1800">
                <a:sym typeface="+mn-ea"/>
              </a:rPr>
              <a:t>oined </a:t>
            </a:r>
            <a:r>
              <a:rPr lang="en-GB" sz="1800"/>
              <a:t>15 tables based on the primary key from one tables to another and retrieve the relevant information like film, rental, customer, payment, store and staff details etc.</a:t>
            </a:r>
            <a:endParaRPr lang="en-GB" sz="1800"/>
          </a:p>
        </p:txBody>
      </p:sp>
      <p:sp>
        <p:nvSpPr>
          <p:cNvPr id="199" name="Google Shape;199;p29"/>
          <p:cNvSpPr txBox="1"/>
          <p:nvPr/>
        </p:nvSpPr>
        <p:spPr>
          <a:xfrm>
            <a:off x="2528275" y="66045"/>
            <a:ext cx="41202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Data Cleaning and Preparation</a:t>
            </a:r>
            <a:endParaRPr sz="2000" b="1">
              <a:solidFill>
                <a:srgbClr val="98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03" name="Shape 203"/>
        <p:cNvGrpSpPr/>
        <p:nvPr/>
      </p:nvGrpSpPr>
      <p:grpSpPr>
        <a:xfrm>
          <a:off x="0" y="0"/>
          <a:ext cx="0" cy="0"/>
          <a:chOff x="0" y="0"/>
          <a:chExt cx="0" cy="0"/>
        </a:xfrm>
      </p:grpSpPr>
      <p:pic>
        <p:nvPicPr>
          <p:cNvPr id="204" name="Google Shape;204;p30"/>
          <p:cNvPicPr preferRelativeResize="0"/>
          <p:nvPr/>
        </p:nvPicPr>
        <p:blipFill>
          <a:blip r:embed="rId1"/>
          <a:stretch>
            <a:fillRect/>
          </a:stretch>
        </p:blipFill>
        <p:spPr>
          <a:xfrm>
            <a:off x="1187475" y="1537700"/>
            <a:ext cx="6754126" cy="3519024"/>
          </a:xfrm>
          <a:prstGeom prst="rect">
            <a:avLst/>
          </a:prstGeom>
          <a:noFill/>
          <a:ln>
            <a:noFill/>
          </a:ln>
        </p:spPr>
      </p:pic>
      <p:sp>
        <p:nvSpPr>
          <p:cNvPr id="205" name="Google Shape;205;p30"/>
          <p:cNvSpPr txBox="1"/>
          <p:nvPr/>
        </p:nvSpPr>
        <p:spPr>
          <a:xfrm>
            <a:off x="136800" y="445875"/>
            <a:ext cx="8695200" cy="10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Customer-wise rental count:</a:t>
            </a:r>
            <a:endParaRPr b="1"/>
          </a:p>
          <a:p>
            <a:pPr marL="457200" lvl="0" indent="-317500" algn="l" rtl="0">
              <a:lnSpc>
                <a:spcPct val="115000"/>
              </a:lnSpc>
              <a:spcBef>
                <a:spcPts val="1200"/>
              </a:spcBef>
              <a:spcAft>
                <a:spcPts val="0"/>
              </a:spcAft>
              <a:buSzPts val="1400"/>
              <a:buChar char="●"/>
            </a:pPr>
            <a:r>
              <a:rPr lang="en-GB"/>
              <a:t>Eleanor Hunt leads with 262 rentals, followed by Karl Seal (238), Clara Shaw (230), and others with similar high rental counts.</a:t>
            </a:r>
            <a:endParaRPr lang="en-GB"/>
          </a:p>
        </p:txBody>
      </p:sp>
      <p:sp>
        <p:nvSpPr>
          <p:cNvPr id="206" name="Google Shape;206;p30"/>
          <p:cNvSpPr txBox="1"/>
          <p:nvPr/>
        </p:nvSpPr>
        <p:spPr>
          <a:xfrm>
            <a:off x="2554200" y="20075"/>
            <a:ext cx="3791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Customer Analysis</a:t>
            </a:r>
            <a:endParaRPr sz="2000" b="1">
              <a:solidFill>
                <a:srgbClr val="98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10" name="Shape 210"/>
        <p:cNvGrpSpPr/>
        <p:nvPr/>
      </p:nvGrpSpPr>
      <p:grpSpPr>
        <a:xfrm>
          <a:off x="0" y="0"/>
          <a:ext cx="0" cy="0"/>
          <a:chOff x="0" y="0"/>
          <a:chExt cx="0" cy="0"/>
        </a:xfrm>
      </p:grpSpPr>
      <p:sp>
        <p:nvSpPr>
          <p:cNvPr id="211" name="Google Shape;211;p31"/>
          <p:cNvSpPr txBox="1"/>
          <p:nvPr/>
        </p:nvSpPr>
        <p:spPr>
          <a:xfrm>
            <a:off x="60600" y="445875"/>
            <a:ext cx="8695200" cy="1699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Customer Active Status: </a:t>
            </a:r>
            <a:endParaRPr b="1"/>
          </a:p>
          <a:p>
            <a:pPr marL="0" lvl="0" indent="0" algn="l" rtl="0">
              <a:lnSpc>
                <a:spcPct val="115000"/>
              </a:lnSpc>
              <a:spcBef>
                <a:spcPts val="1200"/>
              </a:spcBef>
              <a:spcAft>
                <a:spcPts val="0"/>
              </a:spcAft>
              <a:buNone/>
            </a:pPr>
            <a:r>
              <a:rPr lang="en-GB"/>
              <a:t>The bar chart displays the </a:t>
            </a:r>
            <a:r>
              <a:rPr lang="en-GB" b="1"/>
              <a:t>Customer Active Status</a:t>
            </a:r>
            <a:r>
              <a:rPr lang="en-GB"/>
              <a:t>, where customers are categorized as </a:t>
            </a:r>
            <a:r>
              <a:rPr lang="en-GB" b="1"/>
              <a:t>active</a:t>
            </a:r>
            <a:r>
              <a:rPr lang="en-GB"/>
              <a:t> or </a:t>
            </a:r>
            <a:r>
              <a:rPr lang="en-GB" b="1"/>
              <a:t>non-active</a:t>
            </a:r>
            <a:r>
              <a:rPr lang="en-GB"/>
              <a:t>:</a:t>
            </a:r>
            <a:endParaRPr lang="en-GB"/>
          </a:p>
          <a:p>
            <a:pPr marL="457200" lvl="0" indent="-317500" algn="l" rtl="0">
              <a:lnSpc>
                <a:spcPct val="115000"/>
              </a:lnSpc>
              <a:spcBef>
                <a:spcPts val="1200"/>
              </a:spcBef>
              <a:spcAft>
                <a:spcPts val="0"/>
              </a:spcAft>
              <a:buSzPts val="1400"/>
              <a:buChar char="●"/>
            </a:pPr>
            <a:r>
              <a:rPr lang="en-GB" b="1"/>
              <a:t>Active customers (True)</a:t>
            </a:r>
            <a:r>
              <a:rPr lang="en-GB"/>
              <a:t>: 76,531 customers</a:t>
            </a:r>
            <a:endParaRPr lang="en-GB"/>
          </a:p>
          <a:p>
            <a:pPr marL="457200" lvl="0" indent="-317500" algn="l" rtl="0">
              <a:lnSpc>
                <a:spcPct val="115000"/>
              </a:lnSpc>
              <a:spcBef>
                <a:spcPts val="0"/>
              </a:spcBef>
              <a:spcAft>
                <a:spcPts val="0"/>
              </a:spcAft>
              <a:buSzPts val="1400"/>
              <a:buChar char="●"/>
            </a:pPr>
            <a:r>
              <a:rPr lang="en-GB" b="1"/>
              <a:t>Non-</a:t>
            </a:r>
            <a:r>
              <a:rPr lang="en-GB" b="1"/>
              <a:t>active customers (False)</a:t>
            </a:r>
            <a:r>
              <a:rPr lang="en-GB"/>
              <a:t>: 2,051 customer</a:t>
            </a:r>
            <a:endParaRPr lang="en-GB"/>
          </a:p>
        </p:txBody>
      </p:sp>
      <p:sp>
        <p:nvSpPr>
          <p:cNvPr id="212" name="Google Shape;212;p31"/>
          <p:cNvSpPr txBox="1"/>
          <p:nvPr/>
        </p:nvSpPr>
        <p:spPr>
          <a:xfrm>
            <a:off x="60600" y="2240600"/>
            <a:ext cx="43578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Result:</a:t>
            </a:r>
            <a:endParaRPr b="1"/>
          </a:p>
          <a:p>
            <a:pPr marL="0" lvl="0" indent="0" algn="l" rtl="0">
              <a:spcBef>
                <a:spcPts val="0"/>
              </a:spcBef>
              <a:spcAft>
                <a:spcPts val="0"/>
              </a:spcAft>
              <a:buNone/>
            </a:pPr>
          </a:p>
          <a:p>
            <a:pPr marL="457200" lvl="0" indent="-317500" algn="l" rtl="0">
              <a:spcBef>
                <a:spcPts val="0"/>
              </a:spcBef>
              <a:spcAft>
                <a:spcPts val="0"/>
              </a:spcAft>
              <a:buSzPts val="1400"/>
              <a:buChar char="●"/>
            </a:pPr>
            <a:r>
              <a:rPr lang="en-GB"/>
              <a:t>This means that the vast majority of customers (over 97%) are active, while only a small percentage are </a:t>
            </a:r>
            <a:r>
              <a:rPr lang="en-GB"/>
              <a:t>non-</a:t>
            </a:r>
            <a:r>
              <a:rPr lang="en-GB"/>
              <a:t>active. </a:t>
            </a:r>
            <a:endParaRPr lang="en-GB"/>
          </a:p>
          <a:p>
            <a:pPr marL="457200" lvl="0" indent="0" algn="l" rtl="0">
              <a:spcBef>
                <a:spcPts val="0"/>
              </a:spcBef>
              <a:spcAft>
                <a:spcPts val="0"/>
              </a:spcAft>
              <a:buNone/>
            </a:pPr>
          </a:p>
          <a:p>
            <a:pPr marL="457200" lvl="0" indent="-317500" algn="l" rtl="0">
              <a:spcBef>
                <a:spcPts val="0"/>
              </a:spcBef>
              <a:spcAft>
                <a:spcPts val="0"/>
              </a:spcAft>
              <a:buSzPts val="1400"/>
              <a:buChar char="●"/>
            </a:pPr>
            <a:r>
              <a:rPr lang="en-GB"/>
              <a:t>The bar heights clearly emphasize the significant difference in the number of active vs. </a:t>
            </a:r>
            <a:r>
              <a:rPr lang="en-GB"/>
              <a:t>inactive</a:t>
            </a:r>
            <a:r>
              <a:rPr lang="en-GB"/>
              <a:t> customers.</a:t>
            </a:r>
            <a:endParaRPr lang="en-GB"/>
          </a:p>
        </p:txBody>
      </p:sp>
      <p:pic>
        <p:nvPicPr>
          <p:cNvPr id="213" name="Google Shape;213;p31"/>
          <p:cNvPicPr preferRelativeResize="0"/>
          <p:nvPr/>
        </p:nvPicPr>
        <p:blipFill>
          <a:blip r:embed="rId1"/>
          <a:stretch>
            <a:fillRect/>
          </a:stretch>
        </p:blipFill>
        <p:spPr>
          <a:xfrm>
            <a:off x="4513200" y="1450425"/>
            <a:ext cx="4500951" cy="3416601"/>
          </a:xfrm>
          <a:prstGeom prst="rect">
            <a:avLst/>
          </a:prstGeom>
          <a:noFill/>
          <a:ln>
            <a:noFill/>
          </a:ln>
        </p:spPr>
      </p:pic>
      <p:sp>
        <p:nvSpPr>
          <p:cNvPr id="214" name="Google Shape;214;p31"/>
          <p:cNvSpPr txBox="1"/>
          <p:nvPr/>
        </p:nvSpPr>
        <p:spPr>
          <a:xfrm>
            <a:off x="2554200" y="20075"/>
            <a:ext cx="3791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Customer Analysis</a:t>
            </a:r>
            <a:endParaRPr sz="2000" b="1">
              <a:solidFill>
                <a:srgbClr val="98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18" name="Shape 218"/>
        <p:cNvGrpSpPr/>
        <p:nvPr/>
      </p:nvGrpSpPr>
      <p:grpSpPr>
        <a:xfrm>
          <a:off x="0" y="0"/>
          <a:ext cx="0" cy="0"/>
          <a:chOff x="0" y="0"/>
          <a:chExt cx="0" cy="0"/>
        </a:xfrm>
      </p:grpSpPr>
      <p:sp>
        <p:nvSpPr>
          <p:cNvPr id="219" name="Google Shape;219;p32"/>
          <p:cNvSpPr txBox="1"/>
          <p:nvPr/>
        </p:nvSpPr>
        <p:spPr>
          <a:xfrm>
            <a:off x="214825" y="529200"/>
            <a:ext cx="39192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GB" sz="1100" b="1"/>
              <a:t>Film genres</a:t>
            </a:r>
            <a:r>
              <a:rPr lang="en-GB" sz="1100"/>
              <a:t> preferred by </a:t>
            </a:r>
            <a:r>
              <a:rPr lang="en-GB" sz="1100" b="1"/>
              <a:t>active</a:t>
            </a:r>
            <a:r>
              <a:rPr lang="en-GB" sz="1100"/>
              <a:t> and </a:t>
            </a:r>
            <a:r>
              <a:rPr lang="en-GB" sz="1100" b="1"/>
              <a:t>inactive customers:</a:t>
            </a:r>
            <a:endParaRPr lang="en-GB" sz="1100" b="1"/>
          </a:p>
        </p:txBody>
      </p:sp>
      <p:pic>
        <p:nvPicPr>
          <p:cNvPr id="220" name="Google Shape;220;p32"/>
          <p:cNvPicPr preferRelativeResize="0"/>
          <p:nvPr/>
        </p:nvPicPr>
        <p:blipFill>
          <a:blip r:embed="rId1"/>
          <a:stretch>
            <a:fillRect/>
          </a:stretch>
        </p:blipFill>
        <p:spPr>
          <a:xfrm>
            <a:off x="1466925" y="989175"/>
            <a:ext cx="6610378" cy="3955500"/>
          </a:xfrm>
          <a:prstGeom prst="rect">
            <a:avLst/>
          </a:prstGeom>
          <a:noFill/>
          <a:ln>
            <a:noFill/>
          </a:ln>
        </p:spPr>
      </p:pic>
      <p:sp>
        <p:nvSpPr>
          <p:cNvPr id="221" name="Google Shape;221;p32"/>
          <p:cNvSpPr txBox="1"/>
          <p:nvPr/>
        </p:nvSpPr>
        <p:spPr>
          <a:xfrm>
            <a:off x="2630400" y="96275"/>
            <a:ext cx="3791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Customer Analysis</a:t>
            </a:r>
            <a:endParaRPr sz="2000" b="1">
              <a:solidFill>
                <a:srgbClr val="98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25" name="Shape 225"/>
        <p:cNvGrpSpPr/>
        <p:nvPr/>
      </p:nvGrpSpPr>
      <p:grpSpPr>
        <a:xfrm>
          <a:off x="0" y="0"/>
          <a:ext cx="0" cy="0"/>
          <a:chOff x="0" y="0"/>
          <a:chExt cx="0" cy="0"/>
        </a:xfrm>
      </p:grpSpPr>
      <p:sp>
        <p:nvSpPr>
          <p:cNvPr id="226" name="Google Shape;226;p33"/>
          <p:cNvSpPr txBox="1"/>
          <p:nvPr/>
        </p:nvSpPr>
        <p:spPr>
          <a:xfrm>
            <a:off x="136800" y="663275"/>
            <a:ext cx="8931000" cy="4274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800"/>
              <a:t>The bar charts compare the </a:t>
            </a:r>
            <a:r>
              <a:rPr lang="en-GB" sz="1800" b="1"/>
              <a:t>top 10 film genres</a:t>
            </a:r>
            <a:r>
              <a:rPr lang="en-GB" sz="1800"/>
              <a:t> preferred by </a:t>
            </a:r>
            <a:r>
              <a:rPr lang="en-GB" sz="1800" b="1"/>
              <a:t>active</a:t>
            </a:r>
            <a:r>
              <a:rPr lang="en-GB" sz="1800"/>
              <a:t> and </a:t>
            </a:r>
            <a:r>
              <a:rPr lang="en-GB" sz="1800" b="1"/>
              <a:t>inactive</a:t>
            </a:r>
            <a:r>
              <a:rPr lang="en-GB" sz="1800" b="1"/>
              <a:t> customers</a:t>
            </a:r>
            <a:r>
              <a:rPr lang="en-GB" sz="1800"/>
              <a:t>:</a:t>
            </a:r>
            <a:endParaRPr sz="1800"/>
          </a:p>
          <a:p>
            <a:pPr marL="457200" lvl="0" indent="-330200" algn="l" rtl="0">
              <a:lnSpc>
                <a:spcPct val="115000"/>
              </a:lnSpc>
              <a:spcBef>
                <a:spcPts val="1200"/>
              </a:spcBef>
              <a:spcAft>
                <a:spcPts val="0"/>
              </a:spcAft>
              <a:buSzPts val="1600"/>
              <a:buChar char="●"/>
            </a:pPr>
            <a:r>
              <a:rPr lang="en-GB" sz="1600" b="1"/>
              <a:t>Active Customers</a:t>
            </a:r>
            <a:r>
              <a:rPr lang="en-GB" sz="1600"/>
              <a:t> (left chart, green bars):</a:t>
            </a:r>
            <a:endParaRPr sz="1600"/>
          </a:p>
          <a:p>
            <a:pPr marL="914400" lvl="1" indent="-330200" algn="l" rtl="0">
              <a:lnSpc>
                <a:spcPct val="115000"/>
              </a:lnSpc>
              <a:spcBef>
                <a:spcPts val="0"/>
              </a:spcBef>
              <a:spcAft>
                <a:spcPts val="0"/>
              </a:spcAft>
              <a:buSzPts val="1600"/>
              <a:buChar char="○"/>
            </a:pPr>
            <a:r>
              <a:rPr lang="en-GB" sz="1600" b="1"/>
              <a:t>Sports</a:t>
            </a:r>
            <a:r>
              <a:rPr lang="en-GB" sz="1600"/>
              <a:t> is the most popular genre with over 6,000 rentals.</a:t>
            </a:r>
            <a:endParaRPr sz="1600"/>
          </a:p>
          <a:p>
            <a:pPr marL="914400" lvl="1" indent="-330200" algn="l" rtl="0">
              <a:lnSpc>
                <a:spcPct val="115000"/>
              </a:lnSpc>
              <a:spcBef>
                <a:spcPts val="0"/>
              </a:spcBef>
              <a:spcAft>
                <a:spcPts val="0"/>
              </a:spcAft>
              <a:buSzPts val="1600"/>
              <a:buChar char="○"/>
            </a:pPr>
            <a:r>
              <a:rPr lang="en-GB" sz="1600" b="1"/>
              <a:t>Animation</a:t>
            </a:r>
            <a:r>
              <a:rPr lang="en-GB" sz="1600"/>
              <a:t> and </a:t>
            </a:r>
            <a:r>
              <a:rPr lang="en-GB" sz="1600" b="1"/>
              <a:t>Action</a:t>
            </a:r>
            <a:r>
              <a:rPr lang="en-GB" sz="1600"/>
              <a:t> follow, with close to 5,500 and 5,000 rentals respectively.</a:t>
            </a:r>
            <a:endParaRPr sz="1600"/>
          </a:p>
          <a:p>
            <a:pPr marL="914400" lvl="1" indent="-330200" algn="l" rtl="0">
              <a:lnSpc>
                <a:spcPct val="115000"/>
              </a:lnSpc>
              <a:spcBef>
                <a:spcPts val="0"/>
              </a:spcBef>
              <a:spcAft>
                <a:spcPts val="0"/>
              </a:spcAft>
              <a:buSzPts val="1600"/>
              <a:buChar char="○"/>
            </a:pPr>
            <a:r>
              <a:rPr lang="en-GB" sz="1600"/>
              <a:t>Other notable genres include </a:t>
            </a:r>
            <a:r>
              <a:rPr lang="en-GB" sz="1600" b="1"/>
              <a:t>Documentary</a:t>
            </a:r>
            <a:r>
              <a:rPr lang="en-GB" sz="1600"/>
              <a:t>, </a:t>
            </a:r>
            <a:r>
              <a:rPr lang="en-GB" sz="1600" b="1"/>
              <a:t>Drama</a:t>
            </a:r>
            <a:r>
              <a:rPr lang="en-GB" sz="1600"/>
              <a:t>, and </a:t>
            </a:r>
            <a:r>
              <a:rPr lang="en-GB" sz="1600" b="1"/>
              <a:t>Sci-Fi</a:t>
            </a:r>
            <a:r>
              <a:rPr lang="en-GB" sz="1600"/>
              <a:t>.</a:t>
            </a:r>
            <a:endParaRPr sz="1600"/>
          </a:p>
          <a:p>
            <a:pPr marL="457200" lvl="0" indent="-330200" algn="l" rtl="0">
              <a:lnSpc>
                <a:spcPct val="115000"/>
              </a:lnSpc>
              <a:spcBef>
                <a:spcPts val="0"/>
              </a:spcBef>
              <a:spcAft>
                <a:spcPts val="0"/>
              </a:spcAft>
              <a:buSzPts val="1600"/>
              <a:buChar char="●"/>
            </a:pPr>
            <a:r>
              <a:rPr lang="en-GB" sz="1600" b="1"/>
              <a:t>Non-Active Customers</a:t>
            </a:r>
            <a:r>
              <a:rPr lang="en-GB" sz="1600"/>
              <a:t> (right chart, red bars):</a:t>
            </a:r>
            <a:endParaRPr sz="1600"/>
          </a:p>
          <a:p>
            <a:pPr marL="914400" lvl="1" indent="-330200" algn="l" rtl="0">
              <a:lnSpc>
                <a:spcPct val="115000"/>
              </a:lnSpc>
              <a:spcBef>
                <a:spcPts val="0"/>
              </a:spcBef>
              <a:spcAft>
                <a:spcPts val="0"/>
              </a:spcAft>
              <a:buSzPts val="1600"/>
              <a:buChar char="○"/>
            </a:pPr>
            <a:r>
              <a:rPr lang="en-GB" sz="1600" b="1"/>
              <a:t>Documentary</a:t>
            </a:r>
            <a:r>
              <a:rPr lang="en-GB" sz="1600"/>
              <a:t> is the top genre, with around 175 rentals.</a:t>
            </a:r>
            <a:endParaRPr sz="1600"/>
          </a:p>
          <a:p>
            <a:pPr marL="914400" lvl="1" indent="-330200" algn="l" rtl="0">
              <a:lnSpc>
                <a:spcPct val="115000"/>
              </a:lnSpc>
              <a:spcBef>
                <a:spcPts val="0"/>
              </a:spcBef>
              <a:spcAft>
                <a:spcPts val="0"/>
              </a:spcAft>
              <a:buSzPts val="1600"/>
              <a:buChar char="○"/>
            </a:pPr>
            <a:r>
              <a:rPr lang="en-GB" sz="1600" b="1"/>
              <a:t>Children</a:t>
            </a:r>
            <a:r>
              <a:rPr lang="en-GB" sz="1600"/>
              <a:t>, </a:t>
            </a:r>
            <a:r>
              <a:rPr lang="en-GB" sz="1600" b="1"/>
              <a:t>Sports</a:t>
            </a:r>
            <a:r>
              <a:rPr lang="en-GB" sz="1600"/>
              <a:t>, and </a:t>
            </a:r>
            <a:r>
              <a:rPr lang="en-GB" sz="1600" b="1"/>
              <a:t>Family</a:t>
            </a:r>
            <a:r>
              <a:rPr lang="en-GB" sz="1600"/>
              <a:t> are also common preferences.</a:t>
            </a:r>
            <a:endParaRPr sz="1600"/>
          </a:p>
          <a:p>
            <a:pPr marL="914400" lvl="1" indent="-330200" algn="l" rtl="0">
              <a:lnSpc>
                <a:spcPct val="115000"/>
              </a:lnSpc>
              <a:spcBef>
                <a:spcPts val="0"/>
              </a:spcBef>
              <a:spcAft>
                <a:spcPts val="0"/>
              </a:spcAft>
              <a:buSzPts val="1600"/>
              <a:buChar char="○"/>
            </a:pPr>
            <a:r>
              <a:rPr lang="en-GB" sz="1600"/>
              <a:t>Genres like </a:t>
            </a:r>
            <a:r>
              <a:rPr lang="en-GB" sz="1600" b="1"/>
              <a:t>Sci-Fi</a:t>
            </a:r>
            <a:r>
              <a:rPr lang="en-GB" sz="1600"/>
              <a:t>, </a:t>
            </a:r>
            <a:r>
              <a:rPr lang="en-GB" sz="1600" b="1"/>
              <a:t>Animation</a:t>
            </a:r>
            <a:r>
              <a:rPr lang="en-GB" sz="1600"/>
              <a:t>, and </a:t>
            </a:r>
            <a:r>
              <a:rPr lang="en-GB" sz="1600" b="1"/>
              <a:t>Comedy</a:t>
            </a:r>
            <a:r>
              <a:rPr lang="en-GB" sz="1600"/>
              <a:t> are also among the top choices for non-active customers.</a:t>
            </a:r>
            <a:endParaRPr sz="1600"/>
          </a:p>
          <a:p>
            <a:pPr marL="0" lvl="0" indent="0" algn="l" rtl="0">
              <a:lnSpc>
                <a:spcPct val="115000"/>
              </a:lnSpc>
              <a:spcBef>
                <a:spcPts val="1200"/>
              </a:spcBef>
              <a:spcAft>
                <a:spcPts val="1200"/>
              </a:spcAft>
              <a:buNone/>
            </a:pPr>
            <a:r>
              <a:rPr lang="en-GB" sz="1800"/>
              <a:t>This comparison shows different genre preferences, with </a:t>
            </a:r>
            <a:r>
              <a:rPr lang="en-GB" sz="1800" b="1"/>
              <a:t>Sports</a:t>
            </a:r>
            <a:r>
              <a:rPr lang="en-GB" sz="1800"/>
              <a:t> dominating among active customers and </a:t>
            </a:r>
            <a:r>
              <a:rPr lang="en-GB" sz="1800" b="1"/>
              <a:t>Documentary</a:t>
            </a:r>
            <a:r>
              <a:rPr lang="en-GB" sz="1800"/>
              <a:t> leading among non-active customers.</a:t>
            </a:r>
            <a:endParaRPr sz="1800" b="1"/>
          </a:p>
        </p:txBody>
      </p:sp>
      <p:sp>
        <p:nvSpPr>
          <p:cNvPr id="227" name="Google Shape;227;p33"/>
          <p:cNvSpPr txBox="1"/>
          <p:nvPr/>
        </p:nvSpPr>
        <p:spPr>
          <a:xfrm>
            <a:off x="2676150" y="133525"/>
            <a:ext cx="3791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Customer Analysis</a:t>
            </a:r>
            <a:endParaRPr sz="2000" b="1">
              <a:solidFill>
                <a:srgbClr val="980000"/>
              </a:solidFill>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14559</Words>
  <Application>WPS Presentation</Application>
  <PresentationFormat/>
  <Paragraphs>303</Paragraphs>
  <Slides>36</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36</vt:i4>
      </vt:variant>
    </vt:vector>
  </HeadingPairs>
  <TitlesOfParts>
    <vt:vector size="48" baseType="lpstr">
      <vt:lpstr>Arial</vt:lpstr>
      <vt:lpstr>SimSun</vt:lpstr>
      <vt:lpstr>Wingdings</vt:lpstr>
      <vt:lpstr>Arial</vt:lpstr>
      <vt:lpstr>Nunito</vt:lpstr>
      <vt:lpstr>Calibri</vt:lpstr>
      <vt:lpstr>Microsoft YaHei</vt:lpstr>
      <vt:lpstr>Arial Unicode MS</vt:lpstr>
      <vt:lpstr>Roboto Mono</vt:lpstr>
      <vt:lpstr>Courier New</vt:lpstr>
      <vt:lpstr>Shift</vt:lpstr>
      <vt:lpstr>Simple Dark</vt:lpstr>
      <vt:lpstr>DVD Rental Using Deep Learning with AWS deployment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DVD Rental Using Deep Learning with AWS deployment</dc:title>
  <dc:creator/>
  <cp:lastModifiedBy>Gengatharan L</cp:lastModifiedBy>
  <cp:revision>3</cp:revision>
  <dcterms:created xsi:type="dcterms:W3CDTF">2024-10-26T08:01:00Z</dcterms:created>
  <dcterms:modified xsi:type="dcterms:W3CDTF">2024-10-28T06:08:19Z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322BC4AE26704A5E954AD7A5AEFCBEB2_12</vt:lpwstr>
  </property>
  <property fmtid="{D5CDD505-2E9C-101B-9397-08002B2CF9AE}" pid="3" name="KSOProductBuildVer">
    <vt:lpwstr>1033-12.2.0.18607</vt:lpwstr>
  </property>
</Properties>
</file>