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7"/>
  </p:notesMasterIdLst>
  <p:sldIdLst>
    <p:sldId id="266" r:id="rId3"/>
    <p:sldId id="267" r:id="rId4"/>
    <p:sldId id="256" r:id="rId5"/>
    <p:sldId id="258" r:id="rId6"/>
    <p:sldId id="268" r:id="rId7"/>
    <p:sldId id="269" r:id="rId8"/>
    <p:sldId id="259" r:id="rId9"/>
    <p:sldId id="260" r:id="rId10"/>
    <p:sldId id="265" r:id="rId11"/>
    <p:sldId id="261" r:id="rId12"/>
    <p:sldId id="262" r:id="rId13"/>
    <p:sldId id="264" r:id="rId14"/>
    <p:sldId id="263" r:id="rId15"/>
    <p:sldId id="25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5"/>
    <p:restoredTop sz="80680"/>
  </p:normalViewPr>
  <p:slideViewPr>
    <p:cSldViewPr snapToGrid="0" snapToObjects="1">
      <p:cViewPr varScale="1">
        <p:scale>
          <a:sx n="74" d="100"/>
          <a:sy n="74" d="100"/>
        </p:scale>
        <p:origin x="12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F2631-84AA-9649-8398-41DF9D3A89E8}" type="datetimeFigureOut">
              <a:rPr kumimoji="1" lang="zh-CN" altLang="en-US" smtClean="0"/>
              <a:t>2019/4/6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6D357-0E91-6B43-A9C4-2C7CC8128A67}" type="slidenum">
              <a:rPr kumimoji="1" lang="zh-CN" altLang="en-US" smtClean="0"/>
              <a:t>‹#›</a:t>
            </a:fld>
            <a:endParaRPr kumimoji="1" lang="zh-CN" altLang="en-US"/>
          </a:p>
        </p:txBody>
      </p:sp>
    </p:spTree>
    <p:extLst>
      <p:ext uri="{BB962C8B-B14F-4D97-AF65-F5344CB8AC3E}">
        <p14:creationId xmlns:p14="http://schemas.microsoft.com/office/powerpoint/2010/main" val="295830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A</a:t>
            </a:r>
            <a:r>
              <a:rPr kumimoji="1" lang="zh-CN" altLang="en-US" dirty="0"/>
              <a:t> </a:t>
            </a:r>
            <a:r>
              <a:rPr kumimoji="1" lang="en-US" altLang="zh-CN" dirty="0"/>
              <a:t>diagnostic</a:t>
            </a:r>
            <a:r>
              <a:rPr kumimoji="1" lang="zh-CN" altLang="en-US" dirty="0"/>
              <a:t> </a:t>
            </a:r>
            <a:r>
              <a:rPr kumimoji="1" lang="en-US" altLang="zh-CN" dirty="0"/>
              <a:t>experiments</a:t>
            </a:r>
            <a:r>
              <a:rPr kumimoji="1" lang="zh-CN" altLang="en-US" dirty="0"/>
              <a:t> </a:t>
            </a:r>
            <a:r>
              <a:rPr kumimoji="1" lang="en-US" altLang="zh-CN" dirty="0"/>
              <a:t>is</a:t>
            </a:r>
            <a:r>
              <a:rPr kumimoji="1" lang="zh-CN" altLang="en-US" dirty="0"/>
              <a:t> </a:t>
            </a:r>
            <a:r>
              <a:rPr kumimoji="1" lang="en-US" altLang="zh-CN" dirty="0"/>
              <a:t>done</a:t>
            </a:r>
            <a:r>
              <a:rPr kumimoji="1" lang="zh-CN" altLang="en-US" dirty="0"/>
              <a:t> </a:t>
            </a:r>
            <a:r>
              <a:rPr kumimoji="1" lang="en-US" altLang="zh-CN" dirty="0"/>
              <a:t>on</a:t>
            </a:r>
            <a:r>
              <a:rPr kumimoji="1" lang="zh-CN" altLang="en-US" dirty="0"/>
              <a:t> </a:t>
            </a:r>
            <a:r>
              <a:rPr kumimoji="1" lang="en-US" altLang="zh-CN" dirty="0"/>
              <a:t>validation</a:t>
            </a:r>
            <a:r>
              <a:rPr kumimoji="1" lang="zh-CN" altLang="en-US" dirty="0"/>
              <a:t> </a:t>
            </a:r>
            <a:r>
              <a:rPr kumimoji="1" lang="en-US" altLang="zh-CN" dirty="0"/>
              <a:t>set.</a:t>
            </a:r>
            <a:r>
              <a:rPr kumimoji="1" lang="zh-CN" altLang="en-US" dirty="0"/>
              <a:t> </a:t>
            </a:r>
            <a:endParaRPr kumimoji="1"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From</a:t>
            </a:r>
            <a:r>
              <a:rPr kumimoji="1" lang="zh-CN" altLang="en-US" dirty="0"/>
              <a:t> </a:t>
            </a:r>
            <a:r>
              <a:rPr kumimoji="1" lang="en-US" altLang="zh-CN" dirty="0"/>
              <a:t>the</a:t>
            </a:r>
            <a:r>
              <a:rPr kumimoji="1" lang="zh-CN" altLang="en-US" dirty="0"/>
              <a:t> </a:t>
            </a:r>
            <a:r>
              <a:rPr kumimoji="1" lang="en-US" altLang="zh-CN" dirty="0"/>
              <a:t>experiments,</a:t>
            </a:r>
            <a:r>
              <a:rPr kumimoji="1" lang="zh-CN" altLang="en-US" dirty="0"/>
              <a:t> </a:t>
            </a:r>
            <a:r>
              <a:rPr kumimoji="1" lang="en-US" altLang="zh-CN" dirty="0"/>
              <a:t>t</a:t>
            </a:r>
            <a:r>
              <a:rPr kumimoji="1" lang="en" altLang="zh-CN" dirty="0"/>
              <a:t>raining on consensus drawing outperforms the baseline method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Training on the complete set of sketches with MM-loss outperforms training on consensus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10</a:t>
            </a:fld>
            <a:endParaRPr kumimoji="1" lang="zh-CN" altLang="en-US"/>
          </a:p>
        </p:txBody>
      </p:sp>
    </p:spTree>
    <p:extLst>
      <p:ext uri="{BB962C8B-B14F-4D97-AF65-F5344CB8AC3E}">
        <p14:creationId xmlns:p14="http://schemas.microsoft.com/office/powerpoint/2010/main" val="2776099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Discriminative</a:t>
            </a:r>
            <a:r>
              <a:rPr kumimoji="1" lang="zh-CN" altLang="en-US" dirty="0"/>
              <a:t> </a:t>
            </a:r>
            <a:r>
              <a:rPr kumimoji="1" lang="en-US" altLang="zh-CN" dirty="0"/>
              <a:t>algorithm</a:t>
            </a:r>
            <a:r>
              <a:rPr kumimoji="1" lang="zh-CN" altLang="en-US" dirty="0"/>
              <a:t> </a:t>
            </a:r>
            <a:r>
              <a:rPr kumimoji="1" lang="en-US" altLang="zh-CN" dirty="0"/>
              <a:t>seems</a:t>
            </a:r>
            <a:r>
              <a:rPr kumimoji="1" lang="zh-CN" altLang="en-US" dirty="0"/>
              <a:t> </a:t>
            </a:r>
            <a:r>
              <a:rPr kumimoji="1" lang="en-US" altLang="zh-CN" dirty="0"/>
              <a:t>more</a:t>
            </a:r>
            <a:r>
              <a:rPr kumimoji="1" lang="zh-CN" altLang="en-US" dirty="0"/>
              <a:t> </a:t>
            </a:r>
            <a:r>
              <a:rPr kumimoji="1" lang="en-US" altLang="zh-CN" dirty="0"/>
              <a:t>straightforward,</a:t>
            </a:r>
            <a:r>
              <a:rPr kumimoji="1" lang="zh-CN" altLang="en-US" dirty="0"/>
              <a:t> </a:t>
            </a:r>
            <a:r>
              <a:rPr kumimoji="1" lang="en-US" altLang="zh-CN" dirty="0"/>
              <a:t>given</a:t>
            </a:r>
            <a:r>
              <a:rPr kumimoji="1" lang="zh-CN" altLang="en-US" dirty="0"/>
              <a:t> </a:t>
            </a:r>
            <a:r>
              <a:rPr kumimoji="1" lang="en-US" altLang="zh-CN" dirty="0"/>
              <a:t>a</a:t>
            </a:r>
            <a:r>
              <a:rPr kumimoji="1" lang="zh-CN" altLang="en-US" dirty="0"/>
              <a:t> </a:t>
            </a:r>
            <a:r>
              <a:rPr kumimoji="1" lang="en-US" altLang="zh-CN" dirty="0"/>
              <a:t>data</a:t>
            </a:r>
            <a:r>
              <a:rPr kumimoji="1" lang="zh-CN" altLang="en-US" dirty="0"/>
              <a:t> </a:t>
            </a:r>
            <a:r>
              <a:rPr kumimoji="1" lang="en-US" altLang="zh-CN" dirty="0"/>
              <a:t>with</a:t>
            </a:r>
            <a:r>
              <a:rPr kumimoji="1" lang="zh-CN" altLang="en-US" dirty="0"/>
              <a:t> </a:t>
            </a:r>
            <a:r>
              <a:rPr kumimoji="1" lang="en-US" altLang="zh-CN" dirty="0"/>
              <a:t>features</a:t>
            </a:r>
            <a:r>
              <a:rPr kumimoji="1" lang="zh-CN" altLang="en-US" dirty="0"/>
              <a:t> </a:t>
            </a:r>
            <a:r>
              <a:rPr kumimoji="1" lang="en-US" altLang="zh-CN" dirty="0"/>
              <a:t>then</a:t>
            </a:r>
            <a:r>
              <a:rPr kumimoji="1" lang="zh-CN" altLang="en-US" dirty="0"/>
              <a:t> </a:t>
            </a:r>
            <a:r>
              <a:rPr kumimoji="1" lang="en-US" altLang="zh-CN" dirty="0"/>
              <a:t>determine</a:t>
            </a:r>
            <a:r>
              <a:rPr kumimoji="1" lang="zh-CN" altLang="en-US" dirty="0"/>
              <a:t> </a:t>
            </a:r>
            <a:r>
              <a:rPr kumimoji="1" lang="en-US" altLang="zh-CN" dirty="0"/>
              <a:t>the</a:t>
            </a:r>
            <a:r>
              <a:rPr kumimoji="1" lang="zh-CN" altLang="en-US" dirty="0"/>
              <a:t> </a:t>
            </a:r>
            <a:r>
              <a:rPr kumimoji="1" lang="en-US" altLang="zh-CN" dirty="0"/>
              <a:t>label</a:t>
            </a:r>
            <a:r>
              <a:rPr kumimoji="1" lang="zh-CN" altLang="en-US" dirty="0"/>
              <a:t> </a:t>
            </a:r>
            <a:r>
              <a:rPr kumimoji="1" lang="en-US" altLang="zh-CN" dirty="0"/>
              <a:t>based</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features.</a:t>
            </a:r>
          </a:p>
          <a:p>
            <a:pPr marL="228600" indent="-228600">
              <a:buAutoNum type="arabicPeriod"/>
            </a:pPr>
            <a:r>
              <a:rPr kumimoji="1" lang="en-US" altLang="zh-CN" dirty="0"/>
              <a:t>Meanwhile,</a:t>
            </a:r>
            <a:r>
              <a:rPr kumimoji="1" lang="zh-CN" altLang="en-US" dirty="0"/>
              <a:t> </a:t>
            </a:r>
            <a:r>
              <a:rPr kumimoji="1" lang="en-US" altLang="zh-CN" dirty="0"/>
              <a:t>generative</a:t>
            </a:r>
            <a:r>
              <a:rPr kumimoji="1" lang="zh-CN" altLang="en-US" dirty="0"/>
              <a:t> </a:t>
            </a:r>
            <a:r>
              <a:rPr kumimoji="1" lang="en-US" altLang="zh-CN" dirty="0"/>
              <a:t>algorithm</a:t>
            </a:r>
            <a:r>
              <a:rPr kumimoji="1" lang="zh-CN" altLang="en-US" dirty="0"/>
              <a:t> </a:t>
            </a:r>
            <a:r>
              <a:rPr kumimoji="1" lang="en-US" altLang="zh-CN" dirty="0"/>
              <a:t>do</a:t>
            </a:r>
            <a:r>
              <a:rPr kumimoji="1" lang="zh-CN" altLang="en-US" dirty="0"/>
              <a:t> </a:t>
            </a:r>
            <a:r>
              <a:rPr kumimoji="1" lang="en-US" altLang="zh-CN" dirty="0"/>
              <a:t>the</a:t>
            </a:r>
            <a:r>
              <a:rPr kumimoji="1" lang="zh-CN" altLang="en-US" dirty="0"/>
              <a:t> </a:t>
            </a:r>
            <a:r>
              <a:rPr kumimoji="1" lang="en-US" altLang="zh-CN" dirty="0"/>
              <a:t>opposite</a:t>
            </a:r>
            <a:r>
              <a:rPr kumimoji="1" lang="zh-CN" altLang="en-US" dirty="0"/>
              <a:t> </a:t>
            </a:r>
            <a:r>
              <a:rPr kumimoji="1" lang="en-US" altLang="zh-CN" dirty="0"/>
              <a:t>job.</a:t>
            </a:r>
            <a:r>
              <a:rPr kumimoji="1" lang="zh-CN" altLang="en-US" dirty="0"/>
              <a:t> </a:t>
            </a:r>
            <a:r>
              <a:rPr lang="en" altLang="zh-CN" sz="1200" b="0" i="0" kern="1200" dirty="0">
                <a:solidFill>
                  <a:schemeClr val="tx1"/>
                </a:solidFill>
                <a:effectLst/>
                <a:latin typeface="+mn-lt"/>
                <a:ea typeface="+mn-ea"/>
                <a:cs typeface="+mn-cs"/>
              </a:rPr>
              <a:t>Instead of predicting a label given certain features, they attempt to predict features given a certain label</a:t>
            </a:r>
            <a:r>
              <a:rPr lang="en-US" altLang="zh-CN" sz="1200" b="0" i="0" kern="1200" dirty="0">
                <a:solidFill>
                  <a:schemeClr val="tx1"/>
                </a:solidFill>
                <a:effectLst/>
                <a:latin typeface="+mn-lt"/>
                <a:ea typeface="+mn-ea"/>
                <a:cs typeface="+mn-cs"/>
              </a:rPr>
              <a:t>.</a:t>
            </a:r>
          </a:p>
          <a:p>
            <a:pPr marL="228600" indent="-228600">
              <a:buAutoNum type="arabicPeriod"/>
            </a:pPr>
            <a:r>
              <a:rPr lang="en-US" altLang="zh-CN" sz="1200" b="0" i="0" kern="1200" dirty="0">
                <a:solidFill>
                  <a:schemeClr val="tx1"/>
                </a:solidFill>
                <a:effectLst/>
                <a:latin typeface="+mn-lt"/>
                <a:ea typeface="+mn-ea"/>
                <a:cs typeface="+mn-cs"/>
              </a:rPr>
              <a:t>Both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generative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discriminative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have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their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own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advantages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disadvantages.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However,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combine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those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two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kind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neural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together,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powerful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GAN.</a:t>
            </a:r>
          </a:p>
          <a:p>
            <a:pPr marL="228600" indent="-228600">
              <a:buAutoNum type="arabicPeriod"/>
            </a:pP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14</a:t>
            </a:fld>
            <a:endParaRPr kumimoji="1" lang="zh-CN" altLang="en-US"/>
          </a:p>
        </p:txBody>
      </p:sp>
    </p:spTree>
    <p:extLst>
      <p:ext uri="{BB962C8B-B14F-4D97-AF65-F5344CB8AC3E}">
        <p14:creationId xmlns:p14="http://schemas.microsoft.com/office/powerpoint/2010/main" val="364930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5f465cc9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5f465cc9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1400">
                <a:solidFill>
                  <a:schemeClr val="dk1"/>
                </a:solidFill>
              </a:rPr>
              <a:t>Mehdi Mirza et. al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conditional</a:t>
            </a:r>
            <a:r>
              <a:rPr kumimoji="1" lang="zh-CN" altLang="en-US" dirty="0"/>
              <a:t> </a:t>
            </a:r>
            <a:r>
              <a:rPr kumimoji="1" lang="en-US" altLang="zh-CN" dirty="0"/>
              <a:t>Generative</a:t>
            </a:r>
            <a:r>
              <a:rPr kumimoji="1" lang="zh-CN" altLang="en-US" dirty="0"/>
              <a:t> </a:t>
            </a:r>
            <a:r>
              <a:rPr kumimoji="1" lang="en-US" altLang="zh-CN" dirty="0"/>
              <a:t>Adversarial</a:t>
            </a:r>
            <a:r>
              <a:rPr kumimoji="1" lang="zh-CN" altLang="en-US" dirty="0"/>
              <a:t> </a:t>
            </a:r>
            <a:r>
              <a:rPr kumimoji="1" lang="en-US" altLang="zh-CN" dirty="0"/>
              <a:t>Networks</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r>
              <a:rPr kumimoji="1" lang="zh-CN" altLang="en-US" dirty="0"/>
              <a:t> </a:t>
            </a:r>
            <a:r>
              <a:rPr kumimoji="1" lang="en-US" altLang="zh-CN" dirty="0"/>
              <a:t>It`s</a:t>
            </a:r>
            <a:r>
              <a:rPr kumimoji="1" lang="zh-CN" altLang="en-US" dirty="0"/>
              <a:t> </a:t>
            </a:r>
            <a:r>
              <a:rPr kumimoji="1" lang="en-US" altLang="zh-CN" dirty="0"/>
              <a:t>a</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Generative</a:t>
            </a:r>
            <a:r>
              <a:rPr kumimoji="1" lang="zh-CN" altLang="en-US" dirty="0"/>
              <a:t> </a:t>
            </a:r>
            <a:r>
              <a:rPr kumimoji="1" lang="en-US" altLang="zh-CN" dirty="0"/>
              <a:t>Adversarial</a:t>
            </a:r>
            <a:r>
              <a:rPr kumimoji="1" lang="zh-CN" altLang="en-US" dirty="0"/>
              <a:t> </a:t>
            </a:r>
            <a:r>
              <a:rPr kumimoji="1" lang="en-US" altLang="zh-CN" dirty="0"/>
              <a:t>Networks(GAN)</a:t>
            </a:r>
          </a:p>
          <a:p>
            <a:r>
              <a:rPr kumimoji="1" lang="en-US" altLang="zh-CN" dirty="0"/>
              <a:t>2. Recently,</a:t>
            </a:r>
            <a:r>
              <a:rPr kumimoji="1" lang="zh-CN" altLang="en-US" dirty="0"/>
              <a:t> </a:t>
            </a:r>
            <a:r>
              <a:rPr lang="en" altLang="zh-CN" sz="1200" b="0" i="0" kern="1200" dirty="0">
                <a:solidFill>
                  <a:schemeClr val="tx1"/>
                </a:solidFill>
                <a:effectLst/>
                <a:latin typeface="+mn-lt"/>
                <a:ea typeface="+mn-ea"/>
                <a:cs typeface="+mn-cs"/>
              </a:rPr>
              <a:t>GAN applications have increased rapidly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kumimoji="1" lang="zh-CN" altLang="en-US" dirty="0"/>
              <a:t> </a:t>
            </a:r>
            <a:r>
              <a:rPr kumimoji="1" lang="en-US" altLang="zh-CN" dirty="0"/>
              <a:t>GAN</a:t>
            </a:r>
            <a:r>
              <a:rPr kumimoji="1" lang="zh-CN" altLang="en-US" dirty="0"/>
              <a:t> </a:t>
            </a:r>
            <a:r>
              <a:rPr kumimoji="1" lang="en-US" altLang="zh-CN" dirty="0"/>
              <a:t>becomes</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popular</a:t>
            </a:r>
            <a:r>
              <a:rPr kumimoji="1" lang="zh-CN" altLang="en-US" dirty="0"/>
              <a:t> </a:t>
            </a:r>
            <a:r>
              <a:rPr kumimoji="1" lang="en-US" altLang="zh-CN" dirty="0"/>
              <a:t>topic</a:t>
            </a:r>
            <a:r>
              <a:rPr kumimoji="1" lang="zh-CN" altLang="en-US" dirty="0"/>
              <a:t> </a:t>
            </a:r>
            <a:r>
              <a:rPr kumimoji="1" lang="en-US" altLang="zh-CN" dirty="0"/>
              <a:t>in</a:t>
            </a:r>
            <a:r>
              <a:rPr kumimoji="1" lang="zh-CN" altLang="en-US" dirty="0"/>
              <a:t> </a:t>
            </a:r>
            <a:r>
              <a:rPr kumimoji="1" lang="en-US" altLang="zh-CN" dirty="0"/>
              <a:t>deep</a:t>
            </a:r>
            <a:r>
              <a:rPr kumimoji="1" lang="zh-CN" altLang="en-US" dirty="0"/>
              <a:t> </a:t>
            </a:r>
            <a:r>
              <a:rPr kumimoji="1" lang="en-US" altLang="zh-CN" dirty="0"/>
              <a:t>learning.</a:t>
            </a:r>
            <a:r>
              <a:rPr kumimoji="1" lang="zh-CN" altLang="en-US" dirty="0"/>
              <a:t> </a:t>
            </a:r>
            <a:r>
              <a:rPr kumimoji="1" lang="en-US" altLang="zh-CN" dirty="0"/>
              <a:t>From</a:t>
            </a:r>
            <a:r>
              <a:rPr kumimoji="1" lang="zh-CN" altLang="en-US" dirty="0"/>
              <a:t> </a:t>
            </a:r>
            <a:r>
              <a:rPr kumimoji="1" lang="en-US" altLang="zh-CN" dirty="0"/>
              <a:t>the</a:t>
            </a:r>
            <a:r>
              <a:rPr kumimoji="1" lang="zh-CN" altLang="en-US" dirty="0"/>
              <a:t> </a:t>
            </a:r>
            <a:r>
              <a:rPr kumimoji="1" lang="en-US" altLang="zh-CN" dirty="0"/>
              <a:t>figure,</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find</a:t>
            </a:r>
            <a:r>
              <a:rPr kumimoji="1" lang="zh-CN" altLang="en-US" dirty="0"/>
              <a:t> </a:t>
            </a:r>
            <a:r>
              <a:rPr kumimoji="1" lang="en-US" altLang="zh-CN" dirty="0"/>
              <a:t>that</a:t>
            </a:r>
            <a:r>
              <a:rPr kumimoji="1" lang="zh-CN" altLang="en-US" dirty="0"/>
              <a:t> </a:t>
            </a:r>
            <a:r>
              <a:rPr kumimoji="1" lang="en-US" altLang="zh-CN" dirty="0"/>
              <a:t>the</a:t>
            </a:r>
            <a:r>
              <a:rPr kumimoji="1" lang="zh-CN" altLang="en-US" dirty="0"/>
              <a:t> </a:t>
            </a:r>
            <a:r>
              <a:rPr kumimoji="1" lang="en-US" altLang="zh-CN" dirty="0"/>
              <a:t>increase</a:t>
            </a:r>
            <a:r>
              <a:rPr kumimoji="1" lang="zh-CN" altLang="en-US" dirty="0"/>
              <a:t> </a:t>
            </a:r>
            <a:r>
              <a:rPr kumimoji="1" lang="en-US" altLang="zh-CN" dirty="0"/>
              <a:t>of</a:t>
            </a:r>
            <a:r>
              <a:rPr kumimoji="1" lang="zh-CN" altLang="en-US" dirty="0"/>
              <a:t> </a:t>
            </a:r>
            <a:r>
              <a:rPr kumimoji="1" lang="en-US" altLang="zh-CN" dirty="0"/>
              <a:t>papers</a:t>
            </a:r>
            <a:r>
              <a:rPr kumimoji="1" lang="zh-CN" altLang="en-US" dirty="0"/>
              <a:t> </a:t>
            </a:r>
            <a:r>
              <a:rPr kumimoji="1" lang="en-US" altLang="zh-CN" dirty="0"/>
              <a:t>about</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nearly</a:t>
            </a:r>
            <a:r>
              <a:rPr kumimoji="1" lang="zh-CN" altLang="en-US" dirty="0"/>
              <a:t> </a:t>
            </a:r>
            <a:r>
              <a:rPr kumimoji="1" lang="en-US" altLang="zh-CN" dirty="0"/>
              <a:t>exponential.</a:t>
            </a:r>
          </a:p>
          <a:p>
            <a:r>
              <a:rPr kumimoji="1" lang="zh-CN" altLang="en-US" dirty="0"/>
              <a:t>   </a:t>
            </a:r>
            <a:r>
              <a:rPr kumimoji="1" lang="en-US" altLang="zh-CN" dirty="0"/>
              <a:t>Also,</a:t>
            </a:r>
            <a:r>
              <a:rPr kumimoji="1" lang="zh-CN" altLang="en-US" dirty="0"/>
              <a:t> </a:t>
            </a:r>
            <a:r>
              <a:rPr kumimoji="1" lang="en-US" altLang="zh-CN" dirty="0"/>
              <a:t>Here</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comment</a:t>
            </a:r>
            <a:r>
              <a:rPr kumimoji="1" lang="zh-CN" altLang="en-US" dirty="0"/>
              <a:t> </a:t>
            </a:r>
            <a:r>
              <a:rPr kumimoji="1" lang="en-US" altLang="zh-CN" dirty="0"/>
              <a:t>on</a:t>
            </a:r>
            <a:r>
              <a:rPr kumimoji="1" lang="zh-CN" altLang="en-US" dirty="0"/>
              <a:t> </a:t>
            </a:r>
            <a:r>
              <a:rPr kumimoji="1" lang="en-US" altLang="zh-CN" dirty="0"/>
              <a:t>Adversarial</a:t>
            </a:r>
            <a:r>
              <a:rPr kumimoji="1" lang="zh-CN" altLang="en-US" dirty="0"/>
              <a:t> </a:t>
            </a:r>
            <a:r>
              <a:rPr kumimoji="1" lang="en-US" altLang="zh-CN" dirty="0"/>
              <a:t>Training</a:t>
            </a:r>
            <a:r>
              <a:rPr kumimoji="1" lang="zh-CN" altLang="en-US" dirty="0"/>
              <a:t> </a:t>
            </a:r>
            <a:r>
              <a:rPr kumimoji="1" lang="en-US" altLang="zh-CN" dirty="0"/>
              <a:t>from</a:t>
            </a:r>
            <a:r>
              <a:rPr kumimoji="1" lang="zh-CN" altLang="en-US" dirty="0"/>
              <a:t> </a:t>
            </a:r>
            <a:r>
              <a:rPr kumimoji="1" lang="en-US" altLang="zh-CN" dirty="0"/>
              <a:t>Yann</a:t>
            </a:r>
            <a:r>
              <a:rPr kumimoji="1" lang="zh-CN" altLang="en-US" dirty="0"/>
              <a:t> </a:t>
            </a:r>
            <a:r>
              <a:rPr kumimoji="1" lang="en-US" altLang="zh-CN" dirty="0" err="1"/>
              <a:t>LeCun</a:t>
            </a:r>
            <a:r>
              <a:rPr kumimoji="1" lang="en-US" altLang="zh-CN" dirty="0"/>
              <a:t>,</a:t>
            </a:r>
            <a:r>
              <a:rPr kumimoji="1" lang="zh-CN" altLang="en-US" dirty="0"/>
              <a:t> </a:t>
            </a:r>
            <a:r>
              <a:rPr kumimoji="1" lang="en-US" altLang="zh-CN" dirty="0"/>
              <a:t>who</a:t>
            </a:r>
            <a:r>
              <a:rPr kumimoji="1" lang="zh-CN" altLang="en-US" dirty="0"/>
              <a:t> </a:t>
            </a:r>
            <a:r>
              <a:rPr kumimoji="1" lang="en-US" altLang="zh-CN" dirty="0"/>
              <a:t>is</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Rockstar</a:t>
            </a:r>
            <a:r>
              <a:rPr kumimoji="1" lang="zh-CN" altLang="en-US" dirty="0"/>
              <a:t> </a:t>
            </a:r>
            <a:r>
              <a:rPr kumimoji="1" lang="en-US" altLang="zh-CN" dirty="0"/>
              <a:t>in</a:t>
            </a:r>
            <a:r>
              <a:rPr kumimoji="1" lang="zh-CN" altLang="en-US" dirty="0"/>
              <a:t> </a:t>
            </a:r>
            <a:r>
              <a:rPr kumimoji="1" lang="en-US" altLang="zh-CN" dirty="0"/>
              <a:t>deep</a:t>
            </a:r>
            <a:r>
              <a:rPr kumimoji="1" lang="zh-CN" altLang="en-US" dirty="0"/>
              <a:t> </a:t>
            </a:r>
            <a:r>
              <a:rPr kumimoji="1" lang="en-US" altLang="zh-CN" dirty="0"/>
              <a:t>learning</a:t>
            </a:r>
            <a:r>
              <a:rPr kumimoji="1" lang="zh-CN" altLang="en-US" dirty="0"/>
              <a:t> </a:t>
            </a:r>
            <a:r>
              <a:rPr kumimoji="1" lang="en-US" altLang="zh-CN" dirty="0"/>
              <a:t>area.</a:t>
            </a:r>
          </a:p>
          <a:p>
            <a:r>
              <a:rPr kumimoji="1" lang="en-US" altLang="zh-CN" dirty="0"/>
              <a:t>3.I</a:t>
            </a:r>
            <a:r>
              <a:rPr kumimoji="1" lang="zh-CN" altLang="en-US" dirty="0"/>
              <a:t> </a:t>
            </a:r>
            <a:r>
              <a:rPr kumimoji="1" lang="en-US" altLang="zh-CN" dirty="0"/>
              <a:t>suppose</a:t>
            </a:r>
            <a:r>
              <a:rPr kumimoji="1" lang="zh-CN" altLang="en-US" dirty="0"/>
              <a:t> </a:t>
            </a:r>
            <a:r>
              <a:rPr kumimoji="1" lang="en-US" altLang="zh-CN" dirty="0"/>
              <a:t>it`s</a:t>
            </a:r>
            <a:r>
              <a:rPr kumimoji="1" lang="zh-CN" altLang="en-US" dirty="0"/>
              <a:t> </a:t>
            </a:r>
            <a:r>
              <a:rPr kumimoji="1" lang="en-US" altLang="zh-CN" dirty="0"/>
              <a:t>necessary</a:t>
            </a:r>
            <a:r>
              <a:rPr kumimoji="1" lang="zh-CN" altLang="en-US" dirty="0"/>
              <a:t> </a:t>
            </a:r>
            <a:r>
              <a:rPr kumimoji="1" lang="en-US" altLang="zh-CN" dirty="0"/>
              <a:t>for</a:t>
            </a:r>
            <a:r>
              <a:rPr kumimoji="1" lang="zh-CN" altLang="en-US" dirty="0"/>
              <a:t> </a:t>
            </a:r>
            <a:r>
              <a:rPr kumimoji="1" lang="en-US" altLang="zh-CN" dirty="0"/>
              <a:t>me</a:t>
            </a:r>
            <a:r>
              <a:rPr kumimoji="1" lang="zh-CN" altLang="en-US" dirty="0"/>
              <a:t> </a:t>
            </a:r>
            <a:r>
              <a:rPr kumimoji="1" lang="en-US" altLang="zh-CN" dirty="0"/>
              <a:t>to</a:t>
            </a:r>
            <a:r>
              <a:rPr kumimoji="1" lang="zh-CN" altLang="en-US" dirty="0"/>
              <a:t> </a:t>
            </a:r>
            <a:r>
              <a:rPr kumimoji="1" lang="en-US" altLang="zh-CN" dirty="0"/>
              <a:t>introduce</a:t>
            </a:r>
            <a:r>
              <a:rPr kumimoji="1" lang="zh-CN" altLang="en-US" dirty="0"/>
              <a:t> </a:t>
            </a:r>
            <a:r>
              <a:rPr kumimoji="1" lang="en-US" altLang="zh-CN" dirty="0"/>
              <a:t>a</a:t>
            </a:r>
            <a:r>
              <a:rPr kumimoji="1" lang="zh-CN" altLang="en-US" dirty="0"/>
              <a:t> </a:t>
            </a:r>
            <a:r>
              <a:rPr kumimoji="1" lang="en-US" altLang="zh-CN" dirty="0"/>
              <a:t>little</a:t>
            </a:r>
            <a:r>
              <a:rPr kumimoji="1" lang="zh-CN" altLang="en-US" dirty="0"/>
              <a:t> </a:t>
            </a:r>
            <a:r>
              <a:rPr kumimoji="1" lang="en-US" altLang="zh-CN" dirty="0"/>
              <a:t>bit</a:t>
            </a:r>
            <a:r>
              <a:rPr kumimoji="1" lang="zh-CN" altLang="en-US" dirty="0"/>
              <a:t> </a:t>
            </a:r>
            <a:r>
              <a:rPr kumimoji="1" lang="en-US" altLang="zh-CN" dirty="0"/>
              <a:t>about</a:t>
            </a:r>
            <a:r>
              <a:rPr kumimoji="1" lang="zh-CN" altLang="en-US" dirty="0"/>
              <a:t> </a:t>
            </a:r>
            <a:r>
              <a:rPr kumimoji="1" lang="en-US" altLang="zh-CN" dirty="0"/>
              <a:t>GAN</a:t>
            </a:r>
            <a:r>
              <a:rPr kumimoji="1" lang="zh-CN" altLang="en-US" dirty="0"/>
              <a:t> </a:t>
            </a:r>
            <a:r>
              <a:rPr kumimoji="1" lang="en-US" altLang="zh-CN" dirty="0"/>
              <a:t>and</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consisted</a:t>
            </a:r>
            <a:r>
              <a:rPr kumimoji="1" lang="zh-CN" altLang="en-US" dirty="0"/>
              <a:t> </a:t>
            </a:r>
            <a:r>
              <a:rPr kumimoji="1" lang="en-US" altLang="zh-CN" dirty="0"/>
              <a:t>of</a:t>
            </a:r>
            <a:r>
              <a:rPr kumimoji="1" lang="zh-CN" altLang="en-US" dirty="0"/>
              <a:t> </a:t>
            </a:r>
            <a:r>
              <a:rPr kumimoji="1" lang="en-US" altLang="zh-CN" dirty="0"/>
              <a:t>two</a:t>
            </a:r>
            <a:r>
              <a:rPr kumimoji="1" lang="zh-CN" altLang="en-US" dirty="0"/>
              <a:t> </a:t>
            </a:r>
            <a:r>
              <a:rPr kumimoji="1" lang="en-US" altLang="zh-CN" dirty="0"/>
              <a:t>neural</a:t>
            </a:r>
            <a:r>
              <a:rPr kumimoji="1" lang="zh-CN" altLang="en-US" dirty="0"/>
              <a:t> </a:t>
            </a:r>
            <a:r>
              <a:rPr kumimoji="1" lang="en-US" altLang="zh-CN" dirty="0"/>
              <a:t>networks,</a:t>
            </a:r>
            <a:r>
              <a:rPr kumimoji="1" lang="zh-CN" altLang="en-US" dirty="0"/>
              <a:t> </a:t>
            </a:r>
            <a:r>
              <a:rPr kumimoji="1" lang="en-US" altLang="zh-CN" dirty="0"/>
              <a:t>typically,</a:t>
            </a:r>
            <a:r>
              <a:rPr kumimoji="1" lang="zh-CN" altLang="en-US" dirty="0"/>
              <a:t> </a:t>
            </a:r>
            <a:r>
              <a:rPr kumimoji="1" lang="en-US" altLang="zh-CN" dirty="0"/>
              <a:t>a</a:t>
            </a:r>
            <a:r>
              <a:rPr kumimoji="1" lang="zh-CN" altLang="en-US" dirty="0"/>
              <a:t> </a:t>
            </a:r>
            <a:r>
              <a:rPr kumimoji="1" lang="en-US" altLang="zh-CN" dirty="0"/>
              <a:t>generator</a:t>
            </a:r>
            <a:r>
              <a:rPr kumimoji="1" lang="zh-CN" altLang="en-US" dirty="0"/>
              <a:t> </a:t>
            </a:r>
            <a:r>
              <a:rPr kumimoji="1" lang="en-US" altLang="zh-CN" dirty="0"/>
              <a:t>and</a:t>
            </a:r>
            <a:r>
              <a:rPr kumimoji="1" lang="zh-CN" altLang="en-US" dirty="0"/>
              <a:t> </a:t>
            </a:r>
            <a:r>
              <a:rPr kumimoji="1" lang="en-US" altLang="zh-CN" dirty="0"/>
              <a:t>a</a:t>
            </a:r>
            <a:r>
              <a:rPr kumimoji="1" lang="zh-CN" altLang="en-US" dirty="0"/>
              <a:t> </a:t>
            </a:r>
            <a:r>
              <a:rPr kumimoji="1" lang="en-US" altLang="zh-CN" dirty="0"/>
              <a:t>discriminator.</a:t>
            </a:r>
            <a:r>
              <a:rPr kumimoji="1" lang="zh-CN" altLang="en-US" dirty="0"/>
              <a:t> </a:t>
            </a:r>
            <a:r>
              <a:rPr kumimoji="1" lang="en-US" altLang="zh-CN" dirty="0"/>
              <a:t>A</a:t>
            </a:r>
            <a:r>
              <a:rPr kumimoji="1" lang="zh-CN" altLang="en-US" dirty="0"/>
              <a:t> </a:t>
            </a:r>
            <a:r>
              <a:rPr kumimoji="1" lang="en-US" altLang="zh-CN" dirty="0"/>
              <a:t>generator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vector</a:t>
            </a:r>
            <a:r>
              <a:rPr kumimoji="1" lang="zh-CN" altLang="en-US" dirty="0"/>
              <a:t> </a:t>
            </a:r>
            <a:r>
              <a:rPr kumimoji="1" lang="en-US" altLang="zh-CN" dirty="0"/>
              <a:t>to</a:t>
            </a:r>
            <a:r>
              <a:rPr kumimoji="1" lang="zh-CN" altLang="en-US" dirty="0"/>
              <a:t> </a:t>
            </a:r>
            <a:r>
              <a:rPr kumimoji="1" lang="en-US" altLang="zh-CN" dirty="0"/>
              <a:t>output</a:t>
            </a:r>
            <a:r>
              <a:rPr kumimoji="1" lang="zh-CN" altLang="en-US" dirty="0"/>
              <a:t> </a:t>
            </a:r>
            <a:r>
              <a:rPr kumimoji="1" lang="en-US" altLang="zh-CN" dirty="0"/>
              <a:t>a</a:t>
            </a:r>
            <a:r>
              <a:rPr kumimoji="1" lang="zh-CN" altLang="en-US" dirty="0"/>
              <a:t> </a:t>
            </a:r>
            <a:r>
              <a:rPr kumimoji="1" lang="en-US" altLang="zh-CN" dirty="0"/>
              <a:t>image.</a:t>
            </a:r>
            <a:r>
              <a:rPr kumimoji="1" lang="zh-CN" altLang="en-US" dirty="0"/>
              <a:t> </a:t>
            </a:r>
            <a:r>
              <a:rPr kumimoji="1" lang="en-US" altLang="zh-CN" dirty="0"/>
              <a:t>A</a:t>
            </a:r>
            <a:r>
              <a:rPr kumimoji="1" lang="zh-CN" altLang="en-US" dirty="0"/>
              <a:t> </a:t>
            </a:r>
            <a:r>
              <a:rPr kumimoji="1" lang="en-US" altLang="zh-CN" dirty="0"/>
              <a:t>discriminator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image</a:t>
            </a:r>
            <a:r>
              <a:rPr kumimoji="1" lang="zh-CN" altLang="en-US" dirty="0"/>
              <a:t> </a:t>
            </a:r>
            <a:r>
              <a:rPr kumimoji="1" lang="en-US" altLang="zh-CN" dirty="0"/>
              <a:t>and</a:t>
            </a:r>
            <a:r>
              <a:rPr kumimoji="1" lang="zh-CN" altLang="en-US" dirty="0"/>
              <a:t> </a:t>
            </a:r>
            <a:r>
              <a:rPr kumimoji="1" lang="en-US" altLang="zh-CN" dirty="0"/>
              <a:t>evaluate</a:t>
            </a:r>
            <a:r>
              <a:rPr kumimoji="1" lang="zh-CN" altLang="en-US" dirty="0"/>
              <a:t> </a:t>
            </a:r>
            <a:r>
              <a:rPr kumimoji="1" lang="en-US" altLang="zh-CN" dirty="0"/>
              <a:t>it</a:t>
            </a:r>
            <a:r>
              <a:rPr kumimoji="1" lang="zh-CN" altLang="en-US" dirty="0"/>
              <a:t> </a:t>
            </a:r>
            <a:r>
              <a:rPr kumimoji="1" lang="en-US" altLang="zh-CN" dirty="0"/>
              <a:t>and</a:t>
            </a:r>
            <a:r>
              <a:rPr kumimoji="1" lang="zh-CN" altLang="en-US" dirty="0"/>
              <a:t> </a:t>
            </a:r>
            <a:r>
              <a:rPr kumimoji="1" lang="en-US" altLang="zh-CN" dirty="0"/>
              <a:t>outputs</a:t>
            </a:r>
            <a:r>
              <a:rPr kumimoji="1" lang="zh-CN" altLang="en-US" dirty="0"/>
              <a:t> </a:t>
            </a:r>
            <a:r>
              <a:rPr kumimoji="1" lang="en-US" altLang="zh-CN" dirty="0"/>
              <a:t>a</a:t>
            </a:r>
            <a:r>
              <a:rPr kumimoji="1" lang="zh-CN" altLang="en-US" dirty="0"/>
              <a:t> </a:t>
            </a:r>
            <a:r>
              <a:rPr kumimoji="1" lang="en-US" altLang="zh-CN" dirty="0"/>
              <a:t>score</a:t>
            </a:r>
            <a:r>
              <a:rPr kumimoji="1" lang="zh-CN" altLang="en-US" dirty="0"/>
              <a:t> </a:t>
            </a:r>
            <a:r>
              <a:rPr kumimoji="1" lang="en-US" altLang="zh-CN" dirty="0"/>
              <a:t>or</a:t>
            </a:r>
            <a:r>
              <a:rPr kumimoji="1" lang="zh-CN" altLang="en-US" dirty="0"/>
              <a:t> </a:t>
            </a:r>
            <a:r>
              <a:rPr kumimoji="1" lang="en-US" altLang="zh-CN" dirty="0"/>
              <a:t>labels.</a:t>
            </a:r>
            <a:r>
              <a:rPr kumimoji="1" lang="zh-CN" altLang="en-US" dirty="0"/>
              <a:t> </a:t>
            </a:r>
            <a:r>
              <a:rPr kumimoji="1" lang="en-US" altLang="zh-CN" dirty="0"/>
              <a:t>We</a:t>
            </a:r>
            <a:r>
              <a:rPr kumimoji="1" lang="zh-CN" altLang="en-US" dirty="0"/>
              <a:t> </a:t>
            </a:r>
            <a:r>
              <a:rPr kumimoji="1" lang="en-US" altLang="zh-CN" dirty="0"/>
              <a:t>want</a:t>
            </a:r>
            <a:r>
              <a:rPr kumimoji="1" lang="zh-CN" altLang="en-US" dirty="0"/>
              <a:t> </a:t>
            </a:r>
            <a:r>
              <a:rPr kumimoji="1" lang="en-US" altLang="zh-CN" dirty="0"/>
              <a:t>these</a:t>
            </a:r>
            <a:r>
              <a:rPr kumimoji="1" lang="zh-CN" altLang="en-US" dirty="0"/>
              <a:t> </a:t>
            </a:r>
            <a:r>
              <a:rPr kumimoji="1" lang="en-US" altLang="zh-CN" dirty="0"/>
              <a:t>two</a:t>
            </a:r>
            <a:r>
              <a:rPr kumimoji="1" lang="zh-CN" altLang="en-US" dirty="0"/>
              <a:t> </a:t>
            </a:r>
            <a:r>
              <a:rPr kumimoji="1" lang="en-US" altLang="zh-CN" dirty="0"/>
              <a:t>NN</a:t>
            </a:r>
            <a:r>
              <a:rPr kumimoji="1" lang="zh-CN" altLang="en-US" dirty="0"/>
              <a:t> </a:t>
            </a:r>
            <a:r>
              <a:rPr kumimoji="1" lang="en-US" altLang="zh-CN" dirty="0"/>
              <a:t>to</a:t>
            </a:r>
            <a:r>
              <a:rPr kumimoji="1" lang="zh-CN" altLang="en-US" dirty="0"/>
              <a:t> </a:t>
            </a:r>
            <a:r>
              <a:rPr kumimoji="1" lang="en-US" altLang="zh-CN" dirty="0"/>
              <a:t>contest</a:t>
            </a:r>
            <a:r>
              <a:rPr kumimoji="1" lang="zh-CN" altLang="en-US" dirty="0"/>
              <a:t> </a:t>
            </a:r>
            <a:r>
              <a:rPr kumimoji="1" lang="en-US" altLang="zh-CN" dirty="0"/>
              <a:t>with</a:t>
            </a:r>
            <a:r>
              <a:rPr kumimoji="1" lang="zh-CN" altLang="en-US" dirty="0"/>
              <a:t> </a:t>
            </a:r>
            <a:r>
              <a:rPr kumimoji="1" lang="en-US" altLang="zh-CN" dirty="0"/>
              <a:t>each</a:t>
            </a:r>
            <a:r>
              <a:rPr kumimoji="1" lang="zh-CN" altLang="en-US" dirty="0"/>
              <a:t> </a:t>
            </a:r>
            <a:r>
              <a:rPr kumimoji="1" lang="en-US" altLang="zh-CN" dirty="0"/>
              <a:t>other.</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tries</a:t>
            </a:r>
            <a:r>
              <a:rPr kumimoji="1" lang="zh-CN" altLang="en-US" dirty="0"/>
              <a:t> </a:t>
            </a:r>
            <a:r>
              <a:rPr kumimoji="1" lang="en-US" altLang="zh-CN" dirty="0"/>
              <a:t>to</a:t>
            </a:r>
            <a:r>
              <a:rPr kumimoji="1" lang="zh-CN" altLang="en-US" dirty="0"/>
              <a:t> </a:t>
            </a:r>
            <a:r>
              <a:rPr kumimoji="1" lang="en-US" altLang="zh-CN" dirty="0"/>
              <a:t>criticize</a:t>
            </a:r>
            <a:r>
              <a:rPr kumimoji="1" lang="zh-CN" altLang="en-US" dirty="0"/>
              <a:t> </a:t>
            </a:r>
            <a:r>
              <a:rPr kumimoji="1" lang="en-US" altLang="zh-CN" dirty="0"/>
              <a:t>the</a:t>
            </a:r>
            <a:r>
              <a:rPr kumimoji="1" lang="zh-CN" altLang="en-US" dirty="0"/>
              <a:t> </a:t>
            </a:r>
            <a:r>
              <a:rPr kumimoji="1" lang="en-US" altLang="zh-CN" dirty="0"/>
              <a:t>image</a:t>
            </a:r>
            <a:r>
              <a:rPr kumimoji="1" lang="zh-CN" altLang="en-US" dirty="0"/>
              <a:t> </a:t>
            </a:r>
            <a:r>
              <a:rPr kumimoji="1" lang="en-US" altLang="zh-CN" dirty="0"/>
              <a:t>generated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while</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tries</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good</a:t>
            </a:r>
            <a:r>
              <a:rPr kumimoji="1" lang="zh-CN" altLang="en-US" dirty="0"/>
              <a:t> </a:t>
            </a:r>
            <a:r>
              <a:rPr kumimoji="1" lang="en-US" altLang="zh-CN" dirty="0"/>
              <a:t>images.</a:t>
            </a:r>
          </a:p>
          <a:p>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3</a:t>
            </a:fld>
            <a:endParaRPr kumimoji="1" lang="zh-CN" altLang="en-US"/>
          </a:p>
        </p:txBody>
      </p:sp>
    </p:spTree>
    <p:extLst>
      <p:ext uri="{BB962C8B-B14F-4D97-AF65-F5344CB8AC3E}">
        <p14:creationId xmlns:p14="http://schemas.microsoft.com/office/powerpoint/2010/main" val="125445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Now</a:t>
            </a:r>
            <a:r>
              <a:rPr kumimoji="1" lang="zh-CN" altLang="en-US" dirty="0"/>
              <a:t> </a:t>
            </a:r>
            <a:r>
              <a:rPr kumimoji="1" lang="en-US" altLang="zh-CN" dirty="0"/>
              <a:t>I</a:t>
            </a:r>
            <a:r>
              <a:rPr kumimoji="1" lang="zh-CN" altLang="en-US" dirty="0"/>
              <a:t> </a:t>
            </a:r>
            <a:r>
              <a:rPr kumimoji="1" lang="en-US" altLang="zh-CN" dirty="0"/>
              <a:t>believe</a:t>
            </a:r>
            <a:r>
              <a:rPr kumimoji="1" lang="zh-CN" altLang="en-US" dirty="0"/>
              <a:t> </a:t>
            </a:r>
            <a:r>
              <a:rPr kumimoji="1" lang="en-US" altLang="zh-CN" dirty="0"/>
              <a:t>we</a:t>
            </a:r>
            <a:r>
              <a:rPr kumimoji="1" lang="zh-CN" altLang="en-US" dirty="0"/>
              <a:t> </a:t>
            </a:r>
            <a:r>
              <a:rPr kumimoji="1" lang="en-US" altLang="zh-CN" dirty="0"/>
              <a:t>have</a:t>
            </a:r>
            <a:r>
              <a:rPr kumimoji="1" lang="zh-CN" altLang="en-US" dirty="0"/>
              <a:t> </a:t>
            </a:r>
            <a:r>
              <a:rPr kumimoji="1" lang="en-US" altLang="zh-CN" dirty="0"/>
              <a:t>some</a:t>
            </a:r>
            <a:r>
              <a:rPr kumimoji="1" lang="zh-CN" altLang="en-US" dirty="0"/>
              <a:t> </a:t>
            </a:r>
            <a:r>
              <a:rPr kumimoji="1" lang="en-US" altLang="zh-CN" dirty="0"/>
              <a:t>understanding</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definition</a:t>
            </a:r>
            <a:r>
              <a:rPr kumimoji="1" lang="zh-CN" altLang="en-US" dirty="0"/>
              <a:t> </a:t>
            </a:r>
            <a:r>
              <a:rPr kumimoji="1" lang="en-US" altLang="zh-CN" dirty="0"/>
              <a:t>and</a:t>
            </a:r>
            <a:r>
              <a:rPr kumimoji="1" lang="zh-CN" altLang="en-US" dirty="0"/>
              <a:t> </a:t>
            </a:r>
            <a:r>
              <a:rPr kumimoji="1" lang="en-US" altLang="zh-CN" dirty="0"/>
              <a:t>features</a:t>
            </a:r>
            <a:r>
              <a:rPr kumimoji="1" lang="zh-CN" altLang="en-US" dirty="0"/>
              <a:t> </a:t>
            </a:r>
            <a:r>
              <a:rPr kumimoji="1" lang="en-US" altLang="zh-CN" dirty="0"/>
              <a:t>of</a:t>
            </a:r>
            <a:r>
              <a:rPr kumimoji="1" lang="zh-CN" altLang="en-US" dirty="0"/>
              <a:t> </a:t>
            </a:r>
            <a:r>
              <a:rPr kumimoji="1" lang="en-US" altLang="zh-CN" dirty="0"/>
              <a:t>GAN.</a:t>
            </a:r>
            <a:r>
              <a:rPr kumimoji="1" lang="zh-CN" altLang="en-US" dirty="0"/>
              <a:t> </a:t>
            </a:r>
            <a:r>
              <a:rPr kumimoji="1" lang="en-US" altLang="zh-CN" dirty="0"/>
              <a:t>But</a:t>
            </a:r>
            <a:r>
              <a:rPr kumimoji="1" lang="zh-CN" altLang="en-US" dirty="0"/>
              <a:t> </a:t>
            </a:r>
            <a:r>
              <a:rPr kumimoji="1" lang="en-US" altLang="zh-CN" dirty="0"/>
              <a:t>what`s</a:t>
            </a:r>
            <a:r>
              <a:rPr kumimoji="1" lang="zh-CN" altLang="en-US" dirty="0"/>
              <a:t> </a:t>
            </a:r>
            <a:r>
              <a:rPr kumimoji="1" lang="en-US" altLang="zh-CN" dirty="0"/>
              <a:t>a</a:t>
            </a:r>
            <a:r>
              <a:rPr kumimoji="1" lang="zh-CN" altLang="en-US" dirty="0"/>
              <a:t> </a:t>
            </a:r>
            <a:r>
              <a:rPr kumimoji="1" lang="en-US" altLang="zh-CN" dirty="0"/>
              <a:t>Conditional</a:t>
            </a:r>
            <a:r>
              <a:rPr kumimoji="1" lang="zh-CN" altLang="en-US" dirty="0"/>
              <a:t> </a:t>
            </a:r>
            <a:r>
              <a:rPr kumimoji="1" lang="en-US" altLang="zh-CN" dirty="0"/>
              <a:t>GAN?</a:t>
            </a:r>
          </a:p>
          <a:p>
            <a:pPr marL="228600" indent="-228600">
              <a:buAutoNum type="arabicPeriod"/>
            </a:pPr>
            <a:r>
              <a:rPr kumimoji="1" lang="en-US" altLang="zh-CN" dirty="0"/>
              <a:t>Basically,</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vector</a:t>
            </a:r>
            <a:r>
              <a:rPr kumimoji="1" lang="zh-CN" altLang="en-US" dirty="0"/>
              <a:t> </a:t>
            </a:r>
            <a:r>
              <a:rPr kumimoji="1" lang="en-US" altLang="zh-CN" dirty="0"/>
              <a:t>of</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generated</a:t>
            </a:r>
            <a:r>
              <a:rPr kumimoji="1" lang="zh-CN" altLang="en-US" dirty="0"/>
              <a:t> </a:t>
            </a:r>
            <a:r>
              <a:rPr kumimoji="1" lang="en-US" altLang="zh-CN" dirty="0"/>
              <a:t>randomly.</a:t>
            </a:r>
            <a:r>
              <a:rPr kumimoji="1" lang="zh-CN" altLang="en-US" dirty="0"/>
              <a:t> </a:t>
            </a:r>
            <a:r>
              <a:rPr kumimoji="1" lang="en-US" altLang="zh-CN" dirty="0"/>
              <a:t>While</a:t>
            </a:r>
            <a:r>
              <a:rPr kumimoji="1" lang="zh-CN" altLang="en-US" dirty="0"/>
              <a:t> </a:t>
            </a:r>
            <a:r>
              <a:rPr kumimoji="1" lang="en-US" altLang="zh-CN" dirty="0"/>
              <a:t>in</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has</a:t>
            </a:r>
            <a:r>
              <a:rPr kumimoji="1" lang="zh-CN" altLang="en-US" dirty="0"/>
              <a:t> </a:t>
            </a:r>
            <a:r>
              <a:rPr kumimoji="1" lang="en-US" altLang="zh-CN" dirty="0"/>
              <a:t>meanings,</a:t>
            </a:r>
            <a:r>
              <a:rPr kumimoji="1" lang="zh-CN" altLang="en-US" dirty="0"/>
              <a:t> </a:t>
            </a:r>
            <a:r>
              <a:rPr kumimoji="1" lang="en-US" altLang="zh-CN" dirty="0"/>
              <a:t>just like</a:t>
            </a:r>
            <a:r>
              <a:rPr kumimoji="1" lang="zh-CN" altLang="en-US" dirty="0"/>
              <a:t> </a:t>
            </a:r>
            <a:r>
              <a:rPr kumimoji="1" lang="en-US" altLang="zh-CN" dirty="0"/>
              <a:t>the</a:t>
            </a:r>
            <a:r>
              <a:rPr kumimoji="1" lang="zh-CN" altLang="en-US" dirty="0"/>
              <a:t> </a:t>
            </a:r>
            <a:r>
              <a:rPr kumimoji="1" lang="en-US" altLang="zh-CN" dirty="0"/>
              <a:t>supervised</a:t>
            </a:r>
            <a:r>
              <a:rPr kumimoji="1" lang="zh-CN" altLang="en-US" dirty="0"/>
              <a:t> </a:t>
            </a:r>
            <a:r>
              <a:rPr kumimoji="1" lang="en-US" altLang="zh-CN" dirty="0"/>
              <a:t>learning</a:t>
            </a:r>
            <a:r>
              <a:rPr kumimoji="1" lang="zh-CN" altLang="en-US" dirty="0"/>
              <a:t> </a:t>
            </a:r>
            <a:r>
              <a:rPr kumimoji="1" lang="en-US" altLang="zh-CN" dirty="0"/>
              <a:t>approach. </a:t>
            </a:r>
          </a:p>
          <a:p>
            <a:pPr marL="228600" indent="-228600">
              <a:buAutoNum type="arabicPeriod"/>
            </a:pPr>
            <a:r>
              <a:rPr kumimoji="1" lang="en-US" altLang="zh-CN" dirty="0"/>
              <a:t>The conditional GAN can be used widely in many areas, such as make up an image based on input text, translate an image to another image, enhance the input speech signal, and so on. In this paper, it`s a typical image to image scenario.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That</a:t>
            </a:r>
            <a:r>
              <a:rPr kumimoji="1" lang="zh-CN" altLang="en-US" dirty="0"/>
              <a:t> </a:t>
            </a:r>
            <a:r>
              <a:rPr kumimoji="1" lang="en-US" altLang="zh-CN" dirty="0"/>
              <a:t>feature</a:t>
            </a:r>
            <a:r>
              <a:rPr kumimoji="1" lang="zh-CN" altLang="en-US" dirty="0"/>
              <a:t> </a:t>
            </a:r>
            <a:r>
              <a:rPr kumimoji="1" lang="en-US" altLang="zh-CN" dirty="0"/>
              <a:t>leads</a:t>
            </a:r>
            <a:r>
              <a:rPr kumimoji="1" lang="zh-CN" altLang="en-US" dirty="0"/>
              <a:t> </a:t>
            </a:r>
            <a:r>
              <a:rPr kumimoji="1" lang="en-US" altLang="zh-CN" dirty="0"/>
              <a:t>to</a:t>
            </a:r>
            <a:r>
              <a:rPr kumimoji="1" lang="zh-CN" altLang="en-US" dirty="0"/>
              <a:t> </a:t>
            </a:r>
            <a:r>
              <a:rPr kumimoji="1" lang="en-US" altLang="zh-CN" dirty="0"/>
              <a:t>difference</a:t>
            </a:r>
            <a:r>
              <a:rPr kumimoji="1" lang="zh-CN" altLang="en-US" dirty="0"/>
              <a:t> </a:t>
            </a:r>
            <a:r>
              <a:rPr kumimoji="1" lang="en-US" altLang="zh-CN" dirty="0"/>
              <a:t>of</a:t>
            </a:r>
            <a:r>
              <a:rPr kumimoji="1" lang="zh-CN" altLang="en-US" dirty="0"/>
              <a:t> </a:t>
            </a:r>
            <a:r>
              <a:rPr kumimoji="1" lang="en-US" altLang="zh-CN" dirty="0"/>
              <a:t>implementation</a:t>
            </a:r>
            <a:r>
              <a:rPr kumimoji="1" lang="zh-CN" altLang="en-US" dirty="0"/>
              <a:t> </a:t>
            </a:r>
            <a:r>
              <a:rPr kumimoji="1" lang="en-US" altLang="zh-CN" dirty="0"/>
              <a:t>of</a:t>
            </a:r>
            <a:r>
              <a:rPr kumimoji="1" lang="zh-CN" altLang="en-US" dirty="0"/>
              <a:t> </a:t>
            </a:r>
            <a:r>
              <a:rPr kumimoji="1" lang="en-US" altLang="zh-CN" dirty="0"/>
              <a:t>Generator</a:t>
            </a:r>
            <a:r>
              <a:rPr kumimoji="1" lang="zh-CN" altLang="en-US" dirty="0"/>
              <a:t> </a:t>
            </a:r>
            <a:r>
              <a:rPr kumimoji="1" lang="en-US" altLang="zh-CN" dirty="0"/>
              <a:t>and</a:t>
            </a:r>
            <a:r>
              <a:rPr kumimoji="1" lang="zh-CN" altLang="en-US" dirty="0"/>
              <a:t> </a:t>
            </a:r>
            <a:r>
              <a:rPr kumimoji="1" lang="en-US" altLang="zh-CN" dirty="0"/>
              <a:t>Discriminator</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GAN. We should input the random vector as well as the meaningful training data to generator. And input the generated image and training data to discriminator.</a:t>
            </a:r>
          </a:p>
          <a:p>
            <a:pPr marL="228600" indent="-228600">
              <a:buAutoNum type="arabicPeriod"/>
            </a:pPr>
            <a:endParaRPr kumimoji="1" lang="en-US" altLang="zh-CN" dirty="0"/>
          </a:p>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4</a:t>
            </a:fld>
            <a:endParaRPr kumimoji="1" lang="zh-CN" altLang="en-US"/>
          </a:p>
        </p:txBody>
      </p:sp>
    </p:spTree>
    <p:extLst>
      <p:ext uri="{BB962C8B-B14F-4D97-AF65-F5344CB8AC3E}">
        <p14:creationId xmlns:p14="http://schemas.microsoft.com/office/powerpoint/2010/main" val="276504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60c57156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60c57156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Karen et.al</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608e3ae9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608e3ae9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In this paper, </a:t>
            </a:r>
            <a:r>
              <a:rPr lang="en-US" altLang="zh-CN" sz="1200" kern="1200" dirty="0">
                <a:solidFill>
                  <a:schemeClr val="tx1"/>
                </a:solidFill>
                <a:effectLst/>
                <a:latin typeface="+mn-lt"/>
                <a:ea typeface="+mn-ea"/>
                <a:cs typeface="+mn-cs"/>
              </a:rPr>
              <a:t>more than one target for each source image are used in the training data. That`s because …</a:t>
            </a:r>
          </a:p>
          <a:p>
            <a:pPr marL="228600" indent="-228600">
              <a:buAutoNum type="arabicPeriod"/>
            </a:pPr>
            <a:r>
              <a:rPr lang="en-US" altLang="zh-CN" sz="1200" kern="1200" dirty="0">
                <a:solidFill>
                  <a:schemeClr val="tx1"/>
                </a:solidFill>
                <a:effectLst/>
                <a:latin typeface="+mn-lt"/>
                <a:ea typeface="+mn-ea"/>
                <a:cs typeface="+mn-cs"/>
              </a:rPr>
              <a:t>Since there are multiple ground truth results, the output result must not be a linear combination of all the ground truths. In this paper, a soft representation which stands for how well the edges are matched.</a:t>
            </a:r>
          </a:p>
          <a:p>
            <a:pPr marL="228600" indent="-228600">
              <a:buAutoNum type="arabicPeriod"/>
            </a:pPr>
            <a:r>
              <a:rPr lang="en-US" altLang="zh-CN" sz="1200" kern="1200" dirty="0">
                <a:solidFill>
                  <a:schemeClr val="tx1"/>
                </a:solidFill>
                <a:effectLst/>
                <a:latin typeface="+mn-lt"/>
                <a:ea typeface="+mn-ea"/>
                <a:cs typeface="+mn-cs"/>
              </a:rPr>
              <a:t>Because the training data contains multiple ground truth result, the conditional GAN should be optimized. In this paper, the </a:t>
            </a:r>
            <a:r>
              <a:rPr lang="en-US" altLang="zh-CN" sz="1200" kern="1200" dirty="0" err="1">
                <a:solidFill>
                  <a:schemeClr val="tx1"/>
                </a:solidFill>
                <a:effectLst/>
                <a:latin typeface="+mn-lt"/>
                <a:ea typeface="+mn-ea"/>
                <a:cs typeface="+mn-cs"/>
              </a:rPr>
              <a:t>cGAN</a:t>
            </a:r>
            <a:r>
              <a:rPr lang="en-US" altLang="zh-CN" sz="1200" kern="1200" dirty="0">
                <a:solidFill>
                  <a:schemeClr val="tx1"/>
                </a:solidFill>
                <a:effectLst/>
                <a:latin typeface="+mn-lt"/>
                <a:ea typeface="+mn-ea"/>
                <a:cs typeface="+mn-cs"/>
              </a:rPr>
              <a:t> is combined with a novel Min-Mean-Loss. To rectify the conflicting gradients obtained by different ground truths, the GAN loss outputted by Discriminator and the regression task loss</a:t>
            </a:r>
            <a:r>
              <a:rPr lang="zh-CN" altLang="zh-CN" dirty="0">
                <a:effectLst/>
              </a:rPr>
              <a:t> </a:t>
            </a:r>
            <a:r>
              <a:rPr lang="en-US" altLang="zh-CN" dirty="0">
                <a:effectLst/>
              </a:rPr>
              <a:t>are aggregated carefully.</a:t>
            </a: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7</a:t>
            </a:fld>
            <a:endParaRPr kumimoji="1" lang="zh-CN" altLang="en-US"/>
          </a:p>
        </p:txBody>
      </p:sp>
    </p:spTree>
    <p:extLst>
      <p:ext uri="{BB962C8B-B14F-4D97-AF65-F5344CB8AC3E}">
        <p14:creationId xmlns:p14="http://schemas.microsoft.com/office/powerpoint/2010/main" val="4122717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Basically,</a:t>
            </a:r>
            <a:r>
              <a:rPr kumimoji="1" lang="zh-CN" altLang="en-US" dirty="0"/>
              <a:t> </a:t>
            </a:r>
            <a:r>
              <a:rPr kumimoji="1" lang="en-US" altLang="zh-CN" dirty="0"/>
              <a:t>there</a:t>
            </a:r>
            <a:r>
              <a:rPr kumimoji="1" lang="zh-CN" altLang="en-US" dirty="0"/>
              <a:t> </a:t>
            </a:r>
            <a:r>
              <a:rPr kumimoji="1" lang="en-US" altLang="zh-CN" dirty="0"/>
              <a:t>are</a:t>
            </a:r>
            <a:r>
              <a:rPr kumimoji="1" lang="zh-CN" altLang="en-US" dirty="0"/>
              <a:t> </a:t>
            </a:r>
            <a:r>
              <a:rPr kumimoji="1" lang="en-US" altLang="zh-CN" dirty="0"/>
              <a:t>three</a:t>
            </a:r>
            <a:r>
              <a:rPr kumimoji="1" lang="zh-CN" altLang="en-US" dirty="0"/>
              <a:t> </a:t>
            </a:r>
            <a:r>
              <a:rPr kumimoji="1" lang="en-US" altLang="zh-CN" dirty="0"/>
              <a:t>steps</a:t>
            </a:r>
            <a:r>
              <a:rPr kumimoji="1" lang="zh-CN" altLang="en-US" dirty="0"/>
              <a:t> </a:t>
            </a:r>
            <a:r>
              <a:rPr kumimoji="1" lang="en-US" altLang="zh-CN" dirty="0"/>
              <a:t>to</a:t>
            </a:r>
            <a:r>
              <a:rPr kumimoji="1" lang="zh-CN" altLang="en-US" dirty="0"/>
              <a:t> </a:t>
            </a:r>
            <a:r>
              <a:rPr kumimoji="1" lang="en-US" altLang="zh-CN" dirty="0"/>
              <a:t>develop</a:t>
            </a:r>
            <a:r>
              <a:rPr kumimoji="1" lang="zh-CN" altLang="en-US" dirty="0"/>
              <a:t> </a:t>
            </a:r>
            <a:r>
              <a:rPr kumimoji="1" lang="en-US" altLang="zh-CN" dirty="0"/>
              <a:t>a</a:t>
            </a:r>
            <a:r>
              <a:rPr kumimoji="1" lang="zh-CN" altLang="en-US" dirty="0"/>
              <a:t> </a:t>
            </a:r>
            <a:r>
              <a:rPr kumimoji="1" lang="en-US" altLang="zh-CN" dirty="0"/>
              <a:t>machine</a:t>
            </a:r>
            <a:r>
              <a:rPr kumimoji="1" lang="zh-CN" altLang="en-US" dirty="0"/>
              <a:t> </a:t>
            </a:r>
            <a:r>
              <a:rPr kumimoji="1" lang="en-US" altLang="zh-CN" dirty="0"/>
              <a:t>learning</a:t>
            </a:r>
            <a:r>
              <a:rPr kumimoji="1" lang="zh-CN" altLang="en-US" dirty="0"/>
              <a:t> </a:t>
            </a:r>
            <a:r>
              <a:rPr kumimoji="1" lang="en-US" altLang="zh-CN" dirty="0"/>
              <a:t>solution.</a:t>
            </a:r>
            <a:r>
              <a:rPr kumimoji="1" lang="zh-CN" altLang="en-US" dirty="0"/>
              <a:t> </a:t>
            </a:r>
            <a:r>
              <a:rPr kumimoji="1" lang="en-US" altLang="zh-CN" dirty="0"/>
              <a:t>Design</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and</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set</a:t>
            </a:r>
            <a:r>
              <a:rPr kumimoji="1" lang="zh-CN" altLang="en-US" dirty="0"/>
              <a:t> </a:t>
            </a:r>
            <a:r>
              <a:rPr kumimoji="1" lang="en-US" altLang="zh-CN" dirty="0"/>
              <a:t>of</a:t>
            </a:r>
            <a:r>
              <a:rPr kumimoji="1" lang="zh-CN" altLang="en-US" dirty="0"/>
              <a:t> </a:t>
            </a:r>
            <a:r>
              <a:rPr kumimoji="1" lang="en-US" altLang="zh-CN" dirty="0"/>
              <a:t>parameters</a:t>
            </a:r>
            <a:r>
              <a:rPr kumimoji="1" lang="zh-CN" altLang="en-US" dirty="0"/>
              <a:t> </a:t>
            </a:r>
            <a:r>
              <a:rPr kumimoji="1" lang="en-US" altLang="zh-CN" dirty="0"/>
              <a:t>iteratively</a:t>
            </a:r>
            <a:r>
              <a:rPr kumimoji="1" lang="zh-CN" altLang="en-US" dirty="0"/>
              <a:t> </a:t>
            </a:r>
            <a:r>
              <a:rPr kumimoji="1" lang="en-US" altLang="zh-CN" dirty="0"/>
              <a:t>to</a:t>
            </a:r>
            <a:r>
              <a:rPr kumimoji="1" lang="zh-CN" altLang="en-US" dirty="0"/>
              <a:t> </a:t>
            </a:r>
            <a:r>
              <a:rPr kumimoji="1" lang="en-US" altLang="zh-CN" dirty="0"/>
              <a:t>minimize</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p>
          <a:p>
            <a:pPr marL="228600" indent="-228600">
              <a:buAutoNum type="arabicPeriod"/>
            </a:pP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is</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combination</a:t>
            </a:r>
            <a:r>
              <a:rPr kumimoji="1" lang="zh-CN" altLang="en-US" dirty="0"/>
              <a:t> </a:t>
            </a:r>
            <a:r>
              <a:rPr kumimoji="1" lang="en-US" altLang="zh-CN" dirty="0"/>
              <a:t>of</a:t>
            </a:r>
            <a:r>
              <a:rPr kumimoji="1" lang="zh-CN" altLang="en-US" dirty="0"/>
              <a:t> </a:t>
            </a:r>
            <a:r>
              <a:rPr kumimoji="1" lang="en-US" altLang="zh-CN" dirty="0" err="1"/>
              <a:t>cGAN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regression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since</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image</a:t>
            </a:r>
            <a:r>
              <a:rPr kumimoji="1" lang="zh-CN" altLang="en-US" dirty="0"/>
              <a:t> </a:t>
            </a:r>
            <a:r>
              <a:rPr kumimoji="1" lang="en-US" altLang="zh-CN" dirty="0"/>
              <a:t>comes</a:t>
            </a:r>
            <a:r>
              <a:rPr kumimoji="1" lang="zh-CN" altLang="en-US" dirty="0"/>
              <a:t> </a:t>
            </a:r>
            <a:r>
              <a:rPr kumimoji="1" lang="en-US" altLang="zh-CN" dirty="0"/>
              <a:t>with</a:t>
            </a:r>
            <a:r>
              <a:rPr kumimoji="1" lang="zh-CN" altLang="en-US" dirty="0"/>
              <a:t> </a:t>
            </a:r>
            <a:r>
              <a:rPr kumimoji="1" lang="en-US" altLang="zh-CN" dirty="0"/>
              <a:t>multiple</a:t>
            </a:r>
            <a:r>
              <a:rPr kumimoji="1" lang="zh-CN" altLang="en-US" dirty="0"/>
              <a:t> </a:t>
            </a:r>
            <a:r>
              <a:rPr kumimoji="1" lang="en-US" altLang="zh-CN" dirty="0"/>
              <a:t>ground</a:t>
            </a:r>
            <a:r>
              <a:rPr kumimoji="1" lang="zh-CN" altLang="en-US" dirty="0"/>
              <a:t> </a:t>
            </a:r>
            <a:r>
              <a:rPr kumimoji="1" lang="en-US" altLang="zh-CN" dirty="0"/>
              <a:t>truths,</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modified.</a:t>
            </a:r>
            <a:r>
              <a:rPr kumimoji="1" lang="zh-CN" altLang="en-US" dirty="0"/>
              <a:t> </a:t>
            </a:r>
            <a:endParaRPr kumimoji="1" lang="en-US" altLang="zh-CN" dirty="0"/>
          </a:p>
          <a:p>
            <a:pPr marL="228600" indent="-228600">
              <a:buAutoNum type="arabicPeriod"/>
            </a:pPr>
            <a:r>
              <a:rPr kumimoji="1" lang="en-US" altLang="zh-CN" dirty="0"/>
              <a:t>The</a:t>
            </a:r>
            <a:r>
              <a:rPr kumimoji="1" lang="zh-CN" altLang="en-US" dirty="0"/>
              <a:t> </a:t>
            </a:r>
            <a:r>
              <a:rPr kumimoji="1" lang="en-US" altLang="zh-CN" dirty="0"/>
              <a:t>mean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can</a:t>
            </a:r>
            <a:r>
              <a:rPr kumimoji="1" lang="zh-CN" altLang="en-US" dirty="0"/>
              <a:t> </a:t>
            </a:r>
            <a:r>
              <a:rPr kumimoji="1" lang="en-US" altLang="zh-CN" dirty="0"/>
              <a:t>make</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to</a:t>
            </a:r>
            <a:r>
              <a:rPr kumimoji="1" lang="zh-CN" altLang="en-US" dirty="0"/>
              <a:t> </a:t>
            </a:r>
            <a:r>
              <a:rPr kumimoji="1" lang="en-US" altLang="zh-CN" dirty="0"/>
              <a:t>learn</a:t>
            </a:r>
            <a:r>
              <a:rPr kumimoji="1" lang="zh-CN" altLang="en-US" dirty="0"/>
              <a:t> </a:t>
            </a:r>
            <a:r>
              <a:rPr kumimoji="1" lang="en-US" altLang="zh-CN" dirty="0"/>
              <a:t>from</a:t>
            </a:r>
            <a:r>
              <a:rPr kumimoji="1" lang="zh-CN" altLang="en-US" dirty="0"/>
              <a:t> </a:t>
            </a:r>
            <a:r>
              <a:rPr kumimoji="1" lang="en-US" altLang="zh-CN" dirty="0"/>
              <a:t>all</a:t>
            </a:r>
            <a:r>
              <a:rPr kumimoji="1" lang="zh-CN" altLang="en-US" dirty="0"/>
              <a:t> </a:t>
            </a:r>
            <a:r>
              <a:rPr kumimoji="1" lang="en-US" altLang="zh-CN" dirty="0"/>
              <a:t>modalities</a:t>
            </a:r>
            <a:r>
              <a:rPr kumimoji="1" lang="zh-CN" altLang="en-US" dirty="0"/>
              <a:t> </a:t>
            </a:r>
            <a:r>
              <a:rPr kumimoji="1" lang="en-US" altLang="zh-CN" dirty="0"/>
              <a:t>with</a:t>
            </a:r>
            <a:r>
              <a:rPr kumimoji="1" lang="zh-CN" altLang="en-US" dirty="0"/>
              <a:t> </a:t>
            </a:r>
            <a:r>
              <a:rPr kumimoji="1" lang="en-US" altLang="zh-CN" dirty="0"/>
              <a:t>equal</a:t>
            </a:r>
            <a:r>
              <a:rPr kumimoji="1" lang="zh-CN" altLang="en-US" dirty="0"/>
              <a:t> </a:t>
            </a:r>
            <a:r>
              <a:rPr kumimoji="1" lang="en-US" altLang="zh-CN" dirty="0"/>
              <a:t>importance.</a:t>
            </a:r>
          </a:p>
          <a:p>
            <a:pPr marL="228600" indent="-228600">
              <a:buAutoNum type="arabicPeriod"/>
            </a:pPr>
            <a:r>
              <a:rPr kumimoji="1" lang="en-US" altLang="zh-CN" dirty="0"/>
              <a:t>The</a:t>
            </a:r>
            <a:r>
              <a:rPr kumimoji="1" lang="zh-CN" altLang="en-US" dirty="0"/>
              <a:t> </a:t>
            </a:r>
            <a:r>
              <a:rPr kumimoji="1" lang="en-US" altLang="zh-CN" dirty="0"/>
              <a:t>min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allows</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to</a:t>
            </a:r>
            <a:r>
              <a:rPr kumimoji="1" lang="zh-CN" altLang="en-US" dirty="0"/>
              <a:t> </a:t>
            </a:r>
            <a:r>
              <a:rPr kumimoji="1" lang="en-US" altLang="zh-CN" dirty="0"/>
              <a:t>adaptively</a:t>
            </a:r>
            <a:r>
              <a:rPr kumimoji="1" lang="zh-CN" altLang="en-US" dirty="0"/>
              <a:t> </a:t>
            </a:r>
            <a:r>
              <a:rPr kumimoji="1" lang="en-US" altLang="zh-CN" dirty="0"/>
              <a:t>pick</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suitable</a:t>
            </a:r>
            <a:r>
              <a:rPr kumimoji="1" lang="zh-CN" altLang="en-US" dirty="0"/>
              <a:t> </a:t>
            </a:r>
            <a:r>
              <a:rPr kumimoji="1" lang="en-US" altLang="zh-CN" dirty="0"/>
              <a:t>modality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on-the-fly.</a:t>
            </a:r>
          </a:p>
          <a:p>
            <a:pPr marL="228600" indent="-228600">
              <a:buAutoNum type="arabicPeriod"/>
            </a:pPr>
            <a:r>
              <a:rPr kumimoji="1" lang="en-US" altLang="zh-CN" dirty="0"/>
              <a:t>This</a:t>
            </a:r>
            <a:r>
              <a:rPr kumimoji="1" lang="zh-CN" altLang="en-US" dirty="0"/>
              <a:t> </a:t>
            </a:r>
            <a:r>
              <a:rPr kumimoji="1" lang="en-US" altLang="zh-CN" dirty="0"/>
              <a:t>is</a:t>
            </a:r>
            <a:r>
              <a:rPr kumimoji="1" lang="zh-CN" altLang="en-US" dirty="0"/>
              <a:t> </a:t>
            </a:r>
            <a:r>
              <a:rPr kumimoji="1" lang="en-US" altLang="zh-CN" dirty="0"/>
              <a:t>how</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solve</a:t>
            </a:r>
            <a:r>
              <a:rPr kumimoji="1" lang="zh-CN" altLang="en-US" dirty="0"/>
              <a:t> </a:t>
            </a:r>
            <a:r>
              <a:rPr kumimoji="1" lang="en-US" altLang="zh-CN" dirty="0"/>
              <a:t>the</a:t>
            </a:r>
            <a:r>
              <a:rPr kumimoji="1" lang="zh-CN" altLang="en-US" dirty="0"/>
              <a:t> </a:t>
            </a:r>
            <a:r>
              <a:rPr kumimoji="1" lang="en-US" altLang="zh-CN" dirty="0"/>
              <a:t>conflicting</a:t>
            </a:r>
            <a:r>
              <a:rPr kumimoji="1" lang="zh-CN" altLang="en-US" dirty="0"/>
              <a:t> </a:t>
            </a:r>
            <a:r>
              <a:rPr kumimoji="1" lang="en-US" altLang="zh-CN" dirty="0"/>
              <a:t>gradients</a:t>
            </a:r>
            <a:r>
              <a:rPr kumimoji="1" lang="zh-CN" altLang="en-US" dirty="0"/>
              <a:t> </a:t>
            </a:r>
            <a:r>
              <a:rPr kumimoji="1" lang="en-US" altLang="zh-CN" dirty="0"/>
              <a:t>caused</a:t>
            </a:r>
            <a:r>
              <a:rPr kumimoji="1" lang="zh-CN" altLang="en-US" dirty="0"/>
              <a:t> </a:t>
            </a:r>
            <a:r>
              <a:rPr kumimoji="1" lang="en-US" altLang="zh-CN" dirty="0"/>
              <a:t>by</a:t>
            </a:r>
            <a:r>
              <a:rPr kumimoji="1" lang="zh-CN" altLang="en-US" dirty="0"/>
              <a:t> </a:t>
            </a:r>
            <a:r>
              <a:rPr kumimoji="1" lang="en-US" altLang="zh-CN" dirty="0"/>
              <a:t>multiple</a:t>
            </a:r>
            <a:r>
              <a:rPr kumimoji="1" lang="zh-CN" altLang="en-US" dirty="0"/>
              <a:t> </a:t>
            </a:r>
            <a:r>
              <a:rPr kumimoji="1" lang="en-US" altLang="zh-CN" dirty="0"/>
              <a:t>targets.</a:t>
            </a:r>
          </a:p>
          <a:p>
            <a:pPr marL="228600" indent="-228600">
              <a:buAutoNum type="arabicPeriod"/>
            </a:pPr>
            <a:r>
              <a:rPr kumimoji="1" lang="en-US" altLang="zh-CN" dirty="0"/>
              <a:t>The</a:t>
            </a:r>
            <a:r>
              <a:rPr kumimoji="1" lang="zh-CN" altLang="en-US" dirty="0"/>
              <a:t> </a:t>
            </a:r>
            <a:r>
              <a:rPr kumimoji="1" lang="en-US" altLang="zh-CN" dirty="0"/>
              <a:t>last</a:t>
            </a:r>
            <a:r>
              <a:rPr kumimoji="1" lang="zh-CN" altLang="en-US" dirty="0"/>
              <a:t> </a:t>
            </a:r>
            <a:r>
              <a:rPr kumimoji="1" lang="en-US" altLang="zh-CN" dirty="0"/>
              <a:t>step</a:t>
            </a:r>
            <a:r>
              <a:rPr kumimoji="1" lang="zh-CN" altLang="en-US" dirty="0"/>
              <a:t> </a:t>
            </a:r>
            <a:r>
              <a:rPr kumimoji="1" lang="en-US" altLang="zh-CN" dirty="0"/>
              <a:t>is</a:t>
            </a:r>
            <a:r>
              <a:rPr kumimoji="1" lang="zh-CN" altLang="en-US" dirty="0"/>
              <a:t> </a:t>
            </a:r>
            <a:r>
              <a:rPr kumimoji="1" lang="en-US" altLang="zh-CN" dirty="0"/>
              <a:t>to</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parameter</a:t>
            </a:r>
            <a:r>
              <a:rPr kumimoji="1" lang="zh-CN" altLang="en-US" dirty="0"/>
              <a:t> </a:t>
            </a:r>
            <a:r>
              <a:rPr kumimoji="1" lang="en-US" altLang="zh-CN" dirty="0"/>
              <a:t>set,</a:t>
            </a:r>
            <a:r>
              <a:rPr kumimoji="1" lang="zh-CN" altLang="en-US" dirty="0"/>
              <a:t> </a:t>
            </a:r>
            <a:r>
              <a:rPr kumimoji="1" lang="en-US" altLang="zh-CN" dirty="0"/>
              <a:t>that`s</a:t>
            </a:r>
            <a:r>
              <a:rPr kumimoji="1" lang="zh-CN" altLang="en-US" dirty="0"/>
              <a:t> </a:t>
            </a:r>
            <a:r>
              <a:rPr kumimoji="1" lang="en-US" altLang="zh-CN" dirty="0"/>
              <a:t>training</a:t>
            </a:r>
            <a:r>
              <a:rPr kumimoji="1" lang="zh-CN" altLang="en-US" dirty="0"/>
              <a:t> </a:t>
            </a:r>
            <a:r>
              <a:rPr kumimoji="1" lang="en-US" altLang="zh-CN" dirty="0"/>
              <a:t>the</a:t>
            </a:r>
            <a:r>
              <a:rPr kumimoji="1" lang="zh-CN" altLang="en-US" dirty="0"/>
              <a:t> </a:t>
            </a:r>
            <a:r>
              <a:rPr kumimoji="1" lang="en-US" altLang="zh-CN" dirty="0"/>
              <a:t>neural</a:t>
            </a:r>
            <a:r>
              <a:rPr kumimoji="1" lang="zh-CN" altLang="en-US" dirty="0"/>
              <a:t> </a:t>
            </a:r>
            <a:r>
              <a:rPr kumimoji="1" lang="en-US" altLang="zh-CN" dirty="0"/>
              <a:t>network.</a:t>
            </a:r>
            <a:r>
              <a:rPr kumimoji="1" lang="zh-CN" altLang="en-US" dirty="0"/>
              <a:t> </a:t>
            </a:r>
            <a:r>
              <a:rPr kumimoji="1" lang="en-US" altLang="zh-CN" dirty="0"/>
              <a:t>Backpropagate</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8</a:t>
            </a:fld>
            <a:endParaRPr kumimoji="1" lang="zh-CN" altLang="en-US"/>
          </a:p>
        </p:txBody>
      </p:sp>
    </p:spTree>
    <p:extLst>
      <p:ext uri="{BB962C8B-B14F-4D97-AF65-F5344CB8AC3E}">
        <p14:creationId xmlns:p14="http://schemas.microsoft.com/office/powerpoint/2010/main" val="3912511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err="1"/>
              <a:t>cGAN</a:t>
            </a:r>
            <a:r>
              <a:rPr kumimoji="1" lang="zh-CN" altLang="en-US" dirty="0"/>
              <a:t> </a:t>
            </a:r>
            <a:r>
              <a:rPr kumimoji="1" lang="en-US" altLang="zh-CN" dirty="0"/>
              <a:t>has</a:t>
            </a:r>
            <a:r>
              <a:rPr kumimoji="1" lang="zh-CN" altLang="en-US" dirty="0"/>
              <a:t> </a:t>
            </a:r>
            <a:r>
              <a:rPr kumimoji="1" lang="en-US" altLang="zh-CN" dirty="0"/>
              <a:t>a</a:t>
            </a:r>
            <a:r>
              <a:rPr kumimoji="1" lang="zh-CN" altLang="en-US" dirty="0"/>
              <a:t> </a:t>
            </a:r>
            <a:r>
              <a:rPr kumimoji="1" lang="en-US" altLang="zh-CN" dirty="0"/>
              <a:t>standard</a:t>
            </a:r>
            <a:r>
              <a:rPr kumimoji="1" lang="zh-CN" altLang="en-US" dirty="0"/>
              <a:t> </a:t>
            </a:r>
            <a:r>
              <a:rPr kumimoji="1" lang="en-US" altLang="zh-CN" dirty="0"/>
              <a:t>encoder-decoder</a:t>
            </a:r>
            <a:r>
              <a:rPr kumimoji="1" lang="zh-CN" altLang="en-US" dirty="0"/>
              <a:t> </a:t>
            </a:r>
            <a:r>
              <a:rPr kumimoji="1" lang="en-US" altLang="zh-CN" dirty="0"/>
              <a:t>architecture.</a:t>
            </a:r>
            <a:r>
              <a:rPr kumimoji="1" lang="zh-CN" altLang="en-US" dirty="0"/>
              <a:t> </a:t>
            </a:r>
            <a:r>
              <a:rPr kumimoji="1" lang="en-US" altLang="zh-CN" dirty="0"/>
              <a:t>The</a:t>
            </a:r>
            <a:r>
              <a:rPr kumimoji="1" lang="zh-CN" altLang="en-US" dirty="0"/>
              <a:t> </a:t>
            </a:r>
            <a:r>
              <a:rPr kumimoji="1" lang="en-US" altLang="zh-CN" dirty="0"/>
              <a:t>authors</a:t>
            </a:r>
            <a:r>
              <a:rPr kumimoji="1" lang="zh-CN" altLang="en-US" dirty="0"/>
              <a:t> </a:t>
            </a:r>
            <a:r>
              <a:rPr kumimoji="1" lang="en-US" altLang="zh-CN" dirty="0"/>
              <a:t>found</a:t>
            </a:r>
            <a:r>
              <a:rPr kumimoji="1" lang="zh-CN" altLang="en-US" dirty="0"/>
              <a:t> </a:t>
            </a:r>
            <a:r>
              <a:rPr kumimoji="1" lang="en-US" altLang="zh-CN" dirty="0"/>
              <a:t>that</a:t>
            </a:r>
            <a:r>
              <a:rPr kumimoji="1" lang="zh-CN" altLang="en-US" dirty="0"/>
              <a:t> </a:t>
            </a:r>
            <a:r>
              <a:rPr kumimoji="1" lang="en-US" altLang="zh-CN" dirty="0"/>
              <a:t>removing</a:t>
            </a:r>
            <a:r>
              <a:rPr kumimoji="1" lang="zh-CN" altLang="en-US" dirty="0"/>
              <a:t> </a:t>
            </a:r>
            <a:r>
              <a:rPr kumimoji="1" lang="en-US" altLang="zh-CN" dirty="0"/>
              <a:t>the</a:t>
            </a:r>
            <a:r>
              <a:rPr kumimoji="1" lang="zh-CN" altLang="en-US" dirty="0"/>
              <a:t> </a:t>
            </a:r>
            <a:r>
              <a:rPr kumimoji="1" lang="en-US" altLang="zh-CN" dirty="0"/>
              <a:t>skip</a:t>
            </a:r>
            <a:r>
              <a:rPr kumimoji="1" lang="zh-CN" altLang="en-US" dirty="0"/>
              <a:t> </a:t>
            </a:r>
            <a:r>
              <a:rPr kumimoji="1" lang="en-US" altLang="zh-CN" dirty="0"/>
              <a:t>connections</a:t>
            </a:r>
            <a:r>
              <a:rPr kumimoji="1" lang="zh-CN" altLang="en-US" dirty="0"/>
              <a:t> </a:t>
            </a:r>
            <a:r>
              <a:rPr kumimoji="1" lang="en-US" altLang="zh-CN" dirty="0"/>
              <a:t>between</a:t>
            </a:r>
            <a:r>
              <a:rPr kumimoji="1" lang="zh-CN" altLang="en-US" dirty="0"/>
              <a:t> </a:t>
            </a:r>
            <a:r>
              <a:rPr kumimoji="1" lang="en-US" altLang="zh-CN" dirty="0"/>
              <a:t>encoder</a:t>
            </a:r>
            <a:r>
              <a:rPr kumimoji="1" lang="zh-CN" altLang="en-US" dirty="0"/>
              <a:t> </a:t>
            </a:r>
            <a:r>
              <a:rPr kumimoji="1" lang="en-US" altLang="zh-CN" dirty="0"/>
              <a:t>and</a:t>
            </a:r>
            <a:r>
              <a:rPr kumimoji="1" lang="zh-CN" altLang="en-US" dirty="0"/>
              <a:t> </a:t>
            </a:r>
            <a:r>
              <a:rPr kumimoji="1" lang="en-US" altLang="zh-CN" dirty="0"/>
              <a:t>decoder</a:t>
            </a:r>
            <a:r>
              <a:rPr kumimoji="1" lang="zh-CN" altLang="en-US" dirty="0"/>
              <a:t> </a:t>
            </a:r>
            <a:r>
              <a:rPr kumimoji="1" lang="en-US" altLang="zh-CN" dirty="0"/>
              <a:t>yields</a:t>
            </a:r>
            <a:r>
              <a:rPr kumimoji="1" lang="zh-CN" altLang="en-US" dirty="0"/>
              <a:t> </a:t>
            </a:r>
            <a:r>
              <a:rPr kumimoji="1" lang="en-US" altLang="zh-CN" dirty="0"/>
              <a:t>good</a:t>
            </a:r>
            <a:r>
              <a:rPr kumimoji="1" lang="zh-CN" altLang="en-US" dirty="0"/>
              <a:t> </a:t>
            </a:r>
            <a:r>
              <a:rPr kumimoji="1" lang="en-US" altLang="zh-CN" dirty="0"/>
              <a:t>performance.</a:t>
            </a:r>
          </a:p>
          <a:p>
            <a:pPr marL="228600" indent="-228600">
              <a:buAutoNum type="arabicPeriod"/>
            </a:pPr>
            <a:r>
              <a:rPr kumimoji="1" lang="en-US" altLang="zh-CN" dirty="0"/>
              <a:t>This</a:t>
            </a:r>
            <a:r>
              <a:rPr kumimoji="1" lang="zh-CN" altLang="en-US" dirty="0"/>
              <a:t> </a:t>
            </a:r>
            <a:r>
              <a:rPr kumimoji="1" lang="en-US" altLang="zh-CN" dirty="0"/>
              <a:t>may</a:t>
            </a:r>
            <a:r>
              <a:rPr kumimoji="1" lang="zh-CN" altLang="en-US" dirty="0"/>
              <a:t> </a:t>
            </a:r>
            <a:r>
              <a:rPr kumimoji="1" lang="en-US" altLang="zh-CN" dirty="0"/>
              <a:t>because</a:t>
            </a:r>
            <a:r>
              <a:rPr kumimoji="1" lang="zh-CN" altLang="en-US" dirty="0"/>
              <a:t> </a:t>
            </a:r>
            <a:r>
              <a:rPr kumimoji="1" lang="en-US" altLang="zh-CN" dirty="0"/>
              <a:t>that</a:t>
            </a:r>
            <a:r>
              <a:rPr kumimoji="1" lang="zh-CN" altLang="en-US" dirty="0"/>
              <a:t> </a:t>
            </a:r>
            <a:r>
              <a:rPr kumimoji="1" lang="en-US" altLang="zh-CN" dirty="0"/>
              <a:t>the</a:t>
            </a:r>
            <a:r>
              <a:rPr kumimoji="1" lang="zh-CN" altLang="en-US" dirty="0"/>
              <a:t> </a:t>
            </a:r>
            <a:r>
              <a:rPr kumimoji="1" lang="en-US" altLang="zh-CN" dirty="0"/>
              <a:t>target</a:t>
            </a:r>
            <a:r>
              <a:rPr kumimoji="1" lang="zh-CN" altLang="en-US" dirty="0"/>
              <a:t> </a:t>
            </a: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is</a:t>
            </a:r>
            <a:r>
              <a:rPr kumimoji="1" lang="zh-CN" altLang="en-US" dirty="0"/>
              <a:t> </a:t>
            </a:r>
            <a:r>
              <a:rPr kumimoji="1" lang="en-US" altLang="zh-CN" dirty="0"/>
              <a:t>mainly</a:t>
            </a:r>
            <a:r>
              <a:rPr kumimoji="1" lang="zh-CN" altLang="en-US" dirty="0"/>
              <a:t> </a:t>
            </a:r>
            <a:r>
              <a:rPr kumimoji="1" lang="en-US" altLang="zh-CN" dirty="0"/>
              <a:t>object</a:t>
            </a:r>
            <a:r>
              <a:rPr kumimoji="1" lang="zh-CN" altLang="en-US" dirty="0"/>
              <a:t> </a:t>
            </a:r>
            <a:r>
              <a:rPr kumimoji="1" lang="en-US" altLang="zh-CN" dirty="0"/>
              <a:t>boundaries</a:t>
            </a:r>
            <a:r>
              <a:rPr kumimoji="1" lang="zh-CN" altLang="en-US" dirty="0"/>
              <a:t> </a:t>
            </a:r>
            <a:r>
              <a:rPr kumimoji="1" lang="en-US" altLang="zh-CN" dirty="0"/>
              <a:t>instead</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texture</a:t>
            </a:r>
            <a:r>
              <a:rPr kumimoji="1" lang="zh-CN" altLang="en-US" dirty="0"/>
              <a:t> </a:t>
            </a:r>
            <a:r>
              <a:rPr kumimoji="1" lang="en-US" altLang="zh-CN" dirty="0"/>
              <a:t>edges,</a:t>
            </a:r>
            <a:r>
              <a:rPr kumimoji="1" lang="zh-CN" altLang="en-US" dirty="0"/>
              <a:t> </a:t>
            </a:r>
            <a:r>
              <a:rPr kumimoji="1" lang="en-US" altLang="zh-CN" dirty="0"/>
              <a:t>removing</a:t>
            </a:r>
            <a:r>
              <a:rPr kumimoji="1" lang="zh-CN" altLang="en-US" dirty="0"/>
              <a:t> </a:t>
            </a:r>
            <a:r>
              <a:rPr kumimoji="1" lang="en-US" altLang="zh-CN" dirty="0"/>
              <a:t>the</a:t>
            </a:r>
            <a:r>
              <a:rPr kumimoji="1" lang="zh-CN" altLang="en-US" dirty="0"/>
              <a:t> </a:t>
            </a:r>
            <a:r>
              <a:rPr kumimoji="1" lang="en-US" altLang="zh-CN" dirty="0"/>
              <a:t>skip</a:t>
            </a:r>
            <a:r>
              <a:rPr kumimoji="1" lang="zh-CN" altLang="en-US" dirty="0"/>
              <a:t> </a:t>
            </a:r>
            <a:r>
              <a:rPr kumimoji="1" lang="en-US" altLang="zh-CN" dirty="0"/>
              <a:t>connections</a:t>
            </a:r>
            <a:r>
              <a:rPr kumimoji="1" lang="zh-CN" altLang="en-US" dirty="0"/>
              <a:t> </a:t>
            </a:r>
            <a:r>
              <a:rPr kumimoji="1" lang="en-US" altLang="zh-CN" dirty="0"/>
              <a:t>suppresses</a:t>
            </a:r>
            <a:r>
              <a:rPr kumimoji="1" lang="zh-CN" altLang="en-US" dirty="0"/>
              <a:t> </a:t>
            </a:r>
            <a:r>
              <a:rPr kumimoji="1" lang="en-US" altLang="zh-CN" dirty="0"/>
              <a:t>the</a:t>
            </a:r>
            <a:r>
              <a:rPr kumimoji="1" lang="zh-CN" altLang="en-US" dirty="0"/>
              <a:t> </a:t>
            </a:r>
            <a:r>
              <a:rPr kumimoji="1" lang="en-US" altLang="zh-CN" dirty="0"/>
              <a:t>low-level</a:t>
            </a:r>
            <a:r>
              <a:rPr kumimoji="1" lang="zh-CN" altLang="en-US" dirty="0"/>
              <a:t> </a:t>
            </a:r>
            <a:r>
              <a:rPr kumimoji="1" lang="en-US" altLang="zh-CN" dirty="0"/>
              <a:t>information.</a:t>
            </a:r>
          </a:p>
          <a:p>
            <a:pPr marL="228600" indent="-228600">
              <a:buAutoNum type="arabicPeriod"/>
            </a:pP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regular</a:t>
            </a:r>
            <a:r>
              <a:rPr kumimoji="1" lang="zh-CN" altLang="en-US" dirty="0"/>
              <a:t> </a:t>
            </a:r>
            <a:r>
              <a:rPr kumimoji="1" lang="en-US" altLang="zh-CN" dirty="0"/>
              <a:t>global</a:t>
            </a:r>
            <a:r>
              <a:rPr kumimoji="1" lang="zh-CN" altLang="en-US" dirty="0"/>
              <a:t> </a:t>
            </a:r>
            <a:r>
              <a:rPr kumimoji="1" lang="en-US" altLang="zh-CN" dirty="0"/>
              <a:t>GAN</a:t>
            </a:r>
            <a:r>
              <a:rPr kumimoji="1" lang="zh-CN" altLang="en-US" dirty="0"/>
              <a:t> </a:t>
            </a:r>
            <a:r>
              <a:rPr kumimoji="1" lang="en-US" altLang="zh-CN" dirty="0"/>
              <a:t>discriminator,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whole</a:t>
            </a:r>
            <a:r>
              <a:rPr kumimoji="1" lang="zh-CN" altLang="en-US" dirty="0"/>
              <a:t> </a:t>
            </a:r>
            <a:r>
              <a:rPr kumimoji="1" lang="en-US" altLang="zh-CN" dirty="0"/>
              <a:t>image</a:t>
            </a:r>
            <a:r>
              <a:rPr kumimoji="1" lang="zh-CN" altLang="en-US" dirty="0"/>
              <a:t> </a:t>
            </a:r>
            <a:r>
              <a:rPr kumimoji="1" lang="en-US" altLang="zh-CN" dirty="0"/>
              <a:t>and</a:t>
            </a:r>
            <a:r>
              <a:rPr kumimoji="1" lang="zh-CN" altLang="en-US" dirty="0"/>
              <a:t> </a:t>
            </a:r>
            <a:r>
              <a:rPr kumimoji="1" lang="en-US" altLang="zh-CN" dirty="0"/>
              <a:t>output</a:t>
            </a:r>
            <a:r>
              <a:rPr kumimoji="1" lang="zh-CN" altLang="en-US" dirty="0"/>
              <a:t> </a:t>
            </a:r>
            <a:r>
              <a:rPr kumimoji="1" lang="en-US" altLang="zh-CN" dirty="0"/>
              <a:t>labels</a:t>
            </a:r>
            <a:r>
              <a:rPr kumimoji="1" lang="zh-CN" altLang="en-US" dirty="0"/>
              <a:t> </a:t>
            </a:r>
            <a:r>
              <a:rPr kumimoji="1" lang="en-US" altLang="zh-CN" dirty="0"/>
              <a:t>or</a:t>
            </a:r>
            <a:r>
              <a:rPr kumimoji="1" lang="zh-CN" altLang="en-US" dirty="0"/>
              <a:t> </a:t>
            </a:r>
            <a:r>
              <a:rPr kumimoji="1" lang="en-US" altLang="zh-CN" dirty="0"/>
              <a:t>a</a:t>
            </a:r>
            <a:r>
              <a:rPr kumimoji="1" lang="zh-CN" altLang="en-US" dirty="0"/>
              <a:t> </a:t>
            </a:r>
            <a:r>
              <a:rPr kumimoji="1" lang="en-US" altLang="zh-CN" dirty="0"/>
              <a:t>score.</a:t>
            </a: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9</a:t>
            </a:fld>
            <a:endParaRPr kumimoji="1" lang="zh-CN" altLang="en-US"/>
          </a:p>
        </p:txBody>
      </p:sp>
    </p:spTree>
    <p:extLst>
      <p:ext uri="{BB962C8B-B14F-4D97-AF65-F5344CB8AC3E}">
        <p14:creationId xmlns:p14="http://schemas.microsoft.com/office/powerpoint/2010/main" val="2299350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411E9-CD35-BA4F-AA0D-A16490C194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A4DA843-4643-3040-9F91-2EE74D1A6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37756EF-EED3-2F46-8B24-0940497F0091}"/>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DFDB398C-8488-494C-AF69-5E7B3A237C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455C77-CA7C-1D4A-9109-1834192B2921}"/>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84370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51708-EE2C-294F-A71C-03810337F8B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6A60EB8-BCD5-8F42-A282-0CF58C2B98A0}"/>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9DC2B84-EEB8-B747-A18B-FEB6921C0AEA}"/>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3B8E445A-88FC-5C48-9081-DE655CCD77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F67D7C-6A2E-FD43-9419-B2DDD406B99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96899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69AD8C-D139-C14D-8858-490923C037A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E43DFE9-F047-A649-9246-451029C91B4D}"/>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BEA291E-3B73-6A4B-9DA8-8C034EA50CCA}"/>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273AD2E0-112F-8141-80B6-AE9290AC58D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172B1D-DF47-384A-B698-4B5FED973E3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200307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551725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308681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042590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2472496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562608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459349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256994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0898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3A25C-723F-7E4E-8370-3C6DABEA40E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ADBF854-80B5-184A-9743-CC6D442584B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7B545DF-4E26-584A-ACF4-CE5A144B53C2}"/>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F5378732-00A6-464E-8131-5082B119AF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DAF94DD-9C72-FD4A-BB4B-85E6DCB6259F}"/>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75396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399061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8643127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138100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14226-1AFF-5741-A811-BB59422251B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AB1F59C-93BB-CF42-BC59-A40FA0EFB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FAF44EC-ABC4-B44C-8FA1-C402BF8788ED}"/>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42D083F0-FB51-DB45-8165-61AB790191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8AFEBB-DB2F-DD41-9086-A7A91EFFE85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78171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945A8-3D3F-F846-A5B8-104E32C2766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A8F9545-67D8-1C49-A5CB-B76D1E37A601}"/>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F5F68F7A-2895-FF4B-AEDE-1F0F88879EB2}"/>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068E45D-240A-1F45-A773-75D87C987BD2}"/>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6" name="页脚占位符 5">
            <a:extLst>
              <a:ext uri="{FF2B5EF4-FFF2-40B4-BE49-F238E27FC236}">
                <a16:creationId xmlns:a16="http://schemas.microsoft.com/office/drawing/2014/main" id="{5638E1EB-9D20-5142-A43A-31E9E8B46FB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DFA4277-0181-A248-9A71-528A7EEBDB2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93904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D0365-941C-F245-8BC4-CF4D628E852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BDD0077-5C47-A748-BE1B-753CEF2C5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C699CF5D-8B22-5448-B970-D766CFDEA747}"/>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5BB63484-967A-9041-8ED8-E7C68030A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6FB90735-0D36-A24F-9C04-9258A8D9E635}"/>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238AD615-8020-3544-A7FE-ECE56E648232}"/>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8" name="页脚占位符 7">
            <a:extLst>
              <a:ext uri="{FF2B5EF4-FFF2-40B4-BE49-F238E27FC236}">
                <a16:creationId xmlns:a16="http://schemas.microsoft.com/office/drawing/2014/main" id="{F3975462-6553-8F44-B380-1018F2FC7C0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FB3D608-76B9-D24C-9D3D-C01F6B070E8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179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859A8-B83A-D44F-8453-AB2F55A34DD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5405439-8B64-BA4A-9FC0-F6100002EA31}"/>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4" name="页脚占位符 3">
            <a:extLst>
              <a:ext uri="{FF2B5EF4-FFF2-40B4-BE49-F238E27FC236}">
                <a16:creationId xmlns:a16="http://schemas.microsoft.com/office/drawing/2014/main" id="{830BB52E-4228-8444-9AD8-2F42FF0BA6F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E9EDFF2-CFED-564D-896A-2C12847330A5}"/>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7109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0CA7D1-DE08-7A4E-8DD4-9091A256AD9D}"/>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3" name="页脚占位符 2">
            <a:extLst>
              <a:ext uri="{FF2B5EF4-FFF2-40B4-BE49-F238E27FC236}">
                <a16:creationId xmlns:a16="http://schemas.microsoft.com/office/drawing/2014/main" id="{51A6D201-F9B6-6444-93D1-20B30611BF8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7249E4B-0A1E-624F-ADDE-998272614C79}"/>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26434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3B80E-7556-F340-AA6D-91D34825C47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3980030-77AF-454A-AD4E-DCA9B0BD3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808F6DBB-90C7-E54A-829D-D4DF1ABC1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D16A22C-FBC6-5848-AF34-728D39429F0C}"/>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6" name="页脚占位符 5">
            <a:extLst>
              <a:ext uri="{FF2B5EF4-FFF2-40B4-BE49-F238E27FC236}">
                <a16:creationId xmlns:a16="http://schemas.microsoft.com/office/drawing/2014/main" id="{176D7401-215E-4B4C-B711-E6B76739DE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060C51D-5829-7149-B65E-4F9AD72940C6}"/>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1581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8D8A0-DDA8-DC4B-8E81-036196C7E5F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3FCBDD0-B3E8-064D-B74D-957BA60C9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5C26FB9-C509-6A4D-B0B4-31A558ECC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1E004C6-F12D-3D4D-8A17-B301D6A69830}"/>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6" name="页脚占位符 5">
            <a:extLst>
              <a:ext uri="{FF2B5EF4-FFF2-40B4-BE49-F238E27FC236}">
                <a16:creationId xmlns:a16="http://schemas.microsoft.com/office/drawing/2014/main" id="{FA78B5CD-FE90-8B42-BF09-D5DAF175D64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40D465-0AFF-394A-B097-4F633BAA7A5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233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4E074D-7B46-EA4C-8D2C-07CEA3A4D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6CDBD4D-FFBB-CC49-A960-2BDEFFCDF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7CE1D39-C252-8A45-B4F1-F67E8C888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759BCDDF-0681-FB47-A5E1-ADC02DC1C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9BF3753-292A-6741-B254-1A6A3B7D3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01193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US" altLang="zh-CN" smtClean="0"/>
              <a:pPr/>
              <a:t>‹#›</a:t>
            </a:fld>
            <a:endParaRPr lang="zh-CN" altLang="en-US"/>
          </a:p>
        </p:txBody>
      </p:sp>
    </p:spTree>
    <p:extLst>
      <p:ext uri="{BB962C8B-B14F-4D97-AF65-F5344CB8AC3E}">
        <p14:creationId xmlns:p14="http://schemas.microsoft.com/office/powerpoint/2010/main" val="2633729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arxiv.org/abs/1901.0054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23000" y="2028600"/>
            <a:ext cx="11690400" cy="16812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100"/>
            </a:pPr>
            <a:r>
              <a:rPr lang="en-US" altLang="zh-CN" sz="4800" kern="0" dirty="0">
                <a:solidFill>
                  <a:srgbClr val="000000"/>
                </a:solidFill>
                <a:latin typeface="Arial"/>
                <a:cs typeface="Arial"/>
                <a:sym typeface="Arial"/>
              </a:rPr>
              <a:t>Photo-Sketching:</a:t>
            </a:r>
            <a:endParaRPr sz="4800" kern="0" dirty="0">
              <a:solidFill>
                <a:srgbClr val="000000"/>
              </a:solidFill>
              <a:latin typeface="Arial"/>
              <a:cs typeface="Arial"/>
              <a:sym typeface="Arial"/>
            </a:endParaRPr>
          </a:p>
          <a:p>
            <a:pPr defTabSz="1219170">
              <a:buClr>
                <a:srgbClr val="000000"/>
              </a:buClr>
              <a:buSzPts val="1100"/>
            </a:pPr>
            <a:r>
              <a:rPr lang="en-US" altLang="zh-CN" sz="4800" kern="0" dirty="0">
                <a:solidFill>
                  <a:srgbClr val="000000"/>
                </a:solidFill>
                <a:latin typeface="Arial"/>
                <a:cs typeface="Arial"/>
                <a:sym typeface="Arial"/>
              </a:rPr>
              <a:t>Inferring Contour Drawings from Images</a:t>
            </a:r>
            <a:r>
              <a:rPr lang="en-US" altLang="zh-CN" sz="4800" kern="0" baseline="30000" dirty="0">
                <a:solidFill>
                  <a:srgbClr val="000000"/>
                </a:solidFill>
                <a:latin typeface="Arial"/>
                <a:cs typeface="Arial"/>
                <a:sym typeface="Arial"/>
              </a:rPr>
              <a:t>[</a:t>
            </a:r>
            <a:r>
              <a:rPr lang="en-US" altLang="zh-CN" sz="4800" kern="0" baseline="30000" dirty="0">
                <a:solidFill>
                  <a:srgbClr val="00FF00"/>
                </a:solidFill>
                <a:latin typeface="Arial"/>
                <a:cs typeface="Arial"/>
                <a:sym typeface="Arial"/>
              </a:rPr>
              <a:t>1</a:t>
            </a:r>
            <a:r>
              <a:rPr lang="en-US" altLang="zh-CN" sz="4800" kern="0" baseline="30000" dirty="0">
                <a:solidFill>
                  <a:srgbClr val="000000"/>
                </a:solidFill>
                <a:latin typeface="Arial"/>
                <a:cs typeface="Arial"/>
                <a:sym typeface="Arial"/>
              </a:rPr>
              <a:t>]</a:t>
            </a:r>
            <a:endParaRPr sz="4800" kern="0" baseline="30000" dirty="0">
              <a:solidFill>
                <a:srgbClr val="000000"/>
              </a:solidFill>
              <a:latin typeface="Arial"/>
              <a:cs typeface="Arial"/>
              <a:sym typeface="Arial"/>
            </a:endParaRPr>
          </a:p>
          <a:p>
            <a:pPr defTabSz="1219170">
              <a:buClr>
                <a:srgbClr val="000000"/>
              </a:buClr>
            </a:pPr>
            <a:endParaRPr sz="4800" kern="0" dirty="0">
              <a:solidFill>
                <a:srgbClr val="000000"/>
              </a:solidFill>
              <a:latin typeface="Arial"/>
              <a:cs typeface="Arial"/>
              <a:sym typeface="Arial"/>
            </a:endParaRPr>
          </a:p>
        </p:txBody>
      </p:sp>
      <p:pic>
        <p:nvPicPr>
          <p:cNvPr id="55" name="Google Shape;55;p13"/>
          <p:cNvPicPr preferRelativeResize="0"/>
          <p:nvPr/>
        </p:nvPicPr>
        <p:blipFill>
          <a:blip r:embed="rId3">
            <a:alphaModFix/>
          </a:blip>
          <a:stretch>
            <a:fillRect/>
          </a:stretch>
        </p:blipFill>
        <p:spPr>
          <a:xfrm>
            <a:off x="10625399" y="142200"/>
            <a:ext cx="1445168" cy="1681200"/>
          </a:xfrm>
          <a:prstGeom prst="rect">
            <a:avLst/>
          </a:prstGeom>
          <a:noFill/>
          <a:ln>
            <a:noFill/>
          </a:ln>
        </p:spPr>
      </p:pic>
      <p:sp>
        <p:nvSpPr>
          <p:cNvPr id="56" name="Google Shape;56;p13"/>
          <p:cNvSpPr txBox="1"/>
          <p:nvPr/>
        </p:nvSpPr>
        <p:spPr>
          <a:xfrm>
            <a:off x="2806400" y="3988433"/>
            <a:ext cx="7006800" cy="168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3200" kern="0">
                <a:solidFill>
                  <a:srgbClr val="000000"/>
                </a:solidFill>
                <a:latin typeface="Arial"/>
                <a:cs typeface="Arial"/>
                <a:sym typeface="Arial"/>
              </a:rPr>
              <a:t>Xingchen Ming  </a:t>
            </a:r>
            <a:r>
              <a:rPr lang="en-US" altLang="zh-CN" sz="2400" kern="0">
                <a:solidFill>
                  <a:srgbClr val="4A86E8"/>
                </a:solidFill>
                <a:latin typeface="Arial"/>
                <a:cs typeface="Arial"/>
                <a:sym typeface="Arial"/>
              </a:rPr>
              <a:t>xingchen_ming@brown.edu</a:t>
            </a:r>
            <a:endParaRPr sz="3200" kern="0">
              <a:solidFill>
                <a:srgbClr val="000000"/>
              </a:solidFill>
              <a:latin typeface="Arial"/>
              <a:cs typeface="Arial"/>
              <a:sym typeface="Arial"/>
            </a:endParaRPr>
          </a:p>
          <a:p>
            <a:pPr marL="609585" defTabSz="1219170">
              <a:buClr>
                <a:srgbClr val="000000"/>
              </a:buClr>
            </a:pPr>
            <a:r>
              <a:rPr lang="zh-CN" altLang="en-US" sz="3200" kern="0">
                <a:solidFill>
                  <a:srgbClr val="000000"/>
                </a:solidFill>
                <a:latin typeface="Arial"/>
                <a:cs typeface="Arial"/>
                <a:sym typeface="Arial"/>
              </a:rPr>
              <a:t>  </a:t>
            </a:r>
            <a:r>
              <a:rPr lang="en-US" altLang="zh-CN" sz="3200" kern="0">
                <a:solidFill>
                  <a:srgbClr val="000000"/>
                </a:solidFill>
                <a:latin typeface="Arial"/>
                <a:cs typeface="Arial"/>
                <a:sym typeface="Arial"/>
              </a:rPr>
              <a:t>Ming Xu     </a:t>
            </a:r>
            <a:r>
              <a:rPr lang="en-US" altLang="zh-CN" sz="2400" kern="0">
                <a:solidFill>
                  <a:srgbClr val="4A86E8"/>
                </a:solidFill>
                <a:latin typeface="Arial"/>
                <a:cs typeface="Arial"/>
                <a:sym typeface="Arial"/>
              </a:rPr>
              <a:t>ming_xu1@brown.edu</a:t>
            </a:r>
            <a:endParaRPr sz="3200" kern="0">
              <a:solidFill>
                <a:srgbClr val="000000"/>
              </a:solidFill>
              <a:latin typeface="Arial"/>
              <a:cs typeface="Arial"/>
              <a:sym typeface="Arial"/>
            </a:endParaRPr>
          </a:p>
          <a:p>
            <a:pPr indent="609585" defTabSz="1219170">
              <a:buClr>
                <a:srgbClr val="000000"/>
              </a:buClr>
            </a:pPr>
            <a:r>
              <a:rPr lang="zh-CN" altLang="en-US" sz="3200" kern="0">
                <a:solidFill>
                  <a:srgbClr val="000000"/>
                </a:solidFill>
                <a:latin typeface="Arial"/>
                <a:cs typeface="Arial"/>
                <a:sym typeface="Arial"/>
              </a:rPr>
              <a:t> </a:t>
            </a:r>
            <a:r>
              <a:rPr lang="en-US" altLang="zh-CN" sz="3200" kern="0">
                <a:solidFill>
                  <a:srgbClr val="000000"/>
                </a:solidFill>
                <a:latin typeface="Arial"/>
                <a:cs typeface="Arial"/>
                <a:sym typeface="Arial"/>
              </a:rPr>
              <a:t>Geng Yang </a:t>
            </a:r>
            <a:r>
              <a:rPr lang="en-US" altLang="zh-CN" sz="2400" kern="0">
                <a:solidFill>
                  <a:srgbClr val="4A86E8"/>
                </a:solidFill>
                <a:latin typeface="Arial"/>
                <a:cs typeface="Arial"/>
                <a:sym typeface="Arial"/>
              </a:rPr>
              <a:t>geng_yang@brown.edu</a:t>
            </a:r>
            <a:endParaRPr sz="2400" kern="0">
              <a:solidFill>
                <a:srgbClr val="4A86E8"/>
              </a:solidFill>
              <a:latin typeface="Arial"/>
              <a:cs typeface="Arial"/>
              <a:sym typeface="Arial"/>
            </a:endParaRPr>
          </a:p>
        </p:txBody>
      </p:sp>
      <p:cxnSp>
        <p:nvCxnSpPr>
          <p:cNvPr id="57" name="Google Shape;57;p13"/>
          <p:cNvCxnSpPr/>
          <p:nvPr/>
        </p:nvCxnSpPr>
        <p:spPr>
          <a:xfrm>
            <a:off x="29133" y="6217333"/>
            <a:ext cx="12143600" cy="0"/>
          </a:xfrm>
          <a:prstGeom prst="straightConnector1">
            <a:avLst/>
          </a:prstGeom>
          <a:noFill/>
          <a:ln w="9525" cap="flat" cmpd="sng">
            <a:solidFill>
              <a:schemeClr val="dk2"/>
            </a:solidFill>
            <a:prstDash val="solid"/>
            <a:round/>
            <a:headEnd type="none" w="med" len="med"/>
            <a:tailEnd type="none" w="med" len="med"/>
          </a:ln>
        </p:spPr>
      </p:cxnSp>
      <p:sp>
        <p:nvSpPr>
          <p:cNvPr id="58" name="Google Shape;58;p13"/>
          <p:cNvSpPr txBox="1"/>
          <p:nvPr/>
        </p:nvSpPr>
        <p:spPr>
          <a:xfrm>
            <a:off x="29133" y="6111400"/>
            <a:ext cx="12041600" cy="6488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[1] M. Li, Z. Lin, R. Měch, E. Yumer, D. Ramanan. Photo-Sketching: Inferring Contour Drawings from Images. </a:t>
            </a:r>
            <a:endParaRPr sz="1867" kern="0">
              <a:solidFill>
                <a:srgbClr val="000000"/>
              </a:solidFill>
              <a:latin typeface="Arial"/>
              <a:cs typeface="Arial"/>
              <a:sym typeface="Arial"/>
            </a:endParaRPr>
          </a:p>
          <a:p>
            <a:pPr defTabSz="1219170">
              <a:buClr>
                <a:srgbClr val="000000"/>
              </a:buClr>
            </a:pPr>
            <a:r>
              <a:rPr lang="zh-CN" altLang="en-US" sz="1867" kern="0">
                <a:solidFill>
                  <a:srgbClr val="000000"/>
                </a:solidFill>
                <a:latin typeface="Arial"/>
                <a:cs typeface="Arial"/>
                <a:sym typeface="Arial"/>
              </a:rPr>
              <a:t>     </a:t>
            </a:r>
            <a:r>
              <a:rPr lang="en-US" altLang="zh-CN" sz="1867" kern="0">
                <a:solidFill>
                  <a:srgbClr val="000000"/>
                </a:solidFill>
                <a:latin typeface="Arial"/>
                <a:cs typeface="Arial"/>
                <a:sym typeface="Arial"/>
              </a:rPr>
              <a:t>In arXiv:1901.00542</a:t>
            </a:r>
            <a:endParaRPr sz="1333" b="1" u="sng" kern="0">
              <a:solidFill>
                <a:srgbClr val="0097A7"/>
              </a:solidFill>
              <a:highlight>
                <a:srgbClr val="FFFFFF"/>
              </a:highlight>
              <a:latin typeface="Arial"/>
              <a:cs typeface="Arial"/>
              <a:sym typeface="Arial"/>
              <a:hlinkClick r:id="rId4"/>
            </a:endParaRPr>
          </a:p>
          <a:p>
            <a:pPr defTabSz="1219170">
              <a:buClr>
                <a:srgbClr val="000000"/>
              </a:buClr>
            </a:pPr>
            <a:endParaRPr sz="1867" kern="0">
              <a:solidFill>
                <a:srgbClr val="000000"/>
              </a:solidFill>
              <a:latin typeface="Arial"/>
              <a:cs typeface="Arial"/>
              <a:sym typeface="Arial"/>
            </a:endParaRPr>
          </a:p>
          <a:p>
            <a:pPr defTabSz="1219170">
              <a:buClr>
                <a:srgbClr val="000000"/>
              </a:buClr>
            </a:pPr>
            <a:endParaRPr sz="1867" kern="0">
              <a:solidFill>
                <a:srgbClr val="000000"/>
              </a:solidFill>
              <a:latin typeface="Arial"/>
              <a:cs typeface="Arial"/>
              <a:sym typeface="Arial"/>
            </a:endParaRPr>
          </a:p>
        </p:txBody>
      </p:sp>
      <p:sp>
        <p:nvSpPr>
          <p:cNvPr id="2" name="Rectangle 1">
            <a:extLst>
              <a:ext uri="{FF2B5EF4-FFF2-40B4-BE49-F238E27FC236}">
                <a16:creationId xmlns:a16="http://schemas.microsoft.com/office/drawing/2014/main" id="{F905B607-9CEE-47BF-988F-0BDEE95A9271}"/>
              </a:ext>
            </a:extLst>
          </p:cNvPr>
          <p:cNvSpPr/>
          <p:nvPr/>
        </p:nvSpPr>
        <p:spPr>
          <a:xfrm>
            <a:off x="5971607" y="3244334"/>
            <a:ext cx="248786" cy="369332"/>
          </a:xfrm>
          <a:prstGeom prst="rect">
            <a:avLst/>
          </a:prstGeom>
        </p:spPr>
        <p:txBody>
          <a:bodyPr wrap="none">
            <a:spAutoFit/>
          </a:bodyPr>
          <a:lstStyle/>
          <a:p>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7D353C-AA73-7447-8397-EEA844751A4B}"/>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Diagnostic</a:t>
            </a:r>
            <a:r>
              <a:rPr kumimoji="1" lang="zh-CN" altLang="en-US" sz="2800" b="1" dirty="0"/>
              <a:t> </a:t>
            </a:r>
            <a:r>
              <a:rPr kumimoji="1" lang="en-US" altLang="zh-CN" sz="2800" b="1" dirty="0"/>
              <a:t>experiments</a:t>
            </a:r>
            <a:r>
              <a:rPr kumimoji="1" lang="zh-CN" altLang="en-US" sz="2800" b="1" dirty="0"/>
              <a:t> </a:t>
            </a:r>
            <a:r>
              <a:rPr kumimoji="1" lang="en-US" altLang="zh-CN" sz="2800" b="1" dirty="0"/>
              <a:t>on</a:t>
            </a:r>
            <a:r>
              <a:rPr kumimoji="1" lang="zh-CN" altLang="en-US" sz="2800" b="1" dirty="0"/>
              <a:t> </a:t>
            </a:r>
            <a:r>
              <a:rPr kumimoji="1" lang="en-US" altLang="zh-CN" sz="2800" b="1" dirty="0"/>
              <a:t>validation</a:t>
            </a:r>
            <a:r>
              <a:rPr kumimoji="1" lang="zh-CN" altLang="en-US" sz="2800" b="1" dirty="0"/>
              <a:t> </a:t>
            </a:r>
            <a:r>
              <a:rPr kumimoji="1" lang="en-US" altLang="zh-CN" sz="2800" b="1" dirty="0"/>
              <a:t>set</a:t>
            </a:r>
            <a:endParaRPr kumimoji="1" lang="zh-CN" altLang="en-US" sz="2800" dirty="0"/>
          </a:p>
        </p:txBody>
      </p:sp>
      <p:pic>
        <p:nvPicPr>
          <p:cNvPr id="6" name="图片 5">
            <a:extLst>
              <a:ext uri="{FF2B5EF4-FFF2-40B4-BE49-F238E27FC236}">
                <a16:creationId xmlns:a16="http://schemas.microsoft.com/office/drawing/2014/main" id="{A5D2CBF3-9F80-0E4D-979E-7F7F0081F766}"/>
              </a:ext>
            </a:extLst>
          </p:cNvPr>
          <p:cNvPicPr>
            <a:picLocks noChangeAspect="1"/>
          </p:cNvPicPr>
          <p:nvPr/>
        </p:nvPicPr>
        <p:blipFill>
          <a:blip r:embed="rId3"/>
          <a:stretch>
            <a:fillRect/>
          </a:stretch>
        </p:blipFill>
        <p:spPr>
          <a:xfrm>
            <a:off x="2614612" y="555912"/>
            <a:ext cx="7115175" cy="3523980"/>
          </a:xfrm>
          <a:prstGeom prst="rect">
            <a:avLst/>
          </a:prstGeom>
        </p:spPr>
      </p:pic>
      <p:sp>
        <p:nvSpPr>
          <p:cNvPr id="7" name="矩形 6">
            <a:extLst>
              <a:ext uri="{FF2B5EF4-FFF2-40B4-BE49-F238E27FC236}">
                <a16:creationId xmlns:a16="http://schemas.microsoft.com/office/drawing/2014/main" id="{053B087D-D1C6-AC46-9BD6-ACE474201DF6}"/>
              </a:ext>
            </a:extLst>
          </p:cNvPr>
          <p:cNvSpPr/>
          <p:nvPr/>
        </p:nvSpPr>
        <p:spPr>
          <a:xfrm>
            <a:off x="632702" y="4233780"/>
            <a:ext cx="12297485" cy="1754326"/>
          </a:xfrm>
          <a:prstGeom prst="rect">
            <a:avLst/>
          </a:prstGeom>
        </p:spPr>
        <p:txBody>
          <a:bodyPr wrap="square">
            <a:spAutoFit/>
          </a:bodyPr>
          <a:lstStyle/>
          <a:p>
            <a:pPr marL="285750" indent="-285750">
              <a:buFont typeface="Wingdings" pitchFamily="2" charset="2"/>
              <a:buChar char="l"/>
            </a:pP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consensus</a:t>
            </a:r>
            <a:r>
              <a:rPr kumimoji="1" lang="zh-CN" altLang="en-US" b="1" dirty="0"/>
              <a:t> </a:t>
            </a:r>
            <a:r>
              <a:rPr kumimoji="1" lang="en-US" altLang="zh-CN" b="1" dirty="0"/>
              <a:t>drawing</a:t>
            </a:r>
            <a:r>
              <a:rPr kumimoji="1" lang="zh-CN" altLang="en-US" b="1" dirty="0"/>
              <a:t> </a:t>
            </a:r>
            <a:r>
              <a:rPr kumimoji="1" lang="en-US" altLang="zh-CN" b="1" dirty="0">
                <a:solidFill>
                  <a:srgbClr val="FF0000"/>
                </a:solidFill>
              </a:rPr>
              <a:t>outperforms</a:t>
            </a:r>
            <a:r>
              <a:rPr kumimoji="1" lang="zh-CN" altLang="en-US" b="1" dirty="0"/>
              <a:t> </a:t>
            </a:r>
            <a:r>
              <a:rPr kumimoji="1" lang="en-US" altLang="zh-CN" b="1" dirty="0"/>
              <a:t>the</a:t>
            </a:r>
            <a:r>
              <a:rPr kumimoji="1" lang="zh-CN" altLang="en-US" b="1" dirty="0"/>
              <a:t> </a:t>
            </a:r>
            <a:r>
              <a:rPr kumimoji="1" lang="en-US" altLang="zh-CN" b="1" dirty="0"/>
              <a:t>baseline</a:t>
            </a:r>
            <a:r>
              <a:rPr kumimoji="1" lang="zh-CN" altLang="en-US" b="1" dirty="0"/>
              <a:t> </a:t>
            </a:r>
            <a:r>
              <a:rPr kumimoji="1" lang="en-US" altLang="zh-CN" b="1" dirty="0"/>
              <a:t>method</a:t>
            </a:r>
          </a:p>
          <a:p>
            <a:pPr marL="285750" indent="-285750">
              <a:buFont typeface="Wingdings" pitchFamily="2" charset="2"/>
              <a:buChar char="l"/>
            </a:pPr>
            <a:endParaRPr kumimoji="1" lang="en-US" altLang="zh-CN" b="1" dirty="0"/>
          </a:p>
          <a:p>
            <a:pPr marL="285750" indent="-285750">
              <a:buFont typeface="Wingdings" pitchFamily="2" charset="2"/>
              <a:buChar char="l"/>
            </a:pP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the</a:t>
            </a:r>
            <a:r>
              <a:rPr kumimoji="1" lang="zh-CN" altLang="en-US" b="1" dirty="0"/>
              <a:t> </a:t>
            </a:r>
            <a:r>
              <a:rPr kumimoji="1" lang="en-US" altLang="zh-CN" b="1" dirty="0"/>
              <a:t>complete</a:t>
            </a:r>
            <a:r>
              <a:rPr kumimoji="1" lang="zh-CN" altLang="en-US" b="1" dirty="0"/>
              <a:t> </a:t>
            </a:r>
            <a:r>
              <a:rPr kumimoji="1" lang="en-US" altLang="zh-CN" b="1" dirty="0"/>
              <a:t>set</a:t>
            </a:r>
            <a:r>
              <a:rPr kumimoji="1" lang="zh-CN" altLang="en-US" b="1" dirty="0"/>
              <a:t> </a:t>
            </a:r>
            <a:r>
              <a:rPr kumimoji="1" lang="en-US" altLang="zh-CN" b="1" dirty="0"/>
              <a:t>of</a:t>
            </a:r>
            <a:r>
              <a:rPr kumimoji="1" lang="zh-CN" altLang="en-US" b="1" dirty="0"/>
              <a:t> </a:t>
            </a:r>
            <a:r>
              <a:rPr kumimoji="1" lang="en-US" altLang="zh-CN" b="1" dirty="0"/>
              <a:t>sketches</a:t>
            </a:r>
            <a:r>
              <a:rPr kumimoji="1" lang="zh-CN" altLang="en-US" b="1" dirty="0"/>
              <a:t> </a:t>
            </a:r>
            <a:r>
              <a:rPr kumimoji="1" lang="en-US" altLang="zh-CN" b="1" dirty="0"/>
              <a:t>with</a:t>
            </a:r>
            <a:r>
              <a:rPr kumimoji="1" lang="zh-CN" altLang="en-US" b="1" dirty="0"/>
              <a:t> </a:t>
            </a:r>
            <a:r>
              <a:rPr kumimoji="1" lang="en-US" altLang="zh-CN" b="1" dirty="0"/>
              <a:t>MM-loss</a:t>
            </a:r>
            <a:r>
              <a:rPr kumimoji="1" lang="zh-CN" altLang="en-US" b="1" dirty="0"/>
              <a:t> </a:t>
            </a:r>
            <a:r>
              <a:rPr kumimoji="1" lang="en-US" altLang="zh-CN" b="1" dirty="0">
                <a:solidFill>
                  <a:srgbClr val="FF0000"/>
                </a:solidFill>
              </a:rPr>
              <a:t>outperforms</a:t>
            </a:r>
            <a:r>
              <a:rPr kumimoji="1" lang="zh-CN" altLang="en-US" b="1" dirty="0">
                <a:solidFill>
                  <a:srgbClr val="FF0000"/>
                </a:solidFill>
              </a:rPr>
              <a:t> </a:t>
            </a: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consensus</a:t>
            </a:r>
          </a:p>
          <a:p>
            <a:pPr marL="285750" indent="-285750">
              <a:buFont typeface="Wingdings" pitchFamily="2" charset="2"/>
              <a:buChar char="l"/>
            </a:pPr>
            <a:endParaRPr kumimoji="1" lang="en-US" altLang="zh-CN" b="1" dirty="0"/>
          </a:p>
          <a:p>
            <a:pPr marL="285750" indent="-285750">
              <a:buFont typeface="Wingdings" pitchFamily="2" charset="2"/>
              <a:buChar char="l"/>
            </a:pPr>
            <a:endParaRPr kumimoji="1" lang="en-US" altLang="zh-CN" b="1" dirty="0"/>
          </a:p>
          <a:p>
            <a:pPr marL="285750" indent="-285750">
              <a:buFont typeface="Wingdings" pitchFamily="2" charset="2"/>
              <a:buChar char="l"/>
            </a:pPr>
            <a:endParaRPr kumimoji="1" lang="en-US" altLang="zh-CN" b="1" dirty="0"/>
          </a:p>
        </p:txBody>
      </p:sp>
    </p:spTree>
    <p:extLst>
      <p:ext uri="{BB962C8B-B14F-4D97-AF65-F5344CB8AC3E}">
        <p14:creationId xmlns:p14="http://schemas.microsoft.com/office/powerpoint/2010/main" val="211947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DC28ACA-04EE-EC48-AA77-79CB7D9BD9A3}"/>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Goals and Objectives</a:t>
            </a:r>
          </a:p>
        </p:txBody>
      </p:sp>
      <p:sp>
        <p:nvSpPr>
          <p:cNvPr id="5" name="文本框 4">
            <a:extLst>
              <a:ext uri="{FF2B5EF4-FFF2-40B4-BE49-F238E27FC236}">
                <a16:creationId xmlns:a16="http://schemas.microsoft.com/office/drawing/2014/main" id="{813ADEE9-E2A6-E14E-8618-157BC2443C59}"/>
              </a:ext>
            </a:extLst>
          </p:cNvPr>
          <p:cNvSpPr txBox="1"/>
          <p:nvPr/>
        </p:nvSpPr>
        <p:spPr>
          <a:xfrm>
            <a:off x="173663" y="788132"/>
            <a:ext cx="11742111" cy="4431983"/>
          </a:xfrm>
          <a:prstGeom prst="rect">
            <a:avLst/>
          </a:prstGeom>
          <a:noFill/>
        </p:spPr>
        <p:txBody>
          <a:bodyPr wrap="square" rtlCol="0">
            <a:spAutoFit/>
          </a:bodyPr>
          <a:lstStyle/>
          <a:p>
            <a:pPr marL="285750" indent="-285750">
              <a:buFont typeface="Wingdings" pitchFamily="2" charset="2"/>
              <a:buChar char="l"/>
            </a:pPr>
            <a:r>
              <a:rPr kumimoji="1" lang="en-US" altLang="zh-CN" sz="2400" b="1" dirty="0"/>
              <a:t>Test on other dataset to evaluate the algorithm(BSDS500,</a:t>
            </a:r>
            <a:r>
              <a:rPr kumimoji="1" lang="zh-CN" altLang="en-US" sz="2400" b="1" dirty="0"/>
              <a:t> </a:t>
            </a:r>
            <a:r>
              <a:rPr kumimoji="1" lang="en-US" altLang="zh-CN" sz="2400" b="1" dirty="0"/>
              <a:t>ImageNet etc.)</a:t>
            </a:r>
          </a:p>
          <a:p>
            <a:pPr marL="285750" indent="-285750">
              <a:buFont typeface="Wingdings" pitchFamily="2" charset="2"/>
              <a:buChar char="l"/>
            </a:pPr>
            <a:endParaRPr kumimoji="1" lang="en-US" altLang="zh-CN" sz="2400" b="1" dirty="0"/>
          </a:p>
          <a:p>
            <a:pPr marL="285750" indent="-285750">
              <a:buFont typeface="Wingdings" pitchFamily="2" charset="2"/>
              <a:buChar char="l"/>
            </a:pPr>
            <a:r>
              <a:rPr kumimoji="1" lang="en-US" altLang="zh-CN" sz="2400" b="1" dirty="0"/>
              <a:t>Data Augmentation(flip, rotation, translation, </a:t>
            </a:r>
            <a:r>
              <a:rPr kumimoji="1" lang="en-US" altLang="zh-CN" sz="2400" b="1" dirty="0" err="1"/>
              <a:t>downsampling</a:t>
            </a:r>
            <a:r>
              <a:rPr kumimoji="1" lang="en-US" altLang="zh-CN" sz="2400" b="1" dirty="0"/>
              <a:t>, etc.)</a:t>
            </a:r>
          </a:p>
          <a:p>
            <a:pPr marL="285750" indent="-285750">
              <a:buFont typeface="Wingdings" pitchFamily="2" charset="2"/>
              <a:buChar char="l"/>
            </a:pPr>
            <a:endParaRPr kumimoji="1" lang="en-US" altLang="zh-CN" sz="2400" b="1" dirty="0"/>
          </a:p>
          <a:p>
            <a:pPr marL="285750" indent="-285750">
              <a:buFont typeface="Wingdings" pitchFamily="2" charset="2"/>
              <a:buChar char="l"/>
            </a:pPr>
            <a:r>
              <a:rPr kumimoji="1" lang="en-US" altLang="zh-CN" sz="2400" b="1" dirty="0"/>
              <a:t>Explore different gradient descent algorithms(</a:t>
            </a:r>
            <a:r>
              <a:rPr kumimoji="1" lang="en-US" altLang="zh-CN" sz="2400" b="1" dirty="0" err="1"/>
              <a:t>Adagram</a:t>
            </a:r>
            <a:r>
              <a:rPr kumimoji="1" lang="en-US" altLang="zh-CN" sz="2400" b="1" dirty="0"/>
              <a:t>, etc.)</a:t>
            </a:r>
          </a:p>
          <a:p>
            <a:pPr marL="285750" indent="-285750">
              <a:buFont typeface="Wingdings" pitchFamily="2" charset="2"/>
              <a:buChar char="l"/>
            </a:pPr>
            <a:endParaRPr kumimoji="1" lang="en-US" altLang="zh-CN" sz="2400" b="1" dirty="0"/>
          </a:p>
          <a:p>
            <a:pPr marL="285750" indent="-285750">
              <a:buFont typeface="Wingdings" pitchFamily="2" charset="2"/>
              <a:buChar char="l"/>
            </a:pPr>
            <a:r>
              <a:rPr kumimoji="1" lang="en-US" altLang="zh-CN" sz="2400" b="1" dirty="0"/>
              <a:t>Explore different architecture of Generator</a:t>
            </a:r>
            <a:r>
              <a:rPr kumimoji="1" lang="en-US" altLang="zh-CN" sz="2400" b="1" dirty="0">
                <a:sym typeface="Wingdings" pitchFamily="2" charset="2"/>
              </a:rPr>
              <a:t>(u-net, </a:t>
            </a:r>
            <a:r>
              <a:rPr kumimoji="1" lang="en-US" altLang="zh-CN" sz="2400" b="1" dirty="0" err="1">
                <a:sym typeface="Wingdings" pitchFamily="2" charset="2"/>
              </a:rPr>
              <a:t>ResNet</a:t>
            </a:r>
            <a:r>
              <a:rPr kumimoji="1" lang="en-US" altLang="zh-CN" sz="2400" b="1" dirty="0">
                <a:sym typeface="Wingdings" pitchFamily="2" charset="2"/>
              </a:rPr>
              <a:t>, etc.)</a:t>
            </a:r>
          </a:p>
          <a:p>
            <a:pPr marL="285750" indent="-285750">
              <a:buFont typeface="Wingdings" pitchFamily="2" charset="2"/>
              <a:buChar char="l"/>
            </a:pPr>
            <a:endParaRPr kumimoji="1" lang="en-US" altLang="zh-CN" sz="2400" b="1" dirty="0">
              <a:sym typeface="Wingdings" pitchFamily="2" charset="2"/>
            </a:endParaRPr>
          </a:p>
          <a:p>
            <a:pPr marL="285750" indent="-285750">
              <a:buFont typeface="Wingdings" pitchFamily="2" charset="2"/>
              <a:buChar char="l"/>
            </a:pPr>
            <a:r>
              <a:rPr kumimoji="1" lang="en-US" altLang="zh-CN" sz="2400" b="1" dirty="0"/>
              <a:t>Explore</a:t>
            </a:r>
            <a:r>
              <a:rPr kumimoji="1" lang="en-US" altLang="zh-CN" sz="2400" b="1" dirty="0">
                <a:sym typeface="Wingdings" pitchFamily="2" charset="2"/>
              </a:rPr>
              <a:t> different architecture of Discriminator(</a:t>
            </a:r>
            <a:r>
              <a:rPr kumimoji="1" lang="en-US" altLang="zh-CN" sz="2400" b="1" dirty="0" err="1">
                <a:sym typeface="Wingdings" pitchFamily="2" charset="2"/>
              </a:rPr>
              <a:t>pathGAN</a:t>
            </a:r>
            <a:r>
              <a:rPr kumimoji="1" lang="en-US" altLang="zh-CN" sz="2400" b="1" dirty="0">
                <a:sym typeface="Wingdings" pitchFamily="2" charset="2"/>
              </a:rPr>
              <a:t>, </a:t>
            </a:r>
            <a:r>
              <a:rPr kumimoji="1" lang="en-US" altLang="zh-CN" sz="2400" b="1" dirty="0" err="1">
                <a:sym typeface="Wingdings" pitchFamily="2" charset="2"/>
              </a:rPr>
              <a:t>GlobalGAN</a:t>
            </a:r>
            <a:r>
              <a:rPr kumimoji="1" lang="en-US" altLang="zh-CN" sz="2400" b="1" dirty="0">
                <a:sym typeface="Wingdings" pitchFamily="2" charset="2"/>
              </a:rPr>
              <a:t>, etc.)</a:t>
            </a:r>
          </a:p>
          <a:p>
            <a:pPr marL="285750" indent="-285750">
              <a:buFont typeface="Wingdings" pitchFamily="2" charset="2"/>
              <a:buChar char="l"/>
            </a:pPr>
            <a:endParaRPr kumimoji="1" lang="en-US" altLang="zh-CN" sz="2400" b="1" dirty="0">
              <a:sym typeface="Wingdings" pitchFamily="2" charset="2"/>
            </a:endParaRPr>
          </a:p>
          <a:p>
            <a:pPr marL="285750" indent="-285750">
              <a:buFont typeface="Wingdings" pitchFamily="2" charset="2"/>
              <a:buChar char="l"/>
            </a:pPr>
            <a:r>
              <a:rPr kumimoji="1" lang="en-US" altLang="zh-CN" sz="2400" b="1" dirty="0">
                <a:sym typeface="Wingdings" pitchFamily="2" charset="2"/>
              </a:rPr>
              <a:t>Optimize for low-level representation of boundaries</a:t>
            </a:r>
            <a:endParaRPr kumimoji="1" lang="en-US" altLang="zh-CN" sz="2400" b="1" dirty="0"/>
          </a:p>
          <a:p>
            <a:endParaRPr kumimoji="1" lang="en-US" altLang="zh-CN" b="1" dirty="0"/>
          </a:p>
        </p:txBody>
      </p:sp>
    </p:spTree>
    <p:extLst>
      <p:ext uri="{BB962C8B-B14F-4D97-AF65-F5344CB8AC3E}">
        <p14:creationId xmlns:p14="http://schemas.microsoft.com/office/powerpoint/2010/main" val="326397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69DD6C-37FA-024E-8653-DC795B9C2846}"/>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Individual</a:t>
            </a:r>
            <a:r>
              <a:rPr kumimoji="1" lang="zh-CN" altLang="en-US" sz="3200" b="1" dirty="0"/>
              <a:t> </a:t>
            </a:r>
            <a:r>
              <a:rPr kumimoji="1" lang="en-US" altLang="zh-CN" sz="3200" b="1" dirty="0"/>
              <a:t>Responsibility</a:t>
            </a:r>
            <a:endParaRPr kumimoji="1" lang="zh-CN" altLang="en-US" sz="3200" dirty="0"/>
          </a:p>
        </p:txBody>
      </p:sp>
      <p:sp>
        <p:nvSpPr>
          <p:cNvPr id="5" name="矩形 4">
            <a:extLst>
              <a:ext uri="{FF2B5EF4-FFF2-40B4-BE49-F238E27FC236}">
                <a16:creationId xmlns:a16="http://schemas.microsoft.com/office/drawing/2014/main" id="{11B2107D-2431-C44C-939A-06122207BE62}"/>
              </a:ext>
            </a:extLst>
          </p:cNvPr>
          <p:cNvSpPr/>
          <p:nvPr/>
        </p:nvSpPr>
        <p:spPr>
          <a:xfrm>
            <a:off x="457200" y="699075"/>
            <a:ext cx="11518900" cy="5201424"/>
          </a:xfrm>
          <a:prstGeom prst="rect">
            <a:avLst/>
          </a:prstGeom>
          <a:noFill/>
        </p:spPr>
        <p:txBody>
          <a:bodyPr wrap="square" rtlCol="0">
            <a:spAutoFit/>
          </a:bodyPr>
          <a:lstStyle/>
          <a:p>
            <a:pPr marL="457200" indent="-457200">
              <a:buFont typeface="Wingdings" pitchFamily="2" charset="2"/>
              <a:buChar char="l"/>
            </a:pPr>
            <a:r>
              <a:rPr kumimoji="1" lang="en" altLang="zh-CN" sz="2800" b="1" dirty="0" err="1"/>
              <a:t>Xingchen</a:t>
            </a:r>
            <a:r>
              <a:rPr kumimoji="1" lang="en" altLang="zh-CN" sz="2800" b="1" dirty="0"/>
              <a:t> Ming</a:t>
            </a:r>
          </a:p>
          <a:p>
            <a:pPr marL="914400" lvl="1" indent="-457200">
              <a:buFont typeface="Wingdings" pitchFamily="2" charset="2"/>
              <a:buChar char="Ø"/>
            </a:pPr>
            <a:r>
              <a:rPr kumimoji="1" lang="en-US" altLang="zh-CN" sz="2400" dirty="0"/>
              <a:t>Sourcing</a:t>
            </a:r>
            <a:r>
              <a:rPr kumimoji="1" lang="zh-CN" altLang="en-US" sz="2400" dirty="0"/>
              <a:t> </a:t>
            </a:r>
            <a:r>
              <a:rPr kumimoji="1" lang="en-US" altLang="zh-CN" sz="2400" dirty="0"/>
              <a:t>for</a:t>
            </a:r>
            <a:r>
              <a:rPr kumimoji="1" lang="zh-CN" altLang="en-US" sz="2400" dirty="0"/>
              <a:t> </a:t>
            </a:r>
            <a:r>
              <a:rPr kumimoji="1" lang="en-US" altLang="zh-CN" sz="2400" dirty="0"/>
              <a:t>other</a:t>
            </a:r>
            <a:r>
              <a:rPr kumimoji="1" lang="zh-CN" altLang="en-US" sz="2400" dirty="0"/>
              <a:t> </a:t>
            </a:r>
            <a:r>
              <a:rPr kumimoji="1" lang="en-US" altLang="zh-CN" sz="2400" dirty="0"/>
              <a:t>image</a:t>
            </a:r>
            <a:r>
              <a:rPr kumimoji="1" lang="zh-CN" altLang="en-US" sz="2400" dirty="0"/>
              <a:t> </a:t>
            </a:r>
            <a:r>
              <a:rPr kumimoji="1" lang="en-US" altLang="zh-CN" sz="2400" dirty="0"/>
              <a:t>dataset</a:t>
            </a:r>
            <a:r>
              <a:rPr kumimoji="1" lang="zh-CN" altLang="en-US" sz="2400" dirty="0"/>
              <a:t> </a:t>
            </a:r>
            <a:r>
              <a:rPr kumimoji="1" lang="en-US" altLang="zh-CN" sz="2400" dirty="0"/>
              <a:t>for</a:t>
            </a:r>
            <a:r>
              <a:rPr kumimoji="1" lang="zh-CN" altLang="en-US" sz="2400" dirty="0"/>
              <a:t> </a:t>
            </a:r>
            <a:r>
              <a:rPr kumimoji="1" lang="en-US" altLang="zh-CN" sz="2400" dirty="0"/>
              <a:t>contour</a:t>
            </a:r>
            <a:r>
              <a:rPr kumimoji="1" lang="zh-CN" altLang="en-US" sz="2400" dirty="0"/>
              <a:t> </a:t>
            </a:r>
            <a:r>
              <a:rPr kumimoji="1" lang="en-US" altLang="zh-CN" sz="2400" dirty="0"/>
              <a:t>detection</a:t>
            </a:r>
          </a:p>
          <a:p>
            <a:pPr marL="914400" lvl="1" indent="-457200">
              <a:buFont typeface="Wingdings" pitchFamily="2" charset="2"/>
              <a:buChar char="Ø"/>
            </a:pPr>
            <a:r>
              <a:rPr kumimoji="1" lang="en-US" altLang="zh-CN" sz="2400" dirty="0"/>
              <a:t>Data</a:t>
            </a:r>
            <a:r>
              <a:rPr kumimoji="1" lang="zh-CN" altLang="en-US" sz="2400" dirty="0"/>
              <a:t> </a:t>
            </a:r>
            <a:r>
              <a:rPr kumimoji="1" lang="en-US" altLang="zh-CN" sz="2400" dirty="0"/>
              <a:t>augmentation</a:t>
            </a:r>
          </a:p>
          <a:p>
            <a:pPr marL="914400" lvl="1" indent="-457200">
              <a:buFont typeface="Wingdings" pitchFamily="2" charset="2"/>
              <a:buChar char="Ø"/>
            </a:pPr>
            <a:r>
              <a:rPr kumimoji="1" lang="en-US" altLang="zh-CN" sz="2400" dirty="0"/>
              <a:t>Explore different gradient descent algorithms</a:t>
            </a:r>
            <a:r>
              <a:rPr kumimoji="1" lang="zh-CN" altLang="en-US" sz="2400" dirty="0"/>
              <a:t> </a:t>
            </a:r>
            <a:endParaRPr kumimoji="1" lang="en-US" altLang="zh-CN" sz="2400" dirty="0"/>
          </a:p>
          <a:p>
            <a:pPr marL="914400" lvl="1" indent="-457200">
              <a:buFont typeface="Wingdings" pitchFamily="2" charset="2"/>
              <a:buChar char="Ø"/>
            </a:pPr>
            <a:endParaRPr kumimoji="1" lang="en-US" altLang="zh-CN" sz="2400" dirty="0"/>
          </a:p>
          <a:p>
            <a:pPr marL="457200" indent="-457200">
              <a:buFont typeface="Wingdings" pitchFamily="2" charset="2"/>
              <a:buChar char="l"/>
            </a:pPr>
            <a:r>
              <a:rPr kumimoji="1" lang="en-US" altLang="zh-CN" sz="2800" b="1" dirty="0"/>
              <a:t>Ming</a:t>
            </a:r>
            <a:r>
              <a:rPr kumimoji="1" lang="zh-CN" altLang="en-US" sz="2800" b="1" dirty="0"/>
              <a:t> </a:t>
            </a:r>
            <a:r>
              <a:rPr kumimoji="1" lang="en-US" altLang="zh-CN" sz="2800" b="1" dirty="0"/>
              <a:t>Xu</a:t>
            </a:r>
          </a:p>
          <a:p>
            <a:pPr marL="914400" lvl="1" indent="-457200">
              <a:buFont typeface="Wingdings" pitchFamily="2" charset="2"/>
              <a:buChar char="Ø"/>
            </a:pPr>
            <a:r>
              <a:rPr kumimoji="1" lang="en" altLang="zh-CN" sz="2400" dirty="0"/>
              <a:t>Optimize </a:t>
            </a:r>
            <a:r>
              <a:rPr kumimoji="1" lang="en" altLang="zh-CN" sz="2400" dirty="0" err="1"/>
              <a:t>boundar</a:t>
            </a:r>
            <a:r>
              <a:rPr kumimoji="1" lang="en-US" altLang="zh-CN" sz="2400" dirty="0"/>
              <a:t>y</a:t>
            </a:r>
            <a:r>
              <a:rPr kumimoji="1" lang="zh-CN" altLang="en-US" sz="2400" dirty="0"/>
              <a:t> </a:t>
            </a:r>
            <a:r>
              <a:rPr kumimoji="1" lang="en-US" altLang="zh-CN" sz="2400" dirty="0"/>
              <a:t>detection</a:t>
            </a:r>
          </a:p>
          <a:p>
            <a:pPr marL="914400" lvl="1" indent="-457200">
              <a:buFont typeface="Wingdings" pitchFamily="2" charset="2"/>
              <a:buChar char="Ø"/>
            </a:pPr>
            <a:r>
              <a:rPr kumimoji="1" lang="en-US" altLang="zh-CN" sz="2400"/>
              <a:t>…</a:t>
            </a:r>
            <a:endParaRPr kumimoji="1" lang="en" altLang="zh-CN" sz="2400" dirty="0"/>
          </a:p>
          <a:p>
            <a:pPr marL="914400" lvl="1" indent="-457200">
              <a:buFont typeface="Wingdings" pitchFamily="2" charset="2"/>
              <a:buChar char="Ø"/>
            </a:pPr>
            <a:endParaRPr kumimoji="1" lang="en-US" altLang="zh-CN" sz="2800" b="1" dirty="0"/>
          </a:p>
          <a:p>
            <a:pPr marL="457200" indent="-457200">
              <a:buFont typeface="Wingdings" pitchFamily="2" charset="2"/>
              <a:buChar char="l"/>
            </a:pPr>
            <a:r>
              <a:rPr kumimoji="1" lang="en-US" altLang="zh-CN" sz="2800" b="1" dirty="0" err="1"/>
              <a:t>Geng</a:t>
            </a:r>
            <a:r>
              <a:rPr kumimoji="1" lang="zh-CN" altLang="en-US" sz="2800" b="1" dirty="0"/>
              <a:t> </a:t>
            </a:r>
            <a:r>
              <a:rPr kumimoji="1" lang="en-US" altLang="zh-CN" sz="2800" b="1" dirty="0"/>
              <a:t>Yang</a:t>
            </a:r>
          </a:p>
          <a:p>
            <a:pPr marL="914400" lvl="1" indent="-457200">
              <a:buFont typeface="Wingdings" pitchFamily="2" charset="2"/>
              <a:buChar char="Ø"/>
            </a:pPr>
            <a:r>
              <a:rPr kumimoji="1" lang="en-US" altLang="zh-CN" sz="2400" dirty="0"/>
              <a:t>Explore different architecture of Generator</a:t>
            </a:r>
          </a:p>
          <a:p>
            <a:pPr marL="914400" lvl="1" indent="-457200">
              <a:buFont typeface="Wingdings" pitchFamily="2" charset="2"/>
              <a:buChar char="Ø"/>
            </a:pPr>
            <a:r>
              <a:rPr kumimoji="1" lang="en-US" altLang="zh-CN" sz="2400" dirty="0"/>
              <a:t>Explore</a:t>
            </a:r>
            <a:r>
              <a:rPr kumimoji="1" lang="en-US" altLang="zh-CN" sz="2400" dirty="0">
                <a:sym typeface="Wingdings" pitchFamily="2" charset="2"/>
              </a:rPr>
              <a:t> different architecture of Discriminator</a:t>
            </a:r>
            <a:endParaRPr kumimoji="1" lang="en-US" altLang="zh-CN" sz="2400" dirty="0"/>
          </a:p>
          <a:p>
            <a:pPr marL="457200" indent="-457200">
              <a:buFont typeface="Wingdings" pitchFamily="2" charset="2"/>
              <a:buChar char="l"/>
            </a:pPr>
            <a:endParaRPr kumimoji="1" lang="en-US" altLang="zh-CN" sz="2800" b="1" dirty="0"/>
          </a:p>
        </p:txBody>
      </p:sp>
    </p:spTree>
    <p:extLst>
      <p:ext uri="{BB962C8B-B14F-4D97-AF65-F5344CB8AC3E}">
        <p14:creationId xmlns:p14="http://schemas.microsoft.com/office/powerpoint/2010/main" val="299217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62AF3-2C36-5E45-A7F5-D3DC3D57FACE}"/>
              </a:ext>
            </a:extLst>
          </p:cNvPr>
          <p:cNvSpPr>
            <a:spLocks noGrp="1"/>
          </p:cNvSpPr>
          <p:nvPr>
            <p:ph type="title"/>
          </p:nvPr>
        </p:nvSpPr>
        <p:spPr>
          <a:xfrm>
            <a:off x="4210050" y="2103437"/>
            <a:ext cx="10515600" cy="1325563"/>
          </a:xfrm>
        </p:spPr>
        <p:txBody>
          <a:bodyPr/>
          <a:lstStyle/>
          <a:p>
            <a:r>
              <a:rPr kumimoji="1" lang="en-US" altLang="zh-CN" dirty="0"/>
              <a:t>Thank you!</a:t>
            </a:r>
            <a:endParaRPr kumimoji="1" lang="zh-CN" altLang="en-US" dirty="0"/>
          </a:p>
        </p:txBody>
      </p:sp>
    </p:spTree>
    <p:extLst>
      <p:ext uri="{BB962C8B-B14F-4D97-AF65-F5344CB8AC3E}">
        <p14:creationId xmlns:p14="http://schemas.microsoft.com/office/powerpoint/2010/main" val="225348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EC28D6-40B9-8B42-AEDB-0AC948013D21}"/>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Generative</a:t>
            </a:r>
            <a:r>
              <a:rPr kumimoji="1" lang="zh-CN" altLang="en-US" sz="3200" b="1" dirty="0"/>
              <a:t> </a:t>
            </a:r>
            <a:r>
              <a:rPr kumimoji="1" lang="en-US" altLang="zh-CN" sz="3200" b="1" dirty="0"/>
              <a:t>vs</a:t>
            </a:r>
            <a:r>
              <a:rPr kumimoji="1" lang="zh-CN" altLang="en-US" sz="3200" b="1" dirty="0"/>
              <a:t> </a:t>
            </a:r>
            <a:r>
              <a:rPr kumimoji="1" lang="en-US" altLang="zh-CN" sz="3200" b="1" dirty="0"/>
              <a:t>Discriminative</a:t>
            </a:r>
            <a:endParaRPr kumimoji="1" lang="zh-CN" altLang="en-US" sz="3200" dirty="0"/>
          </a:p>
        </p:txBody>
      </p:sp>
      <p:sp>
        <p:nvSpPr>
          <p:cNvPr id="5" name="文本框 4">
            <a:extLst>
              <a:ext uri="{FF2B5EF4-FFF2-40B4-BE49-F238E27FC236}">
                <a16:creationId xmlns:a16="http://schemas.microsoft.com/office/drawing/2014/main" id="{FE4A3F67-B414-4040-BDAC-A1669C97A4C8}"/>
              </a:ext>
            </a:extLst>
          </p:cNvPr>
          <p:cNvSpPr txBox="1"/>
          <p:nvPr/>
        </p:nvSpPr>
        <p:spPr>
          <a:xfrm>
            <a:off x="795964" y="877032"/>
            <a:ext cx="9372600" cy="3477875"/>
          </a:xfrm>
          <a:prstGeom prst="rect">
            <a:avLst/>
          </a:prstGeom>
          <a:noFill/>
        </p:spPr>
        <p:txBody>
          <a:bodyPr wrap="square" rtlCol="0">
            <a:spAutoFit/>
          </a:bodyPr>
          <a:lstStyle/>
          <a:p>
            <a:r>
              <a:rPr kumimoji="1" lang="en-US" altLang="zh-CN" sz="2000" b="1" dirty="0"/>
              <a:t>Discriminative:</a:t>
            </a:r>
            <a:r>
              <a:rPr kumimoji="1" lang="zh-CN" altLang="en-US" sz="2000" b="1" dirty="0"/>
              <a:t> </a:t>
            </a:r>
            <a:endParaRPr kumimoji="1" lang="en-US" altLang="zh-CN" sz="2000" b="1" dirty="0"/>
          </a:p>
          <a:p>
            <a:pPr marL="285750" indent="-285750">
              <a:buFont typeface="Wingdings" pitchFamily="2" charset="2"/>
              <a:buChar char="l"/>
            </a:pPr>
            <a:r>
              <a:rPr kumimoji="1" lang="en-US" altLang="zh-CN" sz="2000" b="1" dirty="0"/>
              <a:t>Give</a:t>
            </a:r>
            <a:r>
              <a:rPr kumimoji="1" lang="zh-CN" altLang="en-US" sz="2000" b="1" dirty="0"/>
              <a:t> </a:t>
            </a:r>
            <a:r>
              <a:rPr kumimoji="1" lang="en-US" altLang="zh-CN" sz="2000" b="1" dirty="0"/>
              <a:t>a</a:t>
            </a:r>
            <a:r>
              <a:rPr kumimoji="1" lang="zh-CN" altLang="en-US" sz="2000" b="1" dirty="0"/>
              <a:t> </a:t>
            </a:r>
            <a:r>
              <a:rPr kumimoji="1" lang="en-US" altLang="zh-CN" sz="2000" b="1" dirty="0"/>
              <a:t>score</a:t>
            </a:r>
            <a:r>
              <a:rPr kumimoji="1" lang="zh-CN" altLang="en-US" sz="2000" b="1" dirty="0"/>
              <a:t> </a:t>
            </a:r>
            <a:r>
              <a:rPr kumimoji="1" lang="en-US" altLang="zh-CN" sz="2000" b="1" dirty="0"/>
              <a:t>or</a:t>
            </a:r>
            <a:r>
              <a:rPr kumimoji="1" lang="zh-CN" altLang="en-US" sz="2000" b="1" dirty="0"/>
              <a:t> </a:t>
            </a:r>
            <a:r>
              <a:rPr kumimoji="1" lang="en-US" altLang="zh-CN" sz="2000" b="1" dirty="0"/>
              <a:t>predict</a:t>
            </a:r>
            <a:r>
              <a:rPr kumimoji="1" lang="zh-CN" altLang="en-US" sz="2000" b="1" dirty="0"/>
              <a:t> </a:t>
            </a:r>
            <a:r>
              <a:rPr kumimoji="1" lang="en-US" altLang="zh-CN" sz="2000" b="1" dirty="0"/>
              <a:t>a</a:t>
            </a:r>
            <a:r>
              <a:rPr kumimoji="1" lang="zh-CN" altLang="en-US" sz="2000" b="1" dirty="0"/>
              <a:t> </a:t>
            </a:r>
            <a:r>
              <a:rPr kumimoji="1" lang="en-US" altLang="zh-CN" sz="2000" b="1" dirty="0"/>
              <a:t>label</a:t>
            </a:r>
            <a:r>
              <a:rPr kumimoji="1" lang="zh-CN" altLang="en-US" sz="2000" b="1" dirty="0"/>
              <a:t> </a:t>
            </a:r>
            <a:r>
              <a:rPr kumimoji="1" lang="en-US" altLang="zh-CN" sz="2000" b="1" dirty="0"/>
              <a:t>based</a:t>
            </a:r>
            <a:r>
              <a:rPr kumimoji="1" lang="zh-CN" altLang="en-US" sz="2000" b="1" dirty="0"/>
              <a:t> </a:t>
            </a:r>
            <a:r>
              <a:rPr kumimoji="1" lang="en-US" altLang="zh-CN" sz="2000" b="1" dirty="0"/>
              <a:t>on</a:t>
            </a:r>
            <a:r>
              <a:rPr kumimoji="1" lang="zh-CN" altLang="en-US" sz="2000" b="1" dirty="0"/>
              <a:t> </a:t>
            </a:r>
            <a:r>
              <a:rPr kumimoji="1" lang="en-US" altLang="zh-CN" sz="2000" b="1" dirty="0"/>
              <a:t>the</a:t>
            </a:r>
            <a:r>
              <a:rPr kumimoji="1" lang="zh-CN" altLang="en-US" sz="2000" b="1" dirty="0"/>
              <a:t> </a:t>
            </a:r>
            <a:r>
              <a:rPr kumimoji="1" lang="en-US" altLang="zh-CN" sz="2000" b="1" dirty="0"/>
              <a:t>features</a:t>
            </a:r>
            <a:r>
              <a:rPr kumimoji="1" lang="zh-CN" altLang="en-US" sz="2000" b="1" dirty="0"/>
              <a:t> </a:t>
            </a:r>
            <a:r>
              <a:rPr kumimoji="1" lang="en-US" altLang="zh-CN" sz="2000" b="1" dirty="0"/>
              <a:t>of</a:t>
            </a:r>
            <a:r>
              <a:rPr kumimoji="1" lang="zh-CN" altLang="en-US" sz="2000" b="1" dirty="0"/>
              <a:t> </a:t>
            </a:r>
            <a:r>
              <a:rPr kumimoji="1" lang="en-US" altLang="zh-CN" sz="2000" b="1" dirty="0"/>
              <a:t>the</a:t>
            </a:r>
            <a:r>
              <a:rPr kumimoji="1" lang="zh-CN" altLang="en-US" sz="2000" b="1" dirty="0"/>
              <a:t> </a:t>
            </a:r>
            <a:r>
              <a:rPr kumimoji="1" lang="en-US" altLang="zh-CN" sz="2000" b="1" dirty="0"/>
              <a:t>input</a:t>
            </a:r>
            <a:r>
              <a:rPr kumimoji="1" lang="zh-CN" altLang="en-US" sz="2000" b="1" dirty="0"/>
              <a:t> </a:t>
            </a:r>
            <a:r>
              <a:rPr kumimoji="1" lang="en-US" altLang="zh-CN" sz="2000" b="1" dirty="0"/>
              <a:t>data</a:t>
            </a:r>
          </a:p>
          <a:p>
            <a:pPr marL="285750" indent="-285750">
              <a:buFont typeface="Wingdings" pitchFamily="2" charset="2"/>
              <a:buChar char="l"/>
            </a:pPr>
            <a:r>
              <a:rPr kumimoji="1" lang="en-US" altLang="zh-CN" sz="2000" b="1" dirty="0"/>
              <a:t>Map features to labels</a:t>
            </a:r>
            <a:r>
              <a:rPr kumimoji="1" lang="zh-CN" altLang="en-US" sz="2000" b="1" dirty="0"/>
              <a:t> </a:t>
            </a:r>
            <a:r>
              <a:rPr kumimoji="1" lang="en-US" altLang="zh-CN" sz="2000" b="1" dirty="0"/>
              <a:t>or</a:t>
            </a:r>
            <a:r>
              <a:rPr kumimoji="1" lang="zh-CN" altLang="en-US" sz="2000" b="1" dirty="0"/>
              <a:t> </a:t>
            </a:r>
            <a:r>
              <a:rPr kumimoji="1" lang="en-US" altLang="zh-CN" sz="2000" b="1" dirty="0"/>
              <a:t>scores</a:t>
            </a:r>
          </a:p>
          <a:p>
            <a:endParaRPr kumimoji="1" lang="en-US" altLang="zh-CN" sz="2000" b="1" dirty="0"/>
          </a:p>
          <a:p>
            <a:r>
              <a:rPr kumimoji="1" lang="en-US" altLang="zh-CN" sz="2000" b="1" dirty="0"/>
              <a:t>Generative:</a:t>
            </a:r>
          </a:p>
          <a:p>
            <a:pPr marL="285750" indent="-285750">
              <a:buFont typeface="Wingdings" pitchFamily="2" charset="2"/>
              <a:buChar char="l"/>
            </a:pPr>
            <a:r>
              <a:rPr kumimoji="1" lang="en-US" altLang="zh-CN" sz="2000" b="1" dirty="0"/>
              <a:t>Predict</a:t>
            </a:r>
            <a:r>
              <a:rPr kumimoji="1" lang="zh-CN" altLang="en-US" sz="2000" b="1" dirty="0"/>
              <a:t> </a:t>
            </a:r>
            <a:r>
              <a:rPr kumimoji="1" lang="en-US" altLang="zh-CN" sz="2000" b="1" dirty="0"/>
              <a:t>features</a:t>
            </a:r>
            <a:r>
              <a:rPr kumimoji="1" lang="zh-CN" altLang="en-US" sz="2000" b="1" dirty="0"/>
              <a:t> </a:t>
            </a:r>
            <a:r>
              <a:rPr kumimoji="1" lang="en-US" altLang="zh-CN" sz="2000" b="1" dirty="0"/>
              <a:t>based</a:t>
            </a:r>
            <a:r>
              <a:rPr kumimoji="1" lang="zh-CN" altLang="en-US" sz="2000" b="1" dirty="0"/>
              <a:t> </a:t>
            </a:r>
            <a:r>
              <a:rPr kumimoji="1" lang="en-US" altLang="zh-CN" sz="2000" b="1" dirty="0"/>
              <a:t>on</a:t>
            </a:r>
            <a:r>
              <a:rPr kumimoji="1" lang="zh-CN" altLang="en-US" sz="2000" b="1" dirty="0"/>
              <a:t> </a:t>
            </a:r>
            <a:r>
              <a:rPr kumimoji="1" lang="en-US" altLang="zh-CN" sz="2000" b="1" dirty="0"/>
              <a:t>labels</a:t>
            </a:r>
            <a:r>
              <a:rPr kumimoji="1" lang="zh-CN" altLang="en-US" sz="2000" b="1" dirty="0"/>
              <a:t> </a:t>
            </a:r>
            <a:r>
              <a:rPr kumimoji="1" lang="en-US" altLang="zh-CN" sz="2000" b="1" dirty="0"/>
              <a:t>or</a:t>
            </a:r>
            <a:r>
              <a:rPr kumimoji="1" lang="zh-CN" altLang="en-US" sz="2000" b="1" dirty="0"/>
              <a:t> </a:t>
            </a:r>
            <a:r>
              <a:rPr kumimoji="1" lang="en-US" altLang="zh-CN" sz="2000" b="1" dirty="0"/>
              <a:t>scores</a:t>
            </a:r>
            <a:r>
              <a:rPr kumimoji="1" lang="zh-CN" altLang="en-US" sz="2000" b="1" dirty="0"/>
              <a:t> </a:t>
            </a:r>
            <a:r>
              <a:rPr kumimoji="1" lang="en-US" altLang="zh-CN" sz="2000" b="1" dirty="0"/>
              <a:t>of</a:t>
            </a:r>
            <a:r>
              <a:rPr kumimoji="1" lang="zh-CN" altLang="en-US" sz="2000" b="1" dirty="0"/>
              <a:t> </a:t>
            </a:r>
            <a:r>
              <a:rPr kumimoji="1" lang="en-US" altLang="zh-CN" sz="2000" b="1" dirty="0"/>
              <a:t>the</a:t>
            </a:r>
            <a:r>
              <a:rPr kumimoji="1" lang="zh-CN" altLang="en-US" sz="2000" b="1" dirty="0"/>
              <a:t> </a:t>
            </a:r>
            <a:r>
              <a:rPr kumimoji="1" lang="en-US" altLang="zh-CN" sz="2000" b="1" dirty="0"/>
              <a:t>input</a:t>
            </a:r>
            <a:r>
              <a:rPr kumimoji="1" lang="zh-CN" altLang="en-US" sz="2000" b="1" dirty="0"/>
              <a:t> </a:t>
            </a:r>
            <a:r>
              <a:rPr kumimoji="1" lang="en-US" altLang="zh-CN" sz="2000" b="1" dirty="0"/>
              <a:t>data</a:t>
            </a:r>
          </a:p>
          <a:p>
            <a:pPr marL="285750" indent="-285750">
              <a:buFont typeface="Wingdings" pitchFamily="2" charset="2"/>
              <a:buChar char="l"/>
            </a:pPr>
            <a:r>
              <a:rPr kumimoji="1" lang="en-US" altLang="zh-CN" sz="2000" b="1" dirty="0"/>
              <a:t>Map labels</a:t>
            </a:r>
            <a:r>
              <a:rPr kumimoji="1" lang="zh-CN" altLang="en-US" sz="2000" b="1" dirty="0"/>
              <a:t> </a:t>
            </a:r>
            <a:r>
              <a:rPr kumimoji="1" lang="en-US" altLang="zh-CN" sz="2000" b="1" dirty="0"/>
              <a:t>or</a:t>
            </a:r>
            <a:r>
              <a:rPr kumimoji="1" lang="zh-CN" altLang="en-US" sz="2000" b="1" dirty="0"/>
              <a:t> </a:t>
            </a:r>
            <a:r>
              <a:rPr kumimoji="1" lang="en-US" altLang="zh-CN" sz="2000" b="1" dirty="0"/>
              <a:t>scores</a:t>
            </a:r>
            <a:r>
              <a:rPr kumimoji="1" lang="zh-CN" altLang="en-US" sz="2000" b="1" dirty="0"/>
              <a:t> </a:t>
            </a:r>
            <a:r>
              <a:rPr kumimoji="1" lang="en-US" altLang="zh-CN" sz="2000" b="1" dirty="0"/>
              <a:t>to</a:t>
            </a:r>
            <a:r>
              <a:rPr kumimoji="1" lang="zh-CN" altLang="en-US" sz="2000" b="1" dirty="0"/>
              <a:t> </a:t>
            </a:r>
            <a:r>
              <a:rPr kumimoji="1" lang="en-US" altLang="zh-CN" sz="2000" b="1" dirty="0"/>
              <a:t>features</a:t>
            </a:r>
          </a:p>
          <a:p>
            <a:endParaRPr kumimoji="1" lang="en-US" altLang="zh-CN" sz="2000" b="1" dirty="0"/>
          </a:p>
          <a:p>
            <a:endParaRPr kumimoji="1" lang="en-US" altLang="zh-CN" sz="2000" b="1" dirty="0"/>
          </a:p>
          <a:p>
            <a:endParaRPr kumimoji="1" lang="en-US" altLang="zh-CN" sz="2000" b="1" dirty="0"/>
          </a:p>
          <a:p>
            <a:endParaRPr kumimoji="1" lang="zh-CN" altLang="en-US" sz="2000" b="1" dirty="0"/>
          </a:p>
        </p:txBody>
      </p:sp>
      <p:graphicFrame>
        <p:nvGraphicFramePr>
          <p:cNvPr id="7" name="表格 6">
            <a:extLst>
              <a:ext uri="{FF2B5EF4-FFF2-40B4-BE49-F238E27FC236}">
                <a16:creationId xmlns:a16="http://schemas.microsoft.com/office/drawing/2014/main" id="{9B03A45B-6293-1B47-A1A8-8AC22447A381}"/>
              </a:ext>
            </a:extLst>
          </p:cNvPr>
          <p:cNvGraphicFramePr>
            <a:graphicFrameLocks noGrp="1"/>
          </p:cNvGraphicFramePr>
          <p:nvPr>
            <p:extLst>
              <p:ext uri="{D42A27DB-BD31-4B8C-83A1-F6EECF244321}">
                <p14:modId xmlns:p14="http://schemas.microsoft.com/office/powerpoint/2010/main" val="1836805621"/>
              </p:ext>
            </p:extLst>
          </p:nvPr>
        </p:nvGraphicFramePr>
        <p:xfrm>
          <a:off x="1418264" y="3704166"/>
          <a:ext cx="9168773" cy="2407920"/>
        </p:xfrm>
        <a:graphic>
          <a:graphicData uri="http://schemas.openxmlformats.org/drawingml/2006/table">
            <a:tbl>
              <a:tblPr firstRow="1" bandRow="1">
                <a:tableStyleId>{C083E6E3-FA7D-4D7B-A595-EF9225AFEA82}</a:tableStyleId>
              </a:tblPr>
              <a:tblGrid>
                <a:gridCol w="1480265">
                  <a:extLst>
                    <a:ext uri="{9D8B030D-6E8A-4147-A177-3AD203B41FA5}">
                      <a16:colId xmlns:a16="http://schemas.microsoft.com/office/drawing/2014/main" val="3620704172"/>
                    </a:ext>
                  </a:extLst>
                </a:gridCol>
                <a:gridCol w="3844254">
                  <a:extLst>
                    <a:ext uri="{9D8B030D-6E8A-4147-A177-3AD203B41FA5}">
                      <a16:colId xmlns:a16="http://schemas.microsoft.com/office/drawing/2014/main" val="2921904242"/>
                    </a:ext>
                  </a:extLst>
                </a:gridCol>
                <a:gridCol w="3844254">
                  <a:extLst>
                    <a:ext uri="{9D8B030D-6E8A-4147-A177-3AD203B41FA5}">
                      <a16:colId xmlns:a16="http://schemas.microsoft.com/office/drawing/2014/main" val="1547155739"/>
                    </a:ext>
                  </a:extLst>
                </a:gridCol>
              </a:tblGrid>
              <a:tr h="370840">
                <a:tc>
                  <a:txBody>
                    <a:bodyPr/>
                    <a:lstStyle/>
                    <a:p>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Generative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Discriminative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6790823"/>
                  </a:ext>
                </a:extLst>
              </a:tr>
              <a:tr h="370840">
                <a:tc>
                  <a:txBody>
                    <a:bodyPr/>
                    <a:lstStyle/>
                    <a:p>
                      <a:r>
                        <a:rPr lang="en-US" altLang="zh-CN" sz="2000" dirty="0"/>
                        <a:t>Pros</a:t>
                      </a:r>
                      <a:endParaRPr lang="zh-CN" altLang="en-US" sz="2000" dirty="0"/>
                    </a:p>
                  </a:txBody>
                  <a:tcPr>
                    <a:lnT w="12700" cap="flat" cmpd="sng" algn="ctr">
                      <a:solidFill>
                        <a:schemeClr val="tx1"/>
                      </a:solidFill>
                      <a:prstDash val="solid"/>
                      <a:round/>
                      <a:headEnd type="none" w="med" len="med"/>
                      <a:tailEnd type="none" w="med" len="med"/>
                    </a:lnT>
                    <a:noFill/>
                  </a:tcPr>
                </a:tc>
                <a:tc>
                  <a:txBody>
                    <a:bodyPr/>
                    <a:lstStyle/>
                    <a:p>
                      <a:pPr algn="l"/>
                      <a:r>
                        <a:rPr lang="en-US" altLang="zh-CN" sz="2000" dirty="0"/>
                        <a:t>1.Easy</a:t>
                      </a:r>
                      <a:r>
                        <a:rPr lang="zh-CN" altLang="en-US" sz="2000" dirty="0"/>
                        <a:t> </a:t>
                      </a:r>
                      <a:r>
                        <a:rPr lang="en-US" altLang="zh-CN" sz="2000" dirty="0"/>
                        <a:t>to</a:t>
                      </a:r>
                      <a:r>
                        <a:rPr lang="zh-CN" altLang="en-US" sz="2000" dirty="0"/>
                        <a:t> </a:t>
                      </a:r>
                      <a:r>
                        <a:rPr lang="en-US" altLang="zh-CN" sz="2000" dirty="0"/>
                        <a:t>generate</a:t>
                      </a:r>
                      <a:r>
                        <a:rPr lang="zh-CN" altLang="en-US" sz="2000" dirty="0"/>
                        <a:t> </a:t>
                      </a:r>
                      <a:r>
                        <a:rPr lang="en-US" altLang="zh-CN" sz="2000" dirty="0"/>
                        <a:t>even</a:t>
                      </a:r>
                      <a:r>
                        <a:rPr lang="zh-CN" altLang="en-US" sz="2000" dirty="0"/>
                        <a:t> </a:t>
                      </a:r>
                      <a:r>
                        <a:rPr lang="en-US" altLang="zh-CN" sz="2000" dirty="0"/>
                        <a:t>with</a:t>
                      </a:r>
                      <a:r>
                        <a:rPr lang="zh-CN" altLang="en-US" sz="2000" dirty="0"/>
                        <a:t> </a:t>
                      </a:r>
                      <a:r>
                        <a:rPr lang="en-US" altLang="zh-CN" sz="2000" dirty="0"/>
                        <a:t>deep</a:t>
                      </a:r>
                      <a:r>
                        <a:rPr lang="zh-CN" altLang="en-US" sz="2000" dirty="0"/>
                        <a:t> </a:t>
                      </a:r>
                      <a:r>
                        <a:rPr lang="en-US" altLang="zh-CN" sz="2000" dirty="0"/>
                        <a:t>learning</a:t>
                      </a:r>
                      <a:r>
                        <a:rPr lang="zh-CN" altLang="en-US" sz="2000" dirty="0"/>
                        <a:t> </a:t>
                      </a:r>
                      <a:r>
                        <a:rPr lang="en-US" altLang="zh-CN" sz="2000" dirty="0"/>
                        <a:t>model</a:t>
                      </a:r>
                      <a:endParaRPr lang="zh-CN" altLang="en-US" sz="2000" dirty="0"/>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2000" dirty="0"/>
                        <a:t>1.Consider</a:t>
                      </a:r>
                      <a:r>
                        <a:rPr lang="zh-CN" altLang="en-US" sz="2000" dirty="0"/>
                        <a:t> </a:t>
                      </a:r>
                      <a:r>
                        <a:rPr lang="en-US" altLang="zh-CN" sz="2000" dirty="0"/>
                        <a:t>the</a:t>
                      </a:r>
                      <a:r>
                        <a:rPr lang="zh-CN" altLang="en-US" sz="2000" dirty="0"/>
                        <a:t> </a:t>
                      </a:r>
                      <a:r>
                        <a:rPr lang="en-US" altLang="zh-CN" sz="2000" dirty="0"/>
                        <a:t>big</a:t>
                      </a:r>
                      <a:r>
                        <a:rPr lang="zh-CN" altLang="en-US" sz="2000" dirty="0"/>
                        <a:t> </a:t>
                      </a:r>
                      <a:r>
                        <a:rPr lang="en-US" altLang="zh-CN" sz="2000" dirty="0"/>
                        <a:t>picture,</a:t>
                      </a:r>
                      <a:r>
                        <a:rPr lang="zh-CN" altLang="en-US" sz="2000" dirty="0"/>
                        <a:t> </a:t>
                      </a:r>
                      <a:r>
                        <a:rPr lang="en-US" altLang="zh-CN" sz="2000" dirty="0"/>
                        <a:t>the</a:t>
                      </a:r>
                      <a:r>
                        <a:rPr lang="zh-CN" altLang="en-US" sz="2000" dirty="0"/>
                        <a:t> </a:t>
                      </a:r>
                      <a:r>
                        <a:rPr lang="en-US" altLang="zh-CN" sz="2000" dirty="0"/>
                        <a:t>correlation</a:t>
                      </a:r>
                      <a:r>
                        <a:rPr lang="zh-CN" altLang="en-US" sz="2000" dirty="0"/>
                        <a:t> </a:t>
                      </a:r>
                      <a:r>
                        <a:rPr lang="en-US" altLang="zh-CN" sz="2000" dirty="0"/>
                        <a:t>of</a:t>
                      </a:r>
                      <a:r>
                        <a:rPr lang="zh-CN" altLang="en-US" sz="2000" dirty="0"/>
                        <a:t> </a:t>
                      </a:r>
                      <a:r>
                        <a:rPr lang="en-US" altLang="zh-CN" sz="2000" dirty="0"/>
                        <a:t>each</a:t>
                      </a:r>
                      <a:r>
                        <a:rPr lang="zh-CN" altLang="en-US" sz="2000" dirty="0"/>
                        <a:t> </a:t>
                      </a:r>
                      <a:r>
                        <a:rPr lang="en-US" altLang="zh-CN" sz="2000" dirty="0"/>
                        <a:t>features</a:t>
                      </a:r>
                      <a:endParaRPr lang="zh-CN" altLang="en-US" sz="2000" dirty="0"/>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218729"/>
                  </a:ext>
                </a:extLst>
              </a:tr>
              <a:tr h="0">
                <a:tc>
                  <a:txBody>
                    <a:bodyPr/>
                    <a:lstStyle/>
                    <a:p>
                      <a:r>
                        <a:rPr lang="en-US" altLang="zh-CN" sz="2000" dirty="0"/>
                        <a:t>Cons</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pPr algn="l"/>
                      <a:r>
                        <a:rPr lang="en-US" altLang="zh-CN" sz="2000" dirty="0"/>
                        <a:t>1.Only</a:t>
                      </a:r>
                      <a:r>
                        <a:rPr lang="zh-CN" altLang="en-US" sz="2000" dirty="0"/>
                        <a:t> </a:t>
                      </a:r>
                      <a:r>
                        <a:rPr lang="en-US" altLang="zh-CN" sz="2000" dirty="0"/>
                        <a:t>imitate</a:t>
                      </a:r>
                      <a:r>
                        <a:rPr lang="zh-CN" altLang="en-US" sz="2000" dirty="0"/>
                        <a:t> </a:t>
                      </a:r>
                      <a:r>
                        <a:rPr lang="en-US" altLang="zh-CN" sz="2000" dirty="0"/>
                        <a:t>the</a:t>
                      </a:r>
                      <a:r>
                        <a:rPr lang="zh-CN" altLang="en-US" sz="2000" dirty="0"/>
                        <a:t> </a:t>
                      </a:r>
                      <a:r>
                        <a:rPr lang="en-US" altLang="zh-CN" sz="2000" dirty="0"/>
                        <a:t>appearance</a:t>
                      </a:r>
                    </a:p>
                    <a:p>
                      <a:pPr algn="l"/>
                      <a:endParaRPr lang="en-US" altLang="zh-CN" sz="2000" dirty="0"/>
                    </a:p>
                    <a:p>
                      <a:pPr algn="l"/>
                      <a:r>
                        <a:rPr lang="en-US" altLang="zh-CN" sz="2000" dirty="0"/>
                        <a:t>2.Hard</a:t>
                      </a:r>
                      <a:r>
                        <a:rPr lang="zh-CN" altLang="en-US" sz="2000" dirty="0"/>
                        <a:t> </a:t>
                      </a:r>
                      <a:r>
                        <a:rPr lang="en-US" altLang="zh-CN" sz="2000" dirty="0"/>
                        <a:t>to</a:t>
                      </a:r>
                      <a:r>
                        <a:rPr lang="zh-CN" altLang="en-US" sz="2000" dirty="0"/>
                        <a:t> </a:t>
                      </a:r>
                      <a:r>
                        <a:rPr lang="en-US" altLang="zh-CN" sz="2000" dirty="0"/>
                        <a:t>learn</a:t>
                      </a:r>
                      <a:r>
                        <a:rPr lang="zh-CN" altLang="en-US" sz="2000" dirty="0"/>
                        <a:t> </a:t>
                      </a:r>
                      <a:r>
                        <a:rPr lang="en-US" altLang="zh-CN" sz="2000" dirty="0"/>
                        <a:t>the</a:t>
                      </a:r>
                      <a:r>
                        <a:rPr lang="zh-CN" altLang="en-US" sz="2000" dirty="0"/>
                        <a:t> </a:t>
                      </a:r>
                      <a:r>
                        <a:rPr lang="en-US" altLang="zh-CN" sz="2000" dirty="0"/>
                        <a:t>correlation</a:t>
                      </a:r>
                      <a:r>
                        <a:rPr lang="zh-CN" altLang="en-US" sz="2000" dirty="0"/>
                        <a:t> </a:t>
                      </a:r>
                      <a:r>
                        <a:rPr lang="en-US" altLang="zh-CN" sz="2000" dirty="0"/>
                        <a:t>between</a:t>
                      </a:r>
                      <a:r>
                        <a:rPr lang="zh-CN" altLang="en-US" sz="2000" dirty="0"/>
                        <a:t> </a:t>
                      </a:r>
                      <a:r>
                        <a:rPr lang="en-US" altLang="zh-CN" sz="2000" dirty="0"/>
                        <a:t>features</a:t>
                      </a:r>
                      <a:endParaRPr lang="zh-CN" altLang="en-US" sz="2000" dirty="0"/>
                    </a:p>
                  </a:txBody>
                  <a:tcPr anchor="ctr">
                    <a:lnB w="12700" cap="flat" cmpd="sng" algn="ctr">
                      <a:solidFill>
                        <a:schemeClr val="tx1"/>
                      </a:solidFill>
                      <a:prstDash val="solid"/>
                      <a:round/>
                      <a:headEnd type="none" w="med" len="med"/>
                      <a:tailEnd type="none" w="med" len="med"/>
                    </a:lnB>
                  </a:tcPr>
                </a:tc>
                <a:tc>
                  <a:txBody>
                    <a:bodyPr/>
                    <a:lstStyle/>
                    <a:p>
                      <a:pPr algn="l"/>
                      <a:r>
                        <a:rPr lang="en-US" altLang="zh-CN" sz="2000" dirty="0"/>
                        <a:t>1.Generation</a:t>
                      </a:r>
                      <a:r>
                        <a:rPr lang="zh-CN" altLang="en-US" sz="2000" dirty="0"/>
                        <a:t> </a:t>
                      </a:r>
                      <a:r>
                        <a:rPr lang="en-US" altLang="zh-CN" sz="2000" dirty="0"/>
                        <a:t>is</a:t>
                      </a:r>
                      <a:r>
                        <a:rPr lang="zh-CN" altLang="en-US" sz="2000" dirty="0"/>
                        <a:t> </a:t>
                      </a:r>
                      <a:r>
                        <a:rPr lang="en-US" altLang="zh-CN" sz="2000" dirty="0"/>
                        <a:t>not</a:t>
                      </a:r>
                      <a:r>
                        <a:rPr lang="zh-CN" altLang="en-US" sz="2000" dirty="0"/>
                        <a:t> </a:t>
                      </a:r>
                      <a:r>
                        <a:rPr lang="en-US" altLang="zh-CN" sz="2000" dirty="0"/>
                        <a:t>always</a:t>
                      </a:r>
                      <a:r>
                        <a:rPr lang="zh-CN" altLang="en-US" sz="2000" dirty="0"/>
                        <a:t> </a:t>
                      </a:r>
                      <a:r>
                        <a:rPr lang="en-US" altLang="zh-CN" sz="2000" dirty="0"/>
                        <a:t>feasible</a:t>
                      </a:r>
                    </a:p>
                    <a:p>
                      <a:pPr algn="l"/>
                      <a:endParaRPr lang="en-US" altLang="zh-CN" sz="2000" dirty="0"/>
                    </a:p>
                    <a:p>
                      <a:pPr algn="l"/>
                      <a:r>
                        <a:rPr lang="en-US" altLang="zh-CN" sz="2000" dirty="0"/>
                        <a:t>2.Hard</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en-US" altLang="zh-CN" sz="2000" dirty="0"/>
                        <a:t>iterative</a:t>
                      </a:r>
                      <a:r>
                        <a:rPr lang="zh-CN" altLang="en-US" sz="2000" dirty="0"/>
                        <a:t> </a:t>
                      </a:r>
                      <a:r>
                        <a:rPr lang="en-US" altLang="zh-CN" sz="2000" dirty="0"/>
                        <a:t>sampling</a:t>
                      </a:r>
                      <a:endParaRPr lang="zh-CN" altLang="en-US" sz="20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8421838"/>
                  </a:ext>
                </a:extLst>
              </a:tr>
            </a:tbl>
          </a:graphicData>
        </a:graphic>
      </p:graphicFrame>
    </p:spTree>
    <p:extLst>
      <p:ext uri="{BB962C8B-B14F-4D97-AF65-F5344CB8AC3E}">
        <p14:creationId xmlns:p14="http://schemas.microsoft.com/office/powerpoint/2010/main" val="253063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rotWithShape="1">
          <a:blip r:embed="rId3">
            <a:alphaModFix/>
          </a:blip>
          <a:srcRect r="59101"/>
          <a:stretch/>
        </p:blipFill>
        <p:spPr>
          <a:xfrm>
            <a:off x="7562742" y="2611300"/>
            <a:ext cx="3551921" cy="1105536"/>
          </a:xfrm>
          <a:prstGeom prst="rect">
            <a:avLst/>
          </a:prstGeom>
          <a:noFill/>
          <a:ln>
            <a:noFill/>
          </a:ln>
        </p:spPr>
      </p:pic>
      <p:pic>
        <p:nvPicPr>
          <p:cNvPr id="65" name="Google Shape;65;p14"/>
          <p:cNvPicPr preferRelativeResize="0"/>
          <p:nvPr/>
        </p:nvPicPr>
        <p:blipFill rotWithShape="1">
          <a:blip r:embed="rId3">
            <a:alphaModFix/>
          </a:blip>
          <a:srcRect l="41520"/>
          <a:stretch/>
        </p:blipFill>
        <p:spPr>
          <a:xfrm>
            <a:off x="6799401" y="3830464"/>
            <a:ext cx="5078601" cy="1105536"/>
          </a:xfrm>
          <a:prstGeom prst="rect">
            <a:avLst/>
          </a:prstGeom>
          <a:noFill/>
          <a:ln>
            <a:noFill/>
          </a:ln>
        </p:spPr>
      </p:pic>
      <p:sp>
        <p:nvSpPr>
          <p:cNvPr id="66" name="Google Shape;66;p14"/>
          <p:cNvSpPr txBox="1"/>
          <p:nvPr/>
        </p:nvSpPr>
        <p:spPr>
          <a:xfrm>
            <a:off x="636367" y="2049833"/>
            <a:ext cx="5565600" cy="1276400"/>
          </a:xfrm>
          <a:prstGeom prst="rect">
            <a:avLst/>
          </a:prstGeom>
          <a:noFill/>
          <a:ln>
            <a:noFill/>
          </a:ln>
        </p:spPr>
        <p:txBody>
          <a:bodyPr spcFirstLastPara="1" wrap="square" lIns="121900" tIns="121900" rIns="121900" bIns="121900" anchor="t" anchorCtr="0">
            <a:noAutofit/>
          </a:bodyPr>
          <a:lstStyle/>
          <a:p>
            <a:pPr marL="239993" indent="-330192" defTabSz="1219170">
              <a:buClr>
                <a:srgbClr val="000000"/>
              </a:buClr>
              <a:buSzPts val="2400"/>
              <a:buFont typeface="Impact"/>
              <a:buChar char="●"/>
            </a:pPr>
            <a:r>
              <a:rPr lang="en-US" altLang="zh-CN" sz="3200" kern="0" dirty="0">
                <a:solidFill>
                  <a:srgbClr val="000000"/>
                </a:solidFill>
                <a:latin typeface="+mj-lt"/>
                <a:ea typeface="Impact"/>
                <a:cs typeface="Impact"/>
                <a:sym typeface="Impact"/>
              </a:rPr>
              <a:t>Generate contour drawings</a:t>
            </a:r>
            <a:endParaRPr sz="3200" kern="0" dirty="0">
              <a:solidFill>
                <a:srgbClr val="000000"/>
              </a:solidFill>
              <a:latin typeface="+mj-lt"/>
              <a:ea typeface="Impact"/>
              <a:cs typeface="Impact"/>
              <a:sym typeface="Impact"/>
            </a:endParaRPr>
          </a:p>
          <a:p>
            <a:pPr marL="239993" indent="-330192" defTabSz="1219170">
              <a:buClr>
                <a:srgbClr val="000000"/>
              </a:buClr>
              <a:buSzPts val="2400"/>
              <a:buFont typeface="Impact"/>
              <a:buChar char="●"/>
            </a:pPr>
            <a:r>
              <a:rPr lang="en-US" altLang="zh-CN" sz="3200" kern="0" dirty="0">
                <a:solidFill>
                  <a:srgbClr val="000000"/>
                </a:solidFill>
                <a:latin typeface="+mj-lt"/>
                <a:ea typeface="Impact"/>
                <a:cs typeface="Impact"/>
                <a:sym typeface="Impact"/>
              </a:rPr>
              <a:t>Adopt artistic style</a:t>
            </a:r>
            <a:endParaRPr sz="3200" kern="0" dirty="0">
              <a:solidFill>
                <a:srgbClr val="000000"/>
              </a:solidFill>
              <a:latin typeface="+mj-lt"/>
              <a:ea typeface="Impact"/>
              <a:cs typeface="Impact"/>
              <a:sym typeface="Impact"/>
            </a:endParaRPr>
          </a:p>
        </p:txBody>
      </p:sp>
      <p:sp>
        <p:nvSpPr>
          <p:cNvPr id="68" name="Google Shape;68;p14"/>
          <p:cNvSpPr txBox="1"/>
          <p:nvPr/>
        </p:nvSpPr>
        <p:spPr>
          <a:xfrm>
            <a:off x="405027" y="1286267"/>
            <a:ext cx="2266400" cy="763600"/>
          </a:xfrm>
          <a:prstGeom prst="rect">
            <a:avLst/>
          </a:prstGeom>
          <a:noFill/>
          <a:ln>
            <a:noFill/>
          </a:ln>
        </p:spPr>
        <p:txBody>
          <a:bodyPr spcFirstLastPara="1" wrap="square" lIns="121900" tIns="121900" rIns="121900" bIns="121900" anchor="t" anchorCtr="0">
            <a:noAutofit/>
          </a:bodyPr>
          <a:lstStyle/>
          <a:p>
            <a:pPr marL="479988" indent="-373992" defTabSz="1219170">
              <a:buClr>
                <a:srgbClr val="000000"/>
              </a:buClr>
              <a:buSzPts val="3000"/>
              <a:buFont typeface="Arial"/>
              <a:buChar char="➢"/>
            </a:pPr>
            <a:r>
              <a:rPr lang="en-US" altLang="zh-CN" sz="4000" kern="0" dirty="0">
                <a:solidFill>
                  <a:srgbClr val="000000"/>
                </a:solidFill>
                <a:latin typeface="Arial"/>
                <a:cs typeface="Arial"/>
                <a:sym typeface="Arial"/>
              </a:rPr>
              <a:t>Goals</a:t>
            </a:r>
            <a:endParaRPr sz="4000" kern="0" dirty="0">
              <a:solidFill>
                <a:srgbClr val="000000"/>
              </a:solidFill>
              <a:latin typeface="Arial"/>
              <a:cs typeface="Arial"/>
              <a:sym typeface="Arial"/>
            </a:endParaRPr>
          </a:p>
        </p:txBody>
      </p:sp>
      <p:sp>
        <p:nvSpPr>
          <p:cNvPr id="69" name="Google Shape;69;p14"/>
          <p:cNvSpPr txBox="1"/>
          <p:nvPr/>
        </p:nvSpPr>
        <p:spPr>
          <a:xfrm>
            <a:off x="7282933" y="4936000"/>
            <a:ext cx="835200" cy="61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Input</a:t>
            </a:r>
            <a:endParaRPr sz="1867" kern="0">
              <a:solidFill>
                <a:srgbClr val="000000"/>
              </a:solidFill>
              <a:latin typeface="Arial"/>
              <a:cs typeface="Arial"/>
              <a:sym typeface="Arial"/>
            </a:endParaRPr>
          </a:p>
        </p:txBody>
      </p:sp>
      <p:sp>
        <p:nvSpPr>
          <p:cNvPr id="70" name="Google Shape;70;p14"/>
          <p:cNvSpPr txBox="1"/>
          <p:nvPr/>
        </p:nvSpPr>
        <p:spPr>
          <a:xfrm>
            <a:off x="8377599" y="4936000"/>
            <a:ext cx="2057200" cy="61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Edge Detection</a:t>
            </a:r>
            <a:endParaRPr sz="1867" kern="0">
              <a:solidFill>
                <a:srgbClr val="000000"/>
              </a:solidFill>
              <a:latin typeface="Arial"/>
              <a:cs typeface="Arial"/>
              <a:sym typeface="Arial"/>
            </a:endParaRPr>
          </a:p>
        </p:txBody>
      </p:sp>
      <p:sp>
        <p:nvSpPr>
          <p:cNvPr id="71" name="Google Shape;71;p14"/>
          <p:cNvSpPr txBox="1"/>
          <p:nvPr/>
        </p:nvSpPr>
        <p:spPr>
          <a:xfrm>
            <a:off x="10110600" y="4936000"/>
            <a:ext cx="2057200" cy="61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Contour Drawing</a:t>
            </a:r>
            <a:endParaRPr sz="1867" kern="0">
              <a:solidFill>
                <a:srgbClr val="000000"/>
              </a:solidFill>
              <a:latin typeface="Arial"/>
              <a:cs typeface="Arial"/>
              <a:sym typeface="Arial"/>
            </a:endParaRPr>
          </a:p>
        </p:txBody>
      </p:sp>
      <p:sp>
        <p:nvSpPr>
          <p:cNvPr id="72" name="Google Shape;72;p14"/>
          <p:cNvSpPr txBox="1"/>
          <p:nvPr/>
        </p:nvSpPr>
        <p:spPr>
          <a:xfrm>
            <a:off x="342200" y="3555667"/>
            <a:ext cx="2266400" cy="763600"/>
          </a:xfrm>
          <a:prstGeom prst="rect">
            <a:avLst/>
          </a:prstGeom>
          <a:noFill/>
          <a:ln>
            <a:noFill/>
          </a:ln>
        </p:spPr>
        <p:txBody>
          <a:bodyPr spcFirstLastPara="1" wrap="square" lIns="121900" tIns="121900" rIns="121900" bIns="121900" anchor="t" anchorCtr="0">
            <a:noAutofit/>
          </a:bodyPr>
          <a:lstStyle/>
          <a:p>
            <a:pPr marL="479988" indent="-373992" defTabSz="1219170">
              <a:buClr>
                <a:srgbClr val="000000"/>
              </a:buClr>
              <a:buSzPts val="3000"/>
              <a:buFont typeface="Arial"/>
              <a:buChar char="➢"/>
            </a:pPr>
            <a:r>
              <a:rPr lang="en-US" altLang="zh-CN" sz="4000" kern="0" dirty="0">
                <a:solidFill>
                  <a:srgbClr val="000000"/>
                </a:solidFill>
                <a:latin typeface="Arial"/>
                <a:cs typeface="Arial"/>
                <a:sym typeface="Arial"/>
              </a:rPr>
              <a:t>Ideas</a:t>
            </a:r>
            <a:endParaRPr sz="4000" kern="0" dirty="0">
              <a:solidFill>
                <a:srgbClr val="000000"/>
              </a:solidFill>
              <a:latin typeface="Arial"/>
              <a:cs typeface="Arial"/>
              <a:sym typeface="Arial"/>
            </a:endParaRPr>
          </a:p>
        </p:txBody>
      </p:sp>
      <p:sp>
        <p:nvSpPr>
          <p:cNvPr id="73" name="Google Shape;73;p14"/>
          <p:cNvSpPr txBox="1"/>
          <p:nvPr/>
        </p:nvSpPr>
        <p:spPr>
          <a:xfrm>
            <a:off x="636366" y="4355200"/>
            <a:ext cx="6926375" cy="1276400"/>
          </a:xfrm>
          <a:prstGeom prst="rect">
            <a:avLst/>
          </a:prstGeom>
          <a:noFill/>
          <a:ln>
            <a:noFill/>
          </a:ln>
        </p:spPr>
        <p:txBody>
          <a:bodyPr spcFirstLastPara="1" wrap="square" lIns="121900" tIns="121900" rIns="121900" bIns="121900" anchor="t" anchorCtr="0">
            <a:noAutofit/>
          </a:bodyPr>
          <a:lstStyle/>
          <a:p>
            <a:pPr marL="239993" indent="-330192" defTabSz="1219170">
              <a:buClr>
                <a:srgbClr val="000000"/>
              </a:buClr>
              <a:buSzPts val="2400"/>
              <a:buFont typeface="Impact"/>
              <a:buChar char="●"/>
            </a:pPr>
            <a:r>
              <a:rPr lang="en-US" altLang="zh-CN" sz="3200" kern="0" dirty="0">
                <a:solidFill>
                  <a:srgbClr val="000000"/>
                </a:solidFill>
                <a:latin typeface="+mj-lt"/>
                <a:sym typeface="Impact"/>
              </a:rPr>
              <a:t>Adopt conditional GAN</a:t>
            </a:r>
            <a:r>
              <a:rPr lang="en-US" altLang="zh-CN" sz="3200" kern="0" baseline="30000" dirty="0">
                <a:solidFill>
                  <a:srgbClr val="000000"/>
                </a:solidFill>
                <a:latin typeface="+mj-lt"/>
                <a:sym typeface="Impact"/>
              </a:rPr>
              <a:t>[</a:t>
            </a:r>
            <a:r>
              <a:rPr lang="en-US" altLang="zh-CN" sz="3200" kern="0" baseline="30000" dirty="0">
                <a:solidFill>
                  <a:srgbClr val="00FF00"/>
                </a:solidFill>
                <a:latin typeface="+mj-lt"/>
                <a:sym typeface="Impact"/>
              </a:rPr>
              <a:t>2</a:t>
            </a:r>
            <a:r>
              <a:rPr lang="en-US" altLang="zh-CN" sz="3200" kern="0" baseline="30000" dirty="0">
                <a:solidFill>
                  <a:srgbClr val="000000"/>
                </a:solidFill>
                <a:latin typeface="+mj-lt"/>
                <a:sym typeface="Impact"/>
              </a:rPr>
              <a:t>]</a:t>
            </a:r>
            <a:endParaRPr sz="3200" kern="0" baseline="30000" dirty="0">
              <a:solidFill>
                <a:srgbClr val="000000"/>
              </a:solidFill>
              <a:latin typeface="+mj-lt"/>
              <a:sym typeface="Impact"/>
            </a:endParaRPr>
          </a:p>
          <a:p>
            <a:pPr marL="239993" indent="-330192" defTabSz="1219170">
              <a:buClr>
                <a:srgbClr val="000000"/>
              </a:buClr>
              <a:buSzPts val="2400"/>
              <a:buFont typeface="Impact"/>
              <a:buChar char="●"/>
            </a:pPr>
            <a:r>
              <a:rPr lang="en-US" altLang="zh-CN" sz="3200" kern="0" dirty="0">
                <a:solidFill>
                  <a:srgbClr val="000000"/>
                </a:solidFill>
                <a:latin typeface="+mj-lt"/>
                <a:sym typeface="Impact"/>
              </a:rPr>
              <a:t>Map 1 image to 5 ground truths</a:t>
            </a:r>
            <a:endParaRPr sz="3200" kern="0" dirty="0">
              <a:solidFill>
                <a:srgbClr val="000000"/>
              </a:solidFill>
              <a:latin typeface="+mj-lt"/>
              <a:sym typeface="Impact"/>
            </a:endParaRPr>
          </a:p>
        </p:txBody>
      </p:sp>
      <p:cxnSp>
        <p:nvCxnSpPr>
          <p:cNvPr id="74" name="Google Shape;74;p14"/>
          <p:cNvCxnSpPr/>
          <p:nvPr/>
        </p:nvCxnSpPr>
        <p:spPr>
          <a:xfrm>
            <a:off x="29133" y="6217333"/>
            <a:ext cx="12143600" cy="0"/>
          </a:xfrm>
          <a:prstGeom prst="straightConnector1">
            <a:avLst/>
          </a:prstGeom>
          <a:noFill/>
          <a:ln w="9525" cap="flat" cmpd="sng">
            <a:solidFill>
              <a:schemeClr val="dk2"/>
            </a:solidFill>
            <a:prstDash val="solid"/>
            <a:round/>
            <a:headEnd type="none" w="med" len="med"/>
            <a:tailEnd type="none" w="med" len="med"/>
          </a:ln>
        </p:spPr>
      </p:cxnSp>
      <p:sp>
        <p:nvSpPr>
          <p:cNvPr id="75" name="Google Shape;75;p14"/>
          <p:cNvSpPr txBox="1"/>
          <p:nvPr/>
        </p:nvSpPr>
        <p:spPr>
          <a:xfrm>
            <a:off x="0" y="6096000"/>
            <a:ext cx="9784000" cy="51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[2] M. Mirza and S.Osindero. Conditional Generative Adversarial Nets. In arXiv:1411.1784</a:t>
            </a:r>
            <a:endParaRPr sz="1867" kern="0">
              <a:solidFill>
                <a:srgbClr val="000000"/>
              </a:solidFill>
              <a:latin typeface="Arial"/>
              <a:cs typeface="Arial"/>
              <a:sym typeface="Arial"/>
            </a:endParaRPr>
          </a:p>
        </p:txBody>
      </p:sp>
      <p:cxnSp>
        <p:nvCxnSpPr>
          <p:cNvPr id="15" name="Google Shape;81;p15">
            <a:extLst>
              <a:ext uri="{FF2B5EF4-FFF2-40B4-BE49-F238E27FC236}">
                <a16:creationId xmlns:a16="http://schemas.microsoft.com/office/drawing/2014/main" id="{BF30773F-BC05-4788-AE74-52AEAB215E09}"/>
              </a:ext>
            </a:extLst>
          </p:cNvPr>
          <p:cNvCxnSpPr/>
          <p:nvPr/>
        </p:nvCxnSpPr>
        <p:spPr>
          <a:xfrm>
            <a:off x="24200" y="1010477"/>
            <a:ext cx="12143600" cy="0"/>
          </a:xfrm>
          <a:prstGeom prst="straightConnector1">
            <a:avLst/>
          </a:prstGeom>
          <a:noFill/>
          <a:ln w="9525" cap="flat" cmpd="sng">
            <a:solidFill>
              <a:schemeClr val="dk2"/>
            </a:solidFill>
            <a:prstDash val="solid"/>
            <a:round/>
            <a:headEnd type="none" w="med" len="med"/>
            <a:tailEnd type="none" w="med" len="med"/>
          </a:ln>
        </p:spPr>
      </p:cxnSp>
      <p:sp>
        <p:nvSpPr>
          <p:cNvPr id="5" name="Rectangle 4">
            <a:extLst>
              <a:ext uri="{FF2B5EF4-FFF2-40B4-BE49-F238E27FC236}">
                <a16:creationId xmlns:a16="http://schemas.microsoft.com/office/drawing/2014/main" id="{850BF90B-AFAC-49CC-97E7-D5BAF20988B7}"/>
              </a:ext>
            </a:extLst>
          </p:cNvPr>
          <p:cNvSpPr/>
          <p:nvPr/>
        </p:nvSpPr>
        <p:spPr>
          <a:xfrm>
            <a:off x="12015" y="93899"/>
            <a:ext cx="10194182" cy="769441"/>
          </a:xfrm>
          <a:prstGeom prst="rect">
            <a:avLst/>
          </a:prstGeom>
        </p:spPr>
        <p:txBody>
          <a:bodyPr wrap="square">
            <a:spAutoFit/>
          </a:bodyPr>
          <a:lstStyle/>
          <a:p>
            <a:pPr marL="285750" lvl="0" indent="-285750">
              <a:buFont typeface="Wingdings" pitchFamily="2" charset="2"/>
              <a:buChar char="u"/>
            </a:pPr>
            <a:r>
              <a:rPr kumimoji="1" lang="en-US" altLang="zh-CN" sz="4400" b="1" dirty="0">
                <a:solidFill>
                  <a:prstClr val="black"/>
                </a:solidFill>
                <a:latin typeface="等线" panose="020F0502020204030204"/>
                <a:ea typeface="等线" panose="02010600030101010101" pitchFamily="2" charset="-122"/>
              </a:rPr>
              <a:t>Introduction</a:t>
            </a:r>
            <a:endParaRPr kumimoji="1" lang="zh-CN" altLang="en-US" sz="4400" dirty="0">
              <a:solidFill>
                <a:prstClr val="black"/>
              </a:solidFill>
              <a:latin typeface="等线" panose="020F0502020204030204"/>
              <a:ea typeface="等线"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3A2BD6A-1428-1D41-B89E-E3C9E203F20A}"/>
              </a:ext>
            </a:extLst>
          </p:cNvPr>
          <p:cNvSpPr txBox="1"/>
          <p:nvPr/>
        </p:nvSpPr>
        <p:spPr>
          <a:xfrm>
            <a:off x="0" y="90100"/>
            <a:ext cx="12192000" cy="769441"/>
          </a:xfrm>
          <a:prstGeom prst="rect">
            <a:avLst/>
          </a:prstGeom>
          <a:noFill/>
        </p:spPr>
        <p:txBody>
          <a:bodyPr wrap="square" rtlCol="0">
            <a:spAutoFit/>
          </a:bodyPr>
          <a:lstStyle/>
          <a:p>
            <a:pPr marL="285750" indent="-285750">
              <a:buFont typeface="Wingdings" pitchFamily="2" charset="2"/>
              <a:buChar char="u"/>
            </a:pPr>
            <a:r>
              <a:rPr kumimoji="1" lang="en-US" altLang="zh-CN" sz="4400" b="1" dirty="0">
                <a:solidFill>
                  <a:prstClr val="black"/>
                </a:solidFill>
                <a:latin typeface="等线" panose="020F0502020204030204"/>
                <a:ea typeface="等线" panose="02010600030101010101" pitchFamily="2" charset="-122"/>
              </a:rPr>
              <a:t>Conditional Generative Adversarial Network</a:t>
            </a:r>
            <a:endParaRPr kumimoji="1" lang="zh-CN" altLang="en-US" sz="4400" b="1" dirty="0">
              <a:solidFill>
                <a:prstClr val="black"/>
              </a:solidFill>
              <a:latin typeface="等线" panose="020F0502020204030204"/>
              <a:ea typeface="等线" panose="02010600030101010101" pitchFamily="2" charset="-122"/>
            </a:endParaRPr>
          </a:p>
        </p:txBody>
      </p:sp>
      <p:sp>
        <p:nvSpPr>
          <p:cNvPr id="7" name="文本框 6">
            <a:extLst>
              <a:ext uri="{FF2B5EF4-FFF2-40B4-BE49-F238E27FC236}">
                <a16:creationId xmlns:a16="http://schemas.microsoft.com/office/drawing/2014/main" id="{0E395FBD-0D56-7E46-A6D7-D6F376D3EC4E}"/>
              </a:ext>
            </a:extLst>
          </p:cNvPr>
          <p:cNvSpPr txBox="1"/>
          <p:nvPr/>
        </p:nvSpPr>
        <p:spPr>
          <a:xfrm>
            <a:off x="173664" y="1099858"/>
            <a:ext cx="5922336" cy="461665"/>
          </a:xfrm>
          <a:prstGeom prst="rect">
            <a:avLst/>
          </a:prstGeom>
          <a:noFill/>
        </p:spPr>
        <p:txBody>
          <a:bodyPr wrap="square" rtlCol="0">
            <a:spAutoFit/>
          </a:bodyPr>
          <a:lstStyle/>
          <a:p>
            <a:r>
              <a:rPr kumimoji="1" lang="en-US" altLang="zh-CN" sz="2400" b="1" dirty="0"/>
              <a:t>I.</a:t>
            </a:r>
            <a:r>
              <a:rPr kumimoji="1" lang="zh-CN" altLang="en-US" sz="2400" b="1" dirty="0"/>
              <a:t> </a:t>
            </a:r>
            <a:r>
              <a:rPr lang="en-US" altLang="zh-CN" sz="2400" b="1" dirty="0">
                <a:solidFill>
                  <a:prstClr val="black"/>
                </a:solidFill>
              </a:rPr>
              <a:t>Generative </a:t>
            </a:r>
            <a:r>
              <a:rPr lang="en-US" altLang="zh-CN" sz="2400" b="1" dirty="0"/>
              <a:t>Adversarial</a:t>
            </a:r>
            <a:r>
              <a:rPr lang="en-US" altLang="zh-CN" sz="2400" b="1" dirty="0">
                <a:solidFill>
                  <a:prstClr val="black"/>
                </a:solidFill>
              </a:rPr>
              <a:t> Networks</a:t>
            </a:r>
            <a:r>
              <a:rPr kumimoji="1" lang="zh-CN" altLang="en-US" sz="2400" b="1" dirty="0"/>
              <a:t> </a:t>
            </a:r>
          </a:p>
        </p:txBody>
      </p:sp>
      <p:sp>
        <p:nvSpPr>
          <p:cNvPr id="10" name="文本框 9">
            <a:extLst>
              <a:ext uri="{FF2B5EF4-FFF2-40B4-BE49-F238E27FC236}">
                <a16:creationId xmlns:a16="http://schemas.microsoft.com/office/drawing/2014/main" id="{580D7135-F9D9-0A42-BD9B-1DEB1BB84A58}"/>
              </a:ext>
            </a:extLst>
          </p:cNvPr>
          <p:cNvSpPr txBox="1"/>
          <p:nvPr/>
        </p:nvSpPr>
        <p:spPr>
          <a:xfrm>
            <a:off x="205563" y="4125164"/>
            <a:ext cx="9372600" cy="461665"/>
          </a:xfrm>
          <a:prstGeom prst="rect">
            <a:avLst/>
          </a:prstGeom>
          <a:noFill/>
        </p:spPr>
        <p:txBody>
          <a:bodyPr wrap="square" rtlCol="0">
            <a:spAutoFit/>
          </a:bodyPr>
          <a:lstStyle/>
          <a:p>
            <a:r>
              <a:rPr lang="en-US" altLang="zh-CN" sz="2400" b="1" dirty="0">
                <a:solidFill>
                  <a:prstClr val="black"/>
                </a:solidFill>
              </a:rPr>
              <a:t>III.</a:t>
            </a:r>
            <a:r>
              <a:rPr lang="zh-CN" altLang="en-US" sz="2400" b="1" dirty="0">
                <a:solidFill>
                  <a:prstClr val="black"/>
                </a:solidFill>
              </a:rPr>
              <a:t> </a:t>
            </a:r>
            <a:r>
              <a:rPr lang="en-US" altLang="zh-CN" sz="2400" b="1" dirty="0">
                <a:solidFill>
                  <a:prstClr val="black"/>
                </a:solidFill>
              </a:rPr>
              <a:t>Training scheme</a:t>
            </a:r>
            <a:endParaRPr lang="zh-CN" altLang="en-US" sz="2400" b="1" dirty="0">
              <a:solidFill>
                <a:prstClr val="black"/>
              </a:solidFill>
            </a:endParaRP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B31C98C9-CC74-F242-830D-50310B637EDC}"/>
                  </a:ext>
                </a:extLst>
              </p:cNvPr>
              <p:cNvSpPr txBox="1"/>
              <p:nvPr/>
            </p:nvSpPr>
            <p:spPr>
              <a:xfrm>
                <a:off x="609733" y="4471407"/>
                <a:ext cx="9372600" cy="1754326"/>
              </a:xfrm>
              <a:prstGeom prst="rect">
                <a:avLst/>
              </a:prstGeom>
              <a:noFill/>
            </p:spPr>
            <p:txBody>
              <a:bodyPr wrap="square" rtlCol="0">
                <a:spAutoFit/>
              </a:bodyPr>
              <a:lstStyle/>
              <a:p>
                <a:pPr marL="285750" indent="-285750">
                  <a:buFont typeface="Wingdings" pitchFamily="2" charset="2"/>
                  <a:buChar char="l"/>
                </a:pPr>
                <a:r>
                  <a:rPr kumimoji="1" lang="en-US" altLang="zh-CN" dirty="0"/>
                  <a:t>Initialize</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with</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zh-CN" altLang="en-US" i="1" smtClean="0">
                            <a:latin typeface="Cambria Math" panose="02040503050406030204" pitchFamily="18" charset="0"/>
                          </a:rPr>
                          <m:t>𝜃</m:t>
                        </m:r>
                      </m:e>
                      <m:sub>
                        <m:r>
                          <a:rPr kumimoji="1" lang="en-US" altLang="zh-CN" b="0" i="1" smtClean="0">
                            <a:latin typeface="Cambria Math" panose="02040503050406030204" pitchFamily="18" charset="0"/>
                          </a:rPr>
                          <m:t>𝐺</m:t>
                        </m:r>
                      </m:sub>
                    </m:sSub>
                  </m:oMath>
                </a14:m>
                <a:r>
                  <a:rPr kumimoji="1" lang="zh-CN" altLang="en-US" dirty="0"/>
                  <a:t> </a:t>
                </a:r>
                <a:r>
                  <a:rPr kumimoji="1" lang="en-US" altLang="zh-CN" dirty="0"/>
                  <a:t>and</a:t>
                </a:r>
                <a:r>
                  <a:rPr kumimoji="1" lang="zh-CN" altLang="en-US" dirty="0"/>
                  <a:t> </a:t>
                </a:r>
                <a:r>
                  <a:rPr kumimoji="1" lang="en-US" altLang="zh-CN" dirty="0"/>
                  <a:t>Discriminator</a:t>
                </a:r>
                <a:r>
                  <a:rPr kumimoji="1" lang="zh-CN" altLang="en-US" dirty="0"/>
                  <a:t> </a:t>
                </a:r>
                <a:r>
                  <a:rPr kumimoji="1" lang="en-US" altLang="zh-CN" dirty="0"/>
                  <a:t>with</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zh-CN" altLang="en-US" i="1" smtClean="0">
                            <a:latin typeface="Cambria Math" panose="02040503050406030204" pitchFamily="18" charset="0"/>
                          </a:rPr>
                          <m:t>𝜃</m:t>
                        </m:r>
                      </m:e>
                      <m:sub>
                        <m:r>
                          <a:rPr kumimoji="1" lang="en-US" altLang="zh-CN" b="0" i="1" smtClean="0">
                            <a:latin typeface="Cambria Math" panose="02040503050406030204" pitchFamily="18" charset="0"/>
                          </a:rPr>
                          <m:t>𝐷</m:t>
                        </m:r>
                      </m:sub>
                    </m:sSub>
                  </m:oMath>
                </a14:m>
                <a:r>
                  <a:rPr kumimoji="1" lang="zh-CN" altLang="en-US" dirty="0"/>
                  <a:t> </a:t>
                </a:r>
                <a:endParaRPr kumimoji="1" lang="en-US" altLang="zh-CN" dirty="0"/>
              </a:p>
              <a:p>
                <a:pPr marL="285750" indent="-285750">
                  <a:buFont typeface="Wingdings" pitchFamily="2" charset="2"/>
                  <a:buChar char="l"/>
                </a:pPr>
                <a:r>
                  <a:rPr kumimoji="1" lang="en-US" altLang="zh-CN" dirty="0"/>
                  <a:t>In</a:t>
                </a:r>
                <a:r>
                  <a:rPr kumimoji="1" lang="zh-CN" altLang="en-US" dirty="0"/>
                  <a:t> </a:t>
                </a:r>
                <a:r>
                  <a:rPr kumimoji="1" lang="en-US" altLang="zh-CN" dirty="0"/>
                  <a:t>each</a:t>
                </a:r>
                <a:r>
                  <a:rPr kumimoji="1" lang="zh-CN" altLang="en-US" dirty="0"/>
                  <a:t> </a:t>
                </a:r>
                <a:r>
                  <a:rPr kumimoji="1" lang="en-US" altLang="zh-CN" dirty="0"/>
                  <a:t>iteration</a:t>
                </a:r>
                <a:r>
                  <a:rPr kumimoji="1" lang="zh-CN" altLang="en-US" dirty="0"/>
                  <a:t> </a:t>
                </a:r>
                <a:r>
                  <a:rPr kumimoji="1" lang="en-US" altLang="zh-CN" dirty="0"/>
                  <a:t>of</a:t>
                </a:r>
                <a:r>
                  <a:rPr kumimoji="1" lang="zh-CN" altLang="en-US" dirty="0"/>
                  <a:t> </a:t>
                </a:r>
                <a:r>
                  <a:rPr kumimoji="1" lang="en-US" altLang="zh-CN" dirty="0"/>
                  <a:t>training</a:t>
                </a:r>
                <a:r>
                  <a:rPr kumimoji="1" lang="zh-CN" altLang="en-US" dirty="0"/>
                  <a:t>：</a:t>
                </a:r>
                <a:endParaRPr kumimoji="1" lang="en-US" altLang="zh-CN" dirty="0"/>
              </a:p>
              <a:p>
                <a:pPr lvl="1"/>
                <a:r>
                  <a:rPr kumimoji="1" lang="en-US" altLang="zh-CN" b="1" dirty="0"/>
                  <a:t>Step1:</a:t>
                </a:r>
                <a:r>
                  <a:rPr kumimoji="1" lang="zh-CN" altLang="en-US" b="1" dirty="0"/>
                  <a:t> </a:t>
                </a:r>
                <a:r>
                  <a:rPr kumimoji="1" lang="en-US" altLang="zh-CN" dirty="0"/>
                  <a:t>Fix</a:t>
                </a:r>
                <a:r>
                  <a:rPr kumimoji="1" lang="zh-CN" altLang="en-US" dirty="0"/>
                  <a:t> </a:t>
                </a:r>
                <a:r>
                  <a:rPr kumimoji="1" lang="en-US" altLang="zh-CN" dirty="0"/>
                  <a:t>G,</a:t>
                </a:r>
                <a:r>
                  <a:rPr kumimoji="1" lang="zh-CN" altLang="en-US" dirty="0"/>
                  <a:t> </a:t>
                </a:r>
                <a:r>
                  <a:rPr kumimoji="1" lang="en-US" altLang="zh-CN" dirty="0"/>
                  <a:t>update</a:t>
                </a:r>
                <a:r>
                  <a:rPr kumimoji="1" lang="zh-CN" altLang="en-US" dirty="0"/>
                  <a:t> </a:t>
                </a:r>
                <a:r>
                  <a:rPr kumimoji="1" lang="en-US" altLang="zh-CN" dirty="0"/>
                  <a:t>D,</a:t>
                </a:r>
                <a:r>
                  <a:rPr kumimoji="1" lang="zh-CN" altLang="en-US" dirty="0"/>
                  <a:t> </a:t>
                </a:r>
                <a:endParaRPr kumimoji="1" lang="en-US" altLang="zh-CN" dirty="0"/>
              </a:p>
              <a:p>
                <a:pPr lvl="1"/>
                <a:r>
                  <a:rPr kumimoji="1" lang="en-US" altLang="zh-CN" dirty="0"/>
                  <a:t>	</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give</a:t>
                </a:r>
                <a:r>
                  <a:rPr kumimoji="1" lang="zh-CN" altLang="en-US" dirty="0"/>
                  <a:t> </a:t>
                </a:r>
                <a:r>
                  <a:rPr kumimoji="1" lang="en-US" altLang="zh-CN" dirty="0"/>
                  <a:t>correct</a:t>
                </a:r>
                <a:r>
                  <a:rPr kumimoji="1" lang="zh-CN" altLang="en-US" dirty="0"/>
                  <a:t> </a:t>
                </a:r>
                <a:r>
                  <a:rPr kumimoji="1" lang="en-US" altLang="zh-CN" dirty="0"/>
                  <a:t>evaluation</a:t>
                </a:r>
                <a:r>
                  <a:rPr kumimoji="1" lang="zh-CN" altLang="en-US" dirty="0"/>
                  <a:t> </a:t>
                </a:r>
                <a:r>
                  <a:rPr kumimoji="1" lang="en-US" altLang="zh-CN" dirty="0"/>
                  <a:t>of</a:t>
                </a:r>
                <a:r>
                  <a:rPr kumimoji="1" lang="zh-CN" altLang="en-US" dirty="0"/>
                  <a:t> </a:t>
                </a:r>
                <a:r>
                  <a:rPr kumimoji="1" lang="en-US" altLang="zh-CN" dirty="0"/>
                  <a:t>input</a:t>
                </a:r>
                <a:r>
                  <a:rPr kumimoji="1" lang="zh-CN" altLang="en-US" dirty="0"/>
                  <a:t> </a:t>
                </a:r>
                <a:r>
                  <a:rPr kumimoji="1" lang="en-US" altLang="zh-CN" dirty="0"/>
                  <a:t>image</a:t>
                </a:r>
              </a:p>
              <a:p>
                <a:pPr lvl="1"/>
                <a:r>
                  <a:rPr kumimoji="1" lang="en-US" altLang="zh-CN" b="1" dirty="0"/>
                  <a:t>Step2:</a:t>
                </a:r>
                <a:r>
                  <a:rPr kumimoji="1" lang="zh-CN" altLang="en-US" b="1" dirty="0"/>
                  <a:t> </a:t>
                </a:r>
                <a:r>
                  <a:rPr kumimoji="1" lang="en-US" altLang="zh-CN" dirty="0"/>
                  <a:t>Fix</a:t>
                </a:r>
                <a:r>
                  <a:rPr kumimoji="1" lang="zh-CN" altLang="en-US" dirty="0"/>
                  <a:t> </a:t>
                </a:r>
                <a:r>
                  <a:rPr kumimoji="1" lang="en-US" altLang="zh-CN" dirty="0"/>
                  <a:t>D,</a:t>
                </a:r>
                <a:r>
                  <a:rPr kumimoji="1" lang="zh-CN" altLang="en-US" dirty="0"/>
                  <a:t> </a:t>
                </a:r>
                <a:r>
                  <a:rPr kumimoji="1" lang="en-US" altLang="zh-CN" dirty="0"/>
                  <a:t>update</a:t>
                </a:r>
                <a:r>
                  <a:rPr kumimoji="1" lang="zh-CN" altLang="en-US" dirty="0"/>
                  <a:t> </a:t>
                </a:r>
                <a:r>
                  <a:rPr kumimoji="1" lang="en-US" altLang="zh-CN" dirty="0"/>
                  <a:t>G,</a:t>
                </a:r>
                <a:r>
                  <a:rPr kumimoji="1" lang="zh-CN" altLang="en-US" dirty="0"/>
                  <a:t> </a:t>
                </a:r>
                <a:endParaRPr kumimoji="1" lang="en-US" altLang="zh-CN" dirty="0"/>
              </a:p>
              <a:p>
                <a:pPr lvl="1"/>
                <a:r>
                  <a:rPr kumimoji="1" lang="en-US" altLang="zh-CN" dirty="0"/>
                  <a:t>	</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good</a:t>
                </a:r>
                <a:r>
                  <a:rPr kumimoji="1" lang="zh-CN" altLang="en-US" dirty="0"/>
                  <a:t> </a:t>
                </a:r>
                <a:r>
                  <a:rPr kumimoji="1" lang="en-US" altLang="zh-CN" dirty="0"/>
                  <a:t>image</a:t>
                </a:r>
                <a:r>
                  <a:rPr kumimoji="1" lang="zh-CN" altLang="en-US" dirty="0"/>
                  <a:t> </a:t>
                </a:r>
                <a:r>
                  <a:rPr kumimoji="1" lang="en-US" altLang="zh-CN" dirty="0"/>
                  <a:t>to</a:t>
                </a:r>
                <a:r>
                  <a:rPr kumimoji="1" lang="zh-CN" altLang="en-US" dirty="0"/>
                  <a:t> </a:t>
                </a:r>
                <a:r>
                  <a:rPr kumimoji="1" lang="en-US" altLang="zh-CN" dirty="0"/>
                  <a:t>get</a:t>
                </a:r>
                <a:r>
                  <a:rPr kumimoji="1" lang="zh-CN" altLang="en-US" dirty="0"/>
                  <a:t> </a:t>
                </a:r>
                <a:r>
                  <a:rPr kumimoji="1" lang="en-US" altLang="zh-CN" dirty="0"/>
                  <a:t>a</a:t>
                </a:r>
                <a:r>
                  <a:rPr kumimoji="1" lang="zh-CN" altLang="en-US" dirty="0"/>
                  <a:t> </a:t>
                </a:r>
                <a:r>
                  <a:rPr kumimoji="1" lang="en-US" altLang="zh-CN" dirty="0"/>
                  <a:t>good</a:t>
                </a:r>
                <a:r>
                  <a:rPr kumimoji="1" lang="zh-CN" altLang="en-US" dirty="0"/>
                  <a:t> </a:t>
                </a:r>
                <a:r>
                  <a:rPr kumimoji="1" lang="en-US" altLang="zh-CN" dirty="0"/>
                  <a:t>evaluation</a:t>
                </a:r>
                <a:r>
                  <a:rPr kumimoji="1" lang="zh-CN" altLang="en-US" dirty="0"/>
                  <a:t> </a:t>
                </a:r>
                <a:r>
                  <a:rPr kumimoji="1" lang="en-US" altLang="zh-CN" dirty="0"/>
                  <a:t>from</a:t>
                </a:r>
                <a:r>
                  <a:rPr kumimoji="1" lang="zh-CN" altLang="en-US" dirty="0"/>
                  <a:t> </a:t>
                </a:r>
                <a:r>
                  <a:rPr kumimoji="1" lang="en-US" altLang="zh-CN" dirty="0"/>
                  <a:t>D</a:t>
                </a:r>
              </a:p>
            </p:txBody>
          </p:sp>
        </mc:Choice>
        <mc:Fallback>
          <p:sp>
            <p:nvSpPr>
              <p:cNvPr id="14" name="文本框 13">
                <a:extLst>
                  <a:ext uri="{FF2B5EF4-FFF2-40B4-BE49-F238E27FC236}">
                    <a16:creationId xmlns:a16="http://schemas.microsoft.com/office/drawing/2014/main" id="{B31C98C9-CC74-F242-830D-50310B637EDC}"/>
                  </a:ext>
                </a:extLst>
              </p:cNvPr>
              <p:cNvSpPr txBox="1">
                <a:spLocks noRot="1" noChangeAspect="1" noMove="1" noResize="1" noEditPoints="1" noAdjustHandles="1" noChangeArrowheads="1" noChangeShapeType="1" noTextEdit="1"/>
              </p:cNvSpPr>
              <p:nvPr/>
            </p:nvSpPr>
            <p:spPr>
              <a:xfrm>
                <a:off x="609733" y="4471407"/>
                <a:ext cx="9372600" cy="1754326"/>
              </a:xfrm>
              <a:prstGeom prst="rect">
                <a:avLst/>
              </a:prstGeom>
              <a:blipFill>
                <a:blip r:embed="rId3"/>
                <a:stretch>
                  <a:fillRect l="-390" t="-1736" b="-4514"/>
                </a:stretch>
              </a:blipFill>
            </p:spPr>
            <p:txBody>
              <a:bodyPr/>
              <a:lstStyle/>
              <a:p>
                <a:r>
                  <a:rPr lang="en-US">
                    <a:noFill/>
                  </a:rPr>
                  <a:t> </a:t>
                </a:r>
              </a:p>
            </p:txBody>
          </p:sp>
        </mc:Fallback>
      </mc:AlternateContent>
      <p:cxnSp>
        <p:nvCxnSpPr>
          <p:cNvPr id="15" name="Google Shape;81;p15">
            <a:extLst>
              <a:ext uri="{FF2B5EF4-FFF2-40B4-BE49-F238E27FC236}">
                <a16:creationId xmlns:a16="http://schemas.microsoft.com/office/drawing/2014/main" id="{7CDDA189-3122-416C-B51C-A4C6C6149C9C}"/>
              </a:ext>
            </a:extLst>
          </p:cNvPr>
          <p:cNvCxnSpPr/>
          <p:nvPr/>
        </p:nvCxnSpPr>
        <p:spPr>
          <a:xfrm>
            <a:off x="24200" y="937736"/>
            <a:ext cx="12143600" cy="0"/>
          </a:xfrm>
          <a:prstGeom prst="straightConnector1">
            <a:avLst/>
          </a:prstGeom>
          <a:noFill/>
          <a:ln w="9525" cap="flat" cmpd="sng">
            <a:solidFill>
              <a:schemeClr val="dk2"/>
            </a:solidFill>
            <a:prstDash val="solid"/>
            <a:round/>
            <a:headEnd type="none" w="med" len="med"/>
            <a:tailEnd type="none" w="med" len="med"/>
          </a:ln>
        </p:spPr>
      </p:cxnSp>
      <p:sp>
        <p:nvSpPr>
          <p:cNvPr id="16" name="文本框 6">
            <a:extLst>
              <a:ext uri="{FF2B5EF4-FFF2-40B4-BE49-F238E27FC236}">
                <a16:creationId xmlns:a16="http://schemas.microsoft.com/office/drawing/2014/main" id="{F91DB414-E3A7-4987-8F56-4917BBADD8E1}"/>
              </a:ext>
            </a:extLst>
          </p:cNvPr>
          <p:cNvSpPr txBox="1"/>
          <p:nvPr/>
        </p:nvSpPr>
        <p:spPr>
          <a:xfrm>
            <a:off x="6616995" y="1079253"/>
            <a:ext cx="5922336" cy="461665"/>
          </a:xfrm>
          <a:prstGeom prst="rect">
            <a:avLst/>
          </a:prstGeom>
          <a:noFill/>
        </p:spPr>
        <p:txBody>
          <a:bodyPr wrap="square" rtlCol="0">
            <a:spAutoFit/>
          </a:bodyPr>
          <a:lstStyle/>
          <a:p>
            <a:r>
              <a:rPr kumimoji="1" lang="en-US" altLang="zh-CN" sz="2400" b="1" dirty="0"/>
              <a:t>II.</a:t>
            </a:r>
            <a:r>
              <a:rPr kumimoji="1" lang="zh-CN" altLang="en-US" sz="2400" b="1" dirty="0"/>
              <a:t> </a:t>
            </a:r>
            <a:r>
              <a:rPr kumimoji="1" lang="en-US" altLang="zh-CN" sz="2400" b="1" dirty="0">
                <a:solidFill>
                  <a:prstClr val="black"/>
                </a:solidFill>
              </a:rPr>
              <a:t>Conditional GAN</a:t>
            </a:r>
            <a:r>
              <a:rPr kumimoji="1" lang="zh-CN" altLang="en-US" sz="2400" b="1" dirty="0"/>
              <a:t> </a:t>
            </a:r>
          </a:p>
        </p:txBody>
      </p:sp>
      <p:pic>
        <p:nvPicPr>
          <p:cNvPr id="1026" name="Picture 2" descr="Image result for conditional gan">
            <a:extLst>
              <a:ext uri="{FF2B5EF4-FFF2-40B4-BE49-F238E27FC236}">
                <a16:creationId xmlns:a16="http://schemas.microsoft.com/office/drawing/2014/main" id="{23C97502-DA47-4E66-8291-CBE1671642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096" r="67134" b="12092"/>
          <a:stretch/>
        </p:blipFill>
        <p:spPr bwMode="auto">
          <a:xfrm>
            <a:off x="1164377" y="1457796"/>
            <a:ext cx="2660892" cy="26697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onditional gan">
            <a:extLst>
              <a:ext uri="{FF2B5EF4-FFF2-40B4-BE49-F238E27FC236}">
                <a16:creationId xmlns:a16="http://schemas.microsoft.com/office/drawing/2014/main" id="{DBCFFF5F-7E9D-4C79-BD38-6C113022A1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903" t="-10096" r="33566" b="12092"/>
          <a:stretch/>
        </p:blipFill>
        <p:spPr bwMode="auto">
          <a:xfrm>
            <a:off x="6968857" y="1457796"/>
            <a:ext cx="2795751" cy="26697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CF93FDF-DA51-4F58-A6BC-07BC9B503B5B}"/>
              </a:ext>
            </a:extLst>
          </p:cNvPr>
          <p:cNvSpPr/>
          <p:nvPr/>
        </p:nvSpPr>
        <p:spPr>
          <a:xfrm>
            <a:off x="1641764" y="2265218"/>
            <a:ext cx="550718" cy="3117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4AAA3EB-9722-4370-A64A-3E9AB7CCCBB7}"/>
              </a:ext>
            </a:extLst>
          </p:cNvPr>
          <p:cNvSpPr/>
          <p:nvPr/>
        </p:nvSpPr>
        <p:spPr>
          <a:xfrm>
            <a:off x="6968857" y="2344580"/>
            <a:ext cx="820861" cy="2323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858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0267317-0808-8F4E-9D40-439D44D3FEC7}"/>
              </a:ext>
            </a:extLst>
          </p:cNvPr>
          <p:cNvSpPr txBox="1"/>
          <p:nvPr/>
        </p:nvSpPr>
        <p:spPr>
          <a:xfrm>
            <a:off x="173663" y="788132"/>
            <a:ext cx="11742111" cy="2308324"/>
          </a:xfrm>
          <a:prstGeom prst="rect">
            <a:avLst/>
          </a:prstGeom>
          <a:noFill/>
        </p:spPr>
        <p:txBody>
          <a:bodyPr wrap="square" rtlCol="0">
            <a:spAutoFit/>
          </a:bodyPr>
          <a:lstStyle/>
          <a:p>
            <a:r>
              <a:rPr kumimoji="1" lang="en-US" altLang="zh-CN" b="1" dirty="0"/>
              <a:t>III.</a:t>
            </a:r>
            <a:r>
              <a:rPr kumimoji="1" lang="zh-CN" altLang="en-US" b="1" dirty="0"/>
              <a:t> </a:t>
            </a:r>
            <a:r>
              <a:rPr kumimoji="1" lang="en-US" altLang="zh-CN" b="1" dirty="0"/>
              <a:t>What</a:t>
            </a:r>
            <a:r>
              <a:rPr kumimoji="1" lang="zh-CN" altLang="en-US" b="1" dirty="0"/>
              <a:t> </a:t>
            </a:r>
            <a:r>
              <a:rPr kumimoji="1" lang="en-US" altLang="zh-CN" b="1" dirty="0"/>
              <a:t>is</a:t>
            </a:r>
            <a:r>
              <a:rPr kumimoji="1" lang="zh-CN" altLang="en-US" b="1" dirty="0"/>
              <a:t> </a:t>
            </a:r>
            <a:r>
              <a:rPr kumimoji="1" lang="en-US" altLang="zh-CN" b="1" dirty="0">
                <a:solidFill>
                  <a:srgbClr val="FF0000"/>
                </a:solidFill>
              </a:rPr>
              <a:t>Conditional</a:t>
            </a:r>
            <a:r>
              <a:rPr kumimoji="1" lang="zh-CN" altLang="en-US" b="1" dirty="0"/>
              <a:t> </a:t>
            </a:r>
            <a:r>
              <a:rPr lang="en-US" altLang="zh-CN" b="1" dirty="0">
                <a:solidFill>
                  <a:prstClr val="black"/>
                </a:solidFill>
              </a:rPr>
              <a:t>Generative </a:t>
            </a:r>
            <a:r>
              <a:rPr lang="en-US" altLang="zh-CN" b="1" dirty="0"/>
              <a:t>Adversarial</a:t>
            </a:r>
            <a:r>
              <a:rPr lang="en-US" altLang="zh-CN" b="1" dirty="0">
                <a:solidFill>
                  <a:prstClr val="black"/>
                </a:solidFill>
              </a:rPr>
              <a:t> Networks(GAN)?</a:t>
            </a:r>
          </a:p>
          <a:p>
            <a:endParaRPr lang="en-US" altLang="zh-CN" b="1" dirty="0">
              <a:solidFill>
                <a:prstClr val="black"/>
              </a:solidFill>
            </a:endParaRPr>
          </a:p>
          <a:p>
            <a:r>
              <a:rPr kumimoji="1" lang="zh-CN" altLang="en-US" b="1" dirty="0">
                <a:solidFill>
                  <a:prstClr val="black"/>
                </a:solidFill>
              </a:rPr>
              <a:t>     </a:t>
            </a:r>
            <a:r>
              <a:rPr kumimoji="1" lang="en-US" altLang="zh-CN" b="1" dirty="0">
                <a:solidFill>
                  <a:prstClr val="black"/>
                </a:solidFill>
              </a:rPr>
              <a:t>Like</a:t>
            </a:r>
            <a:r>
              <a:rPr kumimoji="1" lang="zh-CN" altLang="en-US" b="1" dirty="0">
                <a:solidFill>
                  <a:prstClr val="black"/>
                </a:solidFill>
              </a:rPr>
              <a:t> </a:t>
            </a:r>
            <a:r>
              <a:rPr kumimoji="1" lang="en-US" altLang="zh-CN" b="1" dirty="0">
                <a:solidFill>
                  <a:prstClr val="black"/>
                </a:solidFill>
              </a:rPr>
              <a:t>supervised</a:t>
            </a:r>
            <a:r>
              <a:rPr kumimoji="1" lang="zh-CN" altLang="en-US" b="1" dirty="0">
                <a:solidFill>
                  <a:prstClr val="black"/>
                </a:solidFill>
              </a:rPr>
              <a:t> </a:t>
            </a:r>
            <a:r>
              <a:rPr kumimoji="1" lang="en-US" altLang="zh-CN" b="1" dirty="0">
                <a:solidFill>
                  <a:prstClr val="black"/>
                </a:solidFill>
              </a:rPr>
              <a:t>learning</a:t>
            </a:r>
            <a:r>
              <a:rPr kumimoji="1" lang="zh-CN" altLang="en-US" b="1" dirty="0">
                <a:solidFill>
                  <a:prstClr val="black"/>
                </a:solidFill>
              </a:rPr>
              <a:t> </a:t>
            </a:r>
            <a:r>
              <a:rPr kumimoji="1" lang="en-US" altLang="zh-CN" b="1" dirty="0">
                <a:solidFill>
                  <a:prstClr val="black"/>
                </a:solidFill>
              </a:rPr>
              <a:t>approach,</a:t>
            </a:r>
            <a:r>
              <a:rPr kumimoji="1" lang="zh-CN" altLang="en-US" b="1" dirty="0">
                <a:solidFill>
                  <a:prstClr val="black"/>
                </a:solidFill>
              </a:rPr>
              <a:t> </a:t>
            </a:r>
            <a:r>
              <a:rPr kumimoji="1" lang="en-US" altLang="zh-CN" b="1" dirty="0">
                <a:solidFill>
                  <a:prstClr val="black"/>
                </a:solidFill>
              </a:rPr>
              <a:t>the</a:t>
            </a:r>
            <a:r>
              <a:rPr kumimoji="1" lang="zh-CN" altLang="en-US" b="1" dirty="0">
                <a:solidFill>
                  <a:prstClr val="black"/>
                </a:solidFill>
              </a:rPr>
              <a:t> </a:t>
            </a:r>
            <a:r>
              <a:rPr kumimoji="1" lang="en-US" altLang="zh-CN" b="1" dirty="0">
                <a:solidFill>
                  <a:prstClr val="black"/>
                </a:solidFill>
              </a:rPr>
              <a:t>input</a:t>
            </a:r>
            <a:r>
              <a:rPr kumimoji="1" lang="zh-CN" altLang="en-US" b="1" dirty="0">
                <a:solidFill>
                  <a:prstClr val="black"/>
                </a:solidFill>
              </a:rPr>
              <a:t> </a:t>
            </a:r>
            <a:r>
              <a:rPr kumimoji="1" lang="en-US" altLang="zh-CN" b="1" dirty="0">
                <a:solidFill>
                  <a:prstClr val="black"/>
                </a:solidFill>
              </a:rPr>
              <a:t>has</a:t>
            </a:r>
            <a:r>
              <a:rPr kumimoji="1" lang="zh-CN" altLang="en-US" b="1" dirty="0">
                <a:solidFill>
                  <a:prstClr val="black"/>
                </a:solidFill>
              </a:rPr>
              <a:t> </a:t>
            </a:r>
            <a:r>
              <a:rPr kumimoji="1" lang="en-US" altLang="zh-CN" b="1" dirty="0">
                <a:solidFill>
                  <a:prstClr val="black"/>
                </a:solidFill>
              </a:rPr>
              <a:t>meanings, the input should be a pair</a:t>
            </a:r>
            <a:r>
              <a:rPr kumimoji="1" lang="zh-CN" altLang="en-US" b="1" dirty="0"/>
              <a:t> </a:t>
            </a:r>
            <a:endParaRPr kumimoji="1" lang="en-US" altLang="zh-CN" b="1" dirty="0"/>
          </a:p>
          <a:p>
            <a:endParaRPr kumimoji="1" lang="en-US" altLang="zh-CN" b="1" dirty="0"/>
          </a:p>
          <a:p>
            <a:r>
              <a:rPr kumimoji="1" lang="en-US" altLang="zh-CN" b="1" dirty="0"/>
              <a:t>IV.</a:t>
            </a:r>
            <a:r>
              <a:rPr kumimoji="1" lang="zh-CN" altLang="en-US" b="1" dirty="0"/>
              <a:t> </a:t>
            </a:r>
            <a:r>
              <a:rPr kumimoji="1" lang="en-US" altLang="zh-CN" b="1" dirty="0"/>
              <a:t>Where to use Conditional</a:t>
            </a:r>
            <a:r>
              <a:rPr kumimoji="1" lang="zh-CN" altLang="en-US" b="1" dirty="0"/>
              <a:t> </a:t>
            </a:r>
            <a:r>
              <a:rPr lang="en-US" altLang="zh-CN" b="1" dirty="0">
                <a:solidFill>
                  <a:prstClr val="black"/>
                </a:solidFill>
              </a:rPr>
              <a:t>Generative </a:t>
            </a:r>
            <a:r>
              <a:rPr lang="en-US" altLang="zh-CN" b="1" dirty="0"/>
              <a:t>Adversarial</a:t>
            </a:r>
            <a:r>
              <a:rPr lang="en-US" altLang="zh-CN" b="1" dirty="0">
                <a:solidFill>
                  <a:prstClr val="black"/>
                </a:solidFill>
              </a:rPr>
              <a:t> Networks(GAN)?</a:t>
            </a:r>
            <a:endParaRPr kumimoji="1" lang="en-US" altLang="zh-CN" b="1" dirty="0"/>
          </a:p>
          <a:p>
            <a:pPr marL="742950" lvl="1" indent="-285750">
              <a:buFont typeface="Wingdings" pitchFamily="2" charset="2"/>
              <a:buChar char="l"/>
            </a:pPr>
            <a:r>
              <a:rPr kumimoji="1" lang="en-US" altLang="zh-CN" b="1" dirty="0"/>
              <a:t>Text</a:t>
            </a:r>
            <a:r>
              <a:rPr kumimoji="1" lang="zh-CN" altLang="en-US" b="1" dirty="0"/>
              <a:t> </a:t>
            </a:r>
            <a:r>
              <a:rPr kumimoji="1" lang="en-US" altLang="zh-CN" b="1" dirty="0"/>
              <a:t>to</a:t>
            </a:r>
            <a:r>
              <a:rPr kumimoji="1" lang="zh-CN" altLang="en-US" b="1" dirty="0"/>
              <a:t> </a:t>
            </a:r>
            <a:r>
              <a:rPr kumimoji="1" lang="en-US" altLang="zh-CN" b="1" dirty="0"/>
              <a:t>Image</a:t>
            </a:r>
          </a:p>
          <a:p>
            <a:pPr marL="742950" lvl="1" indent="-285750">
              <a:buFont typeface="Wingdings" pitchFamily="2" charset="2"/>
              <a:buChar char="l"/>
            </a:pPr>
            <a:r>
              <a:rPr kumimoji="1" lang="en-US" altLang="zh-CN" b="1" dirty="0">
                <a:solidFill>
                  <a:srgbClr val="FF0000"/>
                </a:solidFill>
              </a:rPr>
              <a:t>Image</a:t>
            </a:r>
            <a:r>
              <a:rPr kumimoji="1" lang="zh-CN" altLang="en-US" b="1" dirty="0">
                <a:solidFill>
                  <a:srgbClr val="FF0000"/>
                </a:solidFill>
              </a:rPr>
              <a:t> </a:t>
            </a:r>
            <a:r>
              <a:rPr kumimoji="1" lang="en-US" altLang="zh-CN" b="1" dirty="0">
                <a:solidFill>
                  <a:srgbClr val="FF0000"/>
                </a:solidFill>
              </a:rPr>
              <a:t>to</a:t>
            </a:r>
            <a:r>
              <a:rPr kumimoji="1" lang="zh-CN" altLang="en-US" b="1" dirty="0">
                <a:solidFill>
                  <a:srgbClr val="FF0000"/>
                </a:solidFill>
              </a:rPr>
              <a:t> </a:t>
            </a:r>
            <a:r>
              <a:rPr kumimoji="1" lang="en-US" altLang="zh-CN" b="1" dirty="0">
                <a:solidFill>
                  <a:srgbClr val="FF0000"/>
                </a:solidFill>
              </a:rPr>
              <a:t>Image</a:t>
            </a:r>
          </a:p>
          <a:p>
            <a:pPr marL="742950" lvl="1" indent="-285750">
              <a:buFont typeface="Wingdings" pitchFamily="2" charset="2"/>
              <a:buChar char="l"/>
            </a:pPr>
            <a:r>
              <a:rPr kumimoji="1" lang="en-US" altLang="zh-CN" b="1" dirty="0"/>
              <a:t>Speech</a:t>
            </a:r>
            <a:r>
              <a:rPr kumimoji="1" lang="zh-CN" altLang="en-US" b="1" dirty="0"/>
              <a:t> </a:t>
            </a:r>
            <a:r>
              <a:rPr kumimoji="1" lang="en-US" altLang="zh-CN" b="1" dirty="0"/>
              <a:t>Enhancement</a:t>
            </a:r>
          </a:p>
        </p:txBody>
      </p:sp>
      <p:pic>
        <p:nvPicPr>
          <p:cNvPr id="6" name="图片 5">
            <a:extLst>
              <a:ext uri="{FF2B5EF4-FFF2-40B4-BE49-F238E27FC236}">
                <a16:creationId xmlns:a16="http://schemas.microsoft.com/office/drawing/2014/main" id="{95A87DCC-1E17-CB40-A7E6-B258BB8600CF}"/>
              </a:ext>
            </a:extLst>
          </p:cNvPr>
          <p:cNvPicPr>
            <a:picLocks noChangeAspect="1"/>
          </p:cNvPicPr>
          <p:nvPr/>
        </p:nvPicPr>
        <p:blipFill>
          <a:blip r:embed="rId3"/>
          <a:stretch>
            <a:fillRect/>
          </a:stretch>
        </p:blipFill>
        <p:spPr>
          <a:xfrm>
            <a:off x="588001" y="3508347"/>
            <a:ext cx="4968258" cy="1689043"/>
          </a:xfrm>
          <a:prstGeom prst="rect">
            <a:avLst/>
          </a:prstGeom>
        </p:spPr>
      </p:pic>
      <p:pic>
        <p:nvPicPr>
          <p:cNvPr id="7" name="图片 6">
            <a:extLst>
              <a:ext uri="{FF2B5EF4-FFF2-40B4-BE49-F238E27FC236}">
                <a16:creationId xmlns:a16="http://schemas.microsoft.com/office/drawing/2014/main" id="{9EF8C0E0-A01A-3E48-AA93-21ED8C3E6E4F}"/>
              </a:ext>
            </a:extLst>
          </p:cNvPr>
          <p:cNvPicPr>
            <a:picLocks noChangeAspect="1"/>
          </p:cNvPicPr>
          <p:nvPr/>
        </p:nvPicPr>
        <p:blipFill>
          <a:blip r:embed="rId4"/>
          <a:stretch>
            <a:fillRect/>
          </a:stretch>
        </p:blipFill>
        <p:spPr>
          <a:xfrm>
            <a:off x="6430973" y="3235963"/>
            <a:ext cx="4541828" cy="1961427"/>
          </a:xfrm>
          <a:prstGeom prst="rect">
            <a:avLst/>
          </a:prstGeom>
        </p:spPr>
      </p:pic>
      <p:sp>
        <p:nvSpPr>
          <p:cNvPr id="9" name="左大括号 8">
            <a:extLst>
              <a:ext uri="{FF2B5EF4-FFF2-40B4-BE49-F238E27FC236}">
                <a16:creationId xmlns:a16="http://schemas.microsoft.com/office/drawing/2014/main" id="{44EDE104-C0AC-1647-9413-50505A98782B}"/>
              </a:ext>
            </a:extLst>
          </p:cNvPr>
          <p:cNvSpPr/>
          <p:nvPr/>
        </p:nvSpPr>
        <p:spPr>
          <a:xfrm rot="16200000">
            <a:off x="2949141" y="3410702"/>
            <a:ext cx="245977" cy="3771900"/>
          </a:xfrm>
          <a:prstGeom prst="leftBrace">
            <a:avLst>
              <a:gd name="adj1" fmla="val 27201"/>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左大括号 9">
            <a:extLst>
              <a:ext uri="{FF2B5EF4-FFF2-40B4-BE49-F238E27FC236}">
                <a16:creationId xmlns:a16="http://schemas.microsoft.com/office/drawing/2014/main" id="{E3D6E080-CB86-4049-9482-8358784C946F}"/>
              </a:ext>
            </a:extLst>
          </p:cNvPr>
          <p:cNvSpPr/>
          <p:nvPr/>
        </p:nvSpPr>
        <p:spPr>
          <a:xfrm rot="16200000">
            <a:off x="8759392" y="3434429"/>
            <a:ext cx="245977" cy="3771900"/>
          </a:xfrm>
          <a:prstGeom prst="leftBrace">
            <a:avLst>
              <a:gd name="adj1" fmla="val 27201"/>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5594D434-E512-0244-A1A8-A9B19DA131CE}"/>
              </a:ext>
            </a:extLst>
          </p:cNvPr>
          <p:cNvSpPr txBox="1"/>
          <p:nvPr/>
        </p:nvSpPr>
        <p:spPr>
          <a:xfrm>
            <a:off x="2459904" y="5571955"/>
            <a:ext cx="1569171" cy="369332"/>
          </a:xfrm>
          <a:prstGeom prst="rect">
            <a:avLst/>
          </a:prstGeom>
          <a:noFill/>
        </p:spPr>
        <p:txBody>
          <a:bodyPr wrap="square" rtlCol="0">
            <a:spAutoFit/>
          </a:bodyPr>
          <a:lstStyle/>
          <a:p>
            <a:r>
              <a:rPr kumimoji="1" lang="en-US" altLang="zh-CN" b="1" dirty="0"/>
              <a:t>Generator</a:t>
            </a:r>
            <a:endParaRPr kumimoji="1" lang="zh-CN" altLang="en-US" b="1" dirty="0"/>
          </a:p>
        </p:txBody>
      </p:sp>
      <p:sp>
        <p:nvSpPr>
          <p:cNvPr id="12" name="文本框 11">
            <a:extLst>
              <a:ext uri="{FF2B5EF4-FFF2-40B4-BE49-F238E27FC236}">
                <a16:creationId xmlns:a16="http://schemas.microsoft.com/office/drawing/2014/main" id="{79980C90-EC20-534E-9DD2-821F78F17A8F}"/>
              </a:ext>
            </a:extLst>
          </p:cNvPr>
          <p:cNvSpPr txBox="1"/>
          <p:nvPr/>
        </p:nvSpPr>
        <p:spPr>
          <a:xfrm>
            <a:off x="8083191" y="5453029"/>
            <a:ext cx="1816820" cy="369332"/>
          </a:xfrm>
          <a:prstGeom prst="rect">
            <a:avLst/>
          </a:prstGeom>
          <a:noFill/>
        </p:spPr>
        <p:txBody>
          <a:bodyPr wrap="square" rtlCol="0">
            <a:spAutoFit/>
          </a:bodyPr>
          <a:lstStyle/>
          <a:p>
            <a:r>
              <a:rPr kumimoji="1" lang="en-US" altLang="zh-CN" b="1" dirty="0"/>
              <a:t>Discriminator</a:t>
            </a:r>
            <a:endParaRPr kumimoji="1" lang="zh-CN" altLang="en-US" b="1" dirty="0"/>
          </a:p>
        </p:txBody>
      </p:sp>
      <p:cxnSp>
        <p:nvCxnSpPr>
          <p:cNvPr id="14" name="Google Shape;81;p15">
            <a:extLst>
              <a:ext uri="{FF2B5EF4-FFF2-40B4-BE49-F238E27FC236}">
                <a16:creationId xmlns:a16="http://schemas.microsoft.com/office/drawing/2014/main" id="{CF58D549-3A72-4001-B4FD-FAA25D5BAEF0}"/>
              </a:ext>
            </a:extLst>
          </p:cNvPr>
          <p:cNvCxnSpPr/>
          <p:nvPr/>
        </p:nvCxnSpPr>
        <p:spPr>
          <a:xfrm>
            <a:off x="24200" y="709138"/>
            <a:ext cx="12143600" cy="0"/>
          </a:xfrm>
          <a:prstGeom prst="straightConnector1">
            <a:avLst/>
          </a:prstGeom>
          <a:noFill/>
          <a:ln w="9525" cap="flat" cmpd="sng">
            <a:solidFill>
              <a:schemeClr val="dk2"/>
            </a:solidFill>
            <a:prstDash val="solid"/>
            <a:round/>
            <a:headEnd type="none" w="med" len="med"/>
            <a:tailEnd type="none" w="med" len="med"/>
          </a:ln>
        </p:spPr>
      </p:cxnSp>
      <p:sp>
        <p:nvSpPr>
          <p:cNvPr id="15" name="文本框 5">
            <a:extLst>
              <a:ext uri="{FF2B5EF4-FFF2-40B4-BE49-F238E27FC236}">
                <a16:creationId xmlns:a16="http://schemas.microsoft.com/office/drawing/2014/main" id="{44930F00-BE7F-4247-B9E4-32692E555949}"/>
              </a:ext>
            </a:extLst>
          </p:cNvPr>
          <p:cNvSpPr txBox="1"/>
          <p:nvPr/>
        </p:nvSpPr>
        <p:spPr>
          <a:xfrm>
            <a:off x="0" y="90100"/>
            <a:ext cx="12192000" cy="769441"/>
          </a:xfrm>
          <a:prstGeom prst="rect">
            <a:avLst/>
          </a:prstGeom>
          <a:noFill/>
        </p:spPr>
        <p:txBody>
          <a:bodyPr wrap="square" rtlCol="0">
            <a:spAutoFit/>
          </a:bodyPr>
          <a:lstStyle/>
          <a:p>
            <a:pPr marL="285750" indent="-285750">
              <a:buFont typeface="Wingdings" pitchFamily="2" charset="2"/>
              <a:buChar char="u"/>
            </a:pPr>
            <a:r>
              <a:rPr kumimoji="1" lang="en-US" altLang="zh-CN" sz="4400" b="1" dirty="0">
                <a:solidFill>
                  <a:prstClr val="black"/>
                </a:solidFill>
                <a:latin typeface="等线" panose="020F0502020204030204"/>
                <a:ea typeface="等线" panose="02010600030101010101" pitchFamily="2" charset="-122"/>
              </a:rPr>
              <a:t>Conditional Generative Adversarial Network</a:t>
            </a:r>
            <a:endParaRPr kumimoji="1" lang="zh-CN" altLang="en-US" sz="4400" b="1"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81983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2" name="Google Shape;82;p15"/>
          <p:cNvSpPr txBox="1"/>
          <p:nvPr/>
        </p:nvSpPr>
        <p:spPr>
          <a:xfrm>
            <a:off x="144771" y="891409"/>
            <a:ext cx="9044400" cy="763600"/>
          </a:xfrm>
          <a:prstGeom prst="rect">
            <a:avLst/>
          </a:prstGeom>
          <a:noFill/>
          <a:ln>
            <a:noFill/>
          </a:ln>
        </p:spPr>
        <p:txBody>
          <a:bodyPr spcFirstLastPara="1" wrap="square" lIns="121900" tIns="121900" rIns="121900" bIns="121900" anchor="t" anchorCtr="0">
            <a:noAutofit/>
          </a:bodyPr>
          <a:lstStyle/>
          <a:p>
            <a:pPr marL="479988" indent="-373992" defTabSz="1219170">
              <a:buClr>
                <a:srgbClr val="000000"/>
              </a:buClr>
              <a:buSzPts val="3000"/>
              <a:buFont typeface="Arial"/>
              <a:buChar char="➢"/>
            </a:pPr>
            <a:r>
              <a:rPr lang="en-US" altLang="zh-CN" sz="4000" kern="0" dirty="0">
                <a:solidFill>
                  <a:srgbClr val="000000"/>
                </a:solidFill>
                <a:latin typeface="Arial"/>
                <a:cs typeface="Arial"/>
                <a:sym typeface="Arial"/>
              </a:rPr>
              <a:t>HED</a:t>
            </a:r>
            <a:r>
              <a:rPr lang="en-US" altLang="zh-CN" sz="4000" kern="0" baseline="30000" dirty="0">
                <a:solidFill>
                  <a:srgbClr val="000000"/>
                </a:solidFill>
                <a:latin typeface="Arial"/>
                <a:cs typeface="Arial"/>
                <a:sym typeface="Arial"/>
              </a:rPr>
              <a:t>[</a:t>
            </a:r>
            <a:r>
              <a:rPr lang="en-US" altLang="zh-CN" sz="4000" kern="0" baseline="30000" dirty="0">
                <a:solidFill>
                  <a:srgbClr val="00FF00"/>
                </a:solidFill>
                <a:latin typeface="Arial"/>
                <a:cs typeface="Arial"/>
                <a:sym typeface="Arial"/>
              </a:rPr>
              <a:t>5</a:t>
            </a:r>
            <a:r>
              <a:rPr lang="en-US" altLang="zh-CN" sz="4000" kern="0" baseline="30000" dirty="0">
                <a:solidFill>
                  <a:srgbClr val="000000"/>
                </a:solidFill>
                <a:latin typeface="Arial"/>
                <a:cs typeface="Arial"/>
                <a:sym typeface="Arial"/>
              </a:rPr>
              <a:t>]</a:t>
            </a:r>
            <a:r>
              <a:rPr lang="zh-CN" altLang="en-US" sz="4000" kern="0" dirty="0">
                <a:solidFill>
                  <a:srgbClr val="000000"/>
                </a:solidFill>
                <a:latin typeface="Arial"/>
                <a:cs typeface="Arial"/>
                <a:sym typeface="Arial"/>
              </a:rPr>
              <a:t> </a:t>
            </a:r>
            <a:r>
              <a:rPr lang="en-US" altLang="zh-CN" sz="4000" kern="0" dirty="0">
                <a:solidFill>
                  <a:srgbClr val="000000"/>
                </a:solidFill>
                <a:latin typeface="Arial"/>
                <a:cs typeface="Arial"/>
                <a:sym typeface="Arial"/>
              </a:rPr>
              <a:t>(boundary detection)</a:t>
            </a:r>
            <a:endParaRPr sz="4000" kern="0" dirty="0">
              <a:solidFill>
                <a:srgbClr val="000000"/>
              </a:solidFill>
              <a:latin typeface="Arial"/>
              <a:cs typeface="Arial"/>
              <a:sym typeface="Arial"/>
            </a:endParaRPr>
          </a:p>
        </p:txBody>
      </p:sp>
      <p:sp>
        <p:nvSpPr>
          <p:cNvPr id="83" name="Google Shape;83;p15"/>
          <p:cNvSpPr txBox="1"/>
          <p:nvPr/>
        </p:nvSpPr>
        <p:spPr>
          <a:xfrm>
            <a:off x="438938" y="1654975"/>
            <a:ext cx="7477668" cy="3193200"/>
          </a:xfrm>
          <a:prstGeom prst="rect">
            <a:avLst/>
          </a:prstGeom>
          <a:noFill/>
          <a:ln>
            <a:noFill/>
          </a:ln>
        </p:spPr>
        <p:txBody>
          <a:bodyPr spcFirstLastPara="1" wrap="square" lIns="121900" tIns="121900" rIns="121900" bIns="121900" anchor="t" anchorCtr="0">
            <a:noAutofit/>
          </a:bodyPr>
          <a:lstStyle/>
          <a:p>
            <a:pPr marL="239993" indent="-296326" defTabSz="1219170">
              <a:buClr>
                <a:srgbClr val="000000"/>
              </a:buClr>
              <a:buSzPts val="2000"/>
              <a:buFont typeface="Impact"/>
              <a:buChar char="●"/>
            </a:pPr>
            <a:r>
              <a:rPr lang="en-US" altLang="zh-CN" sz="2800" kern="0" dirty="0">
                <a:solidFill>
                  <a:srgbClr val="000000"/>
                </a:solidFill>
                <a:latin typeface="+mj-lt"/>
                <a:sym typeface="Impact"/>
              </a:rPr>
              <a:t>Adopt VGG-Net</a:t>
            </a:r>
            <a:r>
              <a:rPr lang="en-US" altLang="zh-CN" sz="2800" kern="0" baseline="30000" dirty="0">
                <a:solidFill>
                  <a:srgbClr val="000000"/>
                </a:solidFill>
                <a:latin typeface="+mj-lt"/>
                <a:sym typeface="Impact"/>
              </a:rPr>
              <a:t>[</a:t>
            </a:r>
            <a:r>
              <a:rPr lang="en-US" altLang="zh-CN" sz="2800" kern="0" baseline="30000" dirty="0">
                <a:solidFill>
                  <a:srgbClr val="00FF00"/>
                </a:solidFill>
                <a:latin typeface="+mj-lt"/>
                <a:sym typeface="Impact"/>
              </a:rPr>
              <a:t>6</a:t>
            </a:r>
            <a:r>
              <a:rPr lang="en-US" altLang="zh-CN" sz="2800" kern="0" baseline="30000" dirty="0">
                <a:solidFill>
                  <a:srgbClr val="000000"/>
                </a:solidFill>
                <a:latin typeface="+mj-lt"/>
                <a:sym typeface="Impact"/>
              </a:rPr>
              <a:t>]</a:t>
            </a:r>
            <a:endParaRPr sz="2800" kern="0" baseline="30000" dirty="0">
              <a:solidFill>
                <a:srgbClr val="000000"/>
              </a:solidFill>
              <a:latin typeface="+mj-lt"/>
              <a:sym typeface="Impact"/>
            </a:endParaRPr>
          </a:p>
          <a:p>
            <a:pPr marL="239993" indent="-296326" defTabSz="1219170">
              <a:buClr>
                <a:srgbClr val="000000"/>
              </a:buClr>
              <a:buSzPts val="2000"/>
              <a:buFont typeface="Impact"/>
              <a:buChar char="●"/>
            </a:pPr>
            <a:r>
              <a:rPr lang="en-US" altLang="zh-CN" sz="2800" kern="0" dirty="0">
                <a:solidFill>
                  <a:srgbClr val="000000"/>
                </a:solidFill>
                <a:latin typeface="+mj-lt"/>
                <a:sym typeface="Impact"/>
              </a:rPr>
              <a:t>Connect side output layer to the last convolutional layer in each stage</a:t>
            </a:r>
            <a:endParaRPr sz="2800" kern="0" dirty="0">
              <a:solidFill>
                <a:srgbClr val="000000"/>
              </a:solidFill>
              <a:latin typeface="+mj-lt"/>
              <a:sym typeface="Impact"/>
            </a:endParaRPr>
          </a:p>
          <a:p>
            <a:pPr marL="239993" indent="-296326" defTabSz="1219170">
              <a:buClr>
                <a:srgbClr val="000000"/>
              </a:buClr>
              <a:buSzPts val="2000"/>
              <a:buFont typeface="Impact"/>
              <a:buChar char="●"/>
            </a:pPr>
            <a:r>
              <a:rPr lang="en-US" altLang="zh-CN" sz="2800" kern="0" dirty="0">
                <a:solidFill>
                  <a:srgbClr val="000000"/>
                </a:solidFill>
                <a:latin typeface="+mj-lt"/>
                <a:sym typeface="Impact"/>
              </a:rPr>
              <a:t>Cut the last stage (5th pooling layer and fully connected layers) of </a:t>
            </a:r>
            <a:r>
              <a:rPr lang="en-US" altLang="zh-CN" sz="2800" kern="0" dirty="0" err="1">
                <a:solidFill>
                  <a:srgbClr val="000000"/>
                </a:solidFill>
                <a:latin typeface="+mj-lt"/>
                <a:sym typeface="Impact"/>
              </a:rPr>
              <a:t>VGGNet</a:t>
            </a:r>
            <a:endParaRPr sz="2800" kern="0" dirty="0">
              <a:solidFill>
                <a:srgbClr val="000000"/>
              </a:solidFill>
              <a:latin typeface="+mj-lt"/>
              <a:sym typeface="Impact"/>
            </a:endParaRPr>
          </a:p>
          <a:p>
            <a:pPr marL="239993" indent="-296326" defTabSz="1219170">
              <a:buClr>
                <a:srgbClr val="000000"/>
              </a:buClr>
              <a:buSzPts val="2000"/>
              <a:buFont typeface="Impact"/>
              <a:buChar char="●"/>
            </a:pPr>
            <a:r>
              <a:rPr lang="en-US" altLang="zh-CN" sz="2800" kern="0" dirty="0">
                <a:solidFill>
                  <a:srgbClr val="000000"/>
                </a:solidFill>
                <a:latin typeface="+mj-lt"/>
                <a:sym typeface="Impact"/>
              </a:rPr>
              <a:t>Cannot work with diverse ground truths</a:t>
            </a:r>
            <a:endParaRPr sz="2800" kern="0" dirty="0">
              <a:solidFill>
                <a:srgbClr val="000000"/>
              </a:solidFill>
              <a:latin typeface="+mj-lt"/>
              <a:sym typeface="Impact"/>
            </a:endParaRPr>
          </a:p>
        </p:txBody>
      </p:sp>
      <p:cxnSp>
        <p:nvCxnSpPr>
          <p:cNvPr id="84" name="Google Shape;84;p15"/>
          <p:cNvCxnSpPr/>
          <p:nvPr/>
        </p:nvCxnSpPr>
        <p:spPr>
          <a:xfrm>
            <a:off x="29133" y="6217333"/>
            <a:ext cx="12143600" cy="0"/>
          </a:xfrm>
          <a:prstGeom prst="straightConnector1">
            <a:avLst/>
          </a:prstGeom>
          <a:noFill/>
          <a:ln w="9525" cap="flat" cmpd="sng">
            <a:solidFill>
              <a:schemeClr val="dk2"/>
            </a:solidFill>
            <a:prstDash val="solid"/>
            <a:round/>
            <a:headEnd type="none" w="med" len="med"/>
            <a:tailEnd type="none" w="med" len="med"/>
          </a:ln>
        </p:spPr>
      </p:cxnSp>
      <p:pic>
        <p:nvPicPr>
          <p:cNvPr id="85" name="Google Shape;85;p15"/>
          <p:cNvPicPr preferRelativeResize="0"/>
          <p:nvPr/>
        </p:nvPicPr>
        <p:blipFill>
          <a:blip r:embed="rId3">
            <a:alphaModFix/>
          </a:blip>
          <a:stretch>
            <a:fillRect/>
          </a:stretch>
        </p:blipFill>
        <p:spPr>
          <a:xfrm>
            <a:off x="7760430" y="1349542"/>
            <a:ext cx="3802001" cy="2742667"/>
          </a:xfrm>
          <a:prstGeom prst="rect">
            <a:avLst/>
          </a:prstGeom>
          <a:noFill/>
          <a:ln>
            <a:noFill/>
          </a:ln>
        </p:spPr>
      </p:pic>
      <p:sp>
        <p:nvSpPr>
          <p:cNvPr id="86" name="Google Shape;86;p15"/>
          <p:cNvSpPr txBox="1"/>
          <p:nvPr/>
        </p:nvSpPr>
        <p:spPr>
          <a:xfrm>
            <a:off x="0" y="6082200"/>
            <a:ext cx="12592800" cy="76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[5] S. Xie and Z. Tu. Holistically-nested edge detection. In ICCV, 2015. 1, 6, 7</a:t>
            </a:r>
            <a:endParaRPr sz="1867" kern="0">
              <a:solidFill>
                <a:srgbClr val="000000"/>
              </a:solidFill>
              <a:latin typeface="Arial"/>
              <a:cs typeface="Arial"/>
              <a:sym typeface="Arial"/>
            </a:endParaRPr>
          </a:p>
          <a:p>
            <a:pPr defTabSz="1219170">
              <a:buClr>
                <a:srgbClr val="000000"/>
              </a:buClr>
            </a:pPr>
            <a:r>
              <a:rPr lang="en-US" altLang="zh-CN" sz="1867" kern="0">
                <a:solidFill>
                  <a:srgbClr val="000000"/>
                </a:solidFill>
                <a:latin typeface="Arial"/>
                <a:cs typeface="Arial"/>
                <a:sym typeface="Arial"/>
              </a:rPr>
              <a:t>[6] K. Simonyan, A. Zisserman.Very deep convolutional networks for large-scale image recognition. In ICLR, 2015</a:t>
            </a:r>
            <a:endParaRPr sz="1867" kern="0">
              <a:solidFill>
                <a:srgbClr val="000000"/>
              </a:solidFill>
              <a:latin typeface="Arial"/>
              <a:cs typeface="Arial"/>
              <a:sym typeface="Arial"/>
            </a:endParaRPr>
          </a:p>
        </p:txBody>
      </p:sp>
      <p:pic>
        <p:nvPicPr>
          <p:cNvPr id="87" name="Google Shape;87;p15"/>
          <p:cNvPicPr preferRelativeResize="0"/>
          <p:nvPr/>
        </p:nvPicPr>
        <p:blipFill>
          <a:blip r:embed="rId4">
            <a:alphaModFix/>
          </a:blip>
          <a:stretch>
            <a:fillRect/>
          </a:stretch>
        </p:blipFill>
        <p:spPr>
          <a:xfrm>
            <a:off x="804137" y="4397643"/>
            <a:ext cx="7477667" cy="1430722"/>
          </a:xfrm>
          <a:prstGeom prst="rect">
            <a:avLst/>
          </a:prstGeom>
          <a:noFill/>
          <a:ln>
            <a:noFill/>
          </a:ln>
        </p:spPr>
      </p:pic>
      <p:sp>
        <p:nvSpPr>
          <p:cNvPr id="88" name="Google Shape;88;p15"/>
          <p:cNvSpPr/>
          <p:nvPr/>
        </p:nvSpPr>
        <p:spPr>
          <a:xfrm>
            <a:off x="6452754" y="4561608"/>
            <a:ext cx="1174173" cy="1174173"/>
          </a:xfrm>
          <a:prstGeom prst="roundRect">
            <a:avLst>
              <a:gd name="adj" fmla="val 16667"/>
            </a:avLst>
          </a:prstGeom>
          <a:noFill/>
          <a:ln w="28575" cap="flat" cmpd="sng">
            <a:solidFill>
              <a:srgbClr val="FF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89;p15"/>
          <p:cNvSpPr txBox="1"/>
          <p:nvPr/>
        </p:nvSpPr>
        <p:spPr>
          <a:xfrm>
            <a:off x="3143157" y="5600277"/>
            <a:ext cx="2373600" cy="552400"/>
          </a:xfrm>
          <a:prstGeom prst="rect">
            <a:avLst/>
          </a:prstGeom>
          <a:noFill/>
          <a:ln>
            <a:noFill/>
          </a:ln>
        </p:spPr>
        <p:txBody>
          <a:bodyPr spcFirstLastPara="1" wrap="square" lIns="121900" tIns="121900" rIns="121900" bIns="121900" anchor="t" anchorCtr="0">
            <a:noAutofit/>
          </a:bodyPr>
          <a:lstStyle/>
          <a:p>
            <a:pPr marL="609585" defTabSz="1219170">
              <a:buClr>
                <a:srgbClr val="000000"/>
              </a:buClr>
            </a:pPr>
            <a:r>
              <a:rPr lang="en-US" altLang="zh-CN" sz="1867" kern="0" dirty="0">
                <a:solidFill>
                  <a:srgbClr val="000000"/>
                </a:solidFill>
                <a:ea typeface="Impact"/>
                <a:cs typeface="Impact"/>
                <a:sym typeface="Impact"/>
              </a:rPr>
              <a:t>VGG-Net</a:t>
            </a:r>
            <a:endParaRPr sz="1867" kern="0" dirty="0">
              <a:solidFill>
                <a:srgbClr val="000000"/>
              </a:solidFill>
              <a:cs typeface="Arial"/>
              <a:sym typeface="Arial"/>
            </a:endParaRPr>
          </a:p>
        </p:txBody>
      </p:sp>
      <p:cxnSp>
        <p:nvCxnSpPr>
          <p:cNvPr id="12" name="Google Shape;81;p15">
            <a:extLst>
              <a:ext uri="{FF2B5EF4-FFF2-40B4-BE49-F238E27FC236}">
                <a16:creationId xmlns:a16="http://schemas.microsoft.com/office/drawing/2014/main" id="{E42A2B7C-3775-4C89-8CE1-D9DD07D6F95E}"/>
              </a:ext>
            </a:extLst>
          </p:cNvPr>
          <p:cNvCxnSpPr/>
          <p:nvPr/>
        </p:nvCxnSpPr>
        <p:spPr>
          <a:xfrm>
            <a:off x="24200" y="875394"/>
            <a:ext cx="12143600" cy="0"/>
          </a:xfrm>
          <a:prstGeom prst="straightConnector1">
            <a:avLst/>
          </a:prstGeom>
          <a:noFill/>
          <a:ln w="9525" cap="flat" cmpd="sng">
            <a:solidFill>
              <a:schemeClr val="dk2"/>
            </a:solidFill>
            <a:prstDash val="solid"/>
            <a:round/>
            <a:headEnd type="none" w="med" len="med"/>
            <a:tailEnd type="none" w="med" len="med"/>
          </a:ln>
        </p:spPr>
      </p:cxnSp>
      <p:sp>
        <p:nvSpPr>
          <p:cNvPr id="16" name="Rectangle 15">
            <a:extLst>
              <a:ext uri="{FF2B5EF4-FFF2-40B4-BE49-F238E27FC236}">
                <a16:creationId xmlns:a16="http://schemas.microsoft.com/office/drawing/2014/main" id="{504FA053-8762-45E1-AE19-FA703F084919}"/>
              </a:ext>
            </a:extLst>
          </p:cNvPr>
          <p:cNvSpPr/>
          <p:nvPr/>
        </p:nvSpPr>
        <p:spPr>
          <a:xfrm>
            <a:off x="12015" y="93899"/>
            <a:ext cx="10194182" cy="707886"/>
          </a:xfrm>
          <a:prstGeom prst="rect">
            <a:avLst/>
          </a:prstGeom>
        </p:spPr>
        <p:txBody>
          <a:bodyPr wrap="square">
            <a:spAutoFit/>
          </a:bodyPr>
          <a:lstStyle/>
          <a:p>
            <a:pPr marL="285750" lvl="0" indent="-285750">
              <a:buFont typeface="Wingdings" pitchFamily="2" charset="2"/>
              <a:buChar char="u"/>
            </a:pPr>
            <a:r>
              <a:rPr kumimoji="1" lang="en-US" altLang="zh-CN" sz="4000" b="1" dirty="0">
                <a:solidFill>
                  <a:prstClr val="black"/>
                </a:solidFill>
                <a:latin typeface="等线" panose="020F0502020204030204"/>
                <a:ea typeface="等线" panose="02010600030101010101" pitchFamily="2" charset="-122"/>
              </a:rPr>
              <a:t>Related Approach</a:t>
            </a:r>
            <a:endParaRPr kumimoji="1" lang="zh-CN" altLang="en-US" sz="4000" dirty="0">
              <a:solidFill>
                <a:prstClr val="black"/>
              </a:solidFill>
              <a:latin typeface="等线" panose="020F0502020204030204"/>
              <a:ea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6"/>
          <p:cNvSpPr txBox="1"/>
          <p:nvPr/>
        </p:nvSpPr>
        <p:spPr>
          <a:xfrm>
            <a:off x="196726" y="943366"/>
            <a:ext cx="5099200" cy="763600"/>
          </a:xfrm>
          <a:prstGeom prst="rect">
            <a:avLst/>
          </a:prstGeom>
          <a:noFill/>
          <a:ln>
            <a:noFill/>
          </a:ln>
        </p:spPr>
        <p:txBody>
          <a:bodyPr spcFirstLastPara="1" wrap="square" lIns="121900" tIns="121900" rIns="121900" bIns="121900" anchor="t" anchorCtr="0">
            <a:noAutofit/>
          </a:bodyPr>
          <a:lstStyle/>
          <a:p>
            <a:pPr marL="479988" indent="-373992" defTabSz="1219170">
              <a:buClr>
                <a:srgbClr val="000000"/>
              </a:buClr>
              <a:buSzPts val="3000"/>
              <a:buFont typeface="Arial"/>
              <a:buChar char="➢"/>
            </a:pPr>
            <a:r>
              <a:rPr lang="en-US" altLang="zh-CN" sz="4000" kern="0" dirty="0">
                <a:solidFill>
                  <a:srgbClr val="000000"/>
                </a:solidFill>
                <a:latin typeface="Arial"/>
                <a:cs typeface="Arial"/>
                <a:sym typeface="Arial"/>
              </a:rPr>
              <a:t>Pix2Pix</a:t>
            </a:r>
            <a:r>
              <a:rPr lang="en-US" altLang="zh-CN" sz="4000" kern="0" baseline="30000" dirty="0">
                <a:solidFill>
                  <a:srgbClr val="000000"/>
                </a:solidFill>
                <a:latin typeface="Arial"/>
                <a:cs typeface="Arial"/>
                <a:sym typeface="Arial"/>
              </a:rPr>
              <a:t>[</a:t>
            </a:r>
            <a:r>
              <a:rPr lang="en-US" altLang="zh-CN" sz="4000" kern="0" baseline="30000" dirty="0">
                <a:solidFill>
                  <a:srgbClr val="00FF00"/>
                </a:solidFill>
                <a:latin typeface="Arial"/>
                <a:cs typeface="Arial"/>
                <a:sym typeface="Arial"/>
              </a:rPr>
              <a:t>4</a:t>
            </a:r>
            <a:r>
              <a:rPr lang="en-US" altLang="zh-CN" sz="4000" kern="0" baseline="30000" dirty="0">
                <a:solidFill>
                  <a:srgbClr val="000000"/>
                </a:solidFill>
                <a:latin typeface="Arial"/>
                <a:cs typeface="Arial"/>
                <a:sym typeface="Arial"/>
              </a:rPr>
              <a:t>]</a:t>
            </a:r>
            <a:r>
              <a:rPr lang="zh-CN" altLang="en-US" sz="4000" kern="0" dirty="0">
                <a:solidFill>
                  <a:srgbClr val="000000"/>
                </a:solidFill>
                <a:latin typeface="Arial"/>
                <a:cs typeface="Arial"/>
                <a:sym typeface="Arial"/>
              </a:rPr>
              <a:t> </a:t>
            </a:r>
            <a:r>
              <a:rPr lang="en-US" altLang="zh-CN" sz="4000" kern="0" dirty="0">
                <a:solidFill>
                  <a:srgbClr val="000000"/>
                </a:solidFill>
                <a:latin typeface="Arial"/>
                <a:cs typeface="Arial"/>
                <a:sym typeface="Arial"/>
              </a:rPr>
              <a:t>(</a:t>
            </a:r>
            <a:r>
              <a:rPr lang="en-US" altLang="zh-CN" sz="4000" kern="0" dirty="0" err="1">
                <a:solidFill>
                  <a:srgbClr val="000000"/>
                </a:solidFill>
                <a:latin typeface="Arial"/>
                <a:cs typeface="Arial"/>
                <a:sym typeface="Arial"/>
              </a:rPr>
              <a:t>cGAN</a:t>
            </a:r>
            <a:r>
              <a:rPr lang="en-US" altLang="zh-CN" sz="4000" kern="0" dirty="0">
                <a:solidFill>
                  <a:srgbClr val="000000"/>
                </a:solidFill>
                <a:latin typeface="Arial"/>
                <a:cs typeface="Arial"/>
                <a:sym typeface="Arial"/>
              </a:rPr>
              <a:t>)</a:t>
            </a:r>
            <a:endParaRPr sz="4000" kern="0" dirty="0">
              <a:solidFill>
                <a:srgbClr val="000000"/>
              </a:solidFill>
              <a:latin typeface="Arial"/>
              <a:cs typeface="Arial"/>
              <a:sym typeface="Arial"/>
            </a:endParaRPr>
          </a:p>
        </p:txBody>
      </p:sp>
      <p:sp>
        <p:nvSpPr>
          <p:cNvPr id="97" name="Google Shape;97;p16"/>
          <p:cNvSpPr txBox="1"/>
          <p:nvPr/>
        </p:nvSpPr>
        <p:spPr>
          <a:xfrm>
            <a:off x="490892" y="1790060"/>
            <a:ext cx="10959889" cy="1276400"/>
          </a:xfrm>
          <a:prstGeom prst="rect">
            <a:avLst/>
          </a:prstGeom>
          <a:noFill/>
          <a:ln>
            <a:noFill/>
          </a:ln>
        </p:spPr>
        <p:txBody>
          <a:bodyPr spcFirstLastPara="1" wrap="square" lIns="121900" tIns="121900" rIns="121900" bIns="121900" anchor="t" anchorCtr="0">
            <a:noAutofit/>
          </a:bodyPr>
          <a:lstStyle/>
          <a:p>
            <a:pPr marL="239993" indent="-330192" defTabSz="1219170">
              <a:buClr>
                <a:srgbClr val="000000"/>
              </a:buClr>
              <a:buSzPts val="2400"/>
              <a:buFont typeface="Impact"/>
              <a:buChar char="●"/>
            </a:pPr>
            <a:r>
              <a:rPr lang="en-US" altLang="zh-CN" sz="3200" kern="0" dirty="0">
                <a:solidFill>
                  <a:srgbClr val="000000"/>
                </a:solidFill>
                <a:latin typeface="+mj-lt"/>
                <a:sym typeface="Impact"/>
              </a:rPr>
              <a:t>Generator: U-Net (autoencoder with skip connections)</a:t>
            </a:r>
            <a:endParaRPr sz="3200" kern="0" dirty="0">
              <a:solidFill>
                <a:srgbClr val="000000"/>
              </a:solidFill>
              <a:latin typeface="+mj-lt"/>
              <a:sym typeface="Impact"/>
            </a:endParaRPr>
          </a:p>
          <a:p>
            <a:pPr marL="239993" indent="-330192" defTabSz="1219170">
              <a:buClr>
                <a:srgbClr val="000000"/>
              </a:buClr>
              <a:buSzPts val="2400"/>
              <a:buFont typeface="Impact"/>
              <a:buChar char="●"/>
            </a:pPr>
            <a:r>
              <a:rPr lang="en-US" altLang="zh-CN" sz="3200" kern="0" dirty="0">
                <a:solidFill>
                  <a:srgbClr val="000000"/>
                </a:solidFill>
                <a:latin typeface="+mj-lt"/>
                <a:sym typeface="Impact"/>
              </a:rPr>
              <a:t>Discriminator: </a:t>
            </a:r>
            <a:r>
              <a:rPr lang="en-US" altLang="zh-CN" sz="3200" kern="0" dirty="0" err="1">
                <a:solidFill>
                  <a:srgbClr val="000000"/>
                </a:solidFill>
                <a:latin typeface="+mj-lt"/>
                <a:sym typeface="Impact"/>
              </a:rPr>
              <a:t>patchGAN</a:t>
            </a:r>
            <a:endParaRPr sz="3200" kern="0" dirty="0">
              <a:solidFill>
                <a:srgbClr val="000000"/>
              </a:solidFill>
              <a:latin typeface="+mj-lt"/>
              <a:sym typeface="Impact"/>
            </a:endParaRPr>
          </a:p>
        </p:txBody>
      </p:sp>
      <p:pic>
        <p:nvPicPr>
          <p:cNvPr id="98" name="Google Shape;98;p16"/>
          <p:cNvPicPr preferRelativeResize="0"/>
          <p:nvPr/>
        </p:nvPicPr>
        <p:blipFill rotWithShape="1">
          <a:blip r:embed="rId3">
            <a:alphaModFix/>
          </a:blip>
          <a:srcRect t="13539"/>
          <a:stretch/>
        </p:blipFill>
        <p:spPr>
          <a:xfrm>
            <a:off x="351126" y="3561723"/>
            <a:ext cx="3309200" cy="2053967"/>
          </a:xfrm>
          <a:prstGeom prst="rect">
            <a:avLst/>
          </a:prstGeom>
          <a:noFill/>
          <a:ln>
            <a:noFill/>
          </a:ln>
        </p:spPr>
      </p:pic>
      <p:cxnSp>
        <p:nvCxnSpPr>
          <p:cNvPr id="99" name="Google Shape;99;p16"/>
          <p:cNvCxnSpPr/>
          <p:nvPr/>
        </p:nvCxnSpPr>
        <p:spPr>
          <a:xfrm>
            <a:off x="29133" y="6217333"/>
            <a:ext cx="12143600" cy="0"/>
          </a:xfrm>
          <a:prstGeom prst="straightConnector1">
            <a:avLst/>
          </a:prstGeom>
          <a:noFill/>
          <a:ln w="9525" cap="flat" cmpd="sng">
            <a:solidFill>
              <a:schemeClr val="dk2"/>
            </a:solidFill>
            <a:prstDash val="solid"/>
            <a:round/>
            <a:headEnd type="none" w="med" len="med"/>
            <a:tailEnd type="none" w="med" len="med"/>
          </a:ln>
        </p:spPr>
      </p:cxnSp>
      <p:grpSp>
        <p:nvGrpSpPr>
          <p:cNvPr id="100" name="Google Shape;100;p16"/>
          <p:cNvGrpSpPr/>
          <p:nvPr/>
        </p:nvGrpSpPr>
        <p:grpSpPr>
          <a:xfrm>
            <a:off x="4392528" y="3678150"/>
            <a:ext cx="3900244" cy="1724431"/>
            <a:chOff x="4252073" y="2717203"/>
            <a:chExt cx="3215193" cy="1559160"/>
          </a:xfrm>
        </p:grpSpPr>
        <p:grpSp>
          <p:nvGrpSpPr>
            <p:cNvPr id="101" name="Google Shape;101;p16"/>
            <p:cNvGrpSpPr/>
            <p:nvPr/>
          </p:nvGrpSpPr>
          <p:grpSpPr>
            <a:xfrm>
              <a:off x="4252073" y="2717203"/>
              <a:ext cx="3046767" cy="1559160"/>
              <a:chOff x="4123750" y="2571750"/>
              <a:chExt cx="3405350" cy="1800000"/>
            </a:xfrm>
          </p:grpSpPr>
          <p:sp>
            <p:nvSpPr>
              <p:cNvPr id="102" name="Google Shape;102;p16"/>
              <p:cNvSpPr/>
              <p:nvPr/>
            </p:nvSpPr>
            <p:spPr>
              <a:xfrm>
                <a:off x="4123750" y="2571750"/>
                <a:ext cx="1800000" cy="18000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6"/>
              <p:cNvSpPr/>
              <p:nvPr/>
            </p:nvSpPr>
            <p:spPr>
              <a:xfrm>
                <a:off x="6820500" y="3088038"/>
                <a:ext cx="708600" cy="7485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6"/>
              <p:cNvSpPr/>
              <p:nvPr/>
            </p:nvSpPr>
            <p:spPr>
              <a:xfrm>
                <a:off x="6860650" y="3152900"/>
                <a:ext cx="288000" cy="288000"/>
              </a:xfrm>
              <a:prstGeom prst="ellipse">
                <a:avLst/>
              </a:prstGeom>
              <a:solidFill>
                <a:schemeClr val="lt2"/>
              </a:solidFill>
              <a:ln w="19050" cap="flat" cmpd="sng">
                <a:solidFill>
                  <a:srgbClr val="00FF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105;p16"/>
              <p:cNvSpPr/>
              <p:nvPr/>
            </p:nvSpPr>
            <p:spPr>
              <a:xfrm>
                <a:off x="7181775" y="3152900"/>
                <a:ext cx="288000" cy="288000"/>
              </a:xfrm>
              <a:prstGeom prst="ellipse">
                <a:avLst/>
              </a:prstGeom>
              <a:solidFill>
                <a:schemeClr val="lt2"/>
              </a:soli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106;p16"/>
              <p:cNvSpPr/>
              <p:nvPr/>
            </p:nvSpPr>
            <p:spPr>
              <a:xfrm>
                <a:off x="6860650" y="3511038"/>
                <a:ext cx="288000" cy="288000"/>
              </a:xfrm>
              <a:prstGeom prst="ellipse">
                <a:avLst/>
              </a:prstGeom>
              <a:solidFill>
                <a:schemeClr val="lt2"/>
              </a:solidFill>
              <a:ln w="1905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6"/>
              <p:cNvSpPr/>
              <p:nvPr/>
            </p:nvSpPr>
            <p:spPr>
              <a:xfrm>
                <a:off x="7181775" y="3511038"/>
                <a:ext cx="288000" cy="288000"/>
              </a:xfrm>
              <a:prstGeom prst="ellipse">
                <a:avLst/>
              </a:prstGeom>
              <a:solidFill>
                <a:schemeClr val="lt2"/>
              </a:solidFill>
              <a:ln w="19050" cap="flat" cmpd="sng">
                <a:solidFill>
                  <a:srgbClr val="4A86E8"/>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108;p16"/>
              <p:cNvSpPr/>
              <p:nvPr/>
            </p:nvSpPr>
            <p:spPr>
              <a:xfrm>
                <a:off x="4162925" y="2606850"/>
                <a:ext cx="828000" cy="844500"/>
              </a:xfrm>
              <a:prstGeom prst="rect">
                <a:avLst/>
              </a:prstGeom>
              <a:solidFill>
                <a:schemeClr val="lt2"/>
              </a:solidFill>
              <a:ln w="19050" cap="flat" cmpd="sng">
                <a:solidFill>
                  <a:srgbClr val="00FF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9" name="Google Shape;109;p16"/>
              <p:cNvSpPr/>
              <p:nvPr/>
            </p:nvSpPr>
            <p:spPr>
              <a:xfrm>
                <a:off x="5048925" y="2606850"/>
                <a:ext cx="828000" cy="844500"/>
              </a:xfrm>
              <a:prstGeom prst="rect">
                <a:avLst/>
              </a:prstGeom>
              <a:solidFill>
                <a:schemeClr val="lt2"/>
              </a:solidFill>
              <a:ln w="19050" cap="flat" cmpd="sng">
                <a:solidFill>
                  <a:srgbClr val="FF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0" name="Google Shape;110;p16"/>
              <p:cNvSpPr/>
              <p:nvPr/>
            </p:nvSpPr>
            <p:spPr>
              <a:xfrm>
                <a:off x="4162925" y="3492000"/>
                <a:ext cx="828000" cy="844500"/>
              </a:xfrm>
              <a:prstGeom prst="rect">
                <a:avLst/>
              </a:prstGeom>
              <a:solidFill>
                <a:schemeClr val="lt2"/>
              </a:solidFill>
              <a:ln w="19050" cap="flat" cmpd="sng">
                <a:solidFill>
                  <a:srgbClr val="FF99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1" name="Google Shape;111;p16"/>
              <p:cNvSpPr/>
              <p:nvPr/>
            </p:nvSpPr>
            <p:spPr>
              <a:xfrm>
                <a:off x="5048925" y="3492000"/>
                <a:ext cx="828000" cy="844500"/>
              </a:xfrm>
              <a:prstGeom prst="rect">
                <a:avLst/>
              </a:prstGeom>
              <a:solidFill>
                <a:schemeClr val="lt2"/>
              </a:solidFill>
              <a:ln w="19050" cap="flat" cmpd="sng">
                <a:solidFill>
                  <a:srgbClr val="4A86E8"/>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 name="Google Shape;112;p16"/>
              <p:cNvSpPr/>
              <p:nvPr/>
            </p:nvSpPr>
            <p:spPr>
              <a:xfrm>
                <a:off x="6055900" y="3318700"/>
                <a:ext cx="662100" cy="28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 name="Google Shape;113;p16"/>
              <p:cNvSpPr txBox="1"/>
              <p:nvPr/>
            </p:nvSpPr>
            <p:spPr>
              <a:xfrm>
                <a:off x="6101256" y="2949450"/>
                <a:ext cx="371400" cy="457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2400" kern="0">
                    <a:solidFill>
                      <a:srgbClr val="000000"/>
                    </a:solidFill>
                    <a:latin typeface="Arial"/>
                    <a:cs typeface="Arial"/>
                    <a:sym typeface="Arial"/>
                  </a:rPr>
                  <a:t>D</a:t>
                </a:r>
                <a:endParaRPr sz="2400" kern="0">
                  <a:solidFill>
                    <a:srgbClr val="000000"/>
                  </a:solidFill>
                  <a:latin typeface="Arial"/>
                  <a:cs typeface="Arial"/>
                  <a:sym typeface="Arial"/>
                </a:endParaRPr>
              </a:p>
            </p:txBody>
          </p:sp>
        </p:grpSp>
        <p:sp>
          <p:nvSpPr>
            <p:cNvPr id="114" name="Google Shape;114;p16"/>
            <p:cNvSpPr txBox="1"/>
            <p:nvPr/>
          </p:nvSpPr>
          <p:spPr>
            <a:xfrm>
              <a:off x="6551966" y="2790585"/>
              <a:ext cx="915300" cy="457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dirty="0">
                  <a:solidFill>
                    <a:srgbClr val="000000"/>
                  </a:solidFill>
                  <a:latin typeface="Arial"/>
                  <a:cs typeface="Arial"/>
                  <a:sym typeface="Arial"/>
                </a:rPr>
                <a:t>Output</a:t>
              </a:r>
              <a:endParaRPr sz="1867" kern="0" dirty="0">
                <a:solidFill>
                  <a:srgbClr val="000000"/>
                </a:solidFill>
                <a:latin typeface="Arial"/>
                <a:cs typeface="Arial"/>
                <a:sym typeface="Arial"/>
              </a:endParaRPr>
            </a:p>
          </p:txBody>
        </p:sp>
      </p:grpSp>
      <p:pic>
        <p:nvPicPr>
          <p:cNvPr id="115" name="Google Shape;115;p16"/>
          <p:cNvPicPr preferRelativeResize="0"/>
          <p:nvPr/>
        </p:nvPicPr>
        <p:blipFill rotWithShape="1">
          <a:blip r:embed="rId4">
            <a:alphaModFix/>
          </a:blip>
          <a:srcRect t="13770" r="64962"/>
          <a:stretch/>
        </p:blipFill>
        <p:spPr>
          <a:xfrm>
            <a:off x="10024084" y="3147463"/>
            <a:ext cx="944677" cy="944083"/>
          </a:xfrm>
          <a:prstGeom prst="rect">
            <a:avLst/>
          </a:prstGeom>
          <a:noFill/>
          <a:ln>
            <a:noFill/>
          </a:ln>
        </p:spPr>
      </p:pic>
      <p:pic>
        <p:nvPicPr>
          <p:cNvPr id="116" name="Google Shape;116;p16"/>
          <p:cNvPicPr preferRelativeResize="0"/>
          <p:nvPr/>
        </p:nvPicPr>
        <p:blipFill rotWithShape="1">
          <a:blip r:embed="rId4">
            <a:alphaModFix/>
          </a:blip>
          <a:srcRect l="35436" t="13770" r="33217"/>
          <a:stretch/>
        </p:blipFill>
        <p:spPr>
          <a:xfrm>
            <a:off x="10123602" y="4091531"/>
            <a:ext cx="845161" cy="944083"/>
          </a:xfrm>
          <a:prstGeom prst="rect">
            <a:avLst/>
          </a:prstGeom>
          <a:noFill/>
          <a:ln>
            <a:noFill/>
          </a:ln>
        </p:spPr>
      </p:pic>
      <p:pic>
        <p:nvPicPr>
          <p:cNvPr id="117" name="Google Shape;117;p16"/>
          <p:cNvPicPr preferRelativeResize="0"/>
          <p:nvPr/>
        </p:nvPicPr>
        <p:blipFill rotWithShape="1">
          <a:blip r:embed="rId4">
            <a:alphaModFix/>
          </a:blip>
          <a:srcRect l="66883" t="13770"/>
          <a:stretch/>
        </p:blipFill>
        <p:spPr>
          <a:xfrm>
            <a:off x="10123601" y="5035614"/>
            <a:ext cx="892883" cy="944083"/>
          </a:xfrm>
          <a:prstGeom prst="rect">
            <a:avLst/>
          </a:prstGeom>
          <a:noFill/>
          <a:ln>
            <a:noFill/>
          </a:ln>
        </p:spPr>
      </p:pic>
      <p:sp>
        <p:nvSpPr>
          <p:cNvPr id="118" name="Google Shape;118;p16"/>
          <p:cNvSpPr txBox="1"/>
          <p:nvPr/>
        </p:nvSpPr>
        <p:spPr>
          <a:xfrm>
            <a:off x="1449966" y="5338969"/>
            <a:ext cx="1146800" cy="50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dirty="0">
                <a:solidFill>
                  <a:srgbClr val="000000"/>
                </a:solidFill>
                <a:latin typeface="Arial"/>
                <a:cs typeface="Arial"/>
                <a:sym typeface="Arial"/>
              </a:rPr>
              <a:t>U-Net</a:t>
            </a:r>
            <a:endParaRPr sz="1867" kern="0" dirty="0">
              <a:solidFill>
                <a:srgbClr val="000000"/>
              </a:solidFill>
              <a:latin typeface="Arial"/>
              <a:cs typeface="Arial"/>
              <a:sym typeface="Arial"/>
            </a:endParaRPr>
          </a:p>
        </p:txBody>
      </p:sp>
      <p:sp>
        <p:nvSpPr>
          <p:cNvPr id="119" name="Google Shape;119;p16"/>
          <p:cNvSpPr txBox="1"/>
          <p:nvPr/>
        </p:nvSpPr>
        <p:spPr>
          <a:xfrm>
            <a:off x="4952981" y="3259561"/>
            <a:ext cx="772000" cy="50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dirty="0">
                <a:solidFill>
                  <a:srgbClr val="000000"/>
                </a:solidFill>
                <a:latin typeface="Arial"/>
                <a:cs typeface="Arial"/>
                <a:sym typeface="Arial"/>
              </a:rPr>
              <a:t>Input</a:t>
            </a:r>
            <a:endParaRPr sz="1867" kern="0" dirty="0">
              <a:solidFill>
                <a:srgbClr val="000000"/>
              </a:solidFill>
              <a:latin typeface="Arial"/>
              <a:cs typeface="Arial"/>
              <a:sym typeface="Arial"/>
            </a:endParaRPr>
          </a:p>
        </p:txBody>
      </p:sp>
      <p:sp>
        <p:nvSpPr>
          <p:cNvPr id="120" name="Google Shape;120;p16"/>
          <p:cNvSpPr txBox="1"/>
          <p:nvPr/>
        </p:nvSpPr>
        <p:spPr>
          <a:xfrm>
            <a:off x="5377125" y="5402587"/>
            <a:ext cx="1388400" cy="50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PatchGAN</a:t>
            </a:r>
            <a:endParaRPr sz="1867" kern="0">
              <a:solidFill>
                <a:srgbClr val="000000"/>
              </a:solidFill>
              <a:latin typeface="Arial"/>
              <a:cs typeface="Arial"/>
              <a:sym typeface="Arial"/>
            </a:endParaRPr>
          </a:p>
        </p:txBody>
      </p:sp>
      <p:sp>
        <p:nvSpPr>
          <p:cNvPr id="121" name="Google Shape;121;p16"/>
          <p:cNvSpPr txBox="1"/>
          <p:nvPr/>
        </p:nvSpPr>
        <p:spPr>
          <a:xfrm>
            <a:off x="9252072" y="3485671"/>
            <a:ext cx="772000" cy="50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dirty="0">
                <a:solidFill>
                  <a:srgbClr val="000000"/>
                </a:solidFill>
                <a:latin typeface="Arial"/>
                <a:cs typeface="Arial"/>
                <a:sym typeface="Arial"/>
              </a:rPr>
              <a:t>Input</a:t>
            </a:r>
            <a:endParaRPr sz="1867" kern="0" dirty="0">
              <a:solidFill>
                <a:srgbClr val="000000"/>
              </a:solidFill>
              <a:latin typeface="Arial"/>
              <a:cs typeface="Arial"/>
              <a:sym typeface="Arial"/>
            </a:endParaRPr>
          </a:p>
        </p:txBody>
      </p:sp>
      <p:sp>
        <p:nvSpPr>
          <p:cNvPr id="122" name="Google Shape;122;p16"/>
          <p:cNvSpPr txBox="1"/>
          <p:nvPr/>
        </p:nvSpPr>
        <p:spPr>
          <a:xfrm>
            <a:off x="9252084" y="4173563"/>
            <a:ext cx="1085600" cy="50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Ground truth</a:t>
            </a:r>
            <a:endParaRPr sz="1867" kern="0">
              <a:solidFill>
                <a:srgbClr val="000000"/>
              </a:solidFill>
              <a:latin typeface="Arial"/>
              <a:cs typeface="Arial"/>
              <a:sym typeface="Arial"/>
            </a:endParaRPr>
          </a:p>
        </p:txBody>
      </p:sp>
      <p:sp>
        <p:nvSpPr>
          <p:cNvPr id="123" name="Google Shape;123;p16"/>
          <p:cNvSpPr txBox="1"/>
          <p:nvPr/>
        </p:nvSpPr>
        <p:spPr>
          <a:xfrm>
            <a:off x="9252088" y="5273396"/>
            <a:ext cx="992400" cy="505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Output</a:t>
            </a:r>
            <a:endParaRPr sz="1867" kern="0">
              <a:solidFill>
                <a:srgbClr val="000000"/>
              </a:solidFill>
              <a:latin typeface="Arial"/>
              <a:cs typeface="Arial"/>
              <a:sym typeface="Arial"/>
            </a:endParaRPr>
          </a:p>
        </p:txBody>
      </p:sp>
      <p:sp>
        <p:nvSpPr>
          <p:cNvPr id="124" name="Google Shape;124;p16"/>
          <p:cNvSpPr txBox="1"/>
          <p:nvPr/>
        </p:nvSpPr>
        <p:spPr>
          <a:xfrm>
            <a:off x="0" y="6096000"/>
            <a:ext cx="12192000" cy="76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altLang="zh-CN" sz="1867" kern="0">
                <a:solidFill>
                  <a:srgbClr val="000000"/>
                </a:solidFill>
                <a:latin typeface="Arial"/>
                <a:cs typeface="Arial"/>
                <a:sym typeface="Arial"/>
              </a:rPr>
              <a:t>[4] P. Isola, J.-Y. Zhu, T. Zhou, and A. A. Efros. Image-to-image translation with conditional adversarial networks. In CVPR, 2017. 3, 4</a:t>
            </a:r>
            <a:endParaRPr sz="1867" kern="0">
              <a:solidFill>
                <a:srgbClr val="000000"/>
              </a:solidFill>
              <a:latin typeface="Arial"/>
              <a:cs typeface="Arial"/>
              <a:sym typeface="Arial"/>
            </a:endParaRPr>
          </a:p>
        </p:txBody>
      </p:sp>
      <p:cxnSp>
        <p:nvCxnSpPr>
          <p:cNvPr id="33" name="Google Shape;81;p15">
            <a:extLst>
              <a:ext uri="{FF2B5EF4-FFF2-40B4-BE49-F238E27FC236}">
                <a16:creationId xmlns:a16="http://schemas.microsoft.com/office/drawing/2014/main" id="{3E529DC1-2324-4812-9C04-5945FAB3B236}"/>
              </a:ext>
            </a:extLst>
          </p:cNvPr>
          <p:cNvCxnSpPr/>
          <p:nvPr/>
        </p:nvCxnSpPr>
        <p:spPr>
          <a:xfrm>
            <a:off x="24200" y="885785"/>
            <a:ext cx="12143600" cy="0"/>
          </a:xfrm>
          <a:prstGeom prst="straightConnector1">
            <a:avLst/>
          </a:prstGeom>
          <a:noFill/>
          <a:ln w="9525" cap="flat" cmpd="sng">
            <a:solidFill>
              <a:schemeClr val="dk2"/>
            </a:solidFill>
            <a:prstDash val="solid"/>
            <a:round/>
            <a:headEnd type="none" w="med" len="med"/>
            <a:tailEnd type="none" w="med" len="med"/>
          </a:ln>
        </p:spPr>
      </p:cxnSp>
      <p:sp>
        <p:nvSpPr>
          <p:cNvPr id="36" name="Rectangle 35">
            <a:extLst>
              <a:ext uri="{FF2B5EF4-FFF2-40B4-BE49-F238E27FC236}">
                <a16:creationId xmlns:a16="http://schemas.microsoft.com/office/drawing/2014/main" id="{2EEF1943-32DB-496B-859E-8088EFA8C1F8}"/>
              </a:ext>
            </a:extLst>
          </p:cNvPr>
          <p:cNvSpPr/>
          <p:nvPr/>
        </p:nvSpPr>
        <p:spPr>
          <a:xfrm>
            <a:off x="12015" y="93899"/>
            <a:ext cx="10194182" cy="707886"/>
          </a:xfrm>
          <a:prstGeom prst="rect">
            <a:avLst/>
          </a:prstGeom>
        </p:spPr>
        <p:txBody>
          <a:bodyPr wrap="square">
            <a:spAutoFit/>
          </a:bodyPr>
          <a:lstStyle/>
          <a:p>
            <a:pPr marL="285750" lvl="0" indent="-285750">
              <a:buFont typeface="Wingdings" pitchFamily="2" charset="2"/>
              <a:buChar char="u"/>
            </a:pPr>
            <a:r>
              <a:rPr kumimoji="1" lang="en-US" altLang="zh-CN" sz="4000" b="1" dirty="0">
                <a:solidFill>
                  <a:prstClr val="black"/>
                </a:solidFill>
                <a:latin typeface="等线" panose="020F0502020204030204"/>
                <a:ea typeface="等线" panose="02010600030101010101" pitchFamily="2" charset="-122"/>
              </a:rPr>
              <a:t>Related Approach</a:t>
            </a:r>
            <a:endParaRPr kumimoji="1" lang="zh-CN" altLang="en-US" sz="4000" dirty="0">
              <a:solidFill>
                <a:prstClr val="black"/>
              </a:solidFill>
              <a:latin typeface="等线" panose="020F0502020204030204"/>
              <a:ea typeface="等线"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B4C3B4-89D4-0146-B09B-1E691862B738}"/>
              </a:ext>
            </a:extLst>
          </p:cNvPr>
          <p:cNvSpPr txBox="1"/>
          <p:nvPr/>
        </p:nvSpPr>
        <p:spPr>
          <a:xfrm>
            <a:off x="0" y="32692"/>
            <a:ext cx="12192000" cy="707886"/>
          </a:xfrm>
          <a:prstGeom prst="rect">
            <a:avLst/>
          </a:prstGeom>
          <a:noFill/>
        </p:spPr>
        <p:txBody>
          <a:bodyPr wrap="square" rtlCol="0">
            <a:spAutoFit/>
          </a:bodyPr>
          <a:lstStyle/>
          <a:p>
            <a:pPr marL="285750" indent="-285750">
              <a:buFont typeface="Wingdings" pitchFamily="2" charset="2"/>
              <a:buChar char="u"/>
            </a:pPr>
            <a:r>
              <a:rPr kumimoji="1" lang="en-US" altLang="zh-CN" sz="4000" b="1" dirty="0">
                <a:solidFill>
                  <a:prstClr val="black"/>
                </a:solidFill>
                <a:latin typeface="等线" panose="020F0502020204030204"/>
                <a:ea typeface="等线" panose="02010600030101010101" pitchFamily="2" charset="-122"/>
              </a:rPr>
              <a:t>Specific Approach</a:t>
            </a:r>
            <a:endParaRPr kumimoji="1" lang="zh-CN" altLang="en-US" sz="4000" b="1" dirty="0">
              <a:solidFill>
                <a:prstClr val="black"/>
              </a:solidFill>
              <a:latin typeface="等线" panose="020F0502020204030204"/>
              <a:ea typeface="等线" panose="02010600030101010101" pitchFamily="2" charset="-122"/>
            </a:endParaRPr>
          </a:p>
        </p:txBody>
      </p:sp>
      <p:sp>
        <p:nvSpPr>
          <p:cNvPr id="5" name="文本框 4">
            <a:extLst>
              <a:ext uri="{FF2B5EF4-FFF2-40B4-BE49-F238E27FC236}">
                <a16:creationId xmlns:a16="http://schemas.microsoft.com/office/drawing/2014/main" id="{EE473953-A080-DE43-9BED-0C82A0ADEAF7}"/>
              </a:ext>
            </a:extLst>
          </p:cNvPr>
          <p:cNvSpPr txBox="1"/>
          <p:nvPr/>
        </p:nvSpPr>
        <p:spPr>
          <a:xfrm>
            <a:off x="187950" y="836073"/>
            <a:ext cx="12644823" cy="3539430"/>
          </a:xfrm>
          <a:prstGeom prst="rect">
            <a:avLst/>
          </a:prstGeom>
          <a:noFill/>
        </p:spPr>
        <p:txBody>
          <a:bodyPr wrap="square" rtlCol="0">
            <a:spAutoFit/>
          </a:bodyPr>
          <a:lstStyle/>
          <a:p>
            <a:pPr marL="285750" indent="-285750">
              <a:buFont typeface="Wingdings" pitchFamily="2" charset="2"/>
              <a:buChar char="l"/>
            </a:pPr>
            <a:r>
              <a:rPr kumimoji="1" lang="en-US" altLang="zh-CN" sz="2800" b="1" dirty="0"/>
              <a:t>Training data: 5 ground truths of sketch for 1 training image</a:t>
            </a:r>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r>
              <a:rPr kumimoji="1" lang="en-US" altLang="zh-CN" sz="2800" b="1" dirty="0"/>
              <a:t>Output: not a simple combination of ground truths, but soft representation</a:t>
            </a:r>
          </a:p>
          <a:p>
            <a:pPr marL="285750" indent="-285750">
              <a:buFont typeface="Wingdings" pitchFamily="2" charset="2"/>
              <a:buChar char="l"/>
            </a:pPr>
            <a:r>
              <a:rPr kumimoji="1" lang="en" altLang="zh-CN" sz="2800" b="1" dirty="0"/>
              <a:t>cGAN with a novel MM-loss </a:t>
            </a:r>
            <a:endParaRPr kumimoji="1" lang="zh-CN" altLang="en-US" sz="2800" b="1" dirty="0"/>
          </a:p>
        </p:txBody>
      </p:sp>
      <p:pic>
        <p:nvPicPr>
          <p:cNvPr id="6" name="图片 5">
            <a:extLst>
              <a:ext uri="{FF2B5EF4-FFF2-40B4-BE49-F238E27FC236}">
                <a16:creationId xmlns:a16="http://schemas.microsoft.com/office/drawing/2014/main" id="{9B026777-CEA0-934A-BABB-F38B3B9F492E}"/>
              </a:ext>
            </a:extLst>
          </p:cNvPr>
          <p:cNvPicPr>
            <a:picLocks noChangeAspect="1"/>
          </p:cNvPicPr>
          <p:nvPr/>
        </p:nvPicPr>
        <p:blipFill>
          <a:blip r:embed="rId3"/>
          <a:stretch>
            <a:fillRect/>
          </a:stretch>
        </p:blipFill>
        <p:spPr>
          <a:xfrm>
            <a:off x="904002" y="1430073"/>
            <a:ext cx="8137913" cy="1852157"/>
          </a:xfrm>
          <a:prstGeom prst="rect">
            <a:avLst/>
          </a:prstGeom>
        </p:spPr>
      </p:pic>
      <p:pic>
        <p:nvPicPr>
          <p:cNvPr id="7" name="图片 6">
            <a:extLst>
              <a:ext uri="{FF2B5EF4-FFF2-40B4-BE49-F238E27FC236}">
                <a16:creationId xmlns:a16="http://schemas.microsoft.com/office/drawing/2014/main" id="{1ADC8F0B-882C-E745-BE47-DBBBB93A63ED}"/>
              </a:ext>
            </a:extLst>
          </p:cNvPr>
          <p:cNvPicPr/>
          <p:nvPr/>
        </p:nvPicPr>
        <p:blipFill>
          <a:blip r:embed="rId4"/>
          <a:stretch>
            <a:fillRect/>
          </a:stretch>
        </p:blipFill>
        <p:spPr>
          <a:xfrm>
            <a:off x="2285999" y="4460932"/>
            <a:ext cx="7582333" cy="2364376"/>
          </a:xfrm>
          <a:prstGeom prst="rect">
            <a:avLst/>
          </a:prstGeom>
        </p:spPr>
      </p:pic>
      <p:cxnSp>
        <p:nvCxnSpPr>
          <p:cNvPr id="8" name="Google Shape;81;p15">
            <a:extLst>
              <a:ext uri="{FF2B5EF4-FFF2-40B4-BE49-F238E27FC236}">
                <a16:creationId xmlns:a16="http://schemas.microsoft.com/office/drawing/2014/main" id="{D8F9A8A2-BB82-4A64-A449-809C8324422A}"/>
              </a:ext>
            </a:extLst>
          </p:cNvPr>
          <p:cNvCxnSpPr/>
          <p:nvPr/>
        </p:nvCxnSpPr>
        <p:spPr>
          <a:xfrm>
            <a:off x="24200" y="802657"/>
            <a:ext cx="121436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763267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9DEBFD-3041-EF48-B959-8598F23D564A}"/>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Basic</a:t>
            </a:r>
            <a:r>
              <a:rPr kumimoji="1" lang="zh-CN" altLang="en-US" sz="2800" b="1" dirty="0"/>
              <a:t> </a:t>
            </a:r>
            <a:r>
              <a:rPr kumimoji="1" lang="en-US" altLang="zh-CN" sz="2800" b="1" dirty="0"/>
              <a:t>Algorithm</a:t>
            </a:r>
            <a:endParaRPr kumimoji="1" lang="zh-CN" altLang="en-US" sz="2800" dirty="0"/>
          </a:p>
        </p:txBody>
      </p:sp>
      <p:sp>
        <p:nvSpPr>
          <p:cNvPr id="5" name="文本框 4">
            <a:extLst>
              <a:ext uri="{FF2B5EF4-FFF2-40B4-BE49-F238E27FC236}">
                <a16:creationId xmlns:a16="http://schemas.microsoft.com/office/drawing/2014/main" id="{F04DA4F0-EEC9-1044-88EC-2AAF392BE018}"/>
              </a:ext>
            </a:extLst>
          </p:cNvPr>
          <p:cNvSpPr txBox="1"/>
          <p:nvPr/>
        </p:nvSpPr>
        <p:spPr>
          <a:xfrm>
            <a:off x="387977" y="774123"/>
            <a:ext cx="9372600" cy="6186309"/>
          </a:xfrm>
          <a:prstGeom prst="rect">
            <a:avLst/>
          </a:prstGeom>
          <a:noFill/>
        </p:spPr>
        <p:txBody>
          <a:bodyPr wrap="square" rtlCol="0">
            <a:spAutoFit/>
          </a:bodyPr>
          <a:lstStyle/>
          <a:p>
            <a:pPr marL="400050" indent="-400050">
              <a:buAutoNum type="romanUcPeriod"/>
            </a:pPr>
            <a:r>
              <a:rPr kumimoji="1" lang="en-US" altLang="zh-CN" b="1" dirty="0"/>
              <a:t>Design</a:t>
            </a:r>
            <a:r>
              <a:rPr kumimoji="1" lang="zh-CN" altLang="en-US" b="1" dirty="0"/>
              <a:t> </a:t>
            </a:r>
            <a:r>
              <a:rPr kumimoji="1" lang="en-US" altLang="zh-CN" b="1" dirty="0"/>
              <a:t>the</a:t>
            </a:r>
            <a:r>
              <a:rPr kumimoji="1" lang="zh-CN" altLang="en-US" b="1" dirty="0"/>
              <a:t> </a:t>
            </a:r>
            <a:r>
              <a:rPr kumimoji="1" lang="en-US" altLang="zh-CN" b="1" dirty="0"/>
              <a:t>model(neural</a:t>
            </a:r>
            <a:r>
              <a:rPr kumimoji="1" lang="zh-CN" altLang="en-US" b="1" dirty="0"/>
              <a:t> </a:t>
            </a:r>
            <a:r>
              <a:rPr kumimoji="1" lang="en-US" altLang="zh-CN" b="1" dirty="0"/>
              <a:t>network/function</a:t>
            </a:r>
            <a:r>
              <a:rPr kumimoji="1" lang="zh-CN" altLang="en-US" b="1" dirty="0"/>
              <a:t> </a:t>
            </a:r>
            <a:r>
              <a:rPr kumimoji="1" lang="en-US" altLang="zh-CN" b="1" dirty="0"/>
              <a:t>set)</a:t>
            </a:r>
          </a:p>
          <a:p>
            <a:pPr marL="400050" indent="-400050">
              <a:buAutoNum type="romanUcPeriod"/>
            </a:pPr>
            <a:endParaRPr kumimoji="1" lang="en-US" altLang="zh-CN" b="1" dirty="0"/>
          </a:p>
          <a:p>
            <a:pPr marL="400050" indent="-400050">
              <a:buAutoNum type="romanUcPeriod"/>
            </a:pPr>
            <a:r>
              <a:rPr kumimoji="1" lang="en-US" altLang="zh-CN" b="1" dirty="0"/>
              <a:t>Loss</a:t>
            </a:r>
            <a:r>
              <a:rPr kumimoji="1" lang="zh-CN" altLang="en-US" b="1" dirty="0"/>
              <a:t> </a:t>
            </a:r>
            <a:r>
              <a:rPr kumimoji="1" lang="en-US" altLang="zh-CN" b="1" dirty="0"/>
              <a:t>function</a:t>
            </a:r>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r>
              <a:rPr kumimoji="1" lang="zh-CN" altLang="en-US" b="1" dirty="0"/>
              <a:t>   </a:t>
            </a:r>
            <a:r>
              <a:rPr kumimoji="1" lang="en-US" altLang="zh-CN" b="1" dirty="0"/>
              <a:t>In</a:t>
            </a:r>
            <a:r>
              <a:rPr kumimoji="1" lang="zh-CN" altLang="en-US" b="1" dirty="0"/>
              <a:t> </a:t>
            </a:r>
            <a:r>
              <a:rPr kumimoji="1" lang="en-US" altLang="zh-CN" b="1" dirty="0"/>
              <a:t>this</a:t>
            </a:r>
            <a:r>
              <a:rPr kumimoji="1" lang="zh-CN" altLang="en-US" b="1" dirty="0"/>
              <a:t> </a:t>
            </a:r>
            <a:r>
              <a:rPr kumimoji="1" lang="en-US" altLang="zh-CN" b="1" dirty="0"/>
              <a:t>paper,</a:t>
            </a:r>
            <a:r>
              <a:rPr kumimoji="1" lang="zh-CN" altLang="en-US" b="1" dirty="0"/>
              <a:t> </a:t>
            </a:r>
            <a:r>
              <a:rPr kumimoji="1" lang="en-US" altLang="zh-CN" b="1" dirty="0"/>
              <a:t>multiple</a:t>
            </a:r>
            <a:r>
              <a:rPr kumimoji="1" lang="zh-CN" altLang="en-US" b="1" dirty="0"/>
              <a:t> </a:t>
            </a:r>
            <a:r>
              <a:rPr kumimoji="1" lang="en-US" altLang="zh-CN" b="1" dirty="0"/>
              <a:t>targets</a:t>
            </a:r>
            <a:r>
              <a:rPr kumimoji="1" lang="zh-CN" altLang="en-US" b="1" dirty="0"/>
              <a:t> </a:t>
            </a:r>
            <a:r>
              <a:rPr kumimoji="1" lang="en-US" altLang="zh-CN" b="1" dirty="0"/>
              <a:t>for</a:t>
            </a:r>
            <a:r>
              <a:rPr kumimoji="1" lang="zh-CN" altLang="en-US" b="1" dirty="0"/>
              <a:t> </a:t>
            </a:r>
            <a:r>
              <a:rPr kumimoji="1" lang="en-US" altLang="zh-CN" b="1" dirty="0"/>
              <a:t>one</a:t>
            </a:r>
            <a:r>
              <a:rPr kumimoji="1" lang="zh-CN" altLang="en-US" b="1" dirty="0"/>
              <a:t> </a:t>
            </a:r>
            <a:r>
              <a:rPr kumimoji="1" lang="en-US" altLang="zh-CN" b="1" dirty="0"/>
              <a:t>image</a:t>
            </a:r>
            <a:r>
              <a:rPr kumimoji="1" lang="zh-CN" altLang="en-US" b="1" dirty="0"/>
              <a:t> </a:t>
            </a:r>
            <a:r>
              <a:rPr kumimoji="1" lang="en-US" altLang="zh-CN" b="1" dirty="0"/>
              <a:t>are</a:t>
            </a:r>
            <a:r>
              <a:rPr kumimoji="1" lang="zh-CN" altLang="en-US" b="1" dirty="0"/>
              <a:t> </a:t>
            </a:r>
            <a:r>
              <a:rPr kumimoji="1" lang="en-US" altLang="zh-CN" b="1" dirty="0"/>
              <a:t>used,</a:t>
            </a:r>
            <a:r>
              <a:rPr kumimoji="1" lang="zh-CN" altLang="en-US" b="1" dirty="0"/>
              <a:t> </a:t>
            </a:r>
            <a:r>
              <a:rPr kumimoji="1" lang="en-US" altLang="zh-CN" b="1" dirty="0"/>
              <a:t>the</a:t>
            </a:r>
            <a:r>
              <a:rPr kumimoji="1" lang="zh-CN" altLang="en-US" b="1" dirty="0"/>
              <a:t> </a:t>
            </a:r>
            <a:r>
              <a:rPr kumimoji="1" lang="en-US" altLang="zh-CN" b="1" dirty="0"/>
              <a:t>training</a:t>
            </a:r>
            <a:r>
              <a:rPr kumimoji="1" lang="zh-CN" altLang="en-US" b="1" dirty="0"/>
              <a:t> </a:t>
            </a:r>
            <a:r>
              <a:rPr kumimoji="1" lang="en-US" altLang="zh-CN" b="1" dirty="0"/>
              <a:t>data</a:t>
            </a:r>
            <a:r>
              <a:rPr kumimoji="1" lang="zh-CN" altLang="en-US" b="1" dirty="0"/>
              <a:t> </a:t>
            </a:r>
            <a:r>
              <a:rPr kumimoji="1" lang="en-US" altLang="zh-CN" b="1" dirty="0"/>
              <a:t>is</a:t>
            </a:r>
          </a:p>
          <a:p>
            <a:endParaRPr kumimoji="1" lang="en-US" altLang="zh-CN" b="1" dirty="0"/>
          </a:p>
          <a:p>
            <a:endParaRPr kumimoji="1" lang="en-US" altLang="zh-CN" b="1" dirty="0"/>
          </a:p>
          <a:p>
            <a:endParaRPr kumimoji="1" lang="en-US" altLang="zh-CN" b="1" dirty="0"/>
          </a:p>
          <a:p>
            <a:endParaRPr kumimoji="1" lang="en-US" altLang="zh-CN" b="1" dirty="0"/>
          </a:p>
          <a:p>
            <a:pPr marL="400050" indent="-400050">
              <a:buAutoNum type="romanUcPeriod" startAt="3"/>
            </a:pPr>
            <a:r>
              <a:rPr kumimoji="1" lang="en-US" altLang="zh-CN" b="1" dirty="0"/>
              <a:t>Find</a:t>
            </a:r>
            <a:r>
              <a:rPr kumimoji="1" lang="zh-CN" altLang="en-US" b="1" dirty="0"/>
              <a:t> </a:t>
            </a:r>
            <a:r>
              <a:rPr kumimoji="1" lang="en-US" altLang="zh-CN" b="1" dirty="0"/>
              <a:t>best</a:t>
            </a:r>
            <a:r>
              <a:rPr kumimoji="1" lang="zh-CN" altLang="en-US" b="1" dirty="0"/>
              <a:t> </a:t>
            </a:r>
            <a:r>
              <a:rPr kumimoji="1" lang="en-US" altLang="zh-CN" b="1" dirty="0"/>
              <a:t>parameter</a:t>
            </a:r>
            <a:r>
              <a:rPr kumimoji="1" lang="zh-CN" altLang="en-US" b="1" dirty="0"/>
              <a:t> </a:t>
            </a:r>
            <a:r>
              <a:rPr kumimoji="1" lang="en-US" altLang="zh-CN" b="1" dirty="0"/>
              <a:t>set</a:t>
            </a:r>
          </a:p>
          <a:p>
            <a:pPr marL="400050" indent="-400050">
              <a:buAutoNum type="romanUcPeriod" startAt="3"/>
            </a:pPr>
            <a:endParaRPr kumimoji="1" lang="en-US" altLang="zh-CN" b="1" dirty="0"/>
          </a:p>
          <a:p>
            <a:r>
              <a:rPr kumimoji="1" lang="en-US" altLang="zh-CN" b="1" dirty="0"/>
              <a:t>	</a:t>
            </a:r>
            <a:r>
              <a:rPr lang="en-US" altLang="zh-CN" dirty="0"/>
              <a:t> </a:t>
            </a:r>
            <a:r>
              <a:rPr lang="en-US" altLang="zh-CN" b="1" dirty="0">
                <a:solidFill>
                  <a:srgbClr val="FF0000"/>
                </a:solidFill>
              </a:rPr>
              <a:t>Backpropagate the gradients</a:t>
            </a:r>
            <a:r>
              <a:rPr lang="zh-CN" altLang="zh-CN" b="1" dirty="0">
                <a:solidFill>
                  <a:srgbClr val="FF0000"/>
                </a:solidFill>
                <a:effectLst/>
              </a:rPr>
              <a:t> </a:t>
            </a:r>
            <a:endParaRPr kumimoji="1" lang="en-US" altLang="zh-CN" b="1" dirty="0">
              <a:solidFill>
                <a:srgbClr val="FF0000"/>
              </a:solidFill>
            </a:endParaRPr>
          </a:p>
          <a:p>
            <a:r>
              <a:rPr kumimoji="1" lang="en-US" altLang="zh-CN" b="1" dirty="0"/>
              <a:t>	</a:t>
            </a:r>
          </a:p>
          <a:p>
            <a:r>
              <a:rPr kumimoji="1" lang="zh-CN" altLang="en-US" b="1" dirty="0"/>
              <a:t> </a:t>
            </a:r>
          </a:p>
        </p:txBody>
      </p:sp>
      <p:sp>
        <p:nvSpPr>
          <p:cNvPr id="9" name="文本框 8">
            <a:extLst>
              <a:ext uri="{FF2B5EF4-FFF2-40B4-BE49-F238E27FC236}">
                <a16:creationId xmlns:a16="http://schemas.microsoft.com/office/drawing/2014/main" id="{EE5DBF86-2A09-BD45-B6AD-2888B8D545AD}"/>
              </a:ext>
            </a:extLst>
          </p:cNvPr>
          <p:cNvSpPr txBox="1"/>
          <p:nvPr/>
        </p:nvSpPr>
        <p:spPr>
          <a:xfrm>
            <a:off x="3116889" y="3408831"/>
            <a:ext cx="2226636" cy="369332"/>
          </a:xfrm>
          <a:prstGeom prst="rect">
            <a:avLst/>
          </a:prstGeom>
          <a:noFill/>
        </p:spPr>
        <p:txBody>
          <a:bodyPr wrap="square" rtlCol="0">
            <a:spAutoFit/>
          </a:bodyPr>
          <a:lstStyle/>
          <a:p>
            <a:r>
              <a:rPr kumimoji="1" lang="en-US" altLang="zh-CN" b="1" dirty="0" err="1">
                <a:solidFill>
                  <a:srgbClr val="FF0000"/>
                </a:solidFill>
              </a:rPr>
              <a:t>cGAN</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0" name="文本框 9">
            <a:extLst>
              <a:ext uri="{FF2B5EF4-FFF2-40B4-BE49-F238E27FC236}">
                <a16:creationId xmlns:a16="http://schemas.microsoft.com/office/drawing/2014/main" id="{D098837B-00ED-0A4F-B2AF-1AE8BEB45E84}"/>
              </a:ext>
            </a:extLst>
          </p:cNvPr>
          <p:cNvSpPr txBox="1"/>
          <p:nvPr/>
        </p:nvSpPr>
        <p:spPr>
          <a:xfrm>
            <a:off x="260251" y="3408831"/>
            <a:ext cx="2664996" cy="369332"/>
          </a:xfrm>
          <a:prstGeom prst="rect">
            <a:avLst/>
          </a:prstGeom>
          <a:noFill/>
        </p:spPr>
        <p:txBody>
          <a:bodyPr wrap="square" rtlCol="0">
            <a:spAutoFit/>
          </a:bodyPr>
          <a:lstStyle/>
          <a:p>
            <a:r>
              <a:rPr kumimoji="1" lang="en-US" altLang="zh-CN" b="1" dirty="0">
                <a:solidFill>
                  <a:srgbClr val="FF0000"/>
                </a:solidFill>
              </a:rPr>
              <a:t>Combined</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1" name="文本框 10">
            <a:extLst>
              <a:ext uri="{FF2B5EF4-FFF2-40B4-BE49-F238E27FC236}">
                <a16:creationId xmlns:a16="http://schemas.microsoft.com/office/drawing/2014/main" id="{E05F8C42-AEAE-B549-B0A7-5A3305EEB8E2}"/>
              </a:ext>
            </a:extLst>
          </p:cNvPr>
          <p:cNvSpPr txBox="1"/>
          <p:nvPr/>
        </p:nvSpPr>
        <p:spPr>
          <a:xfrm>
            <a:off x="5650540" y="3402568"/>
            <a:ext cx="3936372" cy="369332"/>
          </a:xfrm>
          <a:prstGeom prst="rect">
            <a:avLst/>
          </a:prstGeom>
          <a:noFill/>
        </p:spPr>
        <p:txBody>
          <a:bodyPr wrap="square" rtlCol="0">
            <a:spAutoFit/>
          </a:bodyPr>
          <a:lstStyle/>
          <a:p>
            <a:r>
              <a:rPr kumimoji="1" lang="en-US" altLang="zh-CN" b="1" dirty="0">
                <a:solidFill>
                  <a:srgbClr val="FF0000"/>
                </a:solidFill>
              </a:rPr>
              <a:t>regression</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2" name="右箭头 11">
            <a:extLst>
              <a:ext uri="{FF2B5EF4-FFF2-40B4-BE49-F238E27FC236}">
                <a16:creationId xmlns:a16="http://schemas.microsoft.com/office/drawing/2014/main" id="{374E8BA2-F0D3-E64C-AD0B-2159A505D1BF}"/>
              </a:ext>
            </a:extLst>
          </p:cNvPr>
          <p:cNvSpPr/>
          <p:nvPr/>
        </p:nvSpPr>
        <p:spPr>
          <a:xfrm rot="18821202">
            <a:off x="1495258" y="3219949"/>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右箭头 12">
            <a:extLst>
              <a:ext uri="{FF2B5EF4-FFF2-40B4-BE49-F238E27FC236}">
                <a16:creationId xmlns:a16="http://schemas.microsoft.com/office/drawing/2014/main" id="{A6BA718C-FF27-4047-85B1-618487C52980}"/>
              </a:ext>
            </a:extLst>
          </p:cNvPr>
          <p:cNvSpPr/>
          <p:nvPr/>
        </p:nvSpPr>
        <p:spPr>
          <a:xfrm rot="16200000">
            <a:off x="3865846" y="3179520"/>
            <a:ext cx="369334" cy="18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右箭头 13">
            <a:extLst>
              <a:ext uri="{FF2B5EF4-FFF2-40B4-BE49-F238E27FC236}">
                <a16:creationId xmlns:a16="http://schemas.microsoft.com/office/drawing/2014/main" id="{46D4859E-4238-6549-8DB5-52096DA5118C}"/>
              </a:ext>
            </a:extLst>
          </p:cNvPr>
          <p:cNvSpPr/>
          <p:nvPr/>
        </p:nvSpPr>
        <p:spPr>
          <a:xfrm rot="13583568">
            <a:off x="5800725" y="3227181"/>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55BEBFCF-82E9-3940-9AEC-90CFBC38E917}"/>
                  </a:ext>
                </a:extLst>
              </p:cNvPr>
              <p:cNvSpPr txBox="1"/>
              <p:nvPr/>
            </p:nvSpPr>
            <p:spPr>
              <a:xfrm>
                <a:off x="1441449" y="1953459"/>
                <a:ext cx="9498691" cy="481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𝐺</m:t>
                              </m:r>
                            </m:lim>
                          </m:limLow>
                        </m:fName>
                        <m:e>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max</m:t>
                                  </m:r>
                                </m:e>
                                <m:lim>
                                  <m:r>
                                    <a:rPr kumimoji="1" lang="en-US" altLang="zh-CN" sz="2400" b="0" i="1" smtClean="0">
                                      <a:latin typeface="Cambria Math" panose="02040503050406030204" pitchFamily="18" charset="0"/>
                                      <a:ea typeface="Cambria Math" panose="02040503050406030204" pitchFamily="18" charset="0"/>
                                    </a:rPr>
                                    <m:t>𝐷</m:t>
                                  </m:r>
                                </m:lim>
                              </m:limLow>
                            </m:fName>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sub>
                              </m:sSub>
                              <m:d>
                                <m:dPr>
                                  <m:begChr m:val="["/>
                                  <m:endChr m:val="]"/>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𝑙𝑜𝑔𝐷</m:t>
                                  </m:r>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sub>
                              </m:sSub>
                              <m:r>
                                <a:rPr kumimoji="1" lang="en-US" altLang="zh-CN" sz="2400" b="0" i="1" smtClean="0">
                                  <a:latin typeface="Cambria Math" panose="02040503050406030204" pitchFamily="18" charset="0"/>
                                  <a:ea typeface="Cambria Math" panose="02040503050406030204" pitchFamily="18" charset="0"/>
                                </a:rPr>
                                <m:t>[</m:t>
                              </m:r>
                              <m:r>
                                <m:rPr>
                                  <m:sty m:val="p"/>
                                </m:rPr>
                                <a:rPr kumimoji="1" lang="en-US" altLang="zh-CN" sz="2400" b="0" i="0" smtClean="0">
                                  <a:latin typeface="Cambria Math" panose="02040503050406030204" pitchFamily="18" charset="0"/>
                                  <a:ea typeface="Cambria Math" panose="02040503050406030204" pitchFamily="18" charset="0"/>
                                </a:rPr>
                                <m:t>log</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𝐷</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𝐺</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r>
                                <a:rPr kumimoji="1" lang="en-US" altLang="zh-CN" sz="2400" b="0" i="1" smtClean="0">
                                  <a:latin typeface="Cambria Math" panose="02040503050406030204" pitchFamily="18" charset="0"/>
                                  <a:ea typeface="Cambria Math" panose="02040503050406030204" pitchFamily="18" charset="0"/>
                                </a:rPr>
                                <m:t>)))]</m:t>
                              </m:r>
                            </m:e>
                          </m:func>
                        </m:e>
                      </m:func>
                    </m:oMath>
                  </m:oMathPara>
                </a14:m>
                <a:endParaRPr kumimoji="1" lang="zh-CN" altLang="en-US" sz="2400" dirty="0"/>
              </a:p>
            </p:txBody>
          </p:sp>
        </mc:Choice>
        <mc:Fallback>
          <p:sp>
            <p:nvSpPr>
              <p:cNvPr id="17" name="文本框 16">
                <a:extLst>
                  <a:ext uri="{FF2B5EF4-FFF2-40B4-BE49-F238E27FC236}">
                    <a16:creationId xmlns:a16="http://schemas.microsoft.com/office/drawing/2014/main" id="{55BEBFCF-82E9-3940-9AEC-90CFBC38E917}"/>
                  </a:ext>
                </a:extLst>
              </p:cNvPr>
              <p:cNvSpPr txBox="1">
                <a:spLocks noRot="1" noChangeAspect="1" noMove="1" noResize="1" noEditPoints="1" noAdjustHandles="1" noChangeArrowheads="1" noChangeShapeType="1" noTextEdit="1"/>
              </p:cNvSpPr>
              <p:nvPr/>
            </p:nvSpPr>
            <p:spPr>
              <a:xfrm>
                <a:off x="1441449" y="1953459"/>
                <a:ext cx="9498691" cy="481222"/>
              </a:xfrm>
              <a:prstGeom prst="rect">
                <a:avLst/>
              </a:prstGeom>
              <a:blipFill>
                <a:blip r:embed="rId3"/>
                <a:stretch>
                  <a:fillRect l="-192" r="-641" b="-15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DB679D7-EEE1-9B48-8BFE-F1176F049F76}"/>
                  </a:ext>
                </a:extLst>
              </p:cNvPr>
              <p:cNvSpPr txBox="1"/>
              <p:nvPr/>
            </p:nvSpPr>
            <p:spPr>
              <a:xfrm>
                <a:off x="1441449" y="2619953"/>
                <a:ext cx="48912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𝜆</m:t>
                          </m:r>
                          <m:r>
                            <a:rPr kumimoji="1" lang="zh-CN" altLang="en-US" sz="2400" b="0" i="1" smtClean="0">
                              <a:latin typeface="Cambria Math" panose="02040503050406030204" pitchFamily="18" charset="0"/>
                              <a:ea typeface="Cambria Math" panose="02040503050406030204" pitchFamily="18" charset="0"/>
                            </a:rPr>
                            <m:t>∗</m:t>
                          </m:r>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oMath>
                  </m:oMathPara>
                </a14:m>
                <a:endParaRPr kumimoji="1" lang="zh-CN" altLang="en-US" sz="2400" dirty="0"/>
              </a:p>
            </p:txBody>
          </p:sp>
        </mc:Choice>
        <mc:Fallback xmlns="">
          <p:sp>
            <p:nvSpPr>
              <p:cNvPr id="18" name="文本框 17">
                <a:extLst>
                  <a:ext uri="{FF2B5EF4-FFF2-40B4-BE49-F238E27FC236}">
                    <a16:creationId xmlns:a16="http://schemas.microsoft.com/office/drawing/2014/main" id="{6DB679D7-EEE1-9B48-8BFE-F1176F049F76}"/>
                  </a:ext>
                </a:extLst>
              </p:cNvPr>
              <p:cNvSpPr txBox="1">
                <a:spLocks noRot="1" noChangeAspect="1" noMove="1" noResize="1" noEditPoints="1" noAdjustHandles="1" noChangeArrowheads="1" noChangeShapeType="1" noTextEdit="1"/>
              </p:cNvSpPr>
              <p:nvPr/>
            </p:nvSpPr>
            <p:spPr>
              <a:xfrm>
                <a:off x="1441449" y="2619953"/>
                <a:ext cx="4891275" cy="369332"/>
              </a:xfrm>
              <a:prstGeom prst="rect">
                <a:avLst/>
              </a:prstGeom>
              <a:blipFill>
                <a:blip r:embed="rId4"/>
                <a:stretch>
                  <a:fillRect l="-517" r="-1292" b="-3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D44F6CA6-8E9C-964C-A10D-1719A744E1AC}"/>
                  </a:ext>
                </a:extLst>
              </p:cNvPr>
              <p:cNvSpPr txBox="1"/>
              <p:nvPr/>
            </p:nvSpPr>
            <p:spPr>
              <a:xfrm>
                <a:off x="1441449" y="4447093"/>
                <a:ext cx="9046964" cy="1080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i="1" smtClean="0">
                          <a:latin typeface="Cambria Math" panose="02040503050406030204" pitchFamily="18" charset="0"/>
                          <a:ea typeface="Cambria Math" panose="02040503050406030204" pitchFamily="18" charset="0"/>
                        </a:rPr>
                        <m:t>ℒ</m:t>
                      </m:r>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(1)</m:t>
                              </m:r>
                            </m:sup>
                          </m:sSubSup>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r>
                        <a:rPr kumimoji="1" lang="zh-CN" altLang="en-US" sz="2400" b="0" i="1" smtClean="0">
                          <a:latin typeface="Cambria Math" panose="02040503050406030204" pitchFamily="18" charset="0"/>
                          <a:ea typeface="Cambria Math" panose="02040503050406030204" pitchFamily="18" charset="0"/>
                        </a:rPr>
                        <m:t> </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𝜆</m:t>
                          </m:r>
                        </m:num>
                        <m:den>
                          <m:r>
                            <a:rPr kumimoji="1" lang="en-US" altLang="zh-CN" sz="2400" b="0" i="1" smtClean="0">
                              <a:latin typeface="Cambria Math" panose="02040503050406030204" pitchFamily="18" charset="0"/>
                              <a:ea typeface="Cambria Math" panose="02040503050406030204" pitchFamily="18" charset="0"/>
                            </a:rPr>
                            <m:t>𝑀</m:t>
                          </m:r>
                        </m:den>
                      </m:f>
                      <m:nary>
                        <m:naryPr>
                          <m:chr m:val="∑"/>
                          <m:ctrlPr>
                            <a:rPr kumimoji="1" lang="en-US" altLang="zh-CN" sz="2400" b="0" i="1" smtClean="0">
                              <a:latin typeface="Cambria Math" panose="02040503050406030204" pitchFamily="18" charset="0"/>
                              <a:ea typeface="Cambria Math" panose="02040503050406030204" pitchFamily="18" charset="0"/>
                            </a:rPr>
                          </m:ctrlPr>
                        </m:naryPr>
                        <m:sub>
                          <m:r>
                            <m:rPr>
                              <m:brk m:alnAt="23"/>
                            </m:rP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sub>
                        <m:sup>
                          <m:r>
                            <a:rPr kumimoji="1" lang="en-US" altLang="zh-CN" sz="2400" b="0" i="1" smtClean="0">
                              <a:latin typeface="Cambria Math" panose="02040503050406030204" pitchFamily="18" charset="0"/>
                              <a:ea typeface="Cambria Math" panose="02040503050406030204" pitchFamily="18" charset="0"/>
                            </a:rPr>
                            <m:t>𝑀</m:t>
                          </m:r>
                        </m:sup>
                        <m:e>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lim>
                              </m:limLow>
                            </m:fName>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e>
                          </m:func>
                          <m:r>
                            <a:rPr kumimoji="1" lang="en-US" altLang="zh-CN" sz="2400" b="0" i="1" smtClean="0">
                              <a:latin typeface="Cambria Math" panose="02040503050406030204" pitchFamily="18" charset="0"/>
                              <a:ea typeface="Cambria Math" panose="02040503050406030204" pitchFamily="18" charset="0"/>
                            </a:rPr>
                            <m:t>] </m:t>
                          </m:r>
                        </m:e>
                      </m:nary>
                    </m:oMath>
                  </m:oMathPara>
                </a14:m>
                <a:endParaRPr kumimoji="1" lang="zh-CN" altLang="en-US" sz="2400" dirty="0"/>
              </a:p>
            </p:txBody>
          </p:sp>
        </mc:Choice>
        <mc:Fallback>
          <p:sp>
            <p:nvSpPr>
              <p:cNvPr id="19" name="文本框 18">
                <a:extLst>
                  <a:ext uri="{FF2B5EF4-FFF2-40B4-BE49-F238E27FC236}">
                    <a16:creationId xmlns:a16="http://schemas.microsoft.com/office/drawing/2014/main" id="{D44F6CA6-8E9C-964C-A10D-1719A744E1AC}"/>
                  </a:ext>
                </a:extLst>
              </p:cNvPr>
              <p:cNvSpPr txBox="1">
                <a:spLocks noRot="1" noChangeAspect="1" noMove="1" noResize="1" noEditPoints="1" noAdjustHandles="1" noChangeArrowheads="1" noChangeShapeType="1" noTextEdit="1"/>
              </p:cNvSpPr>
              <p:nvPr/>
            </p:nvSpPr>
            <p:spPr>
              <a:xfrm>
                <a:off x="1441449" y="4447093"/>
                <a:ext cx="9046964" cy="10802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3C51CEFA-DBD1-A047-9CA7-1FE993BB0B73}"/>
                  </a:ext>
                </a:extLst>
              </p:cNvPr>
              <p:cNvSpPr/>
              <p:nvPr/>
            </p:nvSpPr>
            <p:spPr>
              <a:xfrm>
                <a:off x="8195482" y="4001536"/>
                <a:ext cx="1973489"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(1)</m:t>
                              </m:r>
                            </m:sup>
                          </m:sSubSup>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𝑀</m:t>
                              </m:r>
                              <m:r>
                                <a:rPr kumimoji="1" lang="en-US" altLang="zh-CN" i="1">
                                  <a:latin typeface="Cambria Math" panose="02040503050406030204" pitchFamily="18" charset="0"/>
                                  <a:ea typeface="Cambria Math" panose="02040503050406030204" pitchFamily="18" charset="0"/>
                                </a:rPr>
                                <m:t>)</m:t>
                              </m:r>
                            </m:sup>
                          </m:sSubSup>
                        </m:e>
                      </m:d>
                    </m:oMath>
                  </m:oMathPara>
                </a14:m>
                <a:endParaRPr lang="zh-CN" altLang="en-US" dirty="0"/>
              </a:p>
            </p:txBody>
          </p:sp>
        </mc:Choice>
        <mc:Fallback>
          <p:sp>
            <p:nvSpPr>
              <p:cNvPr id="20" name="矩形 19">
                <a:extLst>
                  <a:ext uri="{FF2B5EF4-FFF2-40B4-BE49-F238E27FC236}">
                    <a16:creationId xmlns:a16="http://schemas.microsoft.com/office/drawing/2014/main" id="{3C51CEFA-DBD1-A047-9CA7-1FE993BB0B73}"/>
                  </a:ext>
                </a:extLst>
              </p:cNvPr>
              <p:cNvSpPr>
                <a:spLocks noRot="1" noChangeAspect="1" noMove="1" noResize="1" noEditPoints="1" noAdjustHandles="1" noChangeArrowheads="1" noChangeShapeType="1" noTextEdit="1"/>
              </p:cNvSpPr>
              <p:nvPr/>
            </p:nvSpPr>
            <p:spPr>
              <a:xfrm>
                <a:off x="8195482" y="4001536"/>
                <a:ext cx="1973489" cy="506870"/>
              </a:xfrm>
              <a:prstGeom prst="rect">
                <a:avLst/>
              </a:prstGeom>
              <a:blipFill>
                <a:blip r:embed="rId6"/>
                <a:stretch>
                  <a:fillRect/>
                </a:stretch>
              </a:blipFill>
            </p:spPr>
            <p:txBody>
              <a:bodyPr/>
              <a:lstStyle/>
              <a:p>
                <a:r>
                  <a:rPr lang="en-US">
                    <a:noFill/>
                  </a:rPr>
                  <a:t> </a:t>
                </a:r>
              </a:p>
            </p:txBody>
          </p:sp>
        </mc:Fallback>
      </mc:AlternateContent>
      <p:cxnSp>
        <p:nvCxnSpPr>
          <p:cNvPr id="15" name="Google Shape;81;p15">
            <a:extLst>
              <a:ext uri="{FF2B5EF4-FFF2-40B4-BE49-F238E27FC236}">
                <a16:creationId xmlns:a16="http://schemas.microsoft.com/office/drawing/2014/main" id="{2E672F4F-0A9C-4FEC-B608-82F5037CEFA2}"/>
              </a:ext>
            </a:extLst>
          </p:cNvPr>
          <p:cNvCxnSpPr/>
          <p:nvPr/>
        </p:nvCxnSpPr>
        <p:spPr>
          <a:xfrm>
            <a:off x="24200" y="709138"/>
            <a:ext cx="121436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51060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E10E31-4BC4-4642-8AF2-CE488BB23659}"/>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Architecture</a:t>
            </a:r>
            <a:r>
              <a:rPr kumimoji="1" lang="zh-CN" altLang="en-US" sz="2800" b="1" dirty="0"/>
              <a:t> </a:t>
            </a:r>
            <a:r>
              <a:rPr kumimoji="1" lang="en-US" altLang="zh-CN" sz="2800" b="1" dirty="0"/>
              <a:t>of</a:t>
            </a:r>
            <a:r>
              <a:rPr kumimoji="1" lang="zh-CN" altLang="en-US" sz="2800" b="1" dirty="0"/>
              <a:t> </a:t>
            </a:r>
            <a:r>
              <a:rPr kumimoji="1" lang="en-US" altLang="zh-CN" sz="2800" b="1" dirty="0"/>
              <a:t>Generator</a:t>
            </a:r>
            <a:r>
              <a:rPr kumimoji="1" lang="zh-CN" altLang="en-US" sz="2800" b="1" dirty="0"/>
              <a:t> </a:t>
            </a:r>
            <a:r>
              <a:rPr kumimoji="1" lang="en-US" altLang="zh-CN" sz="2800" b="1" dirty="0"/>
              <a:t>and</a:t>
            </a:r>
            <a:r>
              <a:rPr kumimoji="1" lang="zh-CN" altLang="en-US" sz="2800" b="1" dirty="0"/>
              <a:t> </a:t>
            </a:r>
            <a:r>
              <a:rPr kumimoji="1" lang="en-US" altLang="zh-CN" sz="2800" b="1" dirty="0"/>
              <a:t>Discriminator</a:t>
            </a:r>
            <a:endParaRPr kumimoji="1" lang="zh-CN" altLang="en-US" sz="2800" dirty="0"/>
          </a:p>
        </p:txBody>
      </p:sp>
      <p:pic>
        <p:nvPicPr>
          <p:cNvPr id="5" name="图片 4">
            <a:extLst>
              <a:ext uri="{FF2B5EF4-FFF2-40B4-BE49-F238E27FC236}">
                <a16:creationId xmlns:a16="http://schemas.microsoft.com/office/drawing/2014/main" id="{51813414-E52B-4246-9818-08BC68416EAE}"/>
              </a:ext>
            </a:extLst>
          </p:cNvPr>
          <p:cNvPicPr>
            <a:picLocks noChangeAspect="1"/>
          </p:cNvPicPr>
          <p:nvPr/>
        </p:nvPicPr>
        <p:blipFill>
          <a:blip r:embed="rId3"/>
          <a:stretch>
            <a:fillRect/>
          </a:stretch>
        </p:blipFill>
        <p:spPr>
          <a:xfrm>
            <a:off x="3479800" y="708312"/>
            <a:ext cx="7239135" cy="2447765"/>
          </a:xfrm>
          <a:prstGeom prst="rect">
            <a:avLst/>
          </a:prstGeom>
        </p:spPr>
      </p:pic>
      <p:pic>
        <p:nvPicPr>
          <p:cNvPr id="6" name="图片 5">
            <a:extLst>
              <a:ext uri="{FF2B5EF4-FFF2-40B4-BE49-F238E27FC236}">
                <a16:creationId xmlns:a16="http://schemas.microsoft.com/office/drawing/2014/main" id="{BE001C98-4769-4B45-940F-023AB97C9328}"/>
              </a:ext>
            </a:extLst>
          </p:cNvPr>
          <p:cNvPicPr>
            <a:picLocks noChangeAspect="1"/>
          </p:cNvPicPr>
          <p:nvPr/>
        </p:nvPicPr>
        <p:blipFill>
          <a:blip r:embed="rId4"/>
          <a:stretch>
            <a:fillRect/>
          </a:stretch>
        </p:blipFill>
        <p:spPr>
          <a:xfrm>
            <a:off x="3733800" y="3701924"/>
            <a:ext cx="5816600" cy="2736850"/>
          </a:xfrm>
          <a:prstGeom prst="rect">
            <a:avLst/>
          </a:prstGeom>
        </p:spPr>
      </p:pic>
      <p:sp>
        <p:nvSpPr>
          <p:cNvPr id="7" name="矩形 6">
            <a:extLst>
              <a:ext uri="{FF2B5EF4-FFF2-40B4-BE49-F238E27FC236}">
                <a16:creationId xmlns:a16="http://schemas.microsoft.com/office/drawing/2014/main" id="{4469914E-5073-B441-976E-2B6C504802B1}"/>
              </a:ext>
            </a:extLst>
          </p:cNvPr>
          <p:cNvSpPr/>
          <p:nvPr/>
        </p:nvSpPr>
        <p:spPr>
          <a:xfrm>
            <a:off x="215454" y="983734"/>
            <a:ext cx="3280065" cy="738664"/>
          </a:xfrm>
          <a:prstGeom prst="rect">
            <a:avLst/>
          </a:prstGeom>
        </p:spPr>
        <p:txBody>
          <a:bodyPr wrap="none">
            <a:spAutoFit/>
          </a:bodyPr>
          <a:lstStyle/>
          <a:p>
            <a:pPr marL="342900" indent="-342900">
              <a:buFont typeface="Wingdings" pitchFamily="2" charset="2"/>
              <a:buChar char="l"/>
            </a:pPr>
            <a:r>
              <a:rPr kumimoji="1" lang="en-US" altLang="zh-CN" sz="2400" b="1" dirty="0"/>
              <a:t>Generator:</a:t>
            </a:r>
          </a:p>
          <a:p>
            <a:r>
              <a:rPr kumimoji="1" lang="zh-CN" altLang="en-US" b="1" dirty="0"/>
              <a:t> </a:t>
            </a:r>
            <a:r>
              <a:rPr kumimoji="1" lang="en-US" altLang="zh-CN" b="1" dirty="0">
                <a:solidFill>
                  <a:srgbClr val="FF0000"/>
                </a:solidFill>
              </a:rPr>
              <a:t>A</a:t>
            </a:r>
            <a:r>
              <a:rPr kumimoji="1" lang="zh-CN" altLang="en-US" b="1" dirty="0">
                <a:solidFill>
                  <a:srgbClr val="FF0000"/>
                </a:solidFill>
              </a:rPr>
              <a:t> </a:t>
            </a:r>
            <a:r>
              <a:rPr kumimoji="1" lang="en-US" altLang="zh-CN" b="1" dirty="0">
                <a:solidFill>
                  <a:srgbClr val="FF0000"/>
                </a:solidFill>
              </a:rPr>
              <a:t>standard</a:t>
            </a:r>
            <a:r>
              <a:rPr kumimoji="1" lang="zh-CN" altLang="en-US" b="1" dirty="0">
                <a:solidFill>
                  <a:srgbClr val="FF0000"/>
                </a:solidFill>
              </a:rPr>
              <a:t> </a:t>
            </a:r>
            <a:r>
              <a:rPr kumimoji="1" lang="en-US" altLang="zh-CN" b="1" dirty="0">
                <a:solidFill>
                  <a:srgbClr val="FF0000"/>
                </a:solidFill>
              </a:rPr>
              <a:t>encoder-decoder</a:t>
            </a:r>
          </a:p>
        </p:txBody>
      </p:sp>
      <p:sp>
        <p:nvSpPr>
          <p:cNvPr id="8" name="矩形 7">
            <a:extLst>
              <a:ext uri="{FF2B5EF4-FFF2-40B4-BE49-F238E27FC236}">
                <a16:creationId xmlns:a16="http://schemas.microsoft.com/office/drawing/2014/main" id="{F72428BB-826A-FC4A-BE01-C668DA667C5F}"/>
              </a:ext>
            </a:extLst>
          </p:cNvPr>
          <p:cNvSpPr/>
          <p:nvPr/>
        </p:nvSpPr>
        <p:spPr>
          <a:xfrm>
            <a:off x="199735" y="4314183"/>
            <a:ext cx="2520242" cy="738664"/>
          </a:xfrm>
          <a:prstGeom prst="rect">
            <a:avLst/>
          </a:prstGeom>
        </p:spPr>
        <p:txBody>
          <a:bodyPr wrap="none">
            <a:spAutoFit/>
          </a:bodyPr>
          <a:lstStyle/>
          <a:p>
            <a:pPr marL="342900" indent="-342900">
              <a:buFont typeface="Wingdings" pitchFamily="2" charset="2"/>
              <a:buChar char="l"/>
            </a:pPr>
            <a:r>
              <a:rPr kumimoji="1" lang="en-US" altLang="zh-CN" sz="2400" b="1" dirty="0"/>
              <a:t>Discriminator:</a:t>
            </a:r>
          </a:p>
          <a:p>
            <a:r>
              <a:rPr kumimoji="1" lang="zh-CN" altLang="en-US" b="1" dirty="0"/>
              <a:t> </a:t>
            </a:r>
            <a:r>
              <a:rPr kumimoji="1" lang="en-US" altLang="zh-CN" b="1" dirty="0">
                <a:solidFill>
                  <a:srgbClr val="FF0000"/>
                </a:solidFill>
              </a:rPr>
              <a:t>A</a:t>
            </a:r>
            <a:r>
              <a:rPr kumimoji="1" lang="zh-CN" altLang="en-US" b="1" dirty="0">
                <a:solidFill>
                  <a:srgbClr val="FF0000"/>
                </a:solidFill>
              </a:rPr>
              <a:t> </a:t>
            </a:r>
            <a:r>
              <a:rPr kumimoji="1" lang="en-US" altLang="zh-CN" b="1" dirty="0">
                <a:solidFill>
                  <a:srgbClr val="FF0000"/>
                </a:solidFill>
              </a:rPr>
              <a:t>regular</a:t>
            </a:r>
            <a:r>
              <a:rPr kumimoji="1" lang="zh-CN" altLang="en-US" b="1" dirty="0">
                <a:solidFill>
                  <a:srgbClr val="FF0000"/>
                </a:solidFill>
              </a:rPr>
              <a:t> </a:t>
            </a:r>
            <a:r>
              <a:rPr kumimoji="1" lang="en-US" altLang="zh-CN" b="1" dirty="0">
                <a:solidFill>
                  <a:srgbClr val="FF0000"/>
                </a:solidFill>
              </a:rPr>
              <a:t>global</a:t>
            </a:r>
            <a:r>
              <a:rPr kumimoji="1" lang="zh-CN" altLang="en-US" b="1" dirty="0">
                <a:solidFill>
                  <a:srgbClr val="FF0000"/>
                </a:solidFill>
              </a:rPr>
              <a:t> </a:t>
            </a:r>
            <a:r>
              <a:rPr kumimoji="1" lang="en-US" altLang="zh-CN" b="1" dirty="0">
                <a:solidFill>
                  <a:srgbClr val="FF0000"/>
                </a:solidFill>
              </a:rPr>
              <a:t>GAN</a:t>
            </a:r>
          </a:p>
        </p:txBody>
      </p:sp>
    </p:spTree>
    <p:extLst>
      <p:ext uri="{BB962C8B-B14F-4D97-AF65-F5344CB8AC3E}">
        <p14:creationId xmlns:p14="http://schemas.microsoft.com/office/powerpoint/2010/main" val="40689983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1541</Words>
  <Application>Microsoft Office PowerPoint</Application>
  <PresentationFormat>Widescreen</PresentationFormat>
  <Paragraphs>196</Paragraphs>
  <Slides>14</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等线</vt:lpstr>
      <vt:lpstr>等线 Light</vt:lpstr>
      <vt:lpstr>Arial</vt:lpstr>
      <vt:lpstr>Cambria Math</vt:lpstr>
      <vt:lpstr>Impact</vt:lpstr>
      <vt:lpstr>Wingdings</vt:lpstr>
      <vt:lpstr>Office 主题​​</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Ming</dc:creator>
  <cp:lastModifiedBy>Young Michael</cp:lastModifiedBy>
  <cp:revision>56</cp:revision>
  <dcterms:created xsi:type="dcterms:W3CDTF">2019-04-05T18:24:06Z</dcterms:created>
  <dcterms:modified xsi:type="dcterms:W3CDTF">2019-04-06T22:04:51Z</dcterms:modified>
</cp:coreProperties>
</file>