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8" r:id="rId3"/>
    <p:sldId id="259" r:id="rId4"/>
    <p:sldId id="260" r:id="rId5"/>
    <p:sldId id="265" r:id="rId6"/>
    <p:sldId id="261" r:id="rId7"/>
    <p:sldId id="262" r:id="rId8"/>
    <p:sldId id="264" r:id="rId9"/>
    <p:sldId id="263" r:id="rId10"/>
    <p:sldId id="257"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05"/>
    <p:restoredTop sz="80680"/>
  </p:normalViewPr>
  <p:slideViewPr>
    <p:cSldViewPr snapToGrid="0" snapToObjects="1">
      <p:cViewPr varScale="1">
        <p:scale>
          <a:sx n="101" d="100"/>
          <a:sy n="101" d="100"/>
        </p:scale>
        <p:origin x="13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5F2631-84AA-9649-8398-41DF9D3A89E8}" type="datetimeFigureOut">
              <a:rPr kumimoji="1" lang="zh-CN" altLang="en-US" smtClean="0"/>
              <a:t>2019/4/6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56D357-0E91-6B43-A9C4-2C7CC8128A67}" type="slidenum">
              <a:rPr kumimoji="1" lang="zh-CN" altLang="en-US" smtClean="0"/>
              <a:t>‹#›</a:t>
            </a:fld>
            <a:endParaRPr kumimoji="1" lang="zh-CN" altLang="en-US"/>
          </a:p>
        </p:txBody>
      </p:sp>
    </p:spTree>
    <p:extLst>
      <p:ext uri="{BB962C8B-B14F-4D97-AF65-F5344CB8AC3E}">
        <p14:creationId xmlns:p14="http://schemas.microsoft.com/office/powerpoint/2010/main" val="2958306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1.In</a:t>
            </a:r>
            <a:r>
              <a:rPr kumimoji="1" lang="zh-CN" altLang="en-US" dirty="0"/>
              <a:t> </a:t>
            </a:r>
            <a:r>
              <a:rPr kumimoji="1" lang="en-US" altLang="zh-CN" dirty="0"/>
              <a:t>this</a:t>
            </a:r>
            <a:r>
              <a:rPr kumimoji="1" lang="zh-CN" altLang="en-US" dirty="0"/>
              <a:t> </a:t>
            </a:r>
            <a:r>
              <a:rPr kumimoji="1" lang="en-US" altLang="zh-CN" dirty="0"/>
              <a:t>paper,</a:t>
            </a:r>
            <a:r>
              <a:rPr kumimoji="1" lang="zh-CN" altLang="en-US" dirty="0"/>
              <a:t> </a:t>
            </a:r>
            <a:r>
              <a:rPr kumimoji="1" lang="en-US" altLang="zh-CN" dirty="0"/>
              <a:t>conditional</a:t>
            </a:r>
            <a:r>
              <a:rPr kumimoji="1" lang="zh-CN" altLang="en-US" dirty="0"/>
              <a:t> </a:t>
            </a:r>
            <a:r>
              <a:rPr kumimoji="1" lang="en-US" altLang="zh-CN" dirty="0"/>
              <a:t>Generative</a:t>
            </a:r>
            <a:r>
              <a:rPr kumimoji="1" lang="zh-CN" altLang="en-US" dirty="0"/>
              <a:t> </a:t>
            </a:r>
            <a:r>
              <a:rPr kumimoji="1" lang="en-US" altLang="zh-CN" dirty="0"/>
              <a:t>Adversarial</a:t>
            </a:r>
            <a:r>
              <a:rPr kumimoji="1" lang="zh-CN" altLang="en-US" dirty="0"/>
              <a:t> </a:t>
            </a:r>
            <a:r>
              <a:rPr kumimoji="1" lang="en-US" altLang="zh-CN" dirty="0"/>
              <a:t>Networks</a:t>
            </a:r>
            <a:r>
              <a:rPr kumimoji="1" lang="zh-CN" altLang="en-US" dirty="0"/>
              <a:t> </a:t>
            </a:r>
            <a:r>
              <a:rPr kumimoji="1" lang="en-US" altLang="zh-CN" dirty="0"/>
              <a:t>method</a:t>
            </a:r>
            <a:r>
              <a:rPr kumimoji="1" lang="zh-CN" altLang="en-US" dirty="0"/>
              <a:t> </a:t>
            </a:r>
            <a:r>
              <a:rPr kumimoji="1" lang="en-US" altLang="zh-CN" dirty="0"/>
              <a:t>is</a:t>
            </a:r>
            <a:r>
              <a:rPr kumimoji="1" lang="zh-CN" altLang="en-US" dirty="0"/>
              <a:t> </a:t>
            </a:r>
            <a:r>
              <a:rPr kumimoji="1" lang="en-US" altLang="zh-CN" dirty="0"/>
              <a:t>used.</a:t>
            </a:r>
            <a:r>
              <a:rPr kumimoji="1" lang="zh-CN" altLang="en-US" dirty="0"/>
              <a:t> </a:t>
            </a:r>
            <a:r>
              <a:rPr kumimoji="1" lang="en-US" altLang="zh-CN" dirty="0"/>
              <a:t>It`s</a:t>
            </a:r>
            <a:r>
              <a:rPr kumimoji="1" lang="zh-CN" altLang="en-US" dirty="0"/>
              <a:t> </a:t>
            </a:r>
            <a:r>
              <a:rPr kumimoji="1" lang="en-US" altLang="zh-CN" dirty="0"/>
              <a:t>a</a:t>
            </a:r>
            <a:r>
              <a:rPr kumimoji="1" lang="zh-CN" altLang="en-US" dirty="0"/>
              <a:t> </a:t>
            </a:r>
            <a:r>
              <a:rPr kumimoji="1" lang="en-US" altLang="zh-CN" dirty="0"/>
              <a:t>kind</a:t>
            </a:r>
            <a:r>
              <a:rPr kumimoji="1" lang="zh-CN" altLang="en-US" dirty="0"/>
              <a:t> </a:t>
            </a:r>
            <a:r>
              <a:rPr kumimoji="1" lang="en-US" altLang="zh-CN" dirty="0"/>
              <a:t>of</a:t>
            </a:r>
            <a:r>
              <a:rPr kumimoji="1" lang="zh-CN" altLang="en-US" dirty="0"/>
              <a:t> </a:t>
            </a:r>
            <a:r>
              <a:rPr kumimoji="1" lang="en-US" altLang="zh-CN" dirty="0"/>
              <a:t>Generative</a:t>
            </a:r>
            <a:r>
              <a:rPr kumimoji="1" lang="zh-CN" altLang="en-US" dirty="0"/>
              <a:t> </a:t>
            </a:r>
            <a:r>
              <a:rPr kumimoji="1" lang="en-US" altLang="zh-CN" dirty="0"/>
              <a:t>Adversarial</a:t>
            </a:r>
            <a:r>
              <a:rPr kumimoji="1" lang="zh-CN" altLang="en-US" dirty="0"/>
              <a:t> </a:t>
            </a:r>
            <a:r>
              <a:rPr kumimoji="1" lang="en-US" altLang="zh-CN" dirty="0"/>
              <a:t>Networks(GAN)</a:t>
            </a:r>
          </a:p>
          <a:p>
            <a:r>
              <a:rPr kumimoji="1" lang="en-US" altLang="zh-CN" dirty="0"/>
              <a:t>2. Recently,</a:t>
            </a:r>
            <a:r>
              <a:rPr kumimoji="1" lang="zh-CN" altLang="en-US" dirty="0"/>
              <a:t> </a:t>
            </a:r>
            <a:r>
              <a:rPr lang="en" altLang="zh-CN" sz="1200" b="0" i="0" kern="1200" dirty="0">
                <a:solidFill>
                  <a:schemeClr val="tx1"/>
                </a:solidFill>
                <a:effectLst/>
                <a:latin typeface="+mn-lt"/>
                <a:ea typeface="+mn-ea"/>
                <a:cs typeface="+mn-cs"/>
              </a:rPr>
              <a:t>GAN applications have increased rapidly</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and</a:t>
            </a:r>
            <a:r>
              <a:rPr lang="zh-CN" altLang="en-US" sz="1200" b="0" i="0" kern="1200" dirty="0">
                <a:solidFill>
                  <a:schemeClr val="tx1"/>
                </a:solidFill>
                <a:effectLst/>
                <a:latin typeface="+mn-lt"/>
                <a:ea typeface="+mn-ea"/>
                <a:cs typeface="+mn-cs"/>
              </a:rPr>
              <a:t> </a:t>
            </a:r>
            <a:r>
              <a:rPr kumimoji="1" lang="zh-CN" altLang="en-US" dirty="0"/>
              <a:t> </a:t>
            </a:r>
            <a:r>
              <a:rPr kumimoji="1" lang="en-US" altLang="zh-CN" dirty="0"/>
              <a:t>GAN</a:t>
            </a:r>
            <a:r>
              <a:rPr kumimoji="1" lang="zh-CN" altLang="en-US" dirty="0"/>
              <a:t> </a:t>
            </a:r>
            <a:r>
              <a:rPr kumimoji="1" lang="en-US" altLang="zh-CN" dirty="0"/>
              <a:t>becomes</a:t>
            </a:r>
            <a:r>
              <a:rPr kumimoji="1" lang="zh-CN" altLang="en-US" dirty="0"/>
              <a:t> </a:t>
            </a:r>
            <a:r>
              <a:rPr kumimoji="1" lang="en-US" altLang="zh-CN" dirty="0"/>
              <a:t>the</a:t>
            </a:r>
            <a:r>
              <a:rPr kumimoji="1" lang="zh-CN" altLang="en-US" dirty="0"/>
              <a:t> </a:t>
            </a:r>
            <a:r>
              <a:rPr kumimoji="1" lang="en-US" altLang="zh-CN" dirty="0"/>
              <a:t>most</a:t>
            </a:r>
            <a:r>
              <a:rPr kumimoji="1" lang="zh-CN" altLang="en-US" dirty="0"/>
              <a:t> </a:t>
            </a:r>
            <a:r>
              <a:rPr kumimoji="1" lang="en-US" altLang="zh-CN" dirty="0"/>
              <a:t>popular</a:t>
            </a:r>
            <a:r>
              <a:rPr kumimoji="1" lang="zh-CN" altLang="en-US" dirty="0"/>
              <a:t> </a:t>
            </a:r>
            <a:r>
              <a:rPr kumimoji="1" lang="en-US" altLang="zh-CN" dirty="0"/>
              <a:t>topic</a:t>
            </a:r>
            <a:r>
              <a:rPr kumimoji="1" lang="zh-CN" altLang="en-US" dirty="0"/>
              <a:t> </a:t>
            </a:r>
            <a:r>
              <a:rPr kumimoji="1" lang="en-US" altLang="zh-CN" dirty="0"/>
              <a:t>in</a:t>
            </a:r>
            <a:r>
              <a:rPr kumimoji="1" lang="zh-CN" altLang="en-US" dirty="0"/>
              <a:t> </a:t>
            </a:r>
            <a:r>
              <a:rPr kumimoji="1" lang="en-US" altLang="zh-CN" dirty="0"/>
              <a:t>deep</a:t>
            </a:r>
            <a:r>
              <a:rPr kumimoji="1" lang="zh-CN" altLang="en-US" dirty="0"/>
              <a:t> </a:t>
            </a:r>
            <a:r>
              <a:rPr kumimoji="1" lang="en-US" altLang="zh-CN" dirty="0"/>
              <a:t>learning.</a:t>
            </a:r>
            <a:r>
              <a:rPr kumimoji="1" lang="zh-CN" altLang="en-US" dirty="0"/>
              <a:t> </a:t>
            </a:r>
            <a:r>
              <a:rPr kumimoji="1" lang="en-US" altLang="zh-CN" dirty="0"/>
              <a:t>From</a:t>
            </a:r>
            <a:r>
              <a:rPr kumimoji="1" lang="zh-CN" altLang="en-US" dirty="0"/>
              <a:t> </a:t>
            </a:r>
            <a:r>
              <a:rPr kumimoji="1" lang="en-US" altLang="zh-CN" dirty="0"/>
              <a:t>the</a:t>
            </a:r>
            <a:r>
              <a:rPr kumimoji="1" lang="zh-CN" altLang="en-US" dirty="0"/>
              <a:t> </a:t>
            </a:r>
            <a:r>
              <a:rPr kumimoji="1" lang="en-US" altLang="zh-CN" dirty="0"/>
              <a:t>figure,</a:t>
            </a:r>
            <a:r>
              <a:rPr kumimoji="1" lang="zh-CN" altLang="en-US" dirty="0"/>
              <a:t> </a:t>
            </a:r>
            <a:r>
              <a:rPr kumimoji="1" lang="en-US" altLang="zh-CN" dirty="0"/>
              <a:t>we</a:t>
            </a:r>
            <a:r>
              <a:rPr kumimoji="1" lang="zh-CN" altLang="en-US" dirty="0"/>
              <a:t> </a:t>
            </a:r>
            <a:r>
              <a:rPr kumimoji="1" lang="en-US" altLang="zh-CN" dirty="0"/>
              <a:t>can</a:t>
            </a:r>
            <a:r>
              <a:rPr kumimoji="1" lang="zh-CN" altLang="en-US" dirty="0"/>
              <a:t> </a:t>
            </a:r>
            <a:r>
              <a:rPr kumimoji="1" lang="en-US" altLang="zh-CN" dirty="0"/>
              <a:t>find</a:t>
            </a:r>
            <a:r>
              <a:rPr kumimoji="1" lang="zh-CN" altLang="en-US" dirty="0"/>
              <a:t> </a:t>
            </a:r>
            <a:r>
              <a:rPr kumimoji="1" lang="en-US" altLang="zh-CN" dirty="0"/>
              <a:t>that</a:t>
            </a:r>
            <a:r>
              <a:rPr kumimoji="1" lang="zh-CN" altLang="en-US" dirty="0"/>
              <a:t> </a:t>
            </a:r>
            <a:r>
              <a:rPr kumimoji="1" lang="en-US" altLang="zh-CN" dirty="0"/>
              <a:t>the</a:t>
            </a:r>
            <a:r>
              <a:rPr kumimoji="1" lang="zh-CN" altLang="en-US" dirty="0"/>
              <a:t> </a:t>
            </a:r>
            <a:r>
              <a:rPr kumimoji="1" lang="en-US" altLang="zh-CN" dirty="0"/>
              <a:t>increase</a:t>
            </a:r>
            <a:r>
              <a:rPr kumimoji="1" lang="zh-CN" altLang="en-US" dirty="0"/>
              <a:t> </a:t>
            </a:r>
            <a:r>
              <a:rPr kumimoji="1" lang="en-US" altLang="zh-CN" dirty="0"/>
              <a:t>of</a:t>
            </a:r>
            <a:r>
              <a:rPr kumimoji="1" lang="zh-CN" altLang="en-US" dirty="0"/>
              <a:t> </a:t>
            </a:r>
            <a:r>
              <a:rPr kumimoji="1" lang="en-US" altLang="zh-CN" dirty="0"/>
              <a:t>papers</a:t>
            </a:r>
            <a:r>
              <a:rPr kumimoji="1" lang="zh-CN" altLang="en-US" dirty="0"/>
              <a:t> </a:t>
            </a:r>
            <a:r>
              <a:rPr kumimoji="1" lang="en-US" altLang="zh-CN" dirty="0"/>
              <a:t>about</a:t>
            </a:r>
            <a:r>
              <a:rPr kumimoji="1" lang="zh-CN" altLang="en-US" dirty="0"/>
              <a:t> </a:t>
            </a:r>
            <a:r>
              <a:rPr kumimoji="1" lang="en-US" altLang="zh-CN" dirty="0"/>
              <a:t>GAN</a:t>
            </a:r>
            <a:r>
              <a:rPr kumimoji="1" lang="zh-CN" altLang="en-US" dirty="0"/>
              <a:t> </a:t>
            </a:r>
            <a:r>
              <a:rPr kumimoji="1" lang="en-US" altLang="zh-CN" dirty="0"/>
              <a:t>is</a:t>
            </a:r>
            <a:r>
              <a:rPr kumimoji="1" lang="zh-CN" altLang="en-US" dirty="0"/>
              <a:t>    </a:t>
            </a:r>
            <a:r>
              <a:rPr kumimoji="1" lang="en-US" altLang="zh-CN" dirty="0"/>
              <a:t>nearly</a:t>
            </a:r>
            <a:r>
              <a:rPr kumimoji="1" lang="zh-CN" altLang="en-US" dirty="0"/>
              <a:t> </a:t>
            </a:r>
            <a:r>
              <a:rPr kumimoji="1" lang="en-US" altLang="zh-CN" dirty="0"/>
              <a:t>exponential.</a:t>
            </a:r>
          </a:p>
          <a:p>
            <a:r>
              <a:rPr kumimoji="1" lang="zh-CN" altLang="en-US" dirty="0"/>
              <a:t>   </a:t>
            </a:r>
            <a:r>
              <a:rPr kumimoji="1" lang="en-US" altLang="zh-CN" dirty="0"/>
              <a:t>Also,</a:t>
            </a:r>
            <a:r>
              <a:rPr kumimoji="1" lang="zh-CN" altLang="en-US" dirty="0"/>
              <a:t> </a:t>
            </a:r>
            <a:r>
              <a:rPr kumimoji="1" lang="en-US" altLang="zh-CN" dirty="0"/>
              <a:t>Here</a:t>
            </a:r>
            <a:r>
              <a:rPr kumimoji="1" lang="zh-CN" altLang="en-US" dirty="0"/>
              <a:t> </a:t>
            </a:r>
            <a:r>
              <a:rPr kumimoji="1" lang="en-US" altLang="zh-CN" dirty="0"/>
              <a:t>is</a:t>
            </a:r>
            <a:r>
              <a:rPr kumimoji="1" lang="zh-CN" altLang="en-US" dirty="0"/>
              <a:t> </a:t>
            </a:r>
            <a:r>
              <a:rPr kumimoji="1" lang="en-US" altLang="zh-CN" dirty="0"/>
              <a:t>the</a:t>
            </a:r>
            <a:r>
              <a:rPr kumimoji="1" lang="zh-CN" altLang="en-US" dirty="0"/>
              <a:t> </a:t>
            </a:r>
            <a:r>
              <a:rPr kumimoji="1" lang="en-US" altLang="zh-CN" dirty="0"/>
              <a:t>comment</a:t>
            </a:r>
            <a:r>
              <a:rPr kumimoji="1" lang="zh-CN" altLang="en-US" dirty="0"/>
              <a:t> </a:t>
            </a:r>
            <a:r>
              <a:rPr kumimoji="1" lang="en-US" altLang="zh-CN" dirty="0"/>
              <a:t>on</a:t>
            </a:r>
            <a:r>
              <a:rPr kumimoji="1" lang="zh-CN" altLang="en-US" dirty="0"/>
              <a:t> </a:t>
            </a:r>
            <a:r>
              <a:rPr kumimoji="1" lang="en-US" altLang="zh-CN" dirty="0"/>
              <a:t>Adversarial</a:t>
            </a:r>
            <a:r>
              <a:rPr kumimoji="1" lang="zh-CN" altLang="en-US" dirty="0"/>
              <a:t> </a:t>
            </a:r>
            <a:r>
              <a:rPr kumimoji="1" lang="en-US" altLang="zh-CN" dirty="0"/>
              <a:t>Training</a:t>
            </a:r>
            <a:r>
              <a:rPr kumimoji="1" lang="zh-CN" altLang="en-US" dirty="0"/>
              <a:t> </a:t>
            </a:r>
            <a:r>
              <a:rPr kumimoji="1" lang="en-US" altLang="zh-CN" dirty="0"/>
              <a:t>from</a:t>
            </a:r>
            <a:r>
              <a:rPr kumimoji="1" lang="zh-CN" altLang="en-US" dirty="0"/>
              <a:t> </a:t>
            </a:r>
            <a:r>
              <a:rPr kumimoji="1" lang="en-US" altLang="zh-CN" dirty="0"/>
              <a:t>Yann</a:t>
            </a:r>
            <a:r>
              <a:rPr kumimoji="1" lang="zh-CN" altLang="en-US" dirty="0"/>
              <a:t> </a:t>
            </a:r>
            <a:r>
              <a:rPr kumimoji="1" lang="en-US" altLang="zh-CN" dirty="0" err="1"/>
              <a:t>LeCun</a:t>
            </a:r>
            <a:r>
              <a:rPr kumimoji="1" lang="en-US" altLang="zh-CN" dirty="0"/>
              <a:t>,</a:t>
            </a:r>
            <a:r>
              <a:rPr kumimoji="1" lang="zh-CN" altLang="en-US" dirty="0"/>
              <a:t> </a:t>
            </a:r>
            <a:r>
              <a:rPr kumimoji="1" lang="en-US" altLang="zh-CN" dirty="0"/>
              <a:t>who</a:t>
            </a:r>
            <a:r>
              <a:rPr kumimoji="1" lang="zh-CN" altLang="en-US" dirty="0"/>
              <a:t> </a:t>
            </a:r>
            <a:r>
              <a:rPr kumimoji="1" lang="en-US" altLang="zh-CN" dirty="0"/>
              <a:t>is</a:t>
            </a:r>
            <a:r>
              <a:rPr kumimoji="1" lang="zh-CN" altLang="en-US" dirty="0"/>
              <a:t> </a:t>
            </a:r>
            <a:r>
              <a:rPr kumimoji="1" lang="en-US" altLang="zh-CN" dirty="0"/>
              <a:t>kind</a:t>
            </a:r>
            <a:r>
              <a:rPr kumimoji="1" lang="zh-CN" altLang="en-US" dirty="0"/>
              <a:t> </a:t>
            </a:r>
            <a:r>
              <a:rPr kumimoji="1" lang="en-US" altLang="zh-CN" dirty="0"/>
              <a:t>of</a:t>
            </a:r>
            <a:r>
              <a:rPr kumimoji="1" lang="zh-CN" altLang="en-US" dirty="0"/>
              <a:t> </a:t>
            </a:r>
            <a:r>
              <a:rPr kumimoji="1" lang="en-US" altLang="zh-CN" dirty="0"/>
              <a:t>Rockstar</a:t>
            </a:r>
            <a:r>
              <a:rPr kumimoji="1" lang="zh-CN" altLang="en-US" dirty="0"/>
              <a:t> </a:t>
            </a:r>
            <a:r>
              <a:rPr kumimoji="1" lang="en-US" altLang="zh-CN" dirty="0"/>
              <a:t>in</a:t>
            </a:r>
            <a:r>
              <a:rPr kumimoji="1" lang="zh-CN" altLang="en-US" dirty="0"/>
              <a:t> </a:t>
            </a:r>
            <a:r>
              <a:rPr kumimoji="1" lang="en-US" altLang="zh-CN" dirty="0"/>
              <a:t>deep</a:t>
            </a:r>
            <a:r>
              <a:rPr kumimoji="1" lang="zh-CN" altLang="en-US" dirty="0"/>
              <a:t> </a:t>
            </a:r>
            <a:r>
              <a:rPr kumimoji="1" lang="en-US" altLang="zh-CN" dirty="0"/>
              <a:t>learning</a:t>
            </a:r>
            <a:r>
              <a:rPr kumimoji="1" lang="zh-CN" altLang="en-US" dirty="0"/>
              <a:t> </a:t>
            </a:r>
            <a:r>
              <a:rPr kumimoji="1" lang="en-US" altLang="zh-CN" dirty="0"/>
              <a:t>area.</a:t>
            </a:r>
          </a:p>
          <a:p>
            <a:r>
              <a:rPr kumimoji="1" lang="en-US" altLang="zh-CN" dirty="0"/>
              <a:t>3.I</a:t>
            </a:r>
            <a:r>
              <a:rPr kumimoji="1" lang="zh-CN" altLang="en-US" dirty="0"/>
              <a:t> </a:t>
            </a:r>
            <a:r>
              <a:rPr kumimoji="1" lang="en-US" altLang="zh-CN" dirty="0"/>
              <a:t>suppose</a:t>
            </a:r>
            <a:r>
              <a:rPr kumimoji="1" lang="zh-CN" altLang="en-US" dirty="0"/>
              <a:t> </a:t>
            </a:r>
            <a:r>
              <a:rPr kumimoji="1" lang="en-US" altLang="zh-CN" dirty="0"/>
              <a:t>it`s</a:t>
            </a:r>
            <a:r>
              <a:rPr kumimoji="1" lang="zh-CN" altLang="en-US" dirty="0"/>
              <a:t> </a:t>
            </a:r>
            <a:r>
              <a:rPr kumimoji="1" lang="en-US" altLang="zh-CN" dirty="0"/>
              <a:t>necessary</a:t>
            </a:r>
            <a:r>
              <a:rPr kumimoji="1" lang="zh-CN" altLang="en-US" dirty="0"/>
              <a:t> </a:t>
            </a:r>
            <a:r>
              <a:rPr kumimoji="1" lang="en-US" altLang="zh-CN" dirty="0"/>
              <a:t>for</a:t>
            </a:r>
            <a:r>
              <a:rPr kumimoji="1" lang="zh-CN" altLang="en-US" dirty="0"/>
              <a:t> </a:t>
            </a:r>
            <a:r>
              <a:rPr kumimoji="1" lang="en-US" altLang="zh-CN" dirty="0"/>
              <a:t>me</a:t>
            </a:r>
            <a:r>
              <a:rPr kumimoji="1" lang="zh-CN" altLang="en-US" dirty="0"/>
              <a:t> </a:t>
            </a:r>
            <a:r>
              <a:rPr kumimoji="1" lang="en-US" altLang="zh-CN" dirty="0"/>
              <a:t>to</a:t>
            </a:r>
            <a:r>
              <a:rPr kumimoji="1" lang="zh-CN" altLang="en-US" dirty="0"/>
              <a:t> </a:t>
            </a:r>
            <a:r>
              <a:rPr kumimoji="1" lang="en-US" altLang="zh-CN" dirty="0"/>
              <a:t>introduce</a:t>
            </a:r>
            <a:r>
              <a:rPr kumimoji="1" lang="zh-CN" altLang="en-US" dirty="0"/>
              <a:t> </a:t>
            </a:r>
            <a:r>
              <a:rPr kumimoji="1" lang="en-US" altLang="zh-CN" dirty="0"/>
              <a:t>a</a:t>
            </a:r>
            <a:r>
              <a:rPr kumimoji="1" lang="zh-CN" altLang="en-US" dirty="0"/>
              <a:t> </a:t>
            </a:r>
            <a:r>
              <a:rPr kumimoji="1" lang="en-US" altLang="zh-CN" dirty="0"/>
              <a:t>little</a:t>
            </a:r>
            <a:r>
              <a:rPr kumimoji="1" lang="zh-CN" altLang="en-US" dirty="0"/>
              <a:t> </a:t>
            </a:r>
            <a:r>
              <a:rPr kumimoji="1" lang="en-US" altLang="zh-CN" dirty="0"/>
              <a:t>bit</a:t>
            </a:r>
            <a:r>
              <a:rPr kumimoji="1" lang="zh-CN" altLang="en-US" dirty="0"/>
              <a:t> </a:t>
            </a:r>
            <a:r>
              <a:rPr kumimoji="1" lang="en-US" altLang="zh-CN" dirty="0"/>
              <a:t>about</a:t>
            </a:r>
            <a:r>
              <a:rPr kumimoji="1" lang="zh-CN" altLang="en-US" dirty="0"/>
              <a:t> </a:t>
            </a:r>
            <a:r>
              <a:rPr kumimoji="1" lang="en-US" altLang="zh-CN" dirty="0"/>
              <a:t>GAN</a:t>
            </a:r>
            <a:r>
              <a:rPr kumimoji="1" lang="zh-CN" altLang="en-US" dirty="0"/>
              <a:t> </a:t>
            </a:r>
            <a:r>
              <a:rPr kumimoji="1" lang="en-US" altLang="zh-CN" dirty="0"/>
              <a:t>and</a:t>
            </a:r>
            <a:r>
              <a:rPr kumimoji="1" lang="zh-CN" altLang="en-US" dirty="0"/>
              <a:t> </a:t>
            </a:r>
            <a:r>
              <a:rPr kumimoji="1" lang="en-US" altLang="zh-CN" dirty="0"/>
              <a:t>conditional</a:t>
            </a:r>
            <a:r>
              <a:rPr kumimoji="1" lang="zh-CN" altLang="en-US" dirty="0"/>
              <a:t> </a:t>
            </a:r>
            <a:r>
              <a:rPr kumimoji="1" lang="en-US" altLang="zh-CN" dirty="0"/>
              <a:t>GAN.</a:t>
            </a:r>
            <a:r>
              <a:rPr kumimoji="1" lang="zh-CN" altLang="en-US" dirty="0"/>
              <a:t> </a:t>
            </a:r>
            <a:r>
              <a:rPr kumimoji="1" lang="en-US" altLang="zh-CN" dirty="0"/>
              <a:t>GAN</a:t>
            </a:r>
            <a:r>
              <a:rPr kumimoji="1" lang="zh-CN" altLang="en-US" dirty="0"/>
              <a:t> </a:t>
            </a:r>
            <a:r>
              <a:rPr kumimoji="1" lang="en-US" altLang="zh-CN" dirty="0"/>
              <a:t>is</a:t>
            </a:r>
            <a:r>
              <a:rPr kumimoji="1" lang="zh-CN" altLang="en-US" dirty="0"/>
              <a:t> </a:t>
            </a:r>
            <a:r>
              <a:rPr kumimoji="1" lang="en-US" altLang="zh-CN" dirty="0"/>
              <a:t>consisted</a:t>
            </a:r>
            <a:r>
              <a:rPr kumimoji="1" lang="zh-CN" altLang="en-US" dirty="0"/>
              <a:t> </a:t>
            </a:r>
            <a:r>
              <a:rPr kumimoji="1" lang="en-US" altLang="zh-CN" dirty="0"/>
              <a:t>of</a:t>
            </a:r>
            <a:r>
              <a:rPr kumimoji="1" lang="zh-CN" altLang="en-US" dirty="0"/>
              <a:t> </a:t>
            </a:r>
            <a:r>
              <a:rPr kumimoji="1" lang="en-US" altLang="zh-CN" dirty="0"/>
              <a:t>two</a:t>
            </a:r>
            <a:r>
              <a:rPr kumimoji="1" lang="zh-CN" altLang="en-US" dirty="0"/>
              <a:t> </a:t>
            </a:r>
            <a:r>
              <a:rPr kumimoji="1" lang="en-US" altLang="zh-CN" dirty="0"/>
              <a:t>neural</a:t>
            </a:r>
            <a:r>
              <a:rPr kumimoji="1" lang="zh-CN" altLang="en-US" dirty="0"/>
              <a:t> </a:t>
            </a:r>
            <a:r>
              <a:rPr kumimoji="1" lang="en-US" altLang="zh-CN" dirty="0"/>
              <a:t>networks,</a:t>
            </a:r>
            <a:r>
              <a:rPr kumimoji="1" lang="zh-CN" altLang="en-US" dirty="0"/>
              <a:t> </a:t>
            </a:r>
            <a:r>
              <a:rPr kumimoji="1" lang="en-US" altLang="zh-CN" dirty="0"/>
              <a:t>typically,</a:t>
            </a:r>
            <a:r>
              <a:rPr kumimoji="1" lang="zh-CN" altLang="en-US" dirty="0"/>
              <a:t> </a:t>
            </a:r>
            <a:r>
              <a:rPr kumimoji="1" lang="en-US" altLang="zh-CN" dirty="0"/>
              <a:t>a</a:t>
            </a:r>
            <a:r>
              <a:rPr kumimoji="1" lang="zh-CN" altLang="en-US" dirty="0"/>
              <a:t> </a:t>
            </a:r>
            <a:r>
              <a:rPr kumimoji="1" lang="en-US" altLang="zh-CN" dirty="0"/>
              <a:t>generator</a:t>
            </a:r>
            <a:r>
              <a:rPr kumimoji="1" lang="zh-CN" altLang="en-US" dirty="0"/>
              <a:t> </a:t>
            </a:r>
            <a:r>
              <a:rPr kumimoji="1" lang="en-US" altLang="zh-CN" dirty="0"/>
              <a:t>and</a:t>
            </a:r>
            <a:r>
              <a:rPr kumimoji="1" lang="zh-CN" altLang="en-US" dirty="0"/>
              <a:t> </a:t>
            </a:r>
            <a:r>
              <a:rPr kumimoji="1" lang="en-US" altLang="zh-CN" dirty="0"/>
              <a:t>a</a:t>
            </a:r>
            <a:r>
              <a:rPr kumimoji="1" lang="zh-CN" altLang="en-US" dirty="0"/>
              <a:t> </a:t>
            </a:r>
            <a:r>
              <a:rPr kumimoji="1" lang="en-US" altLang="zh-CN" dirty="0"/>
              <a:t>discriminator.</a:t>
            </a:r>
            <a:r>
              <a:rPr kumimoji="1" lang="zh-CN" altLang="en-US" dirty="0"/>
              <a:t> </a:t>
            </a:r>
            <a:r>
              <a:rPr kumimoji="1" lang="en-US" altLang="zh-CN" dirty="0"/>
              <a:t>A</a:t>
            </a:r>
            <a:r>
              <a:rPr kumimoji="1" lang="zh-CN" altLang="en-US" dirty="0"/>
              <a:t> </a:t>
            </a:r>
            <a:r>
              <a:rPr kumimoji="1" lang="en-US" altLang="zh-CN" dirty="0"/>
              <a:t>generator</a:t>
            </a:r>
            <a:r>
              <a:rPr kumimoji="1" lang="zh-CN" altLang="en-US" dirty="0"/>
              <a:t> </a:t>
            </a:r>
            <a:r>
              <a:rPr kumimoji="1" lang="en-US" altLang="zh-CN" dirty="0"/>
              <a:t>takes</a:t>
            </a:r>
            <a:r>
              <a:rPr kumimoji="1" lang="zh-CN" altLang="en-US" dirty="0"/>
              <a:t> </a:t>
            </a:r>
            <a:r>
              <a:rPr kumimoji="1" lang="en-US" altLang="zh-CN" dirty="0"/>
              <a:t>in</a:t>
            </a:r>
            <a:r>
              <a:rPr kumimoji="1" lang="zh-CN" altLang="en-US" dirty="0"/>
              <a:t> </a:t>
            </a:r>
            <a:r>
              <a:rPr kumimoji="1" lang="en-US" altLang="zh-CN" dirty="0"/>
              <a:t>a</a:t>
            </a:r>
            <a:r>
              <a:rPr kumimoji="1" lang="zh-CN" altLang="en-US" dirty="0"/>
              <a:t> </a:t>
            </a:r>
            <a:r>
              <a:rPr kumimoji="1" lang="en-US" altLang="zh-CN" dirty="0"/>
              <a:t>vector</a:t>
            </a:r>
            <a:r>
              <a:rPr kumimoji="1" lang="zh-CN" altLang="en-US" dirty="0"/>
              <a:t> </a:t>
            </a:r>
            <a:r>
              <a:rPr kumimoji="1" lang="en-US" altLang="zh-CN" dirty="0"/>
              <a:t>to</a:t>
            </a:r>
            <a:r>
              <a:rPr kumimoji="1" lang="zh-CN" altLang="en-US" dirty="0"/>
              <a:t> </a:t>
            </a:r>
            <a:r>
              <a:rPr kumimoji="1" lang="en-US" altLang="zh-CN" dirty="0"/>
              <a:t>output</a:t>
            </a:r>
            <a:r>
              <a:rPr kumimoji="1" lang="zh-CN" altLang="en-US" dirty="0"/>
              <a:t> </a:t>
            </a:r>
            <a:r>
              <a:rPr kumimoji="1" lang="en-US" altLang="zh-CN" dirty="0"/>
              <a:t>a</a:t>
            </a:r>
            <a:r>
              <a:rPr kumimoji="1" lang="zh-CN" altLang="en-US" dirty="0"/>
              <a:t> </a:t>
            </a:r>
            <a:r>
              <a:rPr kumimoji="1" lang="en-US" altLang="zh-CN" dirty="0"/>
              <a:t>image.</a:t>
            </a:r>
            <a:r>
              <a:rPr kumimoji="1" lang="zh-CN" altLang="en-US" dirty="0"/>
              <a:t> </a:t>
            </a:r>
            <a:r>
              <a:rPr kumimoji="1" lang="en-US" altLang="zh-CN" dirty="0"/>
              <a:t>A</a:t>
            </a:r>
            <a:r>
              <a:rPr kumimoji="1" lang="zh-CN" altLang="en-US" dirty="0"/>
              <a:t> </a:t>
            </a:r>
            <a:r>
              <a:rPr kumimoji="1" lang="en-US" altLang="zh-CN" dirty="0"/>
              <a:t>discriminator</a:t>
            </a:r>
            <a:r>
              <a:rPr kumimoji="1" lang="zh-CN" altLang="en-US" dirty="0"/>
              <a:t> </a:t>
            </a:r>
            <a:r>
              <a:rPr kumimoji="1" lang="en-US" altLang="zh-CN" dirty="0"/>
              <a:t>takes</a:t>
            </a:r>
            <a:r>
              <a:rPr kumimoji="1" lang="zh-CN" altLang="en-US" dirty="0"/>
              <a:t> </a:t>
            </a:r>
            <a:r>
              <a:rPr kumimoji="1" lang="en-US" altLang="zh-CN" dirty="0"/>
              <a:t>in</a:t>
            </a:r>
            <a:r>
              <a:rPr kumimoji="1" lang="zh-CN" altLang="en-US" dirty="0"/>
              <a:t> </a:t>
            </a:r>
            <a:r>
              <a:rPr kumimoji="1" lang="en-US" altLang="zh-CN" dirty="0"/>
              <a:t>a</a:t>
            </a:r>
            <a:r>
              <a:rPr kumimoji="1" lang="zh-CN" altLang="en-US" dirty="0"/>
              <a:t> </a:t>
            </a:r>
            <a:r>
              <a:rPr kumimoji="1" lang="en-US" altLang="zh-CN" dirty="0"/>
              <a:t>image</a:t>
            </a:r>
            <a:r>
              <a:rPr kumimoji="1" lang="zh-CN" altLang="en-US" dirty="0"/>
              <a:t> </a:t>
            </a:r>
            <a:r>
              <a:rPr kumimoji="1" lang="en-US" altLang="zh-CN" dirty="0"/>
              <a:t>and</a:t>
            </a:r>
            <a:r>
              <a:rPr kumimoji="1" lang="zh-CN" altLang="en-US" dirty="0"/>
              <a:t> </a:t>
            </a:r>
            <a:r>
              <a:rPr kumimoji="1" lang="en-US" altLang="zh-CN" dirty="0"/>
              <a:t>evaluate</a:t>
            </a:r>
            <a:r>
              <a:rPr kumimoji="1" lang="zh-CN" altLang="en-US" dirty="0"/>
              <a:t> </a:t>
            </a:r>
            <a:r>
              <a:rPr kumimoji="1" lang="en-US" altLang="zh-CN" dirty="0"/>
              <a:t>it</a:t>
            </a:r>
            <a:r>
              <a:rPr kumimoji="1" lang="zh-CN" altLang="en-US" dirty="0"/>
              <a:t> </a:t>
            </a:r>
            <a:r>
              <a:rPr kumimoji="1" lang="en-US" altLang="zh-CN" dirty="0"/>
              <a:t>and</a:t>
            </a:r>
            <a:r>
              <a:rPr kumimoji="1" lang="zh-CN" altLang="en-US" dirty="0"/>
              <a:t> </a:t>
            </a:r>
            <a:r>
              <a:rPr kumimoji="1" lang="en-US" altLang="zh-CN" dirty="0"/>
              <a:t>outputs</a:t>
            </a:r>
            <a:r>
              <a:rPr kumimoji="1" lang="zh-CN" altLang="en-US" dirty="0"/>
              <a:t> </a:t>
            </a:r>
            <a:r>
              <a:rPr kumimoji="1" lang="en-US" altLang="zh-CN" dirty="0"/>
              <a:t>a</a:t>
            </a:r>
            <a:r>
              <a:rPr kumimoji="1" lang="zh-CN" altLang="en-US" dirty="0"/>
              <a:t> </a:t>
            </a:r>
            <a:r>
              <a:rPr kumimoji="1" lang="en-US" altLang="zh-CN" dirty="0"/>
              <a:t>score</a:t>
            </a:r>
            <a:r>
              <a:rPr kumimoji="1" lang="zh-CN" altLang="en-US" dirty="0"/>
              <a:t> </a:t>
            </a:r>
            <a:r>
              <a:rPr kumimoji="1" lang="en-US" altLang="zh-CN" dirty="0"/>
              <a:t>or</a:t>
            </a:r>
            <a:r>
              <a:rPr kumimoji="1" lang="zh-CN" altLang="en-US" dirty="0"/>
              <a:t> </a:t>
            </a:r>
            <a:r>
              <a:rPr kumimoji="1" lang="en-US" altLang="zh-CN" dirty="0"/>
              <a:t>labels.</a:t>
            </a:r>
            <a:r>
              <a:rPr kumimoji="1" lang="zh-CN" altLang="en-US" dirty="0"/>
              <a:t> </a:t>
            </a:r>
            <a:r>
              <a:rPr kumimoji="1" lang="en-US" altLang="zh-CN" dirty="0"/>
              <a:t>We</a:t>
            </a:r>
            <a:r>
              <a:rPr kumimoji="1" lang="zh-CN" altLang="en-US" dirty="0"/>
              <a:t> </a:t>
            </a:r>
            <a:r>
              <a:rPr kumimoji="1" lang="en-US" altLang="zh-CN" dirty="0"/>
              <a:t>want</a:t>
            </a:r>
            <a:r>
              <a:rPr kumimoji="1" lang="zh-CN" altLang="en-US" dirty="0"/>
              <a:t> </a:t>
            </a:r>
            <a:r>
              <a:rPr kumimoji="1" lang="en-US" altLang="zh-CN" dirty="0"/>
              <a:t>these</a:t>
            </a:r>
            <a:r>
              <a:rPr kumimoji="1" lang="zh-CN" altLang="en-US" dirty="0"/>
              <a:t> </a:t>
            </a:r>
            <a:r>
              <a:rPr kumimoji="1" lang="en-US" altLang="zh-CN" dirty="0"/>
              <a:t>two</a:t>
            </a:r>
            <a:r>
              <a:rPr kumimoji="1" lang="zh-CN" altLang="en-US" dirty="0"/>
              <a:t> </a:t>
            </a:r>
            <a:r>
              <a:rPr kumimoji="1" lang="en-US" altLang="zh-CN" dirty="0"/>
              <a:t>NN</a:t>
            </a:r>
            <a:r>
              <a:rPr kumimoji="1" lang="zh-CN" altLang="en-US" dirty="0"/>
              <a:t> </a:t>
            </a:r>
            <a:r>
              <a:rPr kumimoji="1" lang="en-US" altLang="zh-CN" dirty="0"/>
              <a:t>to</a:t>
            </a:r>
            <a:r>
              <a:rPr kumimoji="1" lang="zh-CN" altLang="en-US" dirty="0"/>
              <a:t> </a:t>
            </a:r>
            <a:r>
              <a:rPr kumimoji="1" lang="en-US" altLang="zh-CN" dirty="0"/>
              <a:t>contest</a:t>
            </a:r>
            <a:r>
              <a:rPr kumimoji="1" lang="zh-CN" altLang="en-US" dirty="0"/>
              <a:t> </a:t>
            </a:r>
            <a:r>
              <a:rPr kumimoji="1" lang="en-US" altLang="zh-CN" dirty="0"/>
              <a:t>with</a:t>
            </a:r>
            <a:r>
              <a:rPr kumimoji="1" lang="zh-CN" altLang="en-US" dirty="0"/>
              <a:t> </a:t>
            </a:r>
            <a:r>
              <a:rPr kumimoji="1" lang="en-US" altLang="zh-CN" dirty="0"/>
              <a:t>each</a:t>
            </a:r>
            <a:r>
              <a:rPr kumimoji="1" lang="zh-CN" altLang="en-US" dirty="0"/>
              <a:t> </a:t>
            </a:r>
            <a:r>
              <a:rPr kumimoji="1" lang="en-US" altLang="zh-CN" dirty="0"/>
              <a:t>other.</a:t>
            </a:r>
            <a:r>
              <a:rPr kumimoji="1" lang="zh-CN" altLang="en-US" dirty="0"/>
              <a:t> </a:t>
            </a:r>
            <a:r>
              <a:rPr kumimoji="1" lang="en-US" altLang="zh-CN" dirty="0"/>
              <a:t>The</a:t>
            </a:r>
            <a:r>
              <a:rPr kumimoji="1" lang="zh-CN" altLang="en-US" dirty="0"/>
              <a:t> </a:t>
            </a:r>
            <a:r>
              <a:rPr kumimoji="1" lang="en-US" altLang="zh-CN" dirty="0"/>
              <a:t>discriminator</a:t>
            </a:r>
            <a:r>
              <a:rPr kumimoji="1" lang="zh-CN" altLang="en-US" dirty="0"/>
              <a:t> </a:t>
            </a:r>
            <a:r>
              <a:rPr kumimoji="1" lang="en-US" altLang="zh-CN" dirty="0"/>
              <a:t>tries</a:t>
            </a:r>
            <a:r>
              <a:rPr kumimoji="1" lang="zh-CN" altLang="en-US" dirty="0"/>
              <a:t> </a:t>
            </a:r>
            <a:r>
              <a:rPr kumimoji="1" lang="en-US" altLang="zh-CN" dirty="0"/>
              <a:t>to</a:t>
            </a:r>
            <a:r>
              <a:rPr kumimoji="1" lang="zh-CN" altLang="en-US" dirty="0"/>
              <a:t> </a:t>
            </a:r>
            <a:r>
              <a:rPr kumimoji="1" lang="en-US" altLang="zh-CN" dirty="0"/>
              <a:t>criticize</a:t>
            </a:r>
            <a:r>
              <a:rPr kumimoji="1" lang="zh-CN" altLang="en-US" dirty="0"/>
              <a:t> </a:t>
            </a:r>
            <a:r>
              <a:rPr kumimoji="1" lang="en-US" altLang="zh-CN" dirty="0"/>
              <a:t>the</a:t>
            </a:r>
            <a:r>
              <a:rPr kumimoji="1" lang="zh-CN" altLang="en-US" dirty="0"/>
              <a:t> </a:t>
            </a:r>
            <a:r>
              <a:rPr kumimoji="1" lang="en-US" altLang="zh-CN" dirty="0"/>
              <a:t>image</a:t>
            </a:r>
            <a:r>
              <a:rPr kumimoji="1" lang="zh-CN" altLang="en-US" dirty="0"/>
              <a:t> </a:t>
            </a:r>
            <a:r>
              <a:rPr kumimoji="1" lang="en-US" altLang="zh-CN" dirty="0"/>
              <a:t>generated</a:t>
            </a:r>
            <a:r>
              <a:rPr kumimoji="1" lang="zh-CN" altLang="en-US" dirty="0"/>
              <a:t> </a:t>
            </a:r>
            <a:r>
              <a:rPr kumimoji="1" lang="en-US" altLang="zh-CN" dirty="0"/>
              <a:t>by</a:t>
            </a:r>
            <a:r>
              <a:rPr kumimoji="1" lang="zh-CN" altLang="en-US" dirty="0"/>
              <a:t> </a:t>
            </a:r>
            <a:r>
              <a:rPr kumimoji="1" lang="en-US" altLang="zh-CN" dirty="0"/>
              <a:t>the</a:t>
            </a:r>
            <a:r>
              <a:rPr kumimoji="1" lang="zh-CN" altLang="en-US" dirty="0"/>
              <a:t> </a:t>
            </a:r>
            <a:r>
              <a:rPr kumimoji="1" lang="en-US" altLang="zh-CN" dirty="0"/>
              <a:t>generator,</a:t>
            </a:r>
            <a:r>
              <a:rPr kumimoji="1" lang="zh-CN" altLang="en-US" dirty="0"/>
              <a:t> </a:t>
            </a:r>
            <a:r>
              <a:rPr kumimoji="1" lang="en-US" altLang="zh-CN" dirty="0"/>
              <a:t>while</a:t>
            </a:r>
            <a:r>
              <a:rPr kumimoji="1" lang="zh-CN" altLang="en-US" dirty="0"/>
              <a:t> </a:t>
            </a:r>
            <a:r>
              <a:rPr kumimoji="1" lang="en-US" altLang="zh-CN" dirty="0"/>
              <a:t>the</a:t>
            </a:r>
            <a:r>
              <a:rPr kumimoji="1" lang="zh-CN" altLang="en-US" dirty="0"/>
              <a:t> </a:t>
            </a:r>
            <a:r>
              <a:rPr kumimoji="1" lang="en-US" altLang="zh-CN" dirty="0"/>
              <a:t>generator</a:t>
            </a:r>
            <a:r>
              <a:rPr kumimoji="1" lang="zh-CN" altLang="en-US" dirty="0"/>
              <a:t> </a:t>
            </a:r>
            <a:r>
              <a:rPr kumimoji="1" lang="en-US" altLang="zh-CN" dirty="0"/>
              <a:t>tries</a:t>
            </a:r>
            <a:r>
              <a:rPr kumimoji="1" lang="zh-CN" altLang="en-US" dirty="0"/>
              <a:t> </a:t>
            </a:r>
            <a:r>
              <a:rPr kumimoji="1" lang="en-US" altLang="zh-CN" dirty="0"/>
              <a:t>to</a:t>
            </a:r>
            <a:r>
              <a:rPr kumimoji="1" lang="zh-CN" altLang="en-US" dirty="0"/>
              <a:t> </a:t>
            </a:r>
            <a:r>
              <a:rPr kumimoji="1" lang="en-US" altLang="zh-CN" dirty="0"/>
              <a:t>generate</a:t>
            </a:r>
            <a:r>
              <a:rPr kumimoji="1" lang="zh-CN" altLang="en-US" dirty="0"/>
              <a:t> </a:t>
            </a:r>
            <a:r>
              <a:rPr kumimoji="1" lang="en-US" altLang="zh-CN" dirty="0"/>
              <a:t>good</a:t>
            </a:r>
            <a:r>
              <a:rPr kumimoji="1" lang="zh-CN" altLang="en-US" dirty="0"/>
              <a:t> </a:t>
            </a:r>
            <a:r>
              <a:rPr kumimoji="1" lang="en-US" altLang="zh-CN" dirty="0"/>
              <a:t>images.</a:t>
            </a:r>
          </a:p>
          <a:p>
            <a:endParaRPr kumimoji="1" lang="zh-CN" altLang="en-US" dirty="0"/>
          </a:p>
        </p:txBody>
      </p:sp>
      <p:sp>
        <p:nvSpPr>
          <p:cNvPr id="4" name="灯片编号占位符 3"/>
          <p:cNvSpPr>
            <a:spLocks noGrp="1"/>
          </p:cNvSpPr>
          <p:nvPr>
            <p:ph type="sldNum" sz="quarter" idx="5"/>
          </p:nvPr>
        </p:nvSpPr>
        <p:spPr/>
        <p:txBody>
          <a:bodyPr/>
          <a:lstStyle/>
          <a:p>
            <a:fld id="{3E56D357-0E91-6B43-A9C4-2C7CC8128A67}" type="slidenum">
              <a:rPr kumimoji="1" lang="zh-CN" altLang="en-US" smtClean="0"/>
              <a:t>1</a:t>
            </a:fld>
            <a:endParaRPr kumimoji="1" lang="zh-CN" altLang="en-US"/>
          </a:p>
        </p:txBody>
      </p:sp>
    </p:spTree>
    <p:extLst>
      <p:ext uri="{BB962C8B-B14F-4D97-AF65-F5344CB8AC3E}">
        <p14:creationId xmlns:p14="http://schemas.microsoft.com/office/powerpoint/2010/main" val="1254457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Now</a:t>
            </a:r>
            <a:r>
              <a:rPr kumimoji="1" lang="zh-CN" altLang="en-US" dirty="0"/>
              <a:t> </a:t>
            </a:r>
            <a:r>
              <a:rPr kumimoji="1" lang="en-US" altLang="zh-CN" dirty="0"/>
              <a:t>I</a:t>
            </a:r>
            <a:r>
              <a:rPr kumimoji="1" lang="zh-CN" altLang="en-US" dirty="0"/>
              <a:t> </a:t>
            </a:r>
            <a:r>
              <a:rPr kumimoji="1" lang="en-US" altLang="zh-CN" dirty="0"/>
              <a:t>believe</a:t>
            </a:r>
            <a:r>
              <a:rPr kumimoji="1" lang="zh-CN" altLang="en-US" dirty="0"/>
              <a:t> </a:t>
            </a:r>
            <a:r>
              <a:rPr kumimoji="1" lang="en-US" altLang="zh-CN" dirty="0"/>
              <a:t>we</a:t>
            </a:r>
            <a:r>
              <a:rPr kumimoji="1" lang="zh-CN" altLang="en-US" dirty="0"/>
              <a:t> </a:t>
            </a:r>
            <a:r>
              <a:rPr kumimoji="1" lang="en-US" altLang="zh-CN" dirty="0"/>
              <a:t>have</a:t>
            </a:r>
            <a:r>
              <a:rPr kumimoji="1" lang="zh-CN" altLang="en-US" dirty="0"/>
              <a:t> </a:t>
            </a:r>
            <a:r>
              <a:rPr kumimoji="1" lang="en-US" altLang="zh-CN" dirty="0"/>
              <a:t>some</a:t>
            </a:r>
            <a:r>
              <a:rPr kumimoji="1" lang="zh-CN" altLang="en-US" dirty="0"/>
              <a:t> </a:t>
            </a:r>
            <a:r>
              <a:rPr kumimoji="1" lang="en-US" altLang="zh-CN" dirty="0"/>
              <a:t>understanding</a:t>
            </a:r>
            <a:r>
              <a:rPr kumimoji="1" lang="zh-CN" altLang="en-US" dirty="0"/>
              <a:t> </a:t>
            </a:r>
            <a:r>
              <a:rPr kumimoji="1" lang="en-US" altLang="zh-CN" dirty="0"/>
              <a:t>of</a:t>
            </a:r>
            <a:r>
              <a:rPr kumimoji="1" lang="zh-CN" altLang="en-US" dirty="0"/>
              <a:t> </a:t>
            </a:r>
            <a:r>
              <a:rPr kumimoji="1" lang="en-US" altLang="zh-CN" dirty="0"/>
              <a:t>the</a:t>
            </a:r>
            <a:r>
              <a:rPr kumimoji="1" lang="zh-CN" altLang="en-US" dirty="0"/>
              <a:t> </a:t>
            </a:r>
            <a:r>
              <a:rPr kumimoji="1" lang="en-US" altLang="zh-CN" dirty="0"/>
              <a:t>definition</a:t>
            </a:r>
            <a:r>
              <a:rPr kumimoji="1" lang="zh-CN" altLang="en-US" dirty="0"/>
              <a:t> </a:t>
            </a:r>
            <a:r>
              <a:rPr kumimoji="1" lang="en-US" altLang="zh-CN" dirty="0"/>
              <a:t>and</a:t>
            </a:r>
            <a:r>
              <a:rPr kumimoji="1" lang="zh-CN" altLang="en-US" dirty="0"/>
              <a:t> </a:t>
            </a:r>
            <a:r>
              <a:rPr kumimoji="1" lang="en-US" altLang="zh-CN" dirty="0"/>
              <a:t>features</a:t>
            </a:r>
            <a:r>
              <a:rPr kumimoji="1" lang="zh-CN" altLang="en-US" dirty="0"/>
              <a:t> </a:t>
            </a:r>
            <a:r>
              <a:rPr kumimoji="1" lang="en-US" altLang="zh-CN" dirty="0"/>
              <a:t>of</a:t>
            </a:r>
            <a:r>
              <a:rPr kumimoji="1" lang="zh-CN" altLang="en-US" dirty="0"/>
              <a:t> </a:t>
            </a:r>
            <a:r>
              <a:rPr kumimoji="1" lang="en-US" altLang="zh-CN" dirty="0"/>
              <a:t>GAN.</a:t>
            </a:r>
            <a:r>
              <a:rPr kumimoji="1" lang="zh-CN" altLang="en-US" dirty="0"/>
              <a:t> </a:t>
            </a:r>
            <a:r>
              <a:rPr kumimoji="1" lang="en-US" altLang="zh-CN" dirty="0"/>
              <a:t>But</a:t>
            </a:r>
            <a:r>
              <a:rPr kumimoji="1" lang="zh-CN" altLang="en-US" dirty="0"/>
              <a:t> </a:t>
            </a:r>
            <a:r>
              <a:rPr kumimoji="1" lang="en-US" altLang="zh-CN" dirty="0"/>
              <a:t>what`s</a:t>
            </a:r>
            <a:r>
              <a:rPr kumimoji="1" lang="zh-CN" altLang="en-US" dirty="0"/>
              <a:t> </a:t>
            </a:r>
            <a:r>
              <a:rPr kumimoji="1" lang="en-US" altLang="zh-CN" dirty="0"/>
              <a:t>a</a:t>
            </a:r>
            <a:r>
              <a:rPr kumimoji="1" lang="zh-CN" altLang="en-US" dirty="0"/>
              <a:t> </a:t>
            </a:r>
            <a:r>
              <a:rPr kumimoji="1" lang="en-US" altLang="zh-CN" dirty="0"/>
              <a:t>Conditional</a:t>
            </a:r>
            <a:r>
              <a:rPr kumimoji="1" lang="zh-CN" altLang="en-US" dirty="0"/>
              <a:t> </a:t>
            </a:r>
            <a:r>
              <a:rPr kumimoji="1" lang="en-US" altLang="zh-CN" dirty="0"/>
              <a:t>GAN?</a:t>
            </a:r>
          </a:p>
          <a:p>
            <a:pPr marL="228600" indent="-228600">
              <a:buAutoNum type="arabicPeriod"/>
            </a:pPr>
            <a:r>
              <a:rPr kumimoji="1" lang="en-US" altLang="zh-CN" dirty="0"/>
              <a:t>Basically,</a:t>
            </a:r>
            <a:r>
              <a:rPr kumimoji="1" lang="zh-CN" altLang="en-US" dirty="0"/>
              <a:t> </a:t>
            </a:r>
            <a:r>
              <a:rPr kumimoji="1" lang="en-US" altLang="zh-CN" dirty="0"/>
              <a:t>the</a:t>
            </a:r>
            <a:r>
              <a:rPr kumimoji="1" lang="zh-CN" altLang="en-US" dirty="0"/>
              <a:t> </a:t>
            </a:r>
            <a:r>
              <a:rPr kumimoji="1" lang="en-US" altLang="zh-CN" dirty="0"/>
              <a:t>input</a:t>
            </a:r>
            <a:r>
              <a:rPr kumimoji="1" lang="zh-CN" altLang="en-US" dirty="0"/>
              <a:t> </a:t>
            </a:r>
            <a:r>
              <a:rPr kumimoji="1" lang="en-US" altLang="zh-CN" dirty="0"/>
              <a:t>vector</a:t>
            </a:r>
            <a:r>
              <a:rPr kumimoji="1" lang="zh-CN" altLang="en-US" dirty="0"/>
              <a:t> </a:t>
            </a:r>
            <a:r>
              <a:rPr kumimoji="1" lang="en-US" altLang="zh-CN" dirty="0"/>
              <a:t>of</a:t>
            </a:r>
            <a:r>
              <a:rPr kumimoji="1" lang="zh-CN" altLang="en-US" dirty="0"/>
              <a:t> </a:t>
            </a:r>
            <a:r>
              <a:rPr kumimoji="1" lang="en-US" altLang="zh-CN" dirty="0"/>
              <a:t>GAN</a:t>
            </a:r>
            <a:r>
              <a:rPr kumimoji="1" lang="zh-CN" altLang="en-US" dirty="0"/>
              <a:t> </a:t>
            </a:r>
            <a:r>
              <a:rPr kumimoji="1" lang="en-US" altLang="zh-CN" dirty="0"/>
              <a:t>is</a:t>
            </a:r>
            <a:r>
              <a:rPr kumimoji="1" lang="zh-CN" altLang="en-US" dirty="0"/>
              <a:t> </a:t>
            </a:r>
            <a:r>
              <a:rPr kumimoji="1" lang="en-US" altLang="zh-CN" dirty="0"/>
              <a:t>generated</a:t>
            </a:r>
            <a:r>
              <a:rPr kumimoji="1" lang="zh-CN" altLang="en-US" dirty="0"/>
              <a:t> </a:t>
            </a:r>
            <a:r>
              <a:rPr kumimoji="1" lang="en-US" altLang="zh-CN" dirty="0"/>
              <a:t>randomly.</a:t>
            </a:r>
            <a:r>
              <a:rPr kumimoji="1" lang="zh-CN" altLang="en-US" dirty="0"/>
              <a:t> </a:t>
            </a:r>
            <a:r>
              <a:rPr kumimoji="1" lang="en-US" altLang="zh-CN" dirty="0"/>
              <a:t>While</a:t>
            </a:r>
            <a:r>
              <a:rPr kumimoji="1" lang="zh-CN" altLang="en-US" dirty="0"/>
              <a:t> </a:t>
            </a:r>
            <a:r>
              <a:rPr kumimoji="1" lang="en-US" altLang="zh-CN" dirty="0"/>
              <a:t>in</a:t>
            </a:r>
            <a:r>
              <a:rPr kumimoji="1" lang="zh-CN" altLang="en-US" dirty="0"/>
              <a:t> </a:t>
            </a:r>
            <a:r>
              <a:rPr kumimoji="1" lang="en-US" altLang="zh-CN" dirty="0"/>
              <a:t>conditional</a:t>
            </a:r>
            <a:r>
              <a:rPr kumimoji="1" lang="zh-CN" altLang="en-US" dirty="0"/>
              <a:t> </a:t>
            </a:r>
            <a:r>
              <a:rPr kumimoji="1" lang="en-US" altLang="zh-CN" dirty="0"/>
              <a:t>GAN,</a:t>
            </a:r>
            <a:r>
              <a:rPr kumimoji="1" lang="zh-CN" altLang="en-US" dirty="0"/>
              <a:t> </a:t>
            </a:r>
            <a:r>
              <a:rPr kumimoji="1" lang="en-US" altLang="zh-CN" dirty="0"/>
              <a:t>the</a:t>
            </a:r>
            <a:r>
              <a:rPr kumimoji="1" lang="zh-CN" altLang="en-US" dirty="0"/>
              <a:t> </a:t>
            </a:r>
            <a:r>
              <a:rPr kumimoji="1" lang="en-US" altLang="zh-CN" dirty="0"/>
              <a:t>input</a:t>
            </a:r>
            <a:r>
              <a:rPr kumimoji="1" lang="zh-CN" altLang="en-US" dirty="0"/>
              <a:t> </a:t>
            </a:r>
            <a:r>
              <a:rPr kumimoji="1" lang="en-US" altLang="zh-CN" dirty="0"/>
              <a:t>has</a:t>
            </a:r>
            <a:r>
              <a:rPr kumimoji="1" lang="zh-CN" altLang="en-US" dirty="0"/>
              <a:t> </a:t>
            </a:r>
            <a:r>
              <a:rPr kumimoji="1" lang="en-US" altLang="zh-CN" dirty="0"/>
              <a:t>meanings,</a:t>
            </a:r>
            <a:r>
              <a:rPr kumimoji="1" lang="zh-CN" altLang="en-US" dirty="0"/>
              <a:t> </a:t>
            </a:r>
            <a:r>
              <a:rPr kumimoji="1" lang="en-US" altLang="zh-CN" dirty="0"/>
              <a:t>just like</a:t>
            </a:r>
            <a:r>
              <a:rPr kumimoji="1" lang="zh-CN" altLang="en-US" dirty="0"/>
              <a:t> </a:t>
            </a:r>
            <a:r>
              <a:rPr kumimoji="1" lang="en-US" altLang="zh-CN" dirty="0"/>
              <a:t>the</a:t>
            </a:r>
            <a:r>
              <a:rPr kumimoji="1" lang="zh-CN" altLang="en-US" dirty="0"/>
              <a:t> </a:t>
            </a:r>
            <a:r>
              <a:rPr kumimoji="1" lang="en-US" altLang="zh-CN" dirty="0"/>
              <a:t>supervised</a:t>
            </a:r>
            <a:r>
              <a:rPr kumimoji="1" lang="zh-CN" altLang="en-US" dirty="0"/>
              <a:t> </a:t>
            </a:r>
            <a:r>
              <a:rPr kumimoji="1" lang="en-US" altLang="zh-CN" dirty="0"/>
              <a:t>learning</a:t>
            </a:r>
            <a:r>
              <a:rPr kumimoji="1" lang="zh-CN" altLang="en-US" dirty="0"/>
              <a:t> </a:t>
            </a:r>
            <a:r>
              <a:rPr kumimoji="1" lang="en-US" altLang="zh-CN" dirty="0"/>
              <a:t>approach. </a:t>
            </a:r>
          </a:p>
          <a:p>
            <a:pPr marL="228600" indent="-228600">
              <a:buAutoNum type="arabicPeriod"/>
            </a:pPr>
            <a:r>
              <a:rPr kumimoji="1" lang="en-US" altLang="zh-CN" dirty="0"/>
              <a:t>The conditional GAN can be used widely in many areas, such as make up an image based on input text, translate an image to another image, enhance the input speech signal, and so on. In this paper, it`s a typical image to image scenario.</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en-US" altLang="zh-CN" dirty="0"/>
              <a:t>That</a:t>
            </a:r>
            <a:r>
              <a:rPr kumimoji="1" lang="zh-CN" altLang="en-US" dirty="0"/>
              <a:t> </a:t>
            </a:r>
            <a:r>
              <a:rPr kumimoji="1" lang="en-US" altLang="zh-CN" dirty="0"/>
              <a:t>feature</a:t>
            </a:r>
            <a:r>
              <a:rPr kumimoji="1" lang="zh-CN" altLang="en-US" dirty="0"/>
              <a:t> </a:t>
            </a:r>
            <a:r>
              <a:rPr kumimoji="1" lang="en-US" altLang="zh-CN" dirty="0"/>
              <a:t>leads</a:t>
            </a:r>
            <a:r>
              <a:rPr kumimoji="1" lang="zh-CN" altLang="en-US" dirty="0"/>
              <a:t> </a:t>
            </a:r>
            <a:r>
              <a:rPr kumimoji="1" lang="en-US" altLang="zh-CN" dirty="0"/>
              <a:t>to</a:t>
            </a:r>
            <a:r>
              <a:rPr kumimoji="1" lang="zh-CN" altLang="en-US" dirty="0"/>
              <a:t> </a:t>
            </a:r>
            <a:r>
              <a:rPr kumimoji="1" lang="en-US" altLang="zh-CN" dirty="0"/>
              <a:t>difference</a:t>
            </a:r>
            <a:r>
              <a:rPr kumimoji="1" lang="zh-CN" altLang="en-US" dirty="0"/>
              <a:t> </a:t>
            </a:r>
            <a:r>
              <a:rPr kumimoji="1" lang="en-US" altLang="zh-CN" dirty="0"/>
              <a:t>of</a:t>
            </a:r>
            <a:r>
              <a:rPr kumimoji="1" lang="zh-CN" altLang="en-US" dirty="0"/>
              <a:t> </a:t>
            </a:r>
            <a:r>
              <a:rPr kumimoji="1" lang="en-US" altLang="zh-CN" dirty="0"/>
              <a:t>implementation</a:t>
            </a:r>
            <a:r>
              <a:rPr kumimoji="1" lang="zh-CN" altLang="en-US" dirty="0"/>
              <a:t> </a:t>
            </a:r>
            <a:r>
              <a:rPr kumimoji="1" lang="en-US" altLang="zh-CN" dirty="0"/>
              <a:t>of</a:t>
            </a:r>
            <a:r>
              <a:rPr kumimoji="1" lang="zh-CN" altLang="en-US" dirty="0"/>
              <a:t> </a:t>
            </a:r>
            <a:r>
              <a:rPr kumimoji="1" lang="en-US" altLang="zh-CN" dirty="0"/>
              <a:t>Generator</a:t>
            </a:r>
            <a:r>
              <a:rPr kumimoji="1" lang="zh-CN" altLang="en-US" dirty="0"/>
              <a:t> </a:t>
            </a:r>
            <a:r>
              <a:rPr kumimoji="1" lang="en-US" altLang="zh-CN" dirty="0"/>
              <a:t>and</a:t>
            </a:r>
            <a:r>
              <a:rPr kumimoji="1" lang="zh-CN" altLang="en-US" dirty="0"/>
              <a:t> </a:t>
            </a:r>
            <a:r>
              <a:rPr kumimoji="1" lang="en-US" altLang="zh-CN" dirty="0"/>
              <a:t>Discriminator</a:t>
            </a:r>
            <a:r>
              <a:rPr kumimoji="1" lang="zh-CN" altLang="en-US" dirty="0"/>
              <a:t> </a:t>
            </a:r>
            <a:r>
              <a:rPr kumimoji="1" lang="en-US" altLang="zh-CN" dirty="0"/>
              <a:t>in</a:t>
            </a:r>
            <a:r>
              <a:rPr kumimoji="1" lang="zh-CN" altLang="en-US" dirty="0"/>
              <a:t> </a:t>
            </a:r>
            <a:r>
              <a:rPr kumimoji="1" lang="en-US" altLang="zh-CN" dirty="0"/>
              <a:t>the</a:t>
            </a:r>
            <a:r>
              <a:rPr kumimoji="1" lang="zh-CN" altLang="en-US" dirty="0"/>
              <a:t> </a:t>
            </a:r>
            <a:r>
              <a:rPr kumimoji="1" lang="en-US" altLang="zh-CN" dirty="0"/>
              <a:t>GAN. We should input the random vector as well as the meaningful training data to generator. And input the generated image and training data to discriminator.</a:t>
            </a:r>
          </a:p>
          <a:p>
            <a:pPr marL="228600" indent="-228600">
              <a:buAutoNum type="arabicPeriod"/>
            </a:pPr>
            <a:endParaRPr kumimoji="1" lang="en-US" altLang="zh-CN" dirty="0"/>
          </a:p>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3E56D357-0E91-6B43-A9C4-2C7CC8128A67}" type="slidenum">
              <a:rPr kumimoji="1" lang="zh-CN" altLang="en-US" smtClean="0"/>
              <a:t>2</a:t>
            </a:fld>
            <a:endParaRPr kumimoji="1" lang="zh-CN" altLang="en-US"/>
          </a:p>
        </p:txBody>
      </p:sp>
    </p:spTree>
    <p:extLst>
      <p:ext uri="{BB962C8B-B14F-4D97-AF65-F5344CB8AC3E}">
        <p14:creationId xmlns:p14="http://schemas.microsoft.com/office/powerpoint/2010/main" val="2765045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In this paper, </a:t>
            </a:r>
            <a:r>
              <a:rPr lang="en-US" altLang="zh-CN" sz="1200" kern="1200" dirty="0">
                <a:solidFill>
                  <a:schemeClr val="tx1"/>
                </a:solidFill>
                <a:effectLst/>
                <a:latin typeface="+mn-lt"/>
                <a:ea typeface="+mn-ea"/>
                <a:cs typeface="+mn-cs"/>
              </a:rPr>
              <a:t>more than one target for each source image are used in the training data. That`s because …</a:t>
            </a:r>
          </a:p>
          <a:p>
            <a:pPr marL="228600" indent="-228600">
              <a:buAutoNum type="arabicPeriod"/>
            </a:pPr>
            <a:r>
              <a:rPr lang="en-US" altLang="zh-CN" sz="1200" kern="1200" dirty="0">
                <a:solidFill>
                  <a:schemeClr val="tx1"/>
                </a:solidFill>
                <a:effectLst/>
                <a:latin typeface="+mn-lt"/>
                <a:ea typeface="+mn-ea"/>
                <a:cs typeface="+mn-cs"/>
              </a:rPr>
              <a:t>Since there are multiple ground truth results, the output result must not be a linear combination of all the ground truths. In this paper, a soft representation which stands for how well the edges are matched.</a:t>
            </a:r>
          </a:p>
          <a:p>
            <a:pPr marL="228600" indent="-228600">
              <a:buAutoNum type="arabicPeriod"/>
            </a:pPr>
            <a:r>
              <a:rPr lang="en-US" altLang="zh-CN" sz="1200" kern="1200" dirty="0">
                <a:solidFill>
                  <a:schemeClr val="tx1"/>
                </a:solidFill>
                <a:effectLst/>
                <a:latin typeface="+mn-lt"/>
                <a:ea typeface="+mn-ea"/>
                <a:cs typeface="+mn-cs"/>
              </a:rPr>
              <a:t>Because the training data contains multiple ground truth result, the conditional GAN should be optimized. In this paper, the </a:t>
            </a:r>
            <a:r>
              <a:rPr lang="en-US" altLang="zh-CN" sz="1200" kern="1200" dirty="0" err="1">
                <a:solidFill>
                  <a:schemeClr val="tx1"/>
                </a:solidFill>
                <a:effectLst/>
                <a:latin typeface="+mn-lt"/>
                <a:ea typeface="+mn-ea"/>
                <a:cs typeface="+mn-cs"/>
              </a:rPr>
              <a:t>cGAN</a:t>
            </a:r>
            <a:r>
              <a:rPr lang="en-US" altLang="zh-CN" sz="1200" kern="1200" dirty="0">
                <a:solidFill>
                  <a:schemeClr val="tx1"/>
                </a:solidFill>
                <a:effectLst/>
                <a:latin typeface="+mn-lt"/>
                <a:ea typeface="+mn-ea"/>
                <a:cs typeface="+mn-cs"/>
              </a:rPr>
              <a:t> is combined with a novel Min-Mean-Loss. To rectify the conflicting gradients obtained by different ground truths, the GAN loss outputted by Discriminator and the regression task loss</a:t>
            </a:r>
            <a:r>
              <a:rPr lang="zh-CN" altLang="zh-CN" dirty="0">
                <a:effectLst/>
              </a:rPr>
              <a:t> </a:t>
            </a:r>
            <a:r>
              <a:rPr lang="en-US" altLang="zh-CN" dirty="0">
                <a:effectLst/>
              </a:rPr>
              <a:t>are aggregated carefully.</a:t>
            </a:r>
            <a:endParaRPr kumimoji="1" lang="zh-CN" altLang="en-US" dirty="0"/>
          </a:p>
        </p:txBody>
      </p:sp>
      <p:sp>
        <p:nvSpPr>
          <p:cNvPr id="4" name="灯片编号占位符 3"/>
          <p:cNvSpPr>
            <a:spLocks noGrp="1"/>
          </p:cNvSpPr>
          <p:nvPr>
            <p:ph type="sldNum" sz="quarter" idx="5"/>
          </p:nvPr>
        </p:nvSpPr>
        <p:spPr/>
        <p:txBody>
          <a:bodyPr/>
          <a:lstStyle/>
          <a:p>
            <a:fld id="{3E56D357-0E91-6B43-A9C4-2C7CC8128A67}" type="slidenum">
              <a:rPr kumimoji="1" lang="zh-CN" altLang="en-US" smtClean="0"/>
              <a:t>3</a:t>
            </a:fld>
            <a:endParaRPr kumimoji="1" lang="zh-CN" altLang="en-US"/>
          </a:p>
        </p:txBody>
      </p:sp>
    </p:spTree>
    <p:extLst>
      <p:ext uri="{BB962C8B-B14F-4D97-AF65-F5344CB8AC3E}">
        <p14:creationId xmlns:p14="http://schemas.microsoft.com/office/powerpoint/2010/main" val="4122717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Basically,</a:t>
            </a:r>
            <a:r>
              <a:rPr kumimoji="1" lang="zh-CN" altLang="en-US" dirty="0"/>
              <a:t> </a:t>
            </a:r>
            <a:r>
              <a:rPr kumimoji="1" lang="en-US" altLang="zh-CN" dirty="0"/>
              <a:t>there</a:t>
            </a:r>
            <a:r>
              <a:rPr kumimoji="1" lang="zh-CN" altLang="en-US" dirty="0"/>
              <a:t> </a:t>
            </a:r>
            <a:r>
              <a:rPr kumimoji="1" lang="en-US" altLang="zh-CN" dirty="0"/>
              <a:t>are</a:t>
            </a:r>
            <a:r>
              <a:rPr kumimoji="1" lang="zh-CN" altLang="en-US" dirty="0"/>
              <a:t> </a:t>
            </a:r>
            <a:r>
              <a:rPr kumimoji="1" lang="en-US" altLang="zh-CN" dirty="0"/>
              <a:t>three</a:t>
            </a:r>
            <a:r>
              <a:rPr kumimoji="1" lang="zh-CN" altLang="en-US" dirty="0"/>
              <a:t> </a:t>
            </a:r>
            <a:r>
              <a:rPr kumimoji="1" lang="en-US" altLang="zh-CN" dirty="0"/>
              <a:t>steps</a:t>
            </a:r>
            <a:r>
              <a:rPr kumimoji="1" lang="zh-CN" altLang="en-US" dirty="0"/>
              <a:t> </a:t>
            </a:r>
            <a:r>
              <a:rPr kumimoji="1" lang="en-US" altLang="zh-CN" dirty="0"/>
              <a:t>to</a:t>
            </a:r>
            <a:r>
              <a:rPr kumimoji="1" lang="zh-CN" altLang="en-US" dirty="0"/>
              <a:t> </a:t>
            </a:r>
            <a:r>
              <a:rPr kumimoji="1" lang="en-US" altLang="zh-CN" dirty="0"/>
              <a:t>develop</a:t>
            </a:r>
            <a:r>
              <a:rPr kumimoji="1" lang="zh-CN" altLang="en-US" dirty="0"/>
              <a:t> </a:t>
            </a:r>
            <a:r>
              <a:rPr kumimoji="1" lang="en-US" altLang="zh-CN" dirty="0"/>
              <a:t>a</a:t>
            </a:r>
            <a:r>
              <a:rPr kumimoji="1" lang="zh-CN" altLang="en-US" dirty="0"/>
              <a:t> </a:t>
            </a:r>
            <a:r>
              <a:rPr kumimoji="1" lang="en-US" altLang="zh-CN" dirty="0"/>
              <a:t>machine</a:t>
            </a:r>
            <a:r>
              <a:rPr kumimoji="1" lang="zh-CN" altLang="en-US" dirty="0"/>
              <a:t> </a:t>
            </a:r>
            <a:r>
              <a:rPr kumimoji="1" lang="en-US" altLang="zh-CN" dirty="0"/>
              <a:t>learning</a:t>
            </a:r>
            <a:r>
              <a:rPr kumimoji="1" lang="zh-CN" altLang="en-US" dirty="0"/>
              <a:t> </a:t>
            </a:r>
            <a:r>
              <a:rPr kumimoji="1" lang="en-US" altLang="zh-CN" dirty="0"/>
              <a:t>solution.</a:t>
            </a:r>
            <a:r>
              <a:rPr kumimoji="1" lang="zh-CN" altLang="en-US" dirty="0"/>
              <a:t> </a:t>
            </a:r>
            <a:r>
              <a:rPr kumimoji="1" lang="en-US" altLang="zh-CN" dirty="0"/>
              <a:t>Design</a:t>
            </a:r>
            <a:r>
              <a:rPr kumimoji="1" lang="zh-CN" altLang="en-US" dirty="0"/>
              <a:t> </a:t>
            </a:r>
            <a:r>
              <a:rPr kumimoji="1" lang="en-US" altLang="zh-CN" dirty="0"/>
              <a:t>the</a:t>
            </a:r>
            <a:r>
              <a:rPr kumimoji="1" lang="zh-CN" altLang="en-US" dirty="0"/>
              <a:t> </a:t>
            </a:r>
            <a:r>
              <a:rPr kumimoji="1" lang="en-US" altLang="zh-CN" dirty="0"/>
              <a:t>model,</a:t>
            </a:r>
            <a:r>
              <a:rPr kumimoji="1" lang="zh-CN" altLang="en-US" dirty="0"/>
              <a:t> </a:t>
            </a:r>
            <a:r>
              <a:rPr kumimoji="1" lang="en-US" altLang="zh-CN" dirty="0"/>
              <a:t>find</a:t>
            </a:r>
            <a:r>
              <a:rPr kumimoji="1" lang="zh-CN" altLang="en-US" dirty="0"/>
              <a:t> </a:t>
            </a:r>
            <a:r>
              <a:rPr kumimoji="1" lang="en-US" altLang="zh-CN" dirty="0"/>
              <a:t>the</a:t>
            </a:r>
            <a:r>
              <a:rPr kumimoji="1" lang="zh-CN" altLang="en-US" dirty="0"/>
              <a:t> </a:t>
            </a:r>
            <a:r>
              <a:rPr kumimoji="1" lang="en-US" altLang="zh-CN" dirty="0"/>
              <a:t>loss</a:t>
            </a:r>
            <a:r>
              <a:rPr kumimoji="1" lang="zh-CN" altLang="en-US" dirty="0"/>
              <a:t> </a:t>
            </a:r>
            <a:r>
              <a:rPr kumimoji="1" lang="en-US" altLang="zh-CN" dirty="0"/>
              <a:t>function</a:t>
            </a:r>
            <a:r>
              <a:rPr kumimoji="1" lang="zh-CN" altLang="en-US" dirty="0"/>
              <a:t> </a:t>
            </a:r>
            <a:r>
              <a:rPr kumimoji="1" lang="en-US" altLang="zh-CN" dirty="0"/>
              <a:t>and</a:t>
            </a:r>
            <a:r>
              <a:rPr kumimoji="1" lang="zh-CN" altLang="en-US" dirty="0"/>
              <a:t> </a:t>
            </a:r>
            <a:r>
              <a:rPr kumimoji="1" lang="en-US" altLang="zh-CN" dirty="0"/>
              <a:t>find</a:t>
            </a:r>
            <a:r>
              <a:rPr kumimoji="1" lang="zh-CN" altLang="en-US" dirty="0"/>
              <a:t> </a:t>
            </a:r>
            <a:r>
              <a:rPr kumimoji="1" lang="en-US" altLang="zh-CN" dirty="0"/>
              <a:t>the</a:t>
            </a:r>
            <a:r>
              <a:rPr kumimoji="1" lang="zh-CN" altLang="en-US" dirty="0"/>
              <a:t> </a:t>
            </a:r>
            <a:r>
              <a:rPr kumimoji="1" lang="en-US" altLang="zh-CN" dirty="0"/>
              <a:t>best</a:t>
            </a:r>
            <a:r>
              <a:rPr kumimoji="1" lang="zh-CN" altLang="en-US" dirty="0"/>
              <a:t> </a:t>
            </a:r>
            <a:r>
              <a:rPr kumimoji="1" lang="en-US" altLang="zh-CN" dirty="0"/>
              <a:t>set</a:t>
            </a:r>
            <a:r>
              <a:rPr kumimoji="1" lang="zh-CN" altLang="en-US" dirty="0"/>
              <a:t> </a:t>
            </a:r>
            <a:r>
              <a:rPr kumimoji="1" lang="en-US" altLang="zh-CN" dirty="0"/>
              <a:t>of</a:t>
            </a:r>
            <a:r>
              <a:rPr kumimoji="1" lang="zh-CN" altLang="en-US" dirty="0"/>
              <a:t> </a:t>
            </a:r>
            <a:r>
              <a:rPr kumimoji="1" lang="en-US" altLang="zh-CN" dirty="0"/>
              <a:t>parameters</a:t>
            </a:r>
            <a:r>
              <a:rPr kumimoji="1" lang="zh-CN" altLang="en-US" dirty="0"/>
              <a:t> </a:t>
            </a:r>
            <a:r>
              <a:rPr kumimoji="1" lang="en-US" altLang="zh-CN" dirty="0"/>
              <a:t>iteratively</a:t>
            </a:r>
            <a:r>
              <a:rPr kumimoji="1" lang="zh-CN" altLang="en-US" dirty="0"/>
              <a:t> </a:t>
            </a:r>
            <a:r>
              <a:rPr kumimoji="1" lang="en-US" altLang="zh-CN" dirty="0"/>
              <a:t>to</a:t>
            </a:r>
            <a:r>
              <a:rPr kumimoji="1" lang="zh-CN" altLang="en-US" dirty="0"/>
              <a:t> </a:t>
            </a:r>
            <a:r>
              <a:rPr kumimoji="1" lang="en-US" altLang="zh-CN" dirty="0"/>
              <a:t>minimize</a:t>
            </a:r>
            <a:r>
              <a:rPr kumimoji="1" lang="zh-CN" altLang="en-US" dirty="0"/>
              <a:t> </a:t>
            </a:r>
            <a:r>
              <a:rPr kumimoji="1" lang="en-US" altLang="zh-CN" dirty="0"/>
              <a:t>the</a:t>
            </a:r>
            <a:r>
              <a:rPr kumimoji="1" lang="zh-CN" altLang="en-US" dirty="0"/>
              <a:t> </a:t>
            </a:r>
            <a:r>
              <a:rPr kumimoji="1" lang="en-US" altLang="zh-CN" dirty="0"/>
              <a:t>loss</a:t>
            </a:r>
            <a:r>
              <a:rPr kumimoji="1" lang="zh-CN" altLang="en-US" dirty="0"/>
              <a:t> </a:t>
            </a:r>
            <a:r>
              <a:rPr kumimoji="1" lang="en-US" altLang="zh-CN" dirty="0"/>
              <a:t>function.</a:t>
            </a:r>
          </a:p>
          <a:p>
            <a:pPr marL="228600" indent="-228600">
              <a:buAutoNum type="arabicPeriod"/>
            </a:pPr>
            <a:r>
              <a:rPr kumimoji="1" lang="en-US" altLang="zh-CN" dirty="0"/>
              <a:t>In</a:t>
            </a:r>
            <a:r>
              <a:rPr kumimoji="1" lang="zh-CN" altLang="en-US" dirty="0"/>
              <a:t> </a:t>
            </a:r>
            <a:r>
              <a:rPr kumimoji="1" lang="en-US" altLang="zh-CN" dirty="0"/>
              <a:t>this</a:t>
            </a:r>
            <a:r>
              <a:rPr kumimoji="1" lang="zh-CN" altLang="en-US" dirty="0"/>
              <a:t> </a:t>
            </a:r>
            <a:r>
              <a:rPr kumimoji="1" lang="en-US" altLang="zh-CN" dirty="0"/>
              <a:t>paper,</a:t>
            </a:r>
            <a:r>
              <a:rPr kumimoji="1" lang="zh-CN" altLang="en-US" dirty="0"/>
              <a:t> </a:t>
            </a:r>
            <a:r>
              <a:rPr kumimoji="1" lang="en-US" altLang="zh-CN" dirty="0"/>
              <a:t>the</a:t>
            </a:r>
            <a:r>
              <a:rPr kumimoji="1" lang="zh-CN" altLang="en-US" dirty="0"/>
              <a:t> </a:t>
            </a:r>
            <a:r>
              <a:rPr kumimoji="1" lang="en-US" altLang="zh-CN" dirty="0"/>
              <a:t>model</a:t>
            </a:r>
            <a:r>
              <a:rPr kumimoji="1" lang="zh-CN" altLang="en-US" dirty="0"/>
              <a:t> </a:t>
            </a:r>
            <a:r>
              <a:rPr kumimoji="1" lang="en-US" altLang="zh-CN" dirty="0"/>
              <a:t>is</a:t>
            </a:r>
            <a:r>
              <a:rPr kumimoji="1" lang="zh-CN" altLang="en-US" dirty="0"/>
              <a:t> </a:t>
            </a:r>
            <a:r>
              <a:rPr kumimoji="1" lang="en-US" altLang="zh-CN" dirty="0"/>
              <a:t>conditional</a:t>
            </a:r>
            <a:r>
              <a:rPr kumimoji="1" lang="zh-CN" altLang="en-US" dirty="0"/>
              <a:t> </a:t>
            </a:r>
            <a:r>
              <a:rPr kumimoji="1" lang="en-US" altLang="zh-CN" dirty="0"/>
              <a:t>GAN.</a:t>
            </a:r>
            <a:r>
              <a:rPr kumimoji="1" lang="zh-CN" altLang="en-US" dirty="0"/>
              <a:t> </a:t>
            </a:r>
            <a:r>
              <a:rPr kumimoji="1" lang="en-US" altLang="zh-CN" dirty="0"/>
              <a:t>The</a:t>
            </a:r>
            <a:r>
              <a:rPr kumimoji="1" lang="zh-CN" altLang="en-US" dirty="0"/>
              <a:t> </a:t>
            </a:r>
            <a:r>
              <a:rPr kumimoji="1" lang="en-US" altLang="zh-CN" dirty="0"/>
              <a:t>total</a:t>
            </a:r>
            <a:r>
              <a:rPr kumimoji="1" lang="zh-CN" altLang="en-US" dirty="0"/>
              <a:t> </a:t>
            </a:r>
            <a:r>
              <a:rPr kumimoji="1" lang="en-US" altLang="zh-CN" dirty="0"/>
              <a:t>loss</a:t>
            </a:r>
            <a:r>
              <a:rPr kumimoji="1" lang="zh-CN" altLang="en-US" dirty="0"/>
              <a:t> </a:t>
            </a:r>
            <a:r>
              <a:rPr kumimoji="1" lang="en-US" altLang="zh-CN" dirty="0"/>
              <a:t>function</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combination</a:t>
            </a:r>
            <a:r>
              <a:rPr kumimoji="1" lang="zh-CN" altLang="en-US" dirty="0"/>
              <a:t> </a:t>
            </a:r>
            <a:r>
              <a:rPr kumimoji="1" lang="en-US" altLang="zh-CN" dirty="0"/>
              <a:t>of</a:t>
            </a:r>
            <a:r>
              <a:rPr kumimoji="1" lang="zh-CN" altLang="en-US" dirty="0"/>
              <a:t> </a:t>
            </a:r>
            <a:r>
              <a:rPr kumimoji="1" lang="en-US" altLang="zh-CN" dirty="0" err="1"/>
              <a:t>cGAN</a:t>
            </a:r>
            <a:r>
              <a:rPr kumimoji="1" lang="zh-CN" altLang="en-US" dirty="0"/>
              <a:t> </a:t>
            </a:r>
            <a:r>
              <a:rPr kumimoji="1" lang="en-US" altLang="zh-CN" dirty="0"/>
              <a:t>loss</a:t>
            </a:r>
            <a:r>
              <a:rPr kumimoji="1" lang="zh-CN" altLang="en-US" dirty="0"/>
              <a:t> </a:t>
            </a:r>
            <a:r>
              <a:rPr kumimoji="1" lang="en-US" altLang="zh-CN" dirty="0"/>
              <a:t>and</a:t>
            </a:r>
            <a:r>
              <a:rPr kumimoji="1" lang="zh-CN" altLang="en-US" dirty="0"/>
              <a:t> </a:t>
            </a:r>
            <a:r>
              <a:rPr kumimoji="1" lang="en-US" altLang="zh-CN" dirty="0"/>
              <a:t>regression</a:t>
            </a:r>
            <a:r>
              <a:rPr kumimoji="1" lang="zh-CN" altLang="en-US" dirty="0"/>
              <a:t> </a:t>
            </a:r>
            <a:r>
              <a:rPr kumimoji="1" lang="en-US" altLang="zh-CN" dirty="0"/>
              <a:t>loss.</a:t>
            </a:r>
            <a:r>
              <a:rPr kumimoji="1" lang="zh-CN" altLang="en-US" dirty="0"/>
              <a:t> </a:t>
            </a:r>
            <a:r>
              <a:rPr kumimoji="1" lang="en-US" altLang="zh-CN" dirty="0"/>
              <a:t>And</a:t>
            </a:r>
            <a:r>
              <a:rPr kumimoji="1" lang="zh-CN" altLang="en-US" dirty="0"/>
              <a:t> </a:t>
            </a:r>
            <a:r>
              <a:rPr kumimoji="1" lang="en-US" altLang="zh-CN" dirty="0"/>
              <a:t>since</a:t>
            </a:r>
            <a:r>
              <a:rPr kumimoji="1" lang="zh-CN" altLang="en-US" dirty="0"/>
              <a:t> </a:t>
            </a:r>
            <a:r>
              <a:rPr kumimoji="1" lang="en-US" altLang="zh-CN" dirty="0"/>
              <a:t>the</a:t>
            </a:r>
            <a:r>
              <a:rPr kumimoji="1" lang="zh-CN" altLang="en-US" dirty="0"/>
              <a:t> </a:t>
            </a:r>
            <a:r>
              <a:rPr kumimoji="1" lang="en-US" altLang="zh-CN" dirty="0"/>
              <a:t>input</a:t>
            </a:r>
            <a:r>
              <a:rPr kumimoji="1" lang="zh-CN" altLang="en-US" dirty="0"/>
              <a:t> </a:t>
            </a:r>
            <a:r>
              <a:rPr kumimoji="1" lang="en-US" altLang="zh-CN" dirty="0"/>
              <a:t>image</a:t>
            </a:r>
            <a:r>
              <a:rPr kumimoji="1" lang="zh-CN" altLang="en-US" dirty="0"/>
              <a:t> </a:t>
            </a:r>
            <a:r>
              <a:rPr kumimoji="1" lang="en-US" altLang="zh-CN" dirty="0"/>
              <a:t>comes</a:t>
            </a:r>
            <a:r>
              <a:rPr kumimoji="1" lang="zh-CN" altLang="en-US" dirty="0"/>
              <a:t> </a:t>
            </a:r>
            <a:r>
              <a:rPr kumimoji="1" lang="en-US" altLang="zh-CN" dirty="0"/>
              <a:t>with</a:t>
            </a:r>
            <a:r>
              <a:rPr kumimoji="1" lang="zh-CN" altLang="en-US" dirty="0"/>
              <a:t> </a:t>
            </a:r>
            <a:r>
              <a:rPr kumimoji="1" lang="en-US" altLang="zh-CN" dirty="0"/>
              <a:t>multiple</a:t>
            </a:r>
            <a:r>
              <a:rPr kumimoji="1" lang="zh-CN" altLang="en-US" dirty="0"/>
              <a:t> </a:t>
            </a:r>
            <a:r>
              <a:rPr kumimoji="1" lang="en-US" altLang="zh-CN" dirty="0"/>
              <a:t>ground</a:t>
            </a:r>
            <a:r>
              <a:rPr kumimoji="1" lang="zh-CN" altLang="en-US" dirty="0"/>
              <a:t> </a:t>
            </a:r>
            <a:r>
              <a:rPr kumimoji="1" lang="en-US" altLang="zh-CN" dirty="0"/>
              <a:t>truths,</a:t>
            </a:r>
            <a:r>
              <a:rPr kumimoji="1" lang="zh-CN" altLang="en-US" dirty="0"/>
              <a:t> </a:t>
            </a:r>
            <a:r>
              <a:rPr kumimoji="1" lang="en-US" altLang="zh-CN" dirty="0"/>
              <a:t>the</a:t>
            </a:r>
            <a:r>
              <a:rPr kumimoji="1" lang="zh-CN" altLang="en-US" dirty="0"/>
              <a:t> </a:t>
            </a:r>
            <a:r>
              <a:rPr kumimoji="1" lang="en-US" altLang="zh-CN" dirty="0"/>
              <a:t>total</a:t>
            </a:r>
            <a:r>
              <a:rPr kumimoji="1" lang="zh-CN" altLang="en-US" dirty="0"/>
              <a:t> </a:t>
            </a:r>
            <a:r>
              <a:rPr kumimoji="1" lang="en-US" altLang="zh-CN" dirty="0"/>
              <a:t>loss</a:t>
            </a:r>
            <a:r>
              <a:rPr kumimoji="1" lang="zh-CN" altLang="en-US" dirty="0"/>
              <a:t> </a:t>
            </a:r>
            <a:r>
              <a:rPr kumimoji="1" lang="en-US" altLang="zh-CN" dirty="0"/>
              <a:t>function</a:t>
            </a:r>
            <a:r>
              <a:rPr kumimoji="1" lang="zh-CN" altLang="en-US" dirty="0"/>
              <a:t> </a:t>
            </a:r>
            <a:r>
              <a:rPr kumimoji="1" lang="en-US" altLang="zh-CN" dirty="0"/>
              <a:t>is</a:t>
            </a:r>
            <a:r>
              <a:rPr kumimoji="1" lang="zh-CN" altLang="en-US" dirty="0"/>
              <a:t> </a:t>
            </a:r>
            <a:r>
              <a:rPr kumimoji="1" lang="en-US" altLang="zh-CN" dirty="0"/>
              <a:t>modified.</a:t>
            </a:r>
            <a:r>
              <a:rPr kumimoji="1" lang="zh-CN" altLang="en-US" dirty="0"/>
              <a:t> </a:t>
            </a:r>
            <a:endParaRPr kumimoji="1" lang="en-US" altLang="zh-CN" dirty="0"/>
          </a:p>
          <a:p>
            <a:pPr marL="228600" indent="-228600">
              <a:buAutoNum type="arabicPeriod"/>
            </a:pPr>
            <a:r>
              <a:rPr kumimoji="1" lang="en-US" altLang="zh-CN" dirty="0"/>
              <a:t>The</a:t>
            </a:r>
            <a:r>
              <a:rPr kumimoji="1" lang="zh-CN" altLang="en-US" dirty="0"/>
              <a:t> </a:t>
            </a:r>
            <a:r>
              <a:rPr kumimoji="1" lang="en-US" altLang="zh-CN" dirty="0"/>
              <a:t>mean</a:t>
            </a:r>
            <a:r>
              <a:rPr kumimoji="1" lang="zh-CN" altLang="en-US" dirty="0"/>
              <a:t> </a:t>
            </a:r>
            <a:r>
              <a:rPr kumimoji="1" lang="en-US" altLang="zh-CN" dirty="0"/>
              <a:t>aggregate</a:t>
            </a:r>
            <a:r>
              <a:rPr kumimoji="1" lang="zh-CN" altLang="en-US" dirty="0"/>
              <a:t> </a:t>
            </a:r>
            <a:r>
              <a:rPr kumimoji="1" lang="en-US" altLang="zh-CN" dirty="0"/>
              <a:t>function</a:t>
            </a:r>
            <a:r>
              <a:rPr kumimoji="1" lang="zh-CN" altLang="en-US" dirty="0"/>
              <a:t> </a:t>
            </a:r>
            <a:r>
              <a:rPr kumimoji="1" lang="en-US" altLang="zh-CN" dirty="0"/>
              <a:t>can</a:t>
            </a:r>
            <a:r>
              <a:rPr kumimoji="1" lang="zh-CN" altLang="en-US" dirty="0"/>
              <a:t> </a:t>
            </a:r>
            <a:r>
              <a:rPr kumimoji="1" lang="en-US" altLang="zh-CN" dirty="0"/>
              <a:t>make</a:t>
            </a:r>
            <a:r>
              <a:rPr kumimoji="1" lang="zh-CN" altLang="en-US" dirty="0"/>
              <a:t> </a:t>
            </a:r>
            <a:r>
              <a:rPr kumimoji="1" lang="en-US" altLang="zh-CN" dirty="0"/>
              <a:t>the</a:t>
            </a:r>
            <a:r>
              <a:rPr kumimoji="1" lang="zh-CN" altLang="en-US" dirty="0"/>
              <a:t> </a:t>
            </a:r>
            <a:r>
              <a:rPr kumimoji="1" lang="en-US" altLang="zh-CN" dirty="0"/>
              <a:t>discriminator</a:t>
            </a:r>
            <a:r>
              <a:rPr kumimoji="1" lang="zh-CN" altLang="en-US" dirty="0"/>
              <a:t> </a:t>
            </a:r>
            <a:r>
              <a:rPr kumimoji="1" lang="en-US" altLang="zh-CN" dirty="0"/>
              <a:t>to</a:t>
            </a:r>
            <a:r>
              <a:rPr kumimoji="1" lang="zh-CN" altLang="en-US" dirty="0"/>
              <a:t> </a:t>
            </a:r>
            <a:r>
              <a:rPr kumimoji="1" lang="en-US" altLang="zh-CN" dirty="0"/>
              <a:t>learn</a:t>
            </a:r>
            <a:r>
              <a:rPr kumimoji="1" lang="zh-CN" altLang="en-US" dirty="0"/>
              <a:t> </a:t>
            </a:r>
            <a:r>
              <a:rPr kumimoji="1" lang="en-US" altLang="zh-CN" dirty="0"/>
              <a:t>from</a:t>
            </a:r>
            <a:r>
              <a:rPr kumimoji="1" lang="zh-CN" altLang="en-US" dirty="0"/>
              <a:t> </a:t>
            </a:r>
            <a:r>
              <a:rPr kumimoji="1" lang="en-US" altLang="zh-CN" dirty="0"/>
              <a:t>all</a:t>
            </a:r>
            <a:r>
              <a:rPr kumimoji="1" lang="zh-CN" altLang="en-US" dirty="0"/>
              <a:t> </a:t>
            </a:r>
            <a:r>
              <a:rPr kumimoji="1" lang="en-US" altLang="zh-CN" dirty="0"/>
              <a:t>modalities</a:t>
            </a:r>
            <a:r>
              <a:rPr kumimoji="1" lang="zh-CN" altLang="en-US" dirty="0"/>
              <a:t> </a:t>
            </a:r>
            <a:r>
              <a:rPr kumimoji="1" lang="en-US" altLang="zh-CN" dirty="0"/>
              <a:t>with</a:t>
            </a:r>
            <a:r>
              <a:rPr kumimoji="1" lang="zh-CN" altLang="en-US" dirty="0"/>
              <a:t> </a:t>
            </a:r>
            <a:r>
              <a:rPr kumimoji="1" lang="en-US" altLang="zh-CN" dirty="0"/>
              <a:t>equal</a:t>
            </a:r>
            <a:r>
              <a:rPr kumimoji="1" lang="zh-CN" altLang="en-US" dirty="0"/>
              <a:t> </a:t>
            </a:r>
            <a:r>
              <a:rPr kumimoji="1" lang="en-US" altLang="zh-CN" dirty="0"/>
              <a:t>importance.</a:t>
            </a:r>
          </a:p>
          <a:p>
            <a:pPr marL="228600" indent="-228600">
              <a:buAutoNum type="arabicPeriod"/>
            </a:pPr>
            <a:r>
              <a:rPr kumimoji="1" lang="en-US" altLang="zh-CN" dirty="0"/>
              <a:t>The</a:t>
            </a:r>
            <a:r>
              <a:rPr kumimoji="1" lang="zh-CN" altLang="en-US" dirty="0"/>
              <a:t> </a:t>
            </a:r>
            <a:r>
              <a:rPr kumimoji="1" lang="en-US" altLang="zh-CN" dirty="0"/>
              <a:t>min</a:t>
            </a:r>
            <a:r>
              <a:rPr kumimoji="1" lang="zh-CN" altLang="en-US" dirty="0"/>
              <a:t> </a:t>
            </a:r>
            <a:r>
              <a:rPr kumimoji="1" lang="en-US" altLang="zh-CN" dirty="0"/>
              <a:t>aggregate</a:t>
            </a:r>
            <a:r>
              <a:rPr kumimoji="1" lang="zh-CN" altLang="en-US" dirty="0"/>
              <a:t> </a:t>
            </a:r>
            <a:r>
              <a:rPr kumimoji="1" lang="en-US" altLang="zh-CN" dirty="0"/>
              <a:t>function</a:t>
            </a:r>
            <a:r>
              <a:rPr kumimoji="1" lang="zh-CN" altLang="en-US" dirty="0"/>
              <a:t> </a:t>
            </a:r>
            <a:r>
              <a:rPr kumimoji="1" lang="en-US" altLang="zh-CN" dirty="0"/>
              <a:t>allows</a:t>
            </a:r>
            <a:r>
              <a:rPr kumimoji="1" lang="zh-CN" altLang="en-US" dirty="0"/>
              <a:t> </a:t>
            </a:r>
            <a:r>
              <a:rPr kumimoji="1" lang="en-US" altLang="zh-CN" dirty="0"/>
              <a:t>the</a:t>
            </a:r>
            <a:r>
              <a:rPr kumimoji="1" lang="zh-CN" altLang="en-US" dirty="0"/>
              <a:t> </a:t>
            </a:r>
            <a:r>
              <a:rPr kumimoji="1" lang="en-US" altLang="zh-CN" dirty="0"/>
              <a:t>generator</a:t>
            </a:r>
            <a:r>
              <a:rPr kumimoji="1" lang="zh-CN" altLang="en-US" dirty="0"/>
              <a:t> </a:t>
            </a:r>
            <a:r>
              <a:rPr kumimoji="1" lang="en-US" altLang="zh-CN" dirty="0"/>
              <a:t>to</a:t>
            </a:r>
            <a:r>
              <a:rPr kumimoji="1" lang="zh-CN" altLang="en-US" dirty="0"/>
              <a:t> </a:t>
            </a:r>
            <a:r>
              <a:rPr kumimoji="1" lang="en-US" altLang="zh-CN" dirty="0"/>
              <a:t>adaptively</a:t>
            </a:r>
            <a:r>
              <a:rPr kumimoji="1" lang="zh-CN" altLang="en-US" dirty="0"/>
              <a:t> </a:t>
            </a:r>
            <a:r>
              <a:rPr kumimoji="1" lang="en-US" altLang="zh-CN" dirty="0"/>
              <a:t>pick</a:t>
            </a:r>
            <a:r>
              <a:rPr kumimoji="1" lang="zh-CN" altLang="en-US" dirty="0"/>
              <a:t> </a:t>
            </a:r>
            <a:r>
              <a:rPr kumimoji="1" lang="en-US" altLang="zh-CN" dirty="0"/>
              <a:t>the</a:t>
            </a:r>
            <a:r>
              <a:rPr kumimoji="1" lang="zh-CN" altLang="en-US" dirty="0"/>
              <a:t> </a:t>
            </a:r>
            <a:r>
              <a:rPr kumimoji="1" lang="en-US" altLang="zh-CN" dirty="0"/>
              <a:t>most</a:t>
            </a:r>
            <a:r>
              <a:rPr kumimoji="1" lang="zh-CN" altLang="en-US" dirty="0"/>
              <a:t> </a:t>
            </a:r>
            <a:r>
              <a:rPr kumimoji="1" lang="en-US" altLang="zh-CN" dirty="0"/>
              <a:t>suitable</a:t>
            </a:r>
            <a:r>
              <a:rPr kumimoji="1" lang="zh-CN" altLang="en-US" dirty="0"/>
              <a:t> </a:t>
            </a:r>
            <a:r>
              <a:rPr kumimoji="1" lang="en-US" altLang="zh-CN" dirty="0"/>
              <a:t>modality</a:t>
            </a:r>
            <a:r>
              <a:rPr kumimoji="1" lang="zh-CN" altLang="en-US" dirty="0"/>
              <a:t> </a:t>
            </a:r>
            <a:r>
              <a:rPr kumimoji="1" lang="en-US" altLang="zh-CN" dirty="0"/>
              <a:t>to</a:t>
            </a:r>
            <a:r>
              <a:rPr kumimoji="1" lang="zh-CN" altLang="en-US" dirty="0"/>
              <a:t> </a:t>
            </a:r>
            <a:r>
              <a:rPr kumimoji="1" lang="en-US" altLang="zh-CN" dirty="0"/>
              <a:t>generate</a:t>
            </a:r>
            <a:r>
              <a:rPr kumimoji="1" lang="zh-CN" altLang="en-US" dirty="0"/>
              <a:t> </a:t>
            </a:r>
            <a:r>
              <a:rPr kumimoji="1" lang="en-US" altLang="zh-CN" dirty="0"/>
              <a:t>on-the-fly.</a:t>
            </a:r>
          </a:p>
          <a:p>
            <a:pPr marL="228600" indent="-228600">
              <a:buAutoNum type="arabicPeriod"/>
            </a:pPr>
            <a:r>
              <a:rPr kumimoji="1" lang="en-US" altLang="zh-CN" dirty="0"/>
              <a:t>This</a:t>
            </a:r>
            <a:r>
              <a:rPr kumimoji="1" lang="zh-CN" altLang="en-US" dirty="0"/>
              <a:t> </a:t>
            </a:r>
            <a:r>
              <a:rPr kumimoji="1" lang="en-US" altLang="zh-CN" dirty="0"/>
              <a:t>is</a:t>
            </a:r>
            <a:r>
              <a:rPr kumimoji="1" lang="zh-CN" altLang="en-US" dirty="0"/>
              <a:t> </a:t>
            </a:r>
            <a:r>
              <a:rPr kumimoji="1" lang="en-US" altLang="zh-CN" dirty="0"/>
              <a:t>how</a:t>
            </a:r>
            <a:r>
              <a:rPr kumimoji="1" lang="zh-CN" altLang="en-US" dirty="0"/>
              <a:t> </a:t>
            </a:r>
            <a:r>
              <a:rPr kumimoji="1" lang="en-US" altLang="zh-CN" dirty="0"/>
              <a:t>this</a:t>
            </a:r>
            <a:r>
              <a:rPr kumimoji="1" lang="zh-CN" altLang="en-US" dirty="0"/>
              <a:t> </a:t>
            </a:r>
            <a:r>
              <a:rPr kumimoji="1" lang="en-US" altLang="zh-CN" dirty="0"/>
              <a:t>paper</a:t>
            </a:r>
            <a:r>
              <a:rPr kumimoji="1" lang="zh-CN" altLang="en-US" dirty="0"/>
              <a:t> </a:t>
            </a:r>
            <a:r>
              <a:rPr kumimoji="1" lang="en-US" altLang="zh-CN" dirty="0"/>
              <a:t>solve</a:t>
            </a:r>
            <a:r>
              <a:rPr kumimoji="1" lang="zh-CN" altLang="en-US" dirty="0"/>
              <a:t> </a:t>
            </a:r>
            <a:r>
              <a:rPr kumimoji="1" lang="en-US" altLang="zh-CN" dirty="0"/>
              <a:t>the</a:t>
            </a:r>
            <a:r>
              <a:rPr kumimoji="1" lang="zh-CN" altLang="en-US" dirty="0"/>
              <a:t> </a:t>
            </a:r>
            <a:r>
              <a:rPr kumimoji="1" lang="en-US" altLang="zh-CN" dirty="0"/>
              <a:t>conflicting</a:t>
            </a:r>
            <a:r>
              <a:rPr kumimoji="1" lang="zh-CN" altLang="en-US" dirty="0"/>
              <a:t> </a:t>
            </a:r>
            <a:r>
              <a:rPr kumimoji="1" lang="en-US" altLang="zh-CN" dirty="0"/>
              <a:t>gradients</a:t>
            </a:r>
            <a:r>
              <a:rPr kumimoji="1" lang="zh-CN" altLang="en-US" dirty="0"/>
              <a:t> </a:t>
            </a:r>
            <a:r>
              <a:rPr kumimoji="1" lang="en-US" altLang="zh-CN" dirty="0"/>
              <a:t>caused</a:t>
            </a:r>
            <a:r>
              <a:rPr kumimoji="1" lang="zh-CN" altLang="en-US" dirty="0"/>
              <a:t> </a:t>
            </a:r>
            <a:r>
              <a:rPr kumimoji="1" lang="en-US" altLang="zh-CN" dirty="0"/>
              <a:t>by</a:t>
            </a:r>
            <a:r>
              <a:rPr kumimoji="1" lang="zh-CN" altLang="en-US" dirty="0"/>
              <a:t> </a:t>
            </a:r>
            <a:r>
              <a:rPr kumimoji="1" lang="en-US" altLang="zh-CN" dirty="0"/>
              <a:t>multiple</a:t>
            </a:r>
            <a:r>
              <a:rPr kumimoji="1" lang="zh-CN" altLang="en-US" dirty="0"/>
              <a:t> </a:t>
            </a:r>
            <a:r>
              <a:rPr kumimoji="1" lang="en-US" altLang="zh-CN" dirty="0"/>
              <a:t>targets.</a:t>
            </a:r>
          </a:p>
          <a:p>
            <a:pPr marL="228600" indent="-228600">
              <a:buAutoNum type="arabicPeriod"/>
            </a:pPr>
            <a:r>
              <a:rPr kumimoji="1" lang="en-US" altLang="zh-CN" dirty="0"/>
              <a:t>The</a:t>
            </a:r>
            <a:r>
              <a:rPr kumimoji="1" lang="zh-CN" altLang="en-US" dirty="0"/>
              <a:t> </a:t>
            </a:r>
            <a:r>
              <a:rPr kumimoji="1" lang="en-US" altLang="zh-CN" dirty="0"/>
              <a:t>last</a:t>
            </a:r>
            <a:r>
              <a:rPr kumimoji="1" lang="zh-CN" altLang="en-US" dirty="0"/>
              <a:t> </a:t>
            </a:r>
            <a:r>
              <a:rPr kumimoji="1" lang="en-US" altLang="zh-CN" dirty="0"/>
              <a:t>step</a:t>
            </a:r>
            <a:r>
              <a:rPr kumimoji="1" lang="zh-CN" altLang="en-US" dirty="0"/>
              <a:t> </a:t>
            </a:r>
            <a:r>
              <a:rPr kumimoji="1" lang="en-US" altLang="zh-CN" dirty="0"/>
              <a:t>is</a:t>
            </a:r>
            <a:r>
              <a:rPr kumimoji="1" lang="zh-CN" altLang="en-US" dirty="0"/>
              <a:t> </a:t>
            </a:r>
            <a:r>
              <a:rPr kumimoji="1" lang="en-US" altLang="zh-CN" dirty="0"/>
              <a:t>to</a:t>
            </a:r>
            <a:r>
              <a:rPr kumimoji="1" lang="zh-CN" altLang="en-US" dirty="0"/>
              <a:t> </a:t>
            </a:r>
            <a:r>
              <a:rPr kumimoji="1" lang="en-US" altLang="zh-CN" dirty="0"/>
              <a:t>find</a:t>
            </a:r>
            <a:r>
              <a:rPr kumimoji="1" lang="zh-CN" altLang="en-US" dirty="0"/>
              <a:t> </a:t>
            </a:r>
            <a:r>
              <a:rPr kumimoji="1" lang="en-US" altLang="zh-CN" dirty="0"/>
              <a:t>the</a:t>
            </a:r>
            <a:r>
              <a:rPr kumimoji="1" lang="zh-CN" altLang="en-US" dirty="0"/>
              <a:t> </a:t>
            </a:r>
            <a:r>
              <a:rPr kumimoji="1" lang="en-US" altLang="zh-CN" dirty="0"/>
              <a:t>best</a:t>
            </a:r>
            <a:r>
              <a:rPr kumimoji="1" lang="zh-CN" altLang="en-US" dirty="0"/>
              <a:t> </a:t>
            </a:r>
            <a:r>
              <a:rPr kumimoji="1" lang="en-US" altLang="zh-CN" dirty="0"/>
              <a:t>parameter</a:t>
            </a:r>
            <a:r>
              <a:rPr kumimoji="1" lang="zh-CN" altLang="en-US" dirty="0"/>
              <a:t> </a:t>
            </a:r>
            <a:r>
              <a:rPr kumimoji="1" lang="en-US" altLang="zh-CN" dirty="0"/>
              <a:t>set,</a:t>
            </a:r>
            <a:r>
              <a:rPr kumimoji="1" lang="zh-CN" altLang="en-US" dirty="0"/>
              <a:t> </a:t>
            </a:r>
            <a:r>
              <a:rPr kumimoji="1" lang="en-US" altLang="zh-CN" dirty="0"/>
              <a:t>that`s</a:t>
            </a:r>
            <a:r>
              <a:rPr kumimoji="1" lang="zh-CN" altLang="en-US" dirty="0"/>
              <a:t> </a:t>
            </a:r>
            <a:r>
              <a:rPr kumimoji="1" lang="en-US" altLang="zh-CN" dirty="0"/>
              <a:t>training</a:t>
            </a:r>
            <a:r>
              <a:rPr kumimoji="1" lang="zh-CN" altLang="en-US" dirty="0"/>
              <a:t> </a:t>
            </a:r>
            <a:r>
              <a:rPr kumimoji="1" lang="en-US" altLang="zh-CN" dirty="0"/>
              <a:t>the</a:t>
            </a:r>
            <a:r>
              <a:rPr kumimoji="1" lang="zh-CN" altLang="en-US" dirty="0"/>
              <a:t> </a:t>
            </a:r>
            <a:r>
              <a:rPr kumimoji="1" lang="en-US" altLang="zh-CN" dirty="0"/>
              <a:t>neural</a:t>
            </a:r>
            <a:r>
              <a:rPr kumimoji="1" lang="zh-CN" altLang="en-US" dirty="0"/>
              <a:t> </a:t>
            </a:r>
            <a:r>
              <a:rPr kumimoji="1" lang="en-US" altLang="zh-CN" dirty="0"/>
              <a:t>network.</a:t>
            </a:r>
            <a:r>
              <a:rPr kumimoji="1" lang="zh-CN" altLang="en-US" dirty="0"/>
              <a:t> </a:t>
            </a:r>
            <a:r>
              <a:rPr kumimoji="1" lang="en-US" altLang="zh-CN" dirty="0"/>
              <a:t>Backpropagate</a:t>
            </a:r>
            <a:r>
              <a:rPr kumimoji="1" lang="zh-CN" altLang="en-US" dirty="0"/>
              <a:t> </a:t>
            </a:r>
            <a:r>
              <a:rPr kumimoji="1" lang="en-US" altLang="zh-CN" dirty="0"/>
              <a:t>method</a:t>
            </a:r>
            <a:r>
              <a:rPr kumimoji="1" lang="zh-CN" altLang="en-US" dirty="0"/>
              <a:t> </a:t>
            </a:r>
            <a:r>
              <a:rPr kumimoji="1" lang="en-US" altLang="zh-CN" dirty="0"/>
              <a:t>is</a:t>
            </a:r>
            <a:r>
              <a:rPr kumimoji="1" lang="zh-CN" altLang="en-US" dirty="0"/>
              <a:t> </a:t>
            </a:r>
            <a:r>
              <a:rPr kumimoji="1" lang="en-US" altLang="zh-CN" dirty="0"/>
              <a:t>used.</a:t>
            </a:r>
          </a:p>
        </p:txBody>
      </p:sp>
      <p:sp>
        <p:nvSpPr>
          <p:cNvPr id="4" name="灯片编号占位符 3"/>
          <p:cNvSpPr>
            <a:spLocks noGrp="1"/>
          </p:cNvSpPr>
          <p:nvPr>
            <p:ph type="sldNum" sz="quarter" idx="5"/>
          </p:nvPr>
        </p:nvSpPr>
        <p:spPr/>
        <p:txBody>
          <a:bodyPr/>
          <a:lstStyle/>
          <a:p>
            <a:fld id="{3E56D357-0E91-6B43-A9C4-2C7CC8128A67}" type="slidenum">
              <a:rPr kumimoji="1" lang="zh-CN" altLang="en-US" smtClean="0"/>
              <a:t>4</a:t>
            </a:fld>
            <a:endParaRPr kumimoji="1" lang="zh-CN" altLang="en-US"/>
          </a:p>
        </p:txBody>
      </p:sp>
    </p:spTree>
    <p:extLst>
      <p:ext uri="{BB962C8B-B14F-4D97-AF65-F5344CB8AC3E}">
        <p14:creationId xmlns:p14="http://schemas.microsoft.com/office/powerpoint/2010/main" val="3912511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In</a:t>
            </a:r>
            <a:r>
              <a:rPr kumimoji="1" lang="zh-CN" altLang="en-US" dirty="0"/>
              <a:t> </a:t>
            </a:r>
            <a:r>
              <a:rPr kumimoji="1" lang="en-US" altLang="zh-CN" dirty="0"/>
              <a:t>this</a:t>
            </a:r>
            <a:r>
              <a:rPr kumimoji="1" lang="zh-CN" altLang="en-US" dirty="0"/>
              <a:t> </a:t>
            </a:r>
            <a:r>
              <a:rPr kumimoji="1" lang="en-US" altLang="zh-CN" dirty="0"/>
              <a:t>paper,</a:t>
            </a:r>
            <a:r>
              <a:rPr kumimoji="1" lang="zh-CN" altLang="en-US" dirty="0"/>
              <a:t> </a:t>
            </a:r>
            <a:r>
              <a:rPr kumimoji="1" lang="en-US" altLang="zh-CN" dirty="0"/>
              <a:t>the</a:t>
            </a:r>
            <a:r>
              <a:rPr kumimoji="1" lang="zh-CN" altLang="en-US" dirty="0"/>
              <a:t> </a:t>
            </a:r>
            <a:r>
              <a:rPr kumimoji="1" lang="en-US" altLang="zh-CN" dirty="0"/>
              <a:t>generator</a:t>
            </a:r>
            <a:r>
              <a:rPr kumimoji="1" lang="zh-CN" altLang="en-US" dirty="0"/>
              <a:t> </a:t>
            </a:r>
            <a:r>
              <a:rPr kumimoji="1" lang="en-US" altLang="zh-CN" dirty="0"/>
              <a:t>in</a:t>
            </a:r>
            <a:r>
              <a:rPr kumimoji="1" lang="zh-CN" altLang="en-US" dirty="0"/>
              <a:t> </a:t>
            </a:r>
            <a:r>
              <a:rPr kumimoji="1" lang="en-US" altLang="zh-CN" dirty="0"/>
              <a:t>the</a:t>
            </a:r>
            <a:r>
              <a:rPr kumimoji="1" lang="zh-CN" altLang="en-US" dirty="0"/>
              <a:t> </a:t>
            </a:r>
            <a:r>
              <a:rPr kumimoji="1" lang="en-US" altLang="zh-CN" dirty="0" err="1"/>
              <a:t>cGAN</a:t>
            </a:r>
            <a:r>
              <a:rPr kumimoji="1" lang="zh-CN" altLang="en-US" dirty="0"/>
              <a:t> </a:t>
            </a:r>
            <a:r>
              <a:rPr kumimoji="1" lang="en-US" altLang="zh-CN" dirty="0"/>
              <a:t>has</a:t>
            </a:r>
            <a:r>
              <a:rPr kumimoji="1" lang="zh-CN" altLang="en-US" dirty="0"/>
              <a:t> </a:t>
            </a:r>
            <a:r>
              <a:rPr kumimoji="1" lang="en-US" altLang="zh-CN" dirty="0"/>
              <a:t>a</a:t>
            </a:r>
            <a:r>
              <a:rPr kumimoji="1" lang="zh-CN" altLang="en-US" dirty="0"/>
              <a:t> </a:t>
            </a:r>
            <a:r>
              <a:rPr kumimoji="1" lang="en-US" altLang="zh-CN" dirty="0"/>
              <a:t>standard</a:t>
            </a:r>
            <a:r>
              <a:rPr kumimoji="1" lang="zh-CN" altLang="en-US" dirty="0"/>
              <a:t> </a:t>
            </a:r>
            <a:r>
              <a:rPr kumimoji="1" lang="en-US" altLang="zh-CN" dirty="0"/>
              <a:t>encoder-decoder</a:t>
            </a:r>
            <a:r>
              <a:rPr kumimoji="1" lang="zh-CN" altLang="en-US" dirty="0"/>
              <a:t> </a:t>
            </a:r>
            <a:r>
              <a:rPr kumimoji="1" lang="en-US" altLang="zh-CN" dirty="0"/>
              <a:t>architecture.</a:t>
            </a:r>
            <a:r>
              <a:rPr kumimoji="1" lang="zh-CN" altLang="en-US" dirty="0"/>
              <a:t> </a:t>
            </a:r>
            <a:r>
              <a:rPr kumimoji="1" lang="en-US" altLang="zh-CN" dirty="0"/>
              <a:t>The</a:t>
            </a:r>
            <a:r>
              <a:rPr kumimoji="1" lang="zh-CN" altLang="en-US" dirty="0"/>
              <a:t> </a:t>
            </a:r>
            <a:r>
              <a:rPr kumimoji="1" lang="en-US" altLang="zh-CN" dirty="0"/>
              <a:t>authors</a:t>
            </a:r>
            <a:r>
              <a:rPr kumimoji="1" lang="zh-CN" altLang="en-US" dirty="0"/>
              <a:t> </a:t>
            </a:r>
            <a:r>
              <a:rPr kumimoji="1" lang="en-US" altLang="zh-CN" dirty="0"/>
              <a:t>found</a:t>
            </a:r>
            <a:r>
              <a:rPr kumimoji="1" lang="zh-CN" altLang="en-US" dirty="0"/>
              <a:t> </a:t>
            </a:r>
            <a:r>
              <a:rPr kumimoji="1" lang="en-US" altLang="zh-CN" dirty="0"/>
              <a:t>that</a:t>
            </a:r>
            <a:r>
              <a:rPr kumimoji="1" lang="zh-CN" altLang="en-US" dirty="0"/>
              <a:t> </a:t>
            </a:r>
            <a:r>
              <a:rPr kumimoji="1" lang="en-US" altLang="zh-CN" dirty="0"/>
              <a:t>removing</a:t>
            </a:r>
            <a:r>
              <a:rPr kumimoji="1" lang="zh-CN" altLang="en-US" dirty="0"/>
              <a:t> </a:t>
            </a:r>
            <a:r>
              <a:rPr kumimoji="1" lang="en-US" altLang="zh-CN" dirty="0"/>
              <a:t>the</a:t>
            </a:r>
            <a:r>
              <a:rPr kumimoji="1" lang="zh-CN" altLang="en-US" dirty="0"/>
              <a:t> </a:t>
            </a:r>
            <a:r>
              <a:rPr kumimoji="1" lang="en-US" altLang="zh-CN" dirty="0"/>
              <a:t>skip</a:t>
            </a:r>
            <a:r>
              <a:rPr kumimoji="1" lang="zh-CN" altLang="en-US" dirty="0"/>
              <a:t> </a:t>
            </a:r>
            <a:r>
              <a:rPr kumimoji="1" lang="en-US" altLang="zh-CN" dirty="0"/>
              <a:t>connections</a:t>
            </a:r>
            <a:r>
              <a:rPr kumimoji="1" lang="zh-CN" altLang="en-US" dirty="0"/>
              <a:t> </a:t>
            </a:r>
            <a:r>
              <a:rPr kumimoji="1" lang="en-US" altLang="zh-CN" dirty="0"/>
              <a:t>between</a:t>
            </a:r>
            <a:r>
              <a:rPr kumimoji="1" lang="zh-CN" altLang="en-US" dirty="0"/>
              <a:t> </a:t>
            </a:r>
            <a:r>
              <a:rPr kumimoji="1" lang="en-US" altLang="zh-CN" dirty="0"/>
              <a:t>encoder</a:t>
            </a:r>
            <a:r>
              <a:rPr kumimoji="1" lang="zh-CN" altLang="en-US" dirty="0"/>
              <a:t> </a:t>
            </a:r>
            <a:r>
              <a:rPr kumimoji="1" lang="en-US" altLang="zh-CN" dirty="0"/>
              <a:t>and</a:t>
            </a:r>
            <a:r>
              <a:rPr kumimoji="1" lang="zh-CN" altLang="en-US" dirty="0"/>
              <a:t> </a:t>
            </a:r>
            <a:r>
              <a:rPr kumimoji="1" lang="en-US" altLang="zh-CN" dirty="0"/>
              <a:t>decoder</a:t>
            </a:r>
            <a:r>
              <a:rPr kumimoji="1" lang="zh-CN" altLang="en-US" dirty="0"/>
              <a:t> </a:t>
            </a:r>
            <a:r>
              <a:rPr kumimoji="1" lang="en-US" altLang="zh-CN" dirty="0"/>
              <a:t>yields</a:t>
            </a:r>
            <a:r>
              <a:rPr kumimoji="1" lang="zh-CN" altLang="en-US" dirty="0"/>
              <a:t> </a:t>
            </a:r>
            <a:r>
              <a:rPr kumimoji="1" lang="en-US" altLang="zh-CN" dirty="0"/>
              <a:t>good</a:t>
            </a:r>
            <a:r>
              <a:rPr kumimoji="1" lang="zh-CN" altLang="en-US" dirty="0"/>
              <a:t> </a:t>
            </a:r>
            <a:r>
              <a:rPr kumimoji="1" lang="en-US" altLang="zh-CN" dirty="0"/>
              <a:t>performance.</a:t>
            </a:r>
          </a:p>
          <a:p>
            <a:pPr marL="228600" indent="-228600">
              <a:buAutoNum type="arabicPeriod"/>
            </a:pPr>
            <a:r>
              <a:rPr kumimoji="1" lang="en-US" altLang="zh-CN" dirty="0"/>
              <a:t>This</a:t>
            </a:r>
            <a:r>
              <a:rPr kumimoji="1" lang="zh-CN" altLang="en-US" dirty="0"/>
              <a:t> </a:t>
            </a:r>
            <a:r>
              <a:rPr kumimoji="1" lang="en-US" altLang="zh-CN" dirty="0"/>
              <a:t>may</a:t>
            </a:r>
            <a:r>
              <a:rPr kumimoji="1" lang="zh-CN" altLang="en-US" dirty="0"/>
              <a:t> </a:t>
            </a:r>
            <a:r>
              <a:rPr kumimoji="1" lang="en-US" altLang="zh-CN" dirty="0"/>
              <a:t>because</a:t>
            </a:r>
            <a:r>
              <a:rPr kumimoji="1" lang="zh-CN" altLang="en-US" dirty="0"/>
              <a:t> </a:t>
            </a:r>
            <a:r>
              <a:rPr kumimoji="1" lang="en-US" altLang="zh-CN" dirty="0"/>
              <a:t>that</a:t>
            </a:r>
            <a:r>
              <a:rPr kumimoji="1" lang="zh-CN" altLang="en-US" dirty="0"/>
              <a:t> </a:t>
            </a:r>
            <a:r>
              <a:rPr kumimoji="1" lang="en-US" altLang="zh-CN" dirty="0"/>
              <a:t>the</a:t>
            </a:r>
            <a:r>
              <a:rPr kumimoji="1" lang="zh-CN" altLang="en-US" dirty="0"/>
              <a:t> </a:t>
            </a:r>
            <a:r>
              <a:rPr kumimoji="1" lang="en-US" altLang="zh-CN" dirty="0"/>
              <a:t>target</a:t>
            </a:r>
            <a:r>
              <a:rPr kumimoji="1" lang="zh-CN" altLang="en-US" dirty="0"/>
              <a:t> </a:t>
            </a:r>
            <a:r>
              <a:rPr kumimoji="1" lang="en-US" altLang="zh-CN" dirty="0"/>
              <a:t>in</a:t>
            </a:r>
            <a:r>
              <a:rPr kumimoji="1" lang="zh-CN" altLang="en-US" dirty="0"/>
              <a:t> </a:t>
            </a:r>
            <a:r>
              <a:rPr kumimoji="1" lang="en-US" altLang="zh-CN" dirty="0"/>
              <a:t>this</a:t>
            </a:r>
            <a:r>
              <a:rPr kumimoji="1" lang="zh-CN" altLang="en-US" dirty="0"/>
              <a:t> </a:t>
            </a:r>
            <a:r>
              <a:rPr kumimoji="1" lang="en-US" altLang="zh-CN" dirty="0"/>
              <a:t>paper</a:t>
            </a:r>
            <a:r>
              <a:rPr kumimoji="1" lang="zh-CN" altLang="en-US" dirty="0"/>
              <a:t> </a:t>
            </a:r>
            <a:r>
              <a:rPr kumimoji="1" lang="en-US" altLang="zh-CN" dirty="0"/>
              <a:t>is</a:t>
            </a:r>
            <a:r>
              <a:rPr kumimoji="1" lang="zh-CN" altLang="en-US" dirty="0"/>
              <a:t> </a:t>
            </a:r>
            <a:r>
              <a:rPr kumimoji="1" lang="en-US" altLang="zh-CN" dirty="0"/>
              <a:t>mainly</a:t>
            </a:r>
            <a:r>
              <a:rPr kumimoji="1" lang="zh-CN" altLang="en-US" dirty="0"/>
              <a:t> </a:t>
            </a:r>
            <a:r>
              <a:rPr kumimoji="1" lang="en-US" altLang="zh-CN" dirty="0"/>
              <a:t>object</a:t>
            </a:r>
            <a:r>
              <a:rPr kumimoji="1" lang="zh-CN" altLang="en-US" dirty="0"/>
              <a:t> </a:t>
            </a:r>
            <a:r>
              <a:rPr kumimoji="1" lang="en-US" altLang="zh-CN" dirty="0"/>
              <a:t>boundaries</a:t>
            </a:r>
            <a:r>
              <a:rPr kumimoji="1" lang="zh-CN" altLang="en-US" dirty="0"/>
              <a:t> </a:t>
            </a:r>
            <a:r>
              <a:rPr kumimoji="1" lang="en-US" altLang="zh-CN" dirty="0"/>
              <a:t>instead</a:t>
            </a:r>
            <a:r>
              <a:rPr kumimoji="1" lang="zh-CN" altLang="en-US" dirty="0"/>
              <a:t> </a:t>
            </a:r>
            <a:r>
              <a:rPr kumimoji="1" lang="en-US" altLang="zh-CN" dirty="0"/>
              <a:t>of</a:t>
            </a:r>
            <a:r>
              <a:rPr kumimoji="1" lang="zh-CN" altLang="en-US" dirty="0"/>
              <a:t> </a:t>
            </a:r>
            <a:r>
              <a:rPr kumimoji="1" lang="en-US" altLang="zh-CN" dirty="0"/>
              <a:t>the</a:t>
            </a:r>
            <a:r>
              <a:rPr kumimoji="1" lang="zh-CN" altLang="en-US" dirty="0"/>
              <a:t> </a:t>
            </a:r>
            <a:r>
              <a:rPr kumimoji="1" lang="en-US" altLang="zh-CN" dirty="0"/>
              <a:t>texture</a:t>
            </a:r>
            <a:r>
              <a:rPr kumimoji="1" lang="zh-CN" altLang="en-US" dirty="0"/>
              <a:t> </a:t>
            </a:r>
            <a:r>
              <a:rPr kumimoji="1" lang="en-US" altLang="zh-CN" dirty="0"/>
              <a:t>edges,</a:t>
            </a:r>
            <a:r>
              <a:rPr kumimoji="1" lang="zh-CN" altLang="en-US" dirty="0"/>
              <a:t> </a:t>
            </a:r>
            <a:r>
              <a:rPr kumimoji="1" lang="en-US" altLang="zh-CN" dirty="0"/>
              <a:t>removing</a:t>
            </a:r>
            <a:r>
              <a:rPr kumimoji="1" lang="zh-CN" altLang="en-US" dirty="0"/>
              <a:t> </a:t>
            </a:r>
            <a:r>
              <a:rPr kumimoji="1" lang="en-US" altLang="zh-CN" dirty="0"/>
              <a:t>the</a:t>
            </a:r>
            <a:r>
              <a:rPr kumimoji="1" lang="zh-CN" altLang="en-US" dirty="0"/>
              <a:t> </a:t>
            </a:r>
            <a:r>
              <a:rPr kumimoji="1" lang="en-US" altLang="zh-CN" dirty="0"/>
              <a:t>skip</a:t>
            </a:r>
            <a:r>
              <a:rPr kumimoji="1" lang="zh-CN" altLang="en-US" dirty="0"/>
              <a:t> </a:t>
            </a:r>
            <a:r>
              <a:rPr kumimoji="1" lang="en-US" altLang="zh-CN" dirty="0"/>
              <a:t>connections</a:t>
            </a:r>
            <a:r>
              <a:rPr kumimoji="1" lang="zh-CN" altLang="en-US" dirty="0"/>
              <a:t> </a:t>
            </a:r>
            <a:r>
              <a:rPr kumimoji="1" lang="en-US" altLang="zh-CN" dirty="0"/>
              <a:t>suppresses</a:t>
            </a:r>
            <a:r>
              <a:rPr kumimoji="1" lang="zh-CN" altLang="en-US" dirty="0"/>
              <a:t> </a:t>
            </a:r>
            <a:r>
              <a:rPr kumimoji="1" lang="en-US" altLang="zh-CN" dirty="0"/>
              <a:t>the</a:t>
            </a:r>
            <a:r>
              <a:rPr kumimoji="1" lang="zh-CN" altLang="en-US" dirty="0"/>
              <a:t> </a:t>
            </a:r>
            <a:r>
              <a:rPr kumimoji="1" lang="en-US" altLang="zh-CN" dirty="0"/>
              <a:t>low-level</a:t>
            </a:r>
            <a:r>
              <a:rPr kumimoji="1" lang="zh-CN" altLang="en-US" dirty="0"/>
              <a:t> </a:t>
            </a:r>
            <a:r>
              <a:rPr kumimoji="1" lang="en-US" altLang="zh-CN" dirty="0"/>
              <a:t>information.</a:t>
            </a:r>
          </a:p>
          <a:p>
            <a:pPr marL="228600" indent="-228600">
              <a:buAutoNum type="arabicPeriod"/>
            </a:pPr>
            <a:r>
              <a:rPr kumimoji="1" lang="en-US" altLang="zh-CN" dirty="0"/>
              <a:t>The</a:t>
            </a:r>
            <a:r>
              <a:rPr kumimoji="1" lang="zh-CN" altLang="en-US" dirty="0"/>
              <a:t> </a:t>
            </a:r>
            <a:r>
              <a:rPr kumimoji="1" lang="en-US" altLang="zh-CN" dirty="0"/>
              <a:t>discriminator</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regular</a:t>
            </a:r>
            <a:r>
              <a:rPr kumimoji="1" lang="zh-CN" altLang="en-US" dirty="0"/>
              <a:t> </a:t>
            </a:r>
            <a:r>
              <a:rPr kumimoji="1" lang="en-US" altLang="zh-CN" dirty="0"/>
              <a:t>global</a:t>
            </a:r>
            <a:r>
              <a:rPr kumimoji="1" lang="zh-CN" altLang="en-US" dirty="0"/>
              <a:t> </a:t>
            </a:r>
            <a:r>
              <a:rPr kumimoji="1" lang="en-US" altLang="zh-CN" dirty="0"/>
              <a:t>GAN</a:t>
            </a:r>
            <a:r>
              <a:rPr kumimoji="1" lang="zh-CN" altLang="en-US" dirty="0"/>
              <a:t> </a:t>
            </a:r>
            <a:r>
              <a:rPr kumimoji="1" lang="en-US" altLang="zh-CN" dirty="0"/>
              <a:t>discriminator,</a:t>
            </a:r>
            <a:r>
              <a:rPr kumimoji="1" lang="zh-CN" altLang="en-US" dirty="0"/>
              <a:t> </a:t>
            </a:r>
            <a:r>
              <a:rPr kumimoji="1" lang="en-US" altLang="zh-CN" dirty="0"/>
              <a:t>takes</a:t>
            </a:r>
            <a:r>
              <a:rPr kumimoji="1" lang="zh-CN" altLang="en-US" dirty="0"/>
              <a:t> </a:t>
            </a:r>
            <a:r>
              <a:rPr kumimoji="1" lang="en-US" altLang="zh-CN" dirty="0"/>
              <a:t>in</a:t>
            </a:r>
            <a:r>
              <a:rPr kumimoji="1" lang="zh-CN" altLang="en-US" dirty="0"/>
              <a:t> </a:t>
            </a:r>
            <a:r>
              <a:rPr kumimoji="1" lang="en-US" altLang="zh-CN" dirty="0"/>
              <a:t>a</a:t>
            </a:r>
            <a:r>
              <a:rPr kumimoji="1" lang="zh-CN" altLang="en-US" dirty="0"/>
              <a:t> </a:t>
            </a:r>
            <a:r>
              <a:rPr kumimoji="1" lang="en-US" altLang="zh-CN" dirty="0"/>
              <a:t>whole</a:t>
            </a:r>
            <a:r>
              <a:rPr kumimoji="1" lang="zh-CN" altLang="en-US" dirty="0"/>
              <a:t> </a:t>
            </a:r>
            <a:r>
              <a:rPr kumimoji="1" lang="en-US" altLang="zh-CN" dirty="0"/>
              <a:t>image</a:t>
            </a:r>
            <a:r>
              <a:rPr kumimoji="1" lang="zh-CN" altLang="en-US" dirty="0"/>
              <a:t> </a:t>
            </a:r>
            <a:r>
              <a:rPr kumimoji="1" lang="en-US" altLang="zh-CN" dirty="0"/>
              <a:t>and</a:t>
            </a:r>
            <a:r>
              <a:rPr kumimoji="1" lang="zh-CN" altLang="en-US" dirty="0"/>
              <a:t> </a:t>
            </a:r>
            <a:r>
              <a:rPr kumimoji="1" lang="en-US" altLang="zh-CN" dirty="0"/>
              <a:t>output</a:t>
            </a:r>
            <a:r>
              <a:rPr kumimoji="1" lang="zh-CN" altLang="en-US" dirty="0"/>
              <a:t> </a:t>
            </a:r>
            <a:r>
              <a:rPr kumimoji="1" lang="en-US" altLang="zh-CN" dirty="0"/>
              <a:t>labels</a:t>
            </a:r>
            <a:r>
              <a:rPr kumimoji="1" lang="zh-CN" altLang="en-US" dirty="0"/>
              <a:t> </a:t>
            </a:r>
            <a:r>
              <a:rPr kumimoji="1" lang="en-US" altLang="zh-CN" dirty="0"/>
              <a:t>or</a:t>
            </a:r>
            <a:r>
              <a:rPr kumimoji="1" lang="zh-CN" altLang="en-US" dirty="0"/>
              <a:t> </a:t>
            </a:r>
            <a:r>
              <a:rPr kumimoji="1" lang="en-US" altLang="zh-CN" dirty="0"/>
              <a:t>a</a:t>
            </a:r>
            <a:r>
              <a:rPr kumimoji="1" lang="zh-CN" altLang="en-US" dirty="0"/>
              <a:t> </a:t>
            </a:r>
            <a:r>
              <a:rPr kumimoji="1" lang="en-US" altLang="zh-CN" dirty="0"/>
              <a:t>score.</a:t>
            </a:r>
          </a:p>
        </p:txBody>
      </p:sp>
      <p:sp>
        <p:nvSpPr>
          <p:cNvPr id="4" name="灯片编号占位符 3"/>
          <p:cNvSpPr>
            <a:spLocks noGrp="1"/>
          </p:cNvSpPr>
          <p:nvPr>
            <p:ph type="sldNum" sz="quarter" idx="5"/>
          </p:nvPr>
        </p:nvSpPr>
        <p:spPr/>
        <p:txBody>
          <a:bodyPr/>
          <a:lstStyle/>
          <a:p>
            <a:fld id="{3E56D357-0E91-6B43-A9C4-2C7CC8128A67}" type="slidenum">
              <a:rPr kumimoji="1" lang="zh-CN" altLang="en-US" smtClean="0"/>
              <a:t>5</a:t>
            </a:fld>
            <a:endParaRPr kumimoji="1" lang="zh-CN" altLang="en-US"/>
          </a:p>
        </p:txBody>
      </p:sp>
    </p:spTree>
    <p:extLst>
      <p:ext uri="{BB962C8B-B14F-4D97-AF65-F5344CB8AC3E}">
        <p14:creationId xmlns:p14="http://schemas.microsoft.com/office/powerpoint/2010/main" val="2299350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A</a:t>
            </a:r>
            <a:r>
              <a:rPr kumimoji="1" lang="zh-CN" altLang="en-US" dirty="0"/>
              <a:t> </a:t>
            </a:r>
            <a:r>
              <a:rPr kumimoji="1" lang="en-US" altLang="zh-CN" dirty="0"/>
              <a:t>diagnostic</a:t>
            </a:r>
            <a:r>
              <a:rPr kumimoji="1" lang="zh-CN" altLang="en-US" dirty="0"/>
              <a:t> </a:t>
            </a:r>
            <a:r>
              <a:rPr kumimoji="1" lang="en-US" altLang="zh-CN" dirty="0"/>
              <a:t>experiments</a:t>
            </a:r>
            <a:r>
              <a:rPr kumimoji="1" lang="zh-CN" altLang="en-US" dirty="0"/>
              <a:t> </a:t>
            </a:r>
            <a:r>
              <a:rPr kumimoji="1" lang="en-US" altLang="zh-CN" dirty="0"/>
              <a:t>is</a:t>
            </a:r>
            <a:r>
              <a:rPr kumimoji="1" lang="zh-CN" altLang="en-US" dirty="0"/>
              <a:t> </a:t>
            </a:r>
            <a:r>
              <a:rPr kumimoji="1" lang="en-US" altLang="zh-CN" dirty="0"/>
              <a:t>done</a:t>
            </a:r>
            <a:r>
              <a:rPr kumimoji="1" lang="zh-CN" altLang="en-US" dirty="0"/>
              <a:t> </a:t>
            </a:r>
            <a:r>
              <a:rPr kumimoji="1" lang="en-US" altLang="zh-CN" dirty="0"/>
              <a:t>on</a:t>
            </a:r>
            <a:r>
              <a:rPr kumimoji="1" lang="zh-CN" altLang="en-US" dirty="0"/>
              <a:t> </a:t>
            </a:r>
            <a:r>
              <a:rPr kumimoji="1" lang="en-US" altLang="zh-CN" dirty="0"/>
              <a:t>validation</a:t>
            </a:r>
            <a:r>
              <a:rPr kumimoji="1" lang="zh-CN" altLang="en-US" dirty="0"/>
              <a:t> </a:t>
            </a:r>
            <a:r>
              <a:rPr kumimoji="1" lang="en-US" altLang="zh-CN" dirty="0"/>
              <a:t>set.</a:t>
            </a:r>
            <a:r>
              <a:rPr kumimoji="1" lang="zh-CN" altLang="en-US" dirty="0"/>
              <a:t> </a:t>
            </a:r>
            <a:endParaRPr kumimoji="1"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en-US" altLang="zh-CN" dirty="0"/>
              <a:t>From</a:t>
            </a:r>
            <a:r>
              <a:rPr kumimoji="1" lang="zh-CN" altLang="en-US" dirty="0"/>
              <a:t> </a:t>
            </a:r>
            <a:r>
              <a:rPr kumimoji="1" lang="en-US" altLang="zh-CN" dirty="0"/>
              <a:t>the</a:t>
            </a:r>
            <a:r>
              <a:rPr kumimoji="1" lang="zh-CN" altLang="en-US" dirty="0"/>
              <a:t> </a:t>
            </a:r>
            <a:r>
              <a:rPr kumimoji="1" lang="en-US" altLang="zh-CN" dirty="0"/>
              <a:t>experiments,</a:t>
            </a:r>
            <a:r>
              <a:rPr kumimoji="1" lang="zh-CN" altLang="en-US" dirty="0"/>
              <a:t> </a:t>
            </a:r>
            <a:r>
              <a:rPr kumimoji="1" lang="en-US" altLang="zh-CN" dirty="0"/>
              <a:t>t</a:t>
            </a:r>
            <a:r>
              <a:rPr kumimoji="1" lang="en" altLang="zh-CN" dirty="0"/>
              <a:t>raining on consensus drawing outperforms the baseline method</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en" altLang="zh-CN" dirty="0"/>
              <a:t>Training on the complete set of sketches with MM-loss outperforms training on consensus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kumimoji="1" lang="en"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kumimoji="1" lang="zh-CN" altLang="en-US" dirty="0"/>
          </a:p>
        </p:txBody>
      </p:sp>
      <p:sp>
        <p:nvSpPr>
          <p:cNvPr id="4" name="灯片编号占位符 3"/>
          <p:cNvSpPr>
            <a:spLocks noGrp="1"/>
          </p:cNvSpPr>
          <p:nvPr>
            <p:ph type="sldNum" sz="quarter" idx="5"/>
          </p:nvPr>
        </p:nvSpPr>
        <p:spPr/>
        <p:txBody>
          <a:bodyPr/>
          <a:lstStyle/>
          <a:p>
            <a:fld id="{3E56D357-0E91-6B43-A9C4-2C7CC8128A67}" type="slidenum">
              <a:rPr kumimoji="1" lang="zh-CN" altLang="en-US" smtClean="0"/>
              <a:t>6</a:t>
            </a:fld>
            <a:endParaRPr kumimoji="1" lang="zh-CN" altLang="en-US"/>
          </a:p>
        </p:txBody>
      </p:sp>
    </p:spTree>
    <p:extLst>
      <p:ext uri="{BB962C8B-B14F-4D97-AF65-F5344CB8AC3E}">
        <p14:creationId xmlns:p14="http://schemas.microsoft.com/office/powerpoint/2010/main" val="2776099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Discriminative</a:t>
            </a:r>
            <a:r>
              <a:rPr kumimoji="1" lang="zh-CN" altLang="en-US" dirty="0"/>
              <a:t> </a:t>
            </a:r>
            <a:r>
              <a:rPr kumimoji="1" lang="en-US" altLang="zh-CN" dirty="0"/>
              <a:t>algorithm</a:t>
            </a:r>
            <a:r>
              <a:rPr kumimoji="1" lang="zh-CN" altLang="en-US" dirty="0"/>
              <a:t> </a:t>
            </a:r>
            <a:r>
              <a:rPr kumimoji="1" lang="en-US" altLang="zh-CN" dirty="0"/>
              <a:t>seems</a:t>
            </a:r>
            <a:r>
              <a:rPr kumimoji="1" lang="zh-CN" altLang="en-US" dirty="0"/>
              <a:t> </a:t>
            </a:r>
            <a:r>
              <a:rPr kumimoji="1" lang="en-US" altLang="zh-CN" dirty="0"/>
              <a:t>more</a:t>
            </a:r>
            <a:r>
              <a:rPr kumimoji="1" lang="zh-CN" altLang="en-US" dirty="0"/>
              <a:t> </a:t>
            </a:r>
            <a:r>
              <a:rPr kumimoji="1" lang="en-US" altLang="zh-CN" dirty="0"/>
              <a:t>straightforward,</a:t>
            </a:r>
            <a:r>
              <a:rPr kumimoji="1" lang="zh-CN" altLang="en-US" dirty="0"/>
              <a:t> </a:t>
            </a:r>
            <a:r>
              <a:rPr kumimoji="1" lang="en-US" altLang="zh-CN" dirty="0"/>
              <a:t>given</a:t>
            </a:r>
            <a:r>
              <a:rPr kumimoji="1" lang="zh-CN" altLang="en-US" dirty="0"/>
              <a:t> </a:t>
            </a:r>
            <a:r>
              <a:rPr kumimoji="1" lang="en-US" altLang="zh-CN" dirty="0"/>
              <a:t>a</a:t>
            </a:r>
            <a:r>
              <a:rPr kumimoji="1" lang="zh-CN" altLang="en-US" dirty="0"/>
              <a:t> </a:t>
            </a:r>
            <a:r>
              <a:rPr kumimoji="1" lang="en-US" altLang="zh-CN" dirty="0"/>
              <a:t>data</a:t>
            </a:r>
            <a:r>
              <a:rPr kumimoji="1" lang="zh-CN" altLang="en-US" dirty="0"/>
              <a:t> </a:t>
            </a:r>
            <a:r>
              <a:rPr kumimoji="1" lang="en-US" altLang="zh-CN" dirty="0"/>
              <a:t>with</a:t>
            </a:r>
            <a:r>
              <a:rPr kumimoji="1" lang="zh-CN" altLang="en-US" dirty="0"/>
              <a:t> </a:t>
            </a:r>
            <a:r>
              <a:rPr kumimoji="1" lang="en-US" altLang="zh-CN" dirty="0"/>
              <a:t>features</a:t>
            </a:r>
            <a:r>
              <a:rPr kumimoji="1" lang="zh-CN" altLang="en-US" dirty="0"/>
              <a:t> </a:t>
            </a:r>
            <a:r>
              <a:rPr kumimoji="1" lang="en-US" altLang="zh-CN" dirty="0"/>
              <a:t>then</a:t>
            </a:r>
            <a:r>
              <a:rPr kumimoji="1" lang="zh-CN" altLang="en-US" dirty="0"/>
              <a:t> </a:t>
            </a:r>
            <a:r>
              <a:rPr kumimoji="1" lang="en-US" altLang="zh-CN" dirty="0"/>
              <a:t>determine</a:t>
            </a:r>
            <a:r>
              <a:rPr kumimoji="1" lang="zh-CN" altLang="en-US" dirty="0"/>
              <a:t> </a:t>
            </a:r>
            <a:r>
              <a:rPr kumimoji="1" lang="en-US" altLang="zh-CN" dirty="0"/>
              <a:t>the</a:t>
            </a:r>
            <a:r>
              <a:rPr kumimoji="1" lang="zh-CN" altLang="en-US" dirty="0"/>
              <a:t> </a:t>
            </a:r>
            <a:r>
              <a:rPr kumimoji="1" lang="en-US" altLang="zh-CN" dirty="0"/>
              <a:t>label</a:t>
            </a:r>
            <a:r>
              <a:rPr kumimoji="1" lang="zh-CN" altLang="en-US" dirty="0"/>
              <a:t> </a:t>
            </a:r>
            <a:r>
              <a:rPr kumimoji="1" lang="en-US" altLang="zh-CN" dirty="0"/>
              <a:t>based</a:t>
            </a:r>
            <a:r>
              <a:rPr kumimoji="1" lang="zh-CN" altLang="en-US" dirty="0"/>
              <a:t> </a:t>
            </a:r>
            <a:r>
              <a:rPr kumimoji="1" lang="en-US" altLang="zh-CN" dirty="0"/>
              <a:t>on</a:t>
            </a:r>
            <a:r>
              <a:rPr kumimoji="1" lang="zh-CN" altLang="en-US" dirty="0"/>
              <a:t> </a:t>
            </a:r>
            <a:r>
              <a:rPr kumimoji="1" lang="en-US" altLang="zh-CN" dirty="0"/>
              <a:t>the</a:t>
            </a:r>
            <a:r>
              <a:rPr kumimoji="1" lang="zh-CN" altLang="en-US" dirty="0"/>
              <a:t> </a:t>
            </a:r>
            <a:r>
              <a:rPr kumimoji="1" lang="en-US" altLang="zh-CN" dirty="0"/>
              <a:t>features.</a:t>
            </a:r>
          </a:p>
          <a:p>
            <a:pPr marL="228600" indent="-228600">
              <a:buAutoNum type="arabicPeriod"/>
            </a:pPr>
            <a:r>
              <a:rPr kumimoji="1" lang="en-US" altLang="zh-CN" dirty="0"/>
              <a:t>Meanwhile,</a:t>
            </a:r>
            <a:r>
              <a:rPr kumimoji="1" lang="zh-CN" altLang="en-US" dirty="0"/>
              <a:t> </a:t>
            </a:r>
            <a:r>
              <a:rPr kumimoji="1" lang="en-US" altLang="zh-CN" dirty="0"/>
              <a:t>generative</a:t>
            </a:r>
            <a:r>
              <a:rPr kumimoji="1" lang="zh-CN" altLang="en-US" dirty="0"/>
              <a:t> </a:t>
            </a:r>
            <a:r>
              <a:rPr kumimoji="1" lang="en-US" altLang="zh-CN" dirty="0"/>
              <a:t>algorithm</a:t>
            </a:r>
            <a:r>
              <a:rPr kumimoji="1" lang="zh-CN" altLang="en-US" dirty="0"/>
              <a:t> </a:t>
            </a:r>
            <a:r>
              <a:rPr kumimoji="1" lang="en-US" altLang="zh-CN" dirty="0"/>
              <a:t>do</a:t>
            </a:r>
            <a:r>
              <a:rPr kumimoji="1" lang="zh-CN" altLang="en-US" dirty="0"/>
              <a:t> </a:t>
            </a:r>
            <a:r>
              <a:rPr kumimoji="1" lang="en-US" altLang="zh-CN" dirty="0"/>
              <a:t>the</a:t>
            </a:r>
            <a:r>
              <a:rPr kumimoji="1" lang="zh-CN" altLang="en-US" dirty="0"/>
              <a:t> </a:t>
            </a:r>
            <a:r>
              <a:rPr kumimoji="1" lang="en-US" altLang="zh-CN" dirty="0"/>
              <a:t>opposite</a:t>
            </a:r>
            <a:r>
              <a:rPr kumimoji="1" lang="zh-CN" altLang="en-US" dirty="0"/>
              <a:t> </a:t>
            </a:r>
            <a:r>
              <a:rPr kumimoji="1" lang="en-US" altLang="zh-CN" dirty="0"/>
              <a:t>job.</a:t>
            </a:r>
            <a:r>
              <a:rPr kumimoji="1" lang="zh-CN" altLang="en-US" dirty="0"/>
              <a:t> </a:t>
            </a:r>
            <a:r>
              <a:rPr lang="en" altLang="zh-CN" sz="1200" b="0" i="0" kern="1200" dirty="0">
                <a:solidFill>
                  <a:schemeClr val="tx1"/>
                </a:solidFill>
                <a:effectLst/>
                <a:latin typeface="+mn-lt"/>
                <a:ea typeface="+mn-ea"/>
                <a:cs typeface="+mn-cs"/>
              </a:rPr>
              <a:t>Instead of predicting a label given certain features, they attempt to predict features given a certain label</a:t>
            </a:r>
            <a:r>
              <a:rPr lang="en-US" altLang="zh-CN" sz="1200" b="0" i="0" kern="1200" dirty="0">
                <a:solidFill>
                  <a:schemeClr val="tx1"/>
                </a:solidFill>
                <a:effectLst/>
                <a:latin typeface="+mn-lt"/>
                <a:ea typeface="+mn-ea"/>
                <a:cs typeface="+mn-cs"/>
              </a:rPr>
              <a:t>.</a:t>
            </a:r>
          </a:p>
          <a:p>
            <a:pPr marL="228600" indent="-228600">
              <a:buAutoNum type="arabicPeriod"/>
            </a:pPr>
            <a:r>
              <a:rPr lang="en-US" altLang="zh-CN" sz="1200" b="0" i="0" kern="1200" dirty="0">
                <a:solidFill>
                  <a:schemeClr val="tx1"/>
                </a:solidFill>
                <a:effectLst/>
                <a:latin typeface="+mn-lt"/>
                <a:ea typeface="+mn-ea"/>
                <a:cs typeface="+mn-cs"/>
              </a:rPr>
              <a:t>Both</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generative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and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discriminative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networks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have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their</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own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advantages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and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disadvantages.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However,</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combine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those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two</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kind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of</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neural</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networks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together,</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we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get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powerful</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GAN.</a:t>
            </a:r>
          </a:p>
          <a:p>
            <a:pPr marL="228600" indent="-228600">
              <a:buAutoNum type="arabicPeriod"/>
            </a:pPr>
            <a:endParaRPr kumimoji="1" lang="zh-CN" altLang="en-US" dirty="0"/>
          </a:p>
        </p:txBody>
      </p:sp>
      <p:sp>
        <p:nvSpPr>
          <p:cNvPr id="4" name="灯片编号占位符 3"/>
          <p:cNvSpPr>
            <a:spLocks noGrp="1"/>
          </p:cNvSpPr>
          <p:nvPr>
            <p:ph type="sldNum" sz="quarter" idx="5"/>
          </p:nvPr>
        </p:nvSpPr>
        <p:spPr/>
        <p:txBody>
          <a:bodyPr/>
          <a:lstStyle/>
          <a:p>
            <a:fld id="{3E56D357-0E91-6B43-A9C4-2C7CC8128A67}" type="slidenum">
              <a:rPr kumimoji="1" lang="zh-CN" altLang="en-US" smtClean="0"/>
              <a:t>10</a:t>
            </a:fld>
            <a:endParaRPr kumimoji="1" lang="zh-CN" altLang="en-US"/>
          </a:p>
        </p:txBody>
      </p:sp>
    </p:spTree>
    <p:extLst>
      <p:ext uri="{BB962C8B-B14F-4D97-AF65-F5344CB8AC3E}">
        <p14:creationId xmlns:p14="http://schemas.microsoft.com/office/powerpoint/2010/main" val="3649303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D411E9-CD35-BA4F-AA0D-A16490C194BE}"/>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CA4DA843-4643-3040-9F91-2EE74D1A65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437756EF-EED3-2F46-8B24-0940497F0091}"/>
              </a:ext>
            </a:extLst>
          </p:cNvPr>
          <p:cNvSpPr>
            <a:spLocks noGrp="1"/>
          </p:cNvSpPr>
          <p:nvPr>
            <p:ph type="dt" sz="half" idx="10"/>
          </p:nvPr>
        </p:nvSpPr>
        <p:spPr/>
        <p:txBody>
          <a:bodyPr/>
          <a:lstStyle/>
          <a:p>
            <a:fld id="{37D0F304-B02E-3B49-BC65-BB16CB58C04B}" type="datetimeFigureOut">
              <a:rPr kumimoji="1" lang="zh-CN" altLang="en-US" smtClean="0"/>
              <a:t>2019/4/6</a:t>
            </a:fld>
            <a:endParaRPr kumimoji="1" lang="zh-CN" altLang="en-US"/>
          </a:p>
        </p:txBody>
      </p:sp>
      <p:sp>
        <p:nvSpPr>
          <p:cNvPr id="5" name="页脚占位符 4">
            <a:extLst>
              <a:ext uri="{FF2B5EF4-FFF2-40B4-BE49-F238E27FC236}">
                <a16:creationId xmlns:a16="http://schemas.microsoft.com/office/drawing/2014/main" id="{DFDB398C-8488-494C-AF69-5E7B3A237C4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D455C77-CA7C-1D4A-9109-1834192B2921}"/>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2843707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851708-EE2C-294F-A71C-03810337F8B3}"/>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6A60EB8-BCD5-8F42-A282-0CF58C2B98A0}"/>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C9DC2B84-EEB8-B747-A18B-FEB6921C0AEA}"/>
              </a:ext>
            </a:extLst>
          </p:cNvPr>
          <p:cNvSpPr>
            <a:spLocks noGrp="1"/>
          </p:cNvSpPr>
          <p:nvPr>
            <p:ph type="dt" sz="half" idx="10"/>
          </p:nvPr>
        </p:nvSpPr>
        <p:spPr/>
        <p:txBody>
          <a:bodyPr/>
          <a:lstStyle/>
          <a:p>
            <a:fld id="{37D0F304-B02E-3B49-BC65-BB16CB58C04B}" type="datetimeFigureOut">
              <a:rPr kumimoji="1" lang="zh-CN" altLang="en-US" smtClean="0"/>
              <a:t>2019/4/6</a:t>
            </a:fld>
            <a:endParaRPr kumimoji="1" lang="zh-CN" altLang="en-US"/>
          </a:p>
        </p:txBody>
      </p:sp>
      <p:sp>
        <p:nvSpPr>
          <p:cNvPr id="5" name="页脚占位符 4">
            <a:extLst>
              <a:ext uri="{FF2B5EF4-FFF2-40B4-BE49-F238E27FC236}">
                <a16:creationId xmlns:a16="http://schemas.microsoft.com/office/drawing/2014/main" id="{3B8E445A-88FC-5C48-9081-DE655CCD77D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EF67D7C-6A2E-FD43-9419-B2DDD406B992}"/>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2968990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769AD8C-D139-C14D-8858-490923C037AC}"/>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E43DFE9-F047-A649-9246-451029C91B4D}"/>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CBEA291E-3B73-6A4B-9DA8-8C034EA50CCA}"/>
              </a:ext>
            </a:extLst>
          </p:cNvPr>
          <p:cNvSpPr>
            <a:spLocks noGrp="1"/>
          </p:cNvSpPr>
          <p:nvPr>
            <p:ph type="dt" sz="half" idx="10"/>
          </p:nvPr>
        </p:nvSpPr>
        <p:spPr/>
        <p:txBody>
          <a:bodyPr/>
          <a:lstStyle/>
          <a:p>
            <a:fld id="{37D0F304-B02E-3B49-BC65-BB16CB58C04B}" type="datetimeFigureOut">
              <a:rPr kumimoji="1" lang="zh-CN" altLang="en-US" smtClean="0"/>
              <a:t>2019/4/6</a:t>
            </a:fld>
            <a:endParaRPr kumimoji="1" lang="zh-CN" altLang="en-US"/>
          </a:p>
        </p:txBody>
      </p:sp>
      <p:sp>
        <p:nvSpPr>
          <p:cNvPr id="5" name="页脚占位符 4">
            <a:extLst>
              <a:ext uri="{FF2B5EF4-FFF2-40B4-BE49-F238E27FC236}">
                <a16:creationId xmlns:a16="http://schemas.microsoft.com/office/drawing/2014/main" id="{273AD2E0-112F-8141-80B6-AE9290AC58D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5172B1D-DF47-384A-B698-4B5FED973E32}"/>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4200307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C3A25C-723F-7E4E-8370-3C6DABEA40E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ADBF854-80B5-184A-9743-CC6D442584B7}"/>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E7B545DF-4E26-584A-ACF4-CE5A144B53C2}"/>
              </a:ext>
            </a:extLst>
          </p:cNvPr>
          <p:cNvSpPr>
            <a:spLocks noGrp="1"/>
          </p:cNvSpPr>
          <p:nvPr>
            <p:ph type="dt" sz="half" idx="10"/>
          </p:nvPr>
        </p:nvSpPr>
        <p:spPr/>
        <p:txBody>
          <a:bodyPr/>
          <a:lstStyle/>
          <a:p>
            <a:fld id="{37D0F304-B02E-3B49-BC65-BB16CB58C04B}" type="datetimeFigureOut">
              <a:rPr kumimoji="1" lang="zh-CN" altLang="en-US" smtClean="0"/>
              <a:t>2019/4/6</a:t>
            </a:fld>
            <a:endParaRPr kumimoji="1" lang="zh-CN" altLang="en-US"/>
          </a:p>
        </p:txBody>
      </p:sp>
      <p:sp>
        <p:nvSpPr>
          <p:cNvPr id="5" name="页脚占位符 4">
            <a:extLst>
              <a:ext uri="{FF2B5EF4-FFF2-40B4-BE49-F238E27FC236}">
                <a16:creationId xmlns:a16="http://schemas.microsoft.com/office/drawing/2014/main" id="{F5378732-00A6-464E-8131-5082B119AF6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DAF94DD-9C72-FD4A-BB4B-85E6DCB6259F}"/>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75396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C14226-1AFF-5741-A811-BB59422251B4}"/>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DAB1F59C-93BB-CF42-BC59-A40FA0EFB2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AFAF44EC-ABC4-B44C-8FA1-C402BF8788ED}"/>
              </a:ext>
            </a:extLst>
          </p:cNvPr>
          <p:cNvSpPr>
            <a:spLocks noGrp="1"/>
          </p:cNvSpPr>
          <p:nvPr>
            <p:ph type="dt" sz="half" idx="10"/>
          </p:nvPr>
        </p:nvSpPr>
        <p:spPr/>
        <p:txBody>
          <a:bodyPr/>
          <a:lstStyle/>
          <a:p>
            <a:fld id="{37D0F304-B02E-3B49-BC65-BB16CB58C04B}" type="datetimeFigureOut">
              <a:rPr kumimoji="1" lang="zh-CN" altLang="en-US" smtClean="0"/>
              <a:t>2019/4/6</a:t>
            </a:fld>
            <a:endParaRPr kumimoji="1" lang="zh-CN" altLang="en-US"/>
          </a:p>
        </p:txBody>
      </p:sp>
      <p:sp>
        <p:nvSpPr>
          <p:cNvPr id="5" name="页脚占位符 4">
            <a:extLst>
              <a:ext uri="{FF2B5EF4-FFF2-40B4-BE49-F238E27FC236}">
                <a16:creationId xmlns:a16="http://schemas.microsoft.com/office/drawing/2014/main" id="{42D083F0-FB51-DB45-8165-61AB7901913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18AFEBB-DB2F-DD41-9086-A7A91EFFE85D}"/>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2781713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945A8-3D3F-F846-A5B8-104E32C2766F}"/>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A8F9545-67D8-1C49-A5CB-B76D1E37A601}"/>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F5F68F7A-2895-FF4B-AEDE-1F0F88879EB2}"/>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E068E45D-240A-1F45-A773-75D87C987BD2}"/>
              </a:ext>
            </a:extLst>
          </p:cNvPr>
          <p:cNvSpPr>
            <a:spLocks noGrp="1"/>
          </p:cNvSpPr>
          <p:nvPr>
            <p:ph type="dt" sz="half" idx="10"/>
          </p:nvPr>
        </p:nvSpPr>
        <p:spPr/>
        <p:txBody>
          <a:bodyPr/>
          <a:lstStyle/>
          <a:p>
            <a:fld id="{37D0F304-B02E-3B49-BC65-BB16CB58C04B}" type="datetimeFigureOut">
              <a:rPr kumimoji="1" lang="zh-CN" altLang="en-US" smtClean="0"/>
              <a:t>2019/4/6</a:t>
            </a:fld>
            <a:endParaRPr kumimoji="1" lang="zh-CN" altLang="en-US"/>
          </a:p>
        </p:txBody>
      </p:sp>
      <p:sp>
        <p:nvSpPr>
          <p:cNvPr id="6" name="页脚占位符 5">
            <a:extLst>
              <a:ext uri="{FF2B5EF4-FFF2-40B4-BE49-F238E27FC236}">
                <a16:creationId xmlns:a16="http://schemas.microsoft.com/office/drawing/2014/main" id="{5638E1EB-9D20-5142-A43A-31E9E8B46FB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DFA4277-0181-A248-9A71-528A7EEBDB2D}"/>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1939040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5D0365-941C-F245-8BC4-CF4D628E8524}"/>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BDD0077-5C47-A748-BE1B-753CEF2C5D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C699CF5D-8B22-5448-B970-D766CFDEA747}"/>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5BB63484-967A-9041-8ED8-E7C68030AC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6FB90735-0D36-A24F-9C04-9258A8D9E635}"/>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238AD615-8020-3544-A7FE-ECE56E648232}"/>
              </a:ext>
            </a:extLst>
          </p:cNvPr>
          <p:cNvSpPr>
            <a:spLocks noGrp="1"/>
          </p:cNvSpPr>
          <p:nvPr>
            <p:ph type="dt" sz="half" idx="10"/>
          </p:nvPr>
        </p:nvSpPr>
        <p:spPr/>
        <p:txBody>
          <a:bodyPr/>
          <a:lstStyle/>
          <a:p>
            <a:fld id="{37D0F304-B02E-3B49-BC65-BB16CB58C04B}" type="datetimeFigureOut">
              <a:rPr kumimoji="1" lang="zh-CN" altLang="en-US" smtClean="0"/>
              <a:t>2019/4/6</a:t>
            </a:fld>
            <a:endParaRPr kumimoji="1" lang="zh-CN" altLang="en-US"/>
          </a:p>
        </p:txBody>
      </p:sp>
      <p:sp>
        <p:nvSpPr>
          <p:cNvPr id="8" name="页脚占位符 7">
            <a:extLst>
              <a:ext uri="{FF2B5EF4-FFF2-40B4-BE49-F238E27FC236}">
                <a16:creationId xmlns:a16="http://schemas.microsoft.com/office/drawing/2014/main" id="{F3975462-6553-8F44-B380-1018F2FC7C0B}"/>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0FB3D608-76B9-D24C-9D3D-C01F6B070E8B}"/>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1217990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6859A8-B83A-D44F-8453-AB2F55A34DD4}"/>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65405439-8B64-BA4A-9FC0-F6100002EA31}"/>
              </a:ext>
            </a:extLst>
          </p:cNvPr>
          <p:cNvSpPr>
            <a:spLocks noGrp="1"/>
          </p:cNvSpPr>
          <p:nvPr>
            <p:ph type="dt" sz="half" idx="10"/>
          </p:nvPr>
        </p:nvSpPr>
        <p:spPr/>
        <p:txBody>
          <a:bodyPr/>
          <a:lstStyle/>
          <a:p>
            <a:fld id="{37D0F304-B02E-3B49-BC65-BB16CB58C04B}" type="datetimeFigureOut">
              <a:rPr kumimoji="1" lang="zh-CN" altLang="en-US" smtClean="0"/>
              <a:t>2019/4/6</a:t>
            </a:fld>
            <a:endParaRPr kumimoji="1" lang="zh-CN" altLang="en-US"/>
          </a:p>
        </p:txBody>
      </p:sp>
      <p:sp>
        <p:nvSpPr>
          <p:cNvPr id="4" name="页脚占位符 3">
            <a:extLst>
              <a:ext uri="{FF2B5EF4-FFF2-40B4-BE49-F238E27FC236}">
                <a16:creationId xmlns:a16="http://schemas.microsoft.com/office/drawing/2014/main" id="{830BB52E-4228-8444-9AD8-2F42FF0BA6F7}"/>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FE9EDFF2-CFED-564D-896A-2C12847330A5}"/>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371097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40CA7D1-DE08-7A4E-8DD4-9091A256AD9D}"/>
              </a:ext>
            </a:extLst>
          </p:cNvPr>
          <p:cNvSpPr>
            <a:spLocks noGrp="1"/>
          </p:cNvSpPr>
          <p:nvPr>
            <p:ph type="dt" sz="half" idx="10"/>
          </p:nvPr>
        </p:nvSpPr>
        <p:spPr/>
        <p:txBody>
          <a:bodyPr/>
          <a:lstStyle/>
          <a:p>
            <a:fld id="{37D0F304-B02E-3B49-BC65-BB16CB58C04B}" type="datetimeFigureOut">
              <a:rPr kumimoji="1" lang="zh-CN" altLang="en-US" smtClean="0"/>
              <a:t>2019/4/6</a:t>
            </a:fld>
            <a:endParaRPr kumimoji="1" lang="zh-CN" altLang="en-US"/>
          </a:p>
        </p:txBody>
      </p:sp>
      <p:sp>
        <p:nvSpPr>
          <p:cNvPr id="3" name="页脚占位符 2">
            <a:extLst>
              <a:ext uri="{FF2B5EF4-FFF2-40B4-BE49-F238E27FC236}">
                <a16:creationId xmlns:a16="http://schemas.microsoft.com/office/drawing/2014/main" id="{51A6D201-F9B6-6444-93D1-20B30611BF81}"/>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07249E4B-0A1E-624F-ADDE-998272614C79}"/>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3264341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3B80E-7556-F340-AA6D-91D34825C47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33980030-77AF-454A-AD4E-DCA9B0BD39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808F6DBB-90C7-E54A-829D-D4DF1ABC1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AD16A22C-FBC6-5848-AF34-728D39429F0C}"/>
              </a:ext>
            </a:extLst>
          </p:cNvPr>
          <p:cNvSpPr>
            <a:spLocks noGrp="1"/>
          </p:cNvSpPr>
          <p:nvPr>
            <p:ph type="dt" sz="half" idx="10"/>
          </p:nvPr>
        </p:nvSpPr>
        <p:spPr/>
        <p:txBody>
          <a:bodyPr/>
          <a:lstStyle/>
          <a:p>
            <a:fld id="{37D0F304-B02E-3B49-BC65-BB16CB58C04B}" type="datetimeFigureOut">
              <a:rPr kumimoji="1" lang="zh-CN" altLang="en-US" smtClean="0"/>
              <a:t>2019/4/6</a:t>
            </a:fld>
            <a:endParaRPr kumimoji="1" lang="zh-CN" altLang="en-US"/>
          </a:p>
        </p:txBody>
      </p:sp>
      <p:sp>
        <p:nvSpPr>
          <p:cNvPr id="6" name="页脚占位符 5">
            <a:extLst>
              <a:ext uri="{FF2B5EF4-FFF2-40B4-BE49-F238E27FC236}">
                <a16:creationId xmlns:a16="http://schemas.microsoft.com/office/drawing/2014/main" id="{176D7401-215E-4B4C-B711-E6B76739DE7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060C51D-5829-7149-B65E-4F9AD72940C6}"/>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3158187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D8D8A0-DDA8-DC4B-8E81-036196C7E5F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13FCBDD0-B3E8-064D-B74D-957BA60C92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95C26FB9-C509-6A4D-B0B4-31A558ECC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01E004C6-F12D-3D4D-8A17-B301D6A69830}"/>
              </a:ext>
            </a:extLst>
          </p:cNvPr>
          <p:cNvSpPr>
            <a:spLocks noGrp="1"/>
          </p:cNvSpPr>
          <p:nvPr>
            <p:ph type="dt" sz="half" idx="10"/>
          </p:nvPr>
        </p:nvSpPr>
        <p:spPr/>
        <p:txBody>
          <a:bodyPr/>
          <a:lstStyle/>
          <a:p>
            <a:fld id="{37D0F304-B02E-3B49-BC65-BB16CB58C04B}" type="datetimeFigureOut">
              <a:rPr kumimoji="1" lang="zh-CN" altLang="en-US" smtClean="0"/>
              <a:t>2019/4/6</a:t>
            </a:fld>
            <a:endParaRPr kumimoji="1" lang="zh-CN" altLang="en-US"/>
          </a:p>
        </p:txBody>
      </p:sp>
      <p:sp>
        <p:nvSpPr>
          <p:cNvPr id="6" name="页脚占位符 5">
            <a:extLst>
              <a:ext uri="{FF2B5EF4-FFF2-40B4-BE49-F238E27FC236}">
                <a16:creationId xmlns:a16="http://schemas.microsoft.com/office/drawing/2014/main" id="{FA78B5CD-FE90-8B42-BF09-D5DAF175D64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440D465-0AFF-394A-B097-4F633BAA7A5B}"/>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1223349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C4E074D-7B46-EA4C-8D2C-07CEA3A4D8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6CDBD4D-FFBB-CC49-A960-2BDEFFCDF9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47CE1D39-C252-8A45-B4F1-F67E8C888B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D0F304-B02E-3B49-BC65-BB16CB58C04B}" type="datetimeFigureOut">
              <a:rPr kumimoji="1" lang="zh-CN" altLang="en-US" smtClean="0"/>
              <a:t>2019/4/6</a:t>
            </a:fld>
            <a:endParaRPr kumimoji="1" lang="zh-CN" altLang="en-US"/>
          </a:p>
        </p:txBody>
      </p:sp>
      <p:sp>
        <p:nvSpPr>
          <p:cNvPr id="5" name="页脚占位符 4">
            <a:extLst>
              <a:ext uri="{FF2B5EF4-FFF2-40B4-BE49-F238E27FC236}">
                <a16:creationId xmlns:a16="http://schemas.microsoft.com/office/drawing/2014/main" id="{759BCDDF-0681-FB47-A5E1-ADC02DC1C4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19BF3753-292A-6741-B254-1A6A3B7D34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401193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ithub.com/hindupuravinash/the-gan-zoo" TargetMode="Externa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tiff"/></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D5328BF-748C-134F-9396-C8DED638F1CF}"/>
              </a:ext>
            </a:extLst>
          </p:cNvPr>
          <p:cNvPicPr>
            <a:picLocks noChangeAspect="1"/>
          </p:cNvPicPr>
          <p:nvPr/>
        </p:nvPicPr>
        <p:blipFill>
          <a:blip r:embed="rId3"/>
          <a:stretch>
            <a:fillRect/>
          </a:stretch>
        </p:blipFill>
        <p:spPr>
          <a:xfrm>
            <a:off x="7101514" y="798834"/>
            <a:ext cx="5090486" cy="1371904"/>
          </a:xfrm>
          <a:prstGeom prst="rect">
            <a:avLst/>
          </a:prstGeom>
        </p:spPr>
      </p:pic>
      <p:sp>
        <p:nvSpPr>
          <p:cNvPr id="6" name="文本框 5">
            <a:extLst>
              <a:ext uri="{FF2B5EF4-FFF2-40B4-BE49-F238E27FC236}">
                <a16:creationId xmlns:a16="http://schemas.microsoft.com/office/drawing/2014/main" id="{D3A2BD6A-1428-1D41-B89E-E3C9E203F20A}"/>
              </a:ext>
            </a:extLst>
          </p:cNvPr>
          <p:cNvSpPr txBox="1"/>
          <p:nvPr/>
        </p:nvSpPr>
        <p:spPr>
          <a:xfrm>
            <a:off x="0" y="38145"/>
            <a:ext cx="12192000" cy="523220"/>
          </a:xfrm>
          <a:prstGeom prst="rect">
            <a:avLst/>
          </a:prstGeom>
          <a:noFill/>
        </p:spPr>
        <p:txBody>
          <a:bodyPr wrap="square" rtlCol="0">
            <a:spAutoFit/>
          </a:bodyPr>
          <a:lstStyle/>
          <a:p>
            <a:pPr marL="285750" indent="-285750">
              <a:buFont typeface="Wingdings" pitchFamily="2" charset="2"/>
              <a:buChar char="u"/>
            </a:pPr>
            <a:r>
              <a:rPr kumimoji="1" lang="en-US" altLang="zh-CN" sz="2800" b="1" dirty="0"/>
              <a:t>Method--</a:t>
            </a:r>
            <a:r>
              <a:rPr lang="en-US" altLang="zh-CN" sz="2800" b="1" dirty="0"/>
              <a:t>conditional Generative Adversarial Networks (</a:t>
            </a:r>
            <a:r>
              <a:rPr lang="en-US" altLang="zh-CN" sz="2800" b="1" dirty="0" err="1"/>
              <a:t>cGAN</a:t>
            </a:r>
            <a:r>
              <a:rPr lang="en-US" altLang="zh-CN" sz="2800" b="1" dirty="0"/>
              <a:t>)</a:t>
            </a:r>
            <a:r>
              <a:rPr lang="zh-CN" altLang="zh-CN" sz="2800" dirty="0">
                <a:effectLst/>
              </a:rPr>
              <a:t> </a:t>
            </a:r>
            <a:endParaRPr kumimoji="1" lang="zh-CN" altLang="en-US" sz="2800" dirty="0"/>
          </a:p>
        </p:txBody>
      </p:sp>
      <p:sp>
        <p:nvSpPr>
          <p:cNvPr id="7" name="文本框 6">
            <a:extLst>
              <a:ext uri="{FF2B5EF4-FFF2-40B4-BE49-F238E27FC236}">
                <a16:creationId xmlns:a16="http://schemas.microsoft.com/office/drawing/2014/main" id="{0E395FBD-0D56-7E46-A6D7-D6F376D3EC4E}"/>
              </a:ext>
            </a:extLst>
          </p:cNvPr>
          <p:cNvSpPr txBox="1"/>
          <p:nvPr/>
        </p:nvSpPr>
        <p:spPr>
          <a:xfrm>
            <a:off x="173664" y="788132"/>
            <a:ext cx="9372600" cy="369332"/>
          </a:xfrm>
          <a:prstGeom prst="rect">
            <a:avLst/>
          </a:prstGeom>
          <a:noFill/>
        </p:spPr>
        <p:txBody>
          <a:bodyPr wrap="square" rtlCol="0">
            <a:spAutoFit/>
          </a:bodyPr>
          <a:lstStyle/>
          <a:p>
            <a:r>
              <a:rPr kumimoji="1" lang="en-US" altLang="zh-CN" b="1" dirty="0"/>
              <a:t>I.</a:t>
            </a:r>
            <a:r>
              <a:rPr kumimoji="1" lang="zh-CN" altLang="en-US" b="1" dirty="0"/>
              <a:t> </a:t>
            </a:r>
            <a:r>
              <a:rPr kumimoji="1" lang="en-US" altLang="zh-CN" b="1" dirty="0"/>
              <a:t>What</a:t>
            </a:r>
            <a:r>
              <a:rPr kumimoji="1" lang="zh-CN" altLang="en-US" b="1" dirty="0"/>
              <a:t> </a:t>
            </a:r>
            <a:r>
              <a:rPr kumimoji="1" lang="en-US" altLang="zh-CN" b="1" dirty="0"/>
              <a:t>is</a:t>
            </a:r>
            <a:r>
              <a:rPr kumimoji="1" lang="zh-CN" altLang="en-US" b="1" dirty="0"/>
              <a:t> </a:t>
            </a:r>
            <a:r>
              <a:rPr lang="en-US" altLang="zh-CN" b="1" dirty="0">
                <a:solidFill>
                  <a:prstClr val="black"/>
                </a:solidFill>
              </a:rPr>
              <a:t>Generative </a:t>
            </a:r>
            <a:r>
              <a:rPr lang="en-US" altLang="zh-CN" b="1" dirty="0">
                <a:solidFill>
                  <a:srgbClr val="FF0000"/>
                </a:solidFill>
              </a:rPr>
              <a:t>Adversarial</a:t>
            </a:r>
            <a:r>
              <a:rPr lang="en-US" altLang="zh-CN" b="1" dirty="0">
                <a:solidFill>
                  <a:prstClr val="black"/>
                </a:solidFill>
              </a:rPr>
              <a:t> Networks(GAN)?</a:t>
            </a:r>
            <a:r>
              <a:rPr kumimoji="1" lang="zh-CN" altLang="en-US" b="1" dirty="0"/>
              <a:t> </a:t>
            </a:r>
          </a:p>
        </p:txBody>
      </p:sp>
      <p:pic>
        <p:nvPicPr>
          <p:cNvPr id="8" name="图片 7">
            <a:extLst>
              <a:ext uri="{FF2B5EF4-FFF2-40B4-BE49-F238E27FC236}">
                <a16:creationId xmlns:a16="http://schemas.microsoft.com/office/drawing/2014/main" id="{30F5E617-FB6E-414E-BDFC-2ABD88A81C58}"/>
              </a:ext>
            </a:extLst>
          </p:cNvPr>
          <p:cNvPicPr>
            <a:picLocks noChangeAspect="1"/>
          </p:cNvPicPr>
          <p:nvPr/>
        </p:nvPicPr>
        <p:blipFill rotWithShape="1">
          <a:blip r:embed="rId4"/>
          <a:srcRect l="4479" r="9292"/>
          <a:stretch/>
        </p:blipFill>
        <p:spPr>
          <a:xfrm>
            <a:off x="7028533" y="2160764"/>
            <a:ext cx="4889501" cy="3898402"/>
          </a:xfrm>
          <a:prstGeom prst="rect">
            <a:avLst/>
          </a:prstGeom>
        </p:spPr>
      </p:pic>
      <p:sp>
        <p:nvSpPr>
          <p:cNvPr id="10" name="文本框 9">
            <a:extLst>
              <a:ext uri="{FF2B5EF4-FFF2-40B4-BE49-F238E27FC236}">
                <a16:creationId xmlns:a16="http://schemas.microsoft.com/office/drawing/2014/main" id="{580D7135-F9D9-0A42-BD9B-1DEB1BB84A58}"/>
              </a:ext>
            </a:extLst>
          </p:cNvPr>
          <p:cNvSpPr txBox="1"/>
          <p:nvPr/>
        </p:nvSpPr>
        <p:spPr>
          <a:xfrm>
            <a:off x="145329" y="4625272"/>
            <a:ext cx="9372600" cy="369332"/>
          </a:xfrm>
          <a:prstGeom prst="rect">
            <a:avLst/>
          </a:prstGeom>
          <a:noFill/>
        </p:spPr>
        <p:txBody>
          <a:bodyPr wrap="square" rtlCol="0">
            <a:spAutoFit/>
          </a:bodyPr>
          <a:lstStyle/>
          <a:p>
            <a:r>
              <a:rPr kumimoji="1" lang="en-US" altLang="zh-CN" b="1" dirty="0"/>
              <a:t>II.</a:t>
            </a:r>
            <a:r>
              <a:rPr kumimoji="1" lang="zh-CN" altLang="en-US" b="1" dirty="0"/>
              <a:t> </a:t>
            </a:r>
            <a:r>
              <a:rPr kumimoji="1" lang="en-US" altLang="zh-CN" b="1" dirty="0"/>
              <a:t>Basic</a:t>
            </a:r>
            <a:r>
              <a:rPr kumimoji="1" lang="zh-CN" altLang="en-US" b="1" dirty="0"/>
              <a:t> </a:t>
            </a:r>
            <a:r>
              <a:rPr kumimoji="1" lang="en-US" altLang="zh-CN" b="1" dirty="0"/>
              <a:t>Algorithm</a:t>
            </a:r>
            <a:endParaRPr kumimoji="1" lang="zh-CN" altLang="en-US" b="1" dirty="0"/>
          </a:p>
        </p:txBody>
      </p:sp>
      <p:sp>
        <p:nvSpPr>
          <p:cNvPr id="11" name="矩形 10">
            <a:extLst>
              <a:ext uri="{FF2B5EF4-FFF2-40B4-BE49-F238E27FC236}">
                <a16:creationId xmlns:a16="http://schemas.microsoft.com/office/drawing/2014/main" id="{FADFDE41-A8EF-8347-A20B-FD551B92A96A}"/>
              </a:ext>
            </a:extLst>
          </p:cNvPr>
          <p:cNvSpPr/>
          <p:nvPr/>
        </p:nvSpPr>
        <p:spPr>
          <a:xfrm>
            <a:off x="7900125" y="6004247"/>
            <a:ext cx="3493264" cy="276999"/>
          </a:xfrm>
          <a:prstGeom prst="rect">
            <a:avLst/>
          </a:prstGeom>
        </p:spPr>
        <p:txBody>
          <a:bodyPr wrap="none">
            <a:spAutoFit/>
          </a:bodyPr>
          <a:lstStyle/>
          <a:p>
            <a:r>
              <a:rPr lang="en" altLang="zh-CN" sz="1200" dirty="0">
                <a:hlinkClick r:id="rId5"/>
              </a:rPr>
              <a:t>https://github.com/hindupuravinash/the-gan-zoo</a:t>
            </a:r>
            <a:endParaRPr lang="zh-CN" altLang="en-US" sz="1200" dirty="0"/>
          </a:p>
        </p:txBody>
      </p:sp>
      <p:sp>
        <p:nvSpPr>
          <p:cNvPr id="12" name="文本框 11">
            <a:extLst>
              <a:ext uri="{FF2B5EF4-FFF2-40B4-BE49-F238E27FC236}">
                <a16:creationId xmlns:a16="http://schemas.microsoft.com/office/drawing/2014/main" id="{A170E5E2-6A15-0A46-8FD4-B645027C31E3}"/>
              </a:ext>
            </a:extLst>
          </p:cNvPr>
          <p:cNvSpPr txBox="1"/>
          <p:nvPr/>
        </p:nvSpPr>
        <p:spPr>
          <a:xfrm>
            <a:off x="404187" y="1228127"/>
            <a:ext cx="9372600" cy="369332"/>
          </a:xfrm>
          <a:prstGeom prst="rect">
            <a:avLst/>
          </a:prstGeom>
          <a:noFill/>
        </p:spPr>
        <p:txBody>
          <a:bodyPr wrap="square" rtlCol="0">
            <a:spAutoFit/>
          </a:bodyPr>
          <a:lstStyle/>
          <a:p>
            <a:r>
              <a:rPr kumimoji="1" lang="en-US" altLang="zh-CN" dirty="0"/>
              <a:t>Adversarial:</a:t>
            </a:r>
            <a:r>
              <a:rPr kumimoji="1" lang="zh-CN" altLang="en-US" dirty="0"/>
              <a:t> </a:t>
            </a:r>
            <a:r>
              <a:rPr kumimoji="1" lang="en-US" altLang="zh-CN" dirty="0"/>
              <a:t>two</a:t>
            </a:r>
            <a:r>
              <a:rPr kumimoji="1" lang="zh-CN" altLang="en-US" dirty="0"/>
              <a:t> </a:t>
            </a:r>
            <a:r>
              <a:rPr kumimoji="1" lang="en-US" altLang="zh-CN" dirty="0"/>
              <a:t>neural</a:t>
            </a:r>
            <a:r>
              <a:rPr kumimoji="1" lang="zh-CN" altLang="en-US" dirty="0"/>
              <a:t> </a:t>
            </a:r>
            <a:r>
              <a:rPr kumimoji="1" lang="en-US" altLang="zh-CN" dirty="0"/>
              <a:t>networks</a:t>
            </a:r>
            <a:r>
              <a:rPr kumimoji="1" lang="zh-CN" altLang="en-US" dirty="0"/>
              <a:t> </a:t>
            </a:r>
            <a:r>
              <a:rPr kumimoji="1" lang="en-US" altLang="zh-CN" dirty="0"/>
              <a:t>contest</a:t>
            </a:r>
            <a:r>
              <a:rPr kumimoji="1" lang="zh-CN" altLang="en-US" dirty="0"/>
              <a:t> </a:t>
            </a:r>
            <a:r>
              <a:rPr kumimoji="1" lang="en-US" altLang="zh-CN" dirty="0"/>
              <a:t>with</a:t>
            </a:r>
            <a:r>
              <a:rPr kumimoji="1" lang="zh-CN" altLang="en-US" dirty="0"/>
              <a:t> </a:t>
            </a:r>
            <a:r>
              <a:rPr kumimoji="1" lang="en-US" altLang="zh-CN" dirty="0"/>
              <a:t>each</a:t>
            </a:r>
            <a:r>
              <a:rPr kumimoji="1" lang="zh-CN" altLang="en-US" dirty="0"/>
              <a:t> </a:t>
            </a:r>
            <a:r>
              <a:rPr kumimoji="1" lang="en-US" altLang="zh-CN" dirty="0"/>
              <a:t>other</a:t>
            </a:r>
            <a:endParaRPr kumimoji="1" lang="zh-CN" altLang="en-US" dirty="0"/>
          </a:p>
        </p:txBody>
      </p:sp>
      <p:pic>
        <p:nvPicPr>
          <p:cNvPr id="13" name="图片 12">
            <a:extLst>
              <a:ext uri="{FF2B5EF4-FFF2-40B4-BE49-F238E27FC236}">
                <a16:creationId xmlns:a16="http://schemas.microsoft.com/office/drawing/2014/main" id="{E5F2152D-1C4C-B943-A13B-12E65ECAF7EA}"/>
              </a:ext>
            </a:extLst>
          </p:cNvPr>
          <p:cNvPicPr>
            <a:picLocks noChangeAspect="1"/>
          </p:cNvPicPr>
          <p:nvPr/>
        </p:nvPicPr>
        <p:blipFill>
          <a:blip r:embed="rId6"/>
          <a:stretch>
            <a:fillRect/>
          </a:stretch>
        </p:blipFill>
        <p:spPr>
          <a:xfrm>
            <a:off x="131908" y="1781542"/>
            <a:ext cx="6591300" cy="2659647"/>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B31C98C9-CC74-F242-830D-50310B637EDC}"/>
                  </a:ext>
                </a:extLst>
              </p:cNvPr>
              <p:cNvSpPr txBox="1"/>
              <p:nvPr/>
            </p:nvSpPr>
            <p:spPr>
              <a:xfrm>
                <a:off x="419315" y="5025999"/>
                <a:ext cx="9372600" cy="1754326"/>
              </a:xfrm>
              <a:prstGeom prst="rect">
                <a:avLst/>
              </a:prstGeom>
              <a:noFill/>
            </p:spPr>
            <p:txBody>
              <a:bodyPr wrap="square" rtlCol="0">
                <a:spAutoFit/>
              </a:bodyPr>
              <a:lstStyle/>
              <a:p>
                <a:pPr marL="285750" indent="-285750">
                  <a:buFont typeface="Wingdings" pitchFamily="2" charset="2"/>
                  <a:buChar char="l"/>
                </a:pPr>
                <a:r>
                  <a:rPr kumimoji="1" lang="en-US" altLang="zh-CN" dirty="0"/>
                  <a:t>Initialize</a:t>
                </a:r>
                <a:r>
                  <a:rPr kumimoji="1" lang="zh-CN" altLang="en-US" dirty="0"/>
                  <a:t> </a:t>
                </a:r>
                <a:r>
                  <a:rPr kumimoji="1" lang="en-US" altLang="zh-CN" dirty="0"/>
                  <a:t>the</a:t>
                </a:r>
                <a:r>
                  <a:rPr kumimoji="1" lang="zh-CN" altLang="en-US" dirty="0"/>
                  <a:t> </a:t>
                </a:r>
                <a:r>
                  <a:rPr kumimoji="1" lang="en-US" altLang="zh-CN" dirty="0"/>
                  <a:t>generator</a:t>
                </a:r>
                <a:r>
                  <a:rPr kumimoji="1" lang="zh-CN" altLang="en-US" dirty="0"/>
                  <a:t> </a:t>
                </a:r>
                <a:r>
                  <a:rPr kumimoji="1" lang="en-US" altLang="zh-CN" dirty="0"/>
                  <a:t>with</a:t>
                </a:r>
                <a:r>
                  <a:rPr kumimoji="1" lang="zh-CN" altLang="en-US" dirty="0"/>
                  <a:t> </a:t>
                </a:r>
                <a14:m>
                  <m:oMath xmlns:m="http://schemas.openxmlformats.org/officeDocument/2006/math">
                    <m:sSub>
                      <m:sSubPr>
                        <m:ctrlPr>
                          <a:rPr kumimoji="1" lang="en-US" altLang="zh-CN" i="1" smtClean="0">
                            <a:latin typeface="Cambria Math" panose="02040503050406030204" pitchFamily="18" charset="0"/>
                          </a:rPr>
                        </m:ctrlPr>
                      </m:sSubPr>
                      <m:e>
                        <m:r>
                          <a:rPr kumimoji="1" lang="zh-CN" altLang="en-US" i="1" smtClean="0">
                            <a:latin typeface="Cambria Math" panose="02040503050406030204" pitchFamily="18" charset="0"/>
                          </a:rPr>
                          <m:t>𝜃</m:t>
                        </m:r>
                      </m:e>
                      <m:sub>
                        <m:r>
                          <a:rPr kumimoji="1" lang="en-US" altLang="zh-CN" b="0" i="1" smtClean="0">
                            <a:latin typeface="Cambria Math" panose="02040503050406030204" pitchFamily="18" charset="0"/>
                          </a:rPr>
                          <m:t>𝐺</m:t>
                        </m:r>
                      </m:sub>
                    </m:sSub>
                  </m:oMath>
                </a14:m>
                <a:r>
                  <a:rPr kumimoji="1" lang="zh-CN" altLang="en-US" dirty="0"/>
                  <a:t> </a:t>
                </a:r>
                <a:r>
                  <a:rPr kumimoji="1" lang="en-US" altLang="zh-CN" dirty="0"/>
                  <a:t>and</a:t>
                </a:r>
                <a:r>
                  <a:rPr kumimoji="1" lang="zh-CN" altLang="en-US" dirty="0"/>
                  <a:t> </a:t>
                </a:r>
                <a:r>
                  <a:rPr kumimoji="1" lang="en-US" altLang="zh-CN" dirty="0"/>
                  <a:t>Discriminator</a:t>
                </a:r>
                <a:r>
                  <a:rPr kumimoji="1" lang="zh-CN" altLang="en-US" dirty="0"/>
                  <a:t> </a:t>
                </a:r>
                <a:r>
                  <a:rPr kumimoji="1" lang="en-US" altLang="zh-CN" dirty="0"/>
                  <a:t>with</a:t>
                </a:r>
                <a:r>
                  <a:rPr kumimoji="1" lang="zh-CN" altLang="en-US" dirty="0"/>
                  <a:t> </a:t>
                </a:r>
                <a14:m>
                  <m:oMath xmlns:m="http://schemas.openxmlformats.org/officeDocument/2006/math">
                    <m:sSub>
                      <m:sSubPr>
                        <m:ctrlPr>
                          <a:rPr kumimoji="1" lang="en-US" altLang="zh-CN" i="1" smtClean="0">
                            <a:latin typeface="Cambria Math" panose="02040503050406030204" pitchFamily="18" charset="0"/>
                          </a:rPr>
                        </m:ctrlPr>
                      </m:sSubPr>
                      <m:e>
                        <m:r>
                          <a:rPr kumimoji="1" lang="zh-CN" altLang="en-US" i="1" smtClean="0">
                            <a:latin typeface="Cambria Math" panose="02040503050406030204" pitchFamily="18" charset="0"/>
                          </a:rPr>
                          <m:t>𝜃</m:t>
                        </m:r>
                      </m:e>
                      <m:sub>
                        <m:r>
                          <a:rPr kumimoji="1" lang="en-US" altLang="zh-CN" b="0" i="1" smtClean="0">
                            <a:latin typeface="Cambria Math" panose="02040503050406030204" pitchFamily="18" charset="0"/>
                          </a:rPr>
                          <m:t>𝐷</m:t>
                        </m:r>
                      </m:sub>
                    </m:sSub>
                  </m:oMath>
                </a14:m>
                <a:r>
                  <a:rPr kumimoji="1" lang="zh-CN" altLang="en-US" dirty="0"/>
                  <a:t> </a:t>
                </a:r>
                <a:endParaRPr kumimoji="1" lang="en-US" altLang="zh-CN" dirty="0"/>
              </a:p>
              <a:p>
                <a:pPr marL="285750" indent="-285750">
                  <a:buFont typeface="Wingdings" pitchFamily="2" charset="2"/>
                  <a:buChar char="l"/>
                </a:pPr>
                <a:r>
                  <a:rPr kumimoji="1" lang="en-US" altLang="zh-CN" dirty="0"/>
                  <a:t>In</a:t>
                </a:r>
                <a:r>
                  <a:rPr kumimoji="1" lang="zh-CN" altLang="en-US" dirty="0"/>
                  <a:t> </a:t>
                </a:r>
                <a:r>
                  <a:rPr kumimoji="1" lang="en-US" altLang="zh-CN" dirty="0"/>
                  <a:t>each</a:t>
                </a:r>
                <a:r>
                  <a:rPr kumimoji="1" lang="zh-CN" altLang="en-US" dirty="0"/>
                  <a:t> </a:t>
                </a:r>
                <a:r>
                  <a:rPr kumimoji="1" lang="en-US" altLang="zh-CN" dirty="0"/>
                  <a:t>iteration</a:t>
                </a:r>
                <a:r>
                  <a:rPr kumimoji="1" lang="zh-CN" altLang="en-US" dirty="0"/>
                  <a:t> </a:t>
                </a:r>
                <a:r>
                  <a:rPr kumimoji="1" lang="en-US" altLang="zh-CN" dirty="0"/>
                  <a:t>of</a:t>
                </a:r>
                <a:r>
                  <a:rPr kumimoji="1" lang="zh-CN" altLang="en-US" dirty="0"/>
                  <a:t> </a:t>
                </a:r>
                <a:r>
                  <a:rPr kumimoji="1" lang="en-US" altLang="zh-CN" dirty="0"/>
                  <a:t>training</a:t>
                </a:r>
                <a:r>
                  <a:rPr kumimoji="1" lang="zh-CN" altLang="en-US" dirty="0"/>
                  <a:t>：</a:t>
                </a:r>
                <a:endParaRPr kumimoji="1" lang="en-US" altLang="zh-CN" dirty="0"/>
              </a:p>
              <a:p>
                <a:pPr lvl="1"/>
                <a:r>
                  <a:rPr kumimoji="1" lang="en-US" altLang="zh-CN" b="1" dirty="0"/>
                  <a:t>Step1:</a:t>
                </a:r>
                <a:r>
                  <a:rPr kumimoji="1" lang="zh-CN" altLang="en-US" b="1" dirty="0"/>
                  <a:t> </a:t>
                </a:r>
                <a:r>
                  <a:rPr kumimoji="1" lang="en-US" altLang="zh-CN" dirty="0"/>
                  <a:t>Fix</a:t>
                </a:r>
                <a:r>
                  <a:rPr kumimoji="1" lang="zh-CN" altLang="en-US" dirty="0"/>
                  <a:t> </a:t>
                </a:r>
                <a:r>
                  <a:rPr kumimoji="1" lang="en-US" altLang="zh-CN" dirty="0"/>
                  <a:t>G,</a:t>
                </a:r>
                <a:r>
                  <a:rPr kumimoji="1" lang="zh-CN" altLang="en-US" dirty="0"/>
                  <a:t> </a:t>
                </a:r>
                <a:r>
                  <a:rPr kumimoji="1" lang="en-US" altLang="zh-CN" dirty="0"/>
                  <a:t>update</a:t>
                </a:r>
                <a:r>
                  <a:rPr kumimoji="1" lang="zh-CN" altLang="en-US" dirty="0"/>
                  <a:t> </a:t>
                </a:r>
                <a:r>
                  <a:rPr kumimoji="1" lang="en-US" altLang="zh-CN" dirty="0"/>
                  <a:t>D,</a:t>
                </a:r>
                <a:r>
                  <a:rPr kumimoji="1" lang="zh-CN" altLang="en-US" dirty="0"/>
                  <a:t> </a:t>
                </a:r>
                <a:endParaRPr kumimoji="1" lang="en-US" altLang="zh-CN" dirty="0"/>
              </a:p>
              <a:p>
                <a:pPr lvl="1"/>
                <a:r>
                  <a:rPr kumimoji="1" lang="en-US" altLang="zh-CN" dirty="0"/>
                  <a:t>	</a:t>
                </a:r>
                <a:r>
                  <a:rPr kumimoji="1" lang="zh-CN" altLang="en-US" dirty="0"/>
                  <a:t>    </a:t>
                </a:r>
                <a:r>
                  <a:rPr kumimoji="1" lang="en-US" altLang="zh-CN" dirty="0"/>
                  <a:t>Try</a:t>
                </a:r>
                <a:r>
                  <a:rPr kumimoji="1" lang="zh-CN" altLang="en-US" dirty="0"/>
                  <a:t> </a:t>
                </a:r>
                <a:r>
                  <a:rPr kumimoji="1" lang="en-US" altLang="zh-CN" dirty="0"/>
                  <a:t>to</a:t>
                </a:r>
                <a:r>
                  <a:rPr kumimoji="1" lang="zh-CN" altLang="en-US" dirty="0"/>
                  <a:t> </a:t>
                </a:r>
                <a:r>
                  <a:rPr kumimoji="1" lang="en-US" altLang="zh-CN" dirty="0"/>
                  <a:t>give</a:t>
                </a:r>
                <a:r>
                  <a:rPr kumimoji="1" lang="zh-CN" altLang="en-US" dirty="0"/>
                  <a:t> </a:t>
                </a:r>
                <a:r>
                  <a:rPr kumimoji="1" lang="en-US" altLang="zh-CN" dirty="0"/>
                  <a:t>correct</a:t>
                </a:r>
                <a:r>
                  <a:rPr kumimoji="1" lang="zh-CN" altLang="en-US" dirty="0"/>
                  <a:t> </a:t>
                </a:r>
                <a:r>
                  <a:rPr kumimoji="1" lang="en-US" altLang="zh-CN" dirty="0"/>
                  <a:t>evaluation</a:t>
                </a:r>
                <a:r>
                  <a:rPr kumimoji="1" lang="zh-CN" altLang="en-US" dirty="0"/>
                  <a:t> </a:t>
                </a:r>
                <a:r>
                  <a:rPr kumimoji="1" lang="en-US" altLang="zh-CN" dirty="0"/>
                  <a:t>of</a:t>
                </a:r>
                <a:r>
                  <a:rPr kumimoji="1" lang="zh-CN" altLang="en-US" dirty="0"/>
                  <a:t> </a:t>
                </a:r>
                <a:r>
                  <a:rPr kumimoji="1" lang="en-US" altLang="zh-CN" dirty="0"/>
                  <a:t>input</a:t>
                </a:r>
                <a:r>
                  <a:rPr kumimoji="1" lang="zh-CN" altLang="en-US" dirty="0"/>
                  <a:t> </a:t>
                </a:r>
                <a:r>
                  <a:rPr kumimoji="1" lang="en-US" altLang="zh-CN" dirty="0"/>
                  <a:t>image</a:t>
                </a:r>
              </a:p>
              <a:p>
                <a:pPr lvl="1"/>
                <a:r>
                  <a:rPr kumimoji="1" lang="en-US" altLang="zh-CN" b="1" dirty="0"/>
                  <a:t>Step2:</a:t>
                </a:r>
                <a:r>
                  <a:rPr kumimoji="1" lang="zh-CN" altLang="en-US" b="1" dirty="0"/>
                  <a:t> </a:t>
                </a:r>
                <a:r>
                  <a:rPr kumimoji="1" lang="en-US" altLang="zh-CN" dirty="0"/>
                  <a:t>Fix</a:t>
                </a:r>
                <a:r>
                  <a:rPr kumimoji="1" lang="zh-CN" altLang="en-US" dirty="0"/>
                  <a:t> </a:t>
                </a:r>
                <a:r>
                  <a:rPr kumimoji="1" lang="en-US" altLang="zh-CN" dirty="0"/>
                  <a:t>D,</a:t>
                </a:r>
                <a:r>
                  <a:rPr kumimoji="1" lang="zh-CN" altLang="en-US" dirty="0"/>
                  <a:t> </a:t>
                </a:r>
                <a:r>
                  <a:rPr kumimoji="1" lang="en-US" altLang="zh-CN" dirty="0"/>
                  <a:t>update</a:t>
                </a:r>
                <a:r>
                  <a:rPr kumimoji="1" lang="zh-CN" altLang="en-US" dirty="0"/>
                  <a:t> </a:t>
                </a:r>
                <a:r>
                  <a:rPr kumimoji="1" lang="en-US" altLang="zh-CN" dirty="0"/>
                  <a:t>G,</a:t>
                </a:r>
                <a:r>
                  <a:rPr kumimoji="1" lang="zh-CN" altLang="en-US" dirty="0"/>
                  <a:t> </a:t>
                </a:r>
                <a:endParaRPr kumimoji="1" lang="en-US" altLang="zh-CN" dirty="0"/>
              </a:p>
              <a:p>
                <a:pPr lvl="1"/>
                <a:r>
                  <a:rPr kumimoji="1" lang="en-US" altLang="zh-CN" dirty="0"/>
                  <a:t>	</a:t>
                </a:r>
                <a:r>
                  <a:rPr kumimoji="1" lang="zh-CN" altLang="en-US" dirty="0"/>
                  <a:t>    </a:t>
                </a:r>
                <a:r>
                  <a:rPr kumimoji="1" lang="en-US" altLang="zh-CN" dirty="0"/>
                  <a:t>Try</a:t>
                </a:r>
                <a:r>
                  <a:rPr kumimoji="1" lang="zh-CN" altLang="en-US" dirty="0"/>
                  <a:t> </a:t>
                </a:r>
                <a:r>
                  <a:rPr kumimoji="1" lang="en-US" altLang="zh-CN" dirty="0"/>
                  <a:t>to</a:t>
                </a:r>
                <a:r>
                  <a:rPr kumimoji="1" lang="zh-CN" altLang="en-US" dirty="0"/>
                  <a:t> </a:t>
                </a:r>
                <a:r>
                  <a:rPr kumimoji="1" lang="en-US" altLang="zh-CN" dirty="0"/>
                  <a:t>generate</a:t>
                </a:r>
                <a:r>
                  <a:rPr kumimoji="1" lang="zh-CN" altLang="en-US" dirty="0"/>
                  <a:t> </a:t>
                </a:r>
                <a:r>
                  <a:rPr kumimoji="1" lang="en-US" altLang="zh-CN" dirty="0"/>
                  <a:t>good</a:t>
                </a:r>
                <a:r>
                  <a:rPr kumimoji="1" lang="zh-CN" altLang="en-US" dirty="0"/>
                  <a:t> </a:t>
                </a:r>
                <a:r>
                  <a:rPr kumimoji="1" lang="en-US" altLang="zh-CN" dirty="0"/>
                  <a:t>image</a:t>
                </a:r>
                <a:r>
                  <a:rPr kumimoji="1" lang="zh-CN" altLang="en-US" dirty="0"/>
                  <a:t> </a:t>
                </a:r>
                <a:r>
                  <a:rPr kumimoji="1" lang="en-US" altLang="zh-CN" dirty="0"/>
                  <a:t>to</a:t>
                </a:r>
                <a:r>
                  <a:rPr kumimoji="1" lang="zh-CN" altLang="en-US" dirty="0"/>
                  <a:t> </a:t>
                </a:r>
                <a:r>
                  <a:rPr kumimoji="1" lang="en-US" altLang="zh-CN" dirty="0"/>
                  <a:t>get</a:t>
                </a:r>
                <a:r>
                  <a:rPr kumimoji="1" lang="zh-CN" altLang="en-US" dirty="0"/>
                  <a:t> </a:t>
                </a:r>
                <a:r>
                  <a:rPr kumimoji="1" lang="en-US" altLang="zh-CN" dirty="0"/>
                  <a:t>a</a:t>
                </a:r>
                <a:r>
                  <a:rPr kumimoji="1" lang="zh-CN" altLang="en-US" dirty="0"/>
                  <a:t> </a:t>
                </a:r>
                <a:r>
                  <a:rPr kumimoji="1" lang="en-US" altLang="zh-CN" dirty="0"/>
                  <a:t>good</a:t>
                </a:r>
                <a:r>
                  <a:rPr kumimoji="1" lang="zh-CN" altLang="en-US" dirty="0"/>
                  <a:t> </a:t>
                </a:r>
                <a:r>
                  <a:rPr kumimoji="1" lang="en-US" altLang="zh-CN" dirty="0"/>
                  <a:t>evaluation</a:t>
                </a:r>
                <a:r>
                  <a:rPr kumimoji="1" lang="zh-CN" altLang="en-US" dirty="0"/>
                  <a:t> </a:t>
                </a:r>
                <a:r>
                  <a:rPr kumimoji="1" lang="en-US" altLang="zh-CN" dirty="0"/>
                  <a:t>from</a:t>
                </a:r>
                <a:r>
                  <a:rPr kumimoji="1" lang="zh-CN" altLang="en-US" dirty="0"/>
                  <a:t> </a:t>
                </a:r>
                <a:r>
                  <a:rPr kumimoji="1" lang="en-US" altLang="zh-CN" dirty="0"/>
                  <a:t>D</a:t>
                </a:r>
              </a:p>
            </p:txBody>
          </p:sp>
        </mc:Choice>
        <mc:Fallback xmlns="">
          <p:sp>
            <p:nvSpPr>
              <p:cNvPr id="14" name="文本框 13">
                <a:extLst>
                  <a:ext uri="{FF2B5EF4-FFF2-40B4-BE49-F238E27FC236}">
                    <a16:creationId xmlns:a16="http://schemas.microsoft.com/office/drawing/2014/main" id="{B31C98C9-CC74-F242-830D-50310B637EDC}"/>
                  </a:ext>
                </a:extLst>
              </p:cNvPr>
              <p:cNvSpPr txBox="1">
                <a:spLocks noRot="1" noChangeAspect="1" noMove="1" noResize="1" noEditPoints="1" noAdjustHandles="1" noChangeArrowheads="1" noChangeShapeType="1" noTextEdit="1"/>
              </p:cNvSpPr>
              <p:nvPr/>
            </p:nvSpPr>
            <p:spPr>
              <a:xfrm>
                <a:off x="419315" y="5025999"/>
                <a:ext cx="9372600" cy="1754326"/>
              </a:xfrm>
              <a:prstGeom prst="rect">
                <a:avLst/>
              </a:prstGeom>
              <a:blipFill>
                <a:blip r:embed="rId7"/>
                <a:stretch>
                  <a:fillRect l="-406" t="-2174" b="-43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78583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CEC28D6-40B9-8B42-AEDB-0AC948013D21}"/>
              </a:ext>
            </a:extLst>
          </p:cNvPr>
          <p:cNvSpPr txBox="1"/>
          <p:nvPr/>
        </p:nvSpPr>
        <p:spPr>
          <a:xfrm>
            <a:off x="0" y="0"/>
            <a:ext cx="7537931" cy="584775"/>
          </a:xfrm>
          <a:prstGeom prst="rect">
            <a:avLst/>
          </a:prstGeom>
          <a:noFill/>
        </p:spPr>
        <p:txBody>
          <a:bodyPr wrap="square" rtlCol="0">
            <a:spAutoFit/>
          </a:bodyPr>
          <a:lstStyle/>
          <a:p>
            <a:pPr marL="285750" indent="-285750">
              <a:buFont typeface="Wingdings" pitchFamily="2" charset="2"/>
              <a:buChar char="u"/>
            </a:pPr>
            <a:r>
              <a:rPr kumimoji="1" lang="en-US" altLang="zh-CN" sz="3200" b="1" dirty="0"/>
              <a:t>Generative</a:t>
            </a:r>
            <a:r>
              <a:rPr kumimoji="1" lang="zh-CN" altLang="en-US" sz="3200" b="1" dirty="0"/>
              <a:t> </a:t>
            </a:r>
            <a:r>
              <a:rPr kumimoji="1" lang="en-US" altLang="zh-CN" sz="3200" b="1" dirty="0"/>
              <a:t>vs</a:t>
            </a:r>
            <a:r>
              <a:rPr kumimoji="1" lang="zh-CN" altLang="en-US" sz="3200" b="1" dirty="0"/>
              <a:t> </a:t>
            </a:r>
            <a:r>
              <a:rPr kumimoji="1" lang="en-US" altLang="zh-CN" sz="3200" b="1" dirty="0"/>
              <a:t>Discriminative</a:t>
            </a:r>
            <a:endParaRPr kumimoji="1" lang="zh-CN" altLang="en-US" sz="3200" dirty="0"/>
          </a:p>
        </p:txBody>
      </p:sp>
      <p:sp>
        <p:nvSpPr>
          <p:cNvPr id="5" name="文本框 4">
            <a:extLst>
              <a:ext uri="{FF2B5EF4-FFF2-40B4-BE49-F238E27FC236}">
                <a16:creationId xmlns:a16="http://schemas.microsoft.com/office/drawing/2014/main" id="{FE4A3F67-B414-4040-BDAC-A1669C97A4C8}"/>
              </a:ext>
            </a:extLst>
          </p:cNvPr>
          <p:cNvSpPr txBox="1"/>
          <p:nvPr/>
        </p:nvSpPr>
        <p:spPr>
          <a:xfrm>
            <a:off x="795964" y="877032"/>
            <a:ext cx="9372600" cy="3477875"/>
          </a:xfrm>
          <a:prstGeom prst="rect">
            <a:avLst/>
          </a:prstGeom>
          <a:noFill/>
        </p:spPr>
        <p:txBody>
          <a:bodyPr wrap="square" rtlCol="0">
            <a:spAutoFit/>
          </a:bodyPr>
          <a:lstStyle/>
          <a:p>
            <a:r>
              <a:rPr kumimoji="1" lang="en-US" altLang="zh-CN" sz="2000" b="1" dirty="0"/>
              <a:t>Discriminative:</a:t>
            </a:r>
            <a:r>
              <a:rPr kumimoji="1" lang="zh-CN" altLang="en-US" sz="2000" b="1" dirty="0"/>
              <a:t> </a:t>
            </a:r>
            <a:endParaRPr kumimoji="1" lang="en-US" altLang="zh-CN" sz="2000" b="1" dirty="0"/>
          </a:p>
          <a:p>
            <a:pPr marL="285750" indent="-285750">
              <a:buFont typeface="Wingdings" pitchFamily="2" charset="2"/>
              <a:buChar char="l"/>
            </a:pPr>
            <a:r>
              <a:rPr kumimoji="1" lang="en-US" altLang="zh-CN" sz="2000" b="1" dirty="0"/>
              <a:t>Give</a:t>
            </a:r>
            <a:r>
              <a:rPr kumimoji="1" lang="zh-CN" altLang="en-US" sz="2000" b="1" dirty="0"/>
              <a:t> </a:t>
            </a:r>
            <a:r>
              <a:rPr kumimoji="1" lang="en-US" altLang="zh-CN" sz="2000" b="1" dirty="0"/>
              <a:t>a</a:t>
            </a:r>
            <a:r>
              <a:rPr kumimoji="1" lang="zh-CN" altLang="en-US" sz="2000" b="1" dirty="0"/>
              <a:t> </a:t>
            </a:r>
            <a:r>
              <a:rPr kumimoji="1" lang="en-US" altLang="zh-CN" sz="2000" b="1" dirty="0"/>
              <a:t>score</a:t>
            </a:r>
            <a:r>
              <a:rPr kumimoji="1" lang="zh-CN" altLang="en-US" sz="2000" b="1" dirty="0"/>
              <a:t> </a:t>
            </a:r>
            <a:r>
              <a:rPr kumimoji="1" lang="en-US" altLang="zh-CN" sz="2000" b="1" dirty="0"/>
              <a:t>or</a:t>
            </a:r>
            <a:r>
              <a:rPr kumimoji="1" lang="zh-CN" altLang="en-US" sz="2000" b="1" dirty="0"/>
              <a:t> </a:t>
            </a:r>
            <a:r>
              <a:rPr kumimoji="1" lang="en-US" altLang="zh-CN" sz="2000" b="1" dirty="0"/>
              <a:t>predict</a:t>
            </a:r>
            <a:r>
              <a:rPr kumimoji="1" lang="zh-CN" altLang="en-US" sz="2000" b="1" dirty="0"/>
              <a:t> </a:t>
            </a:r>
            <a:r>
              <a:rPr kumimoji="1" lang="en-US" altLang="zh-CN" sz="2000" b="1" dirty="0"/>
              <a:t>a</a:t>
            </a:r>
            <a:r>
              <a:rPr kumimoji="1" lang="zh-CN" altLang="en-US" sz="2000" b="1" dirty="0"/>
              <a:t> </a:t>
            </a:r>
            <a:r>
              <a:rPr kumimoji="1" lang="en-US" altLang="zh-CN" sz="2000" b="1" dirty="0"/>
              <a:t>label</a:t>
            </a:r>
            <a:r>
              <a:rPr kumimoji="1" lang="zh-CN" altLang="en-US" sz="2000" b="1" dirty="0"/>
              <a:t> </a:t>
            </a:r>
            <a:r>
              <a:rPr kumimoji="1" lang="en-US" altLang="zh-CN" sz="2000" b="1" dirty="0"/>
              <a:t>based</a:t>
            </a:r>
            <a:r>
              <a:rPr kumimoji="1" lang="zh-CN" altLang="en-US" sz="2000" b="1" dirty="0"/>
              <a:t> </a:t>
            </a:r>
            <a:r>
              <a:rPr kumimoji="1" lang="en-US" altLang="zh-CN" sz="2000" b="1" dirty="0"/>
              <a:t>on</a:t>
            </a:r>
            <a:r>
              <a:rPr kumimoji="1" lang="zh-CN" altLang="en-US" sz="2000" b="1" dirty="0"/>
              <a:t> </a:t>
            </a:r>
            <a:r>
              <a:rPr kumimoji="1" lang="en-US" altLang="zh-CN" sz="2000" b="1" dirty="0"/>
              <a:t>the</a:t>
            </a:r>
            <a:r>
              <a:rPr kumimoji="1" lang="zh-CN" altLang="en-US" sz="2000" b="1" dirty="0"/>
              <a:t> </a:t>
            </a:r>
            <a:r>
              <a:rPr kumimoji="1" lang="en-US" altLang="zh-CN" sz="2000" b="1" dirty="0"/>
              <a:t>features</a:t>
            </a:r>
            <a:r>
              <a:rPr kumimoji="1" lang="zh-CN" altLang="en-US" sz="2000" b="1" dirty="0"/>
              <a:t> </a:t>
            </a:r>
            <a:r>
              <a:rPr kumimoji="1" lang="en-US" altLang="zh-CN" sz="2000" b="1" dirty="0"/>
              <a:t>of</a:t>
            </a:r>
            <a:r>
              <a:rPr kumimoji="1" lang="zh-CN" altLang="en-US" sz="2000" b="1" dirty="0"/>
              <a:t> </a:t>
            </a:r>
            <a:r>
              <a:rPr kumimoji="1" lang="en-US" altLang="zh-CN" sz="2000" b="1" dirty="0"/>
              <a:t>the</a:t>
            </a:r>
            <a:r>
              <a:rPr kumimoji="1" lang="zh-CN" altLang="en-US" sz="2000" b="1" dirty="0"/>
              <a:t> </a:t>
            </a:r>
            <a:r>
              <a:rPr kumimoji="1" lang="en-US" altLang="zh-CN" sz="2000" b="1" dirty="0"/>
              <a:t>input</a:t>
            </a:r>
            <a:r>
              <a:rPr kumimoji="1" lang="zh-CN" altLang="en-US" sz="2000" b="1" dirty="0"/>
              <a:t> </a:t>
            </a:r>
            <a:r>
              <a:rPr kumimoji="1" lang="en-US" altLang="zh-CN" sz="2000" b="1" dirty="0"/>
              <a:t>data</a:t>
            </a:r>
          </a:p>
          <a:p>
            <a:pPr marL="285750" indent="-285750">
              <a:buFont typeface="Wingdings" pitchFamily="2" charset="2"/>
              <a:buChar char="l"/>
            </a:pPr>
            <a:r>
              <a:rPr kumimoji="1" lang="en-US" altLang="zh-CN" sz="2000" b="1" dirty="0"/>
              <a:t>Map features to labels</a:t>
            </a:r>
            <a:r>
              <a:rPr kumimoji="1" lang="zh-CN" altLang="en-US" sz="2000" b="1" dirty="0"/>
              <a:t> </a:t>
            </a:r>
            <a:r>
              <a:rPr kumimoji="1" lang="en-US" altLang="zh-CN" sz="2000" b="1" dirty="0"/>
              <a:t>or</a:t>
            </a:r>
            <a:r>
              <a:rPr kumimoji="1" lang="zh-CN" altLang="en-US" sz="2000" b="1" dirty="0"/>
              <a:t> </a:t>
            </a:r>
            <a:r>
              <a:rPr kumimoji="1" lang="en-US" altLang="zh-CN" sz="2000" b="1" dirty="0"/>
              <a:t>scores</a:t>
            </a:r>
          </a:p>
          <a:p>
            <a:endParaRPr kumimoji="1" lang="en-US" altLang="zh-CN" sz="2000" b="1" dirty="0"/>
          </a:p>
          <a:p>
            <a:r>
              <a:rPr kumimoji="1" lang="en-US" altLang="zh-CN" sz="2000" b="1" dirty="0"/>
              <a:t>Generative:</a:t>
            </a:r>
          </a:p>
          <a:p>
            <a:pPr marL="285750" indent="-285750">
              <a:buFont typeface="Wingdings" pitchFamily="2" charset="2"/>
              <a:buChar char="l"/>
            </a:pPr>
            <a:r>
              <a:rPr kumimoji="1" lang="en-US" altLang="zh-CN" sz="2000" b="1" dirty="0"/>
              <a:t>Predict</a:t>
            </a:r>
            <a:r>
              <a:rPr kumimoji="1" lang="zh-CN" altLang="en-US" sz="2000" b="1" dirty="0"/>
              <a:t> </a:t>
            </a:r>
            <a:r>
              <a:rPr kumimoji="1" lang="en-US" altLang="zh-CN" sz="2000" b="1" dirty="0"/>
              <a:t>features</a:t>
            </a:r>
            <a:r>
              <a:rPr kumimoji="1" lang="zh-CN" altLang="en-US" sz="2000" b="1" dirty="0"/>
              <a:t> </a:t>
            </a:r>
            <a:r>
              <a:rPr kumimoji="1" lang="en-US" altLang="zh-CN" sz="2000" b="1" dirty="0"/>
              <a:t>based</a:t>
            </a:r>
            <a:r>
              <a:rPr kumimoji="1" lang="zh-CN" altLang="en-US" sz="2000" b="1" dirty="0"/>
              <a:t> </a:t>
            </a:r>
            <a:r>
              <a:rPr kumimoji="1" lang="en-US" altLang="zh-CN" sz="2000" b="1" dirty="0"/>
              <a:t>on</a:t>
            </a:r>
            <a:r>
              <a:rPr kumimoji="1" lang="zh-CN" altLang="en-US" sz="2000" b="1" dirty="0"/>
              <a:t> </a:t>
            </a:r>
            <a:r>
              <a:rPr kumimoji="1" lang="en-US" altLang="zh-CN" sz="2000" b="1" dirty="0"/>
              <a:t>labels</a:t>
            </a:r>
            <a:r>
              <a:rPr kumimoji="1" lang="zh-CN" altLang="en-US" sz="2000" b="1" dirty="0"/>
              <a:t> </a:t>
            </a:r>
            <a:r>
              <a:rPr kumimoji="1" lang="en-US" altLang="zh-CN" sz="2000" b="1" dirty="0"/>
              <a:t>or</a:t>
            </a:r>
            <a:r>
              <a:rPr kumimoji="1" lang="zh-CN" altLang="en-US" sz="2000" b="1" dirty="0"/>
              <a:t> </a:t>
            </a:r>
            <a:r>
              <a:rPr kumimoji="1" lang="en-US" altLang="zh-CN" sz="2000" b="1" dirty="0"/>
              <a:t>scores</a:t>
            </a:r>
            <a:r>
              <a:rPr kumimoji="1" lang="zh-CN" altLang="en-US" sz="2000" b="1" dirty="0"/>
              <a:t> </a:t>
            </a:r>
            <a:r>
              <a:rPr kumimoji="1" lang="en-US" altLang="zh-CN" sz="2000" b="1" dirty="0"/>
              <a:t>of</a:t>
            </a:r>
            <a:r>
              <a:rPr kumimoji="1" lang="zh-CN" altLang="en-US" sz="2000" b="1" dirty="0"/>
              <a:t> </a:t>
            </a:r>
            <a:r>
              <a:rPr kumimoji="1" lang="en-US" altLang="zh-CN" sz="2000" b="1" dirty="0"/>
              <a:t>the</a:t>
            </a:r>
            <a:r>
              <a:rPr kumimoji="1" lang="zh-CN" altLang="en-US" sz="2000" b="1" dirty="0"/>
              <a:t> </a:t>
            </a:r>
            <a:r>
              <a:rPr kumimoji="1" lang="en-US" altLang="zh-CN" sz="2000" b="1" dirty="0"/>
              <a:t>input</a:t>
            </a:r>
            <a:r>
              <a:rPr kumimoji="1" lang="zh-CN" altLang="en-US" sz="2000" b="1" dirty="0"/>
              <a:t> </a:t>
            </a:r>
            <a:r>
              <a:rPr kumimoji="1" lang="en-US" altLang="zh-CN" sz="2000" b="1" dirty="0"/>
              <a:t>data</a:t>
            </a:r>
          </a:p>
          <a:p>
            <a:pPr marL="285750" indent="-285750">
              <a:buFont typeface="Wingdings" pitchFamily="2" charset="2"/>
              <a:buChar char="l"/>
            </a:pPr>
            <a:r>
              <a:rPr kumimoji="1" lang="en-US" altLang="zh-CN" sz="2000" b="1" dirty="0"/>
              <a:t>Map labels</a:t>
            </a:r>
            <a:r>
              <a:rPr kumimoji="1" lang="zh-CN" altLang="en-US" sz="2000" b="1" dirty="0"/>
              <a:t> </a:t>
            </a:r>
            <a:r>
              <a:rPr kumimoji="1" lang="en-US" altLang="zh-CN" sz="2000" b="1" dirty="0"/>
              <a:t>or</a:t>
            </a:r>
            <a:r>
              <a:rPr kumimoji="1" lang="zh-CN" altLang="en-US" sz="2000" b="1" dirty="0"/>
              <a:t> </a:t>
            </a:r>
            <a:r>
              <a:rPr kumimoji="1" lang="en-US" altLang="zh-CN" sz="2000" b="1" dirty="0"/>
              <a:t>scores</a:t>
            </a:r>
            <a:r>
              <a:rPr kumimoji="1" lang="zh-CN" altLang="en-US" sz="2000" b="1" dirty="0"/>
              <a:t> </a:t>
            </a:r>
            <a:r>
              <a:rPr kumimoji="1" lang="en-US" altLang="zh-CN" sz="2000" b="1" dirty="0"/>
              <a:t>to</a:t>
            </a:r>
            <a:r>
              <a:rPr kumimoji="1" lang="zh-CN" altLang="en-US" sz="2000" b="1" dirty="0"/>
              <a:t> </a:t>
            </a:r>
            <a:r>
              <a:rPr kumimoji="1" lang="en-US" altLang="zh-CN" sz="2000" b="1" dirty="0"/>
              <a:t>features</a:t>
            </a:r>
          </a:p>
          <a:p>
            <a:endParaRPr kumimoji="1" lang="en-US" altLang="zh-CN" sz="2000" b="1" dirty="0"/>
          </a:p>
          <a:p>
            <a:endParaRPr kumimoji="1" lang="en-US" altLang="zh-CN" sz="2000" b="1" dirty="0"/>
          </a:p>
          <a:p>
            <a:endParaRPr kumimoji="1" lang="en-US" altLang="zh-CN" sz="2000" b="1" dirty="0"/>
          </a:p>
          <a:p>
            <a:endParaRPr kumimoji="1" lang="zh-CN" altLang="en-US" sz="2000" b="1" dirty="0"/>
          </a:p>
        </p:txBody>
      </p:sp>
      <p:graphicFrame>
        <p:nvGraphicFramePr>
          <p:cNvPr id="7" name="表格 6">
            <a:extLst>
              <a:ext uri="{FF2B5EF4-FFF2-40B4-BE49-F238E27FC236}">
                <a16:creationId xmlns:a16="http://schemas.microsoft.com/office/drawing/2014/main" id="{9B03A45B-6293-1B47-A1A8-8AC22447A381}"/>
              </a:ext>
            </a:extLst>
          </p:cNvPr>
          <p:cNvGraphicFramePr>
            <a:graphicFrameLocks noGrp="1"/>
          </p:cNvGraphicFramePr>
          <p:nvPr>
            <p:extLst>
              <p:ext uri="{D42A27DB-BD31-4B8C-83A1-F6EECF244321}">
                <p14:modId xmlns:p14="http://schemas.microsoft.com/office/powerpoint/2010/main" val="1836805621"/>
              </p:ext>
            </p:extLst>
          </p:nvPr>
        </p:nvGraphicFramePr>
        <p:xfrm>
          <a:off x="1418264" y="3704166"/>
          <a:ext cx="9168773" cy="2407920"/>
        </p:xfrm>
        <a:graphic>
          <a:graphicData uri="http://schemas.openxmlformats.org/drawingml/2006/table">
            <a:tbl>
              <a:tblPr firstRow="1" bandRow="1">
                <a:tableStyleId>{C083E6E3-FA7D-4D7B-A595-EF9225AFEA82}</a:tableStyleId>
              </a:tblPr>
              <a:tblGrid>
                <a:gridCol w="1480265">
                  <a:extLst>
                    <a:ext uri="{9D8B030D-6E8A-4147-A177-3AD203B41FA5}">
                      <a16:colId xmlns:a16="http://schemas.microsoft.com/office/drawing/2014/main" val="3620704172"/>
                    </a:ext>
                  </a:extLst>
                </a:gridCol>
                <a:gridCol w="3844254">
                  <a:extLst>
                    <a:ext uri="{9D8B030D-6E8A-4147-A177-3AD203B41FA5}">
                      <a16:colId xmlns:a16="http://schemas.microsoft.com/office/drawing/2014/main" val="2921904242"/>
                    </a:ext>
                  </a:extLst>
                </a:gridCol>
                <a:gridCol w="3844254">
                  <a:extLst>
                    <a:ext uri="{9D8B030D-6E8A-4147-A177-3AD203B41FA5}">
                      <a16:colId xmlns:a16="http://schemas.microsoft.com/office/drawing/2014/main" val="1547155739"/>
                    </a:ext>
                  </a:extLst>
                </a:gridCol>
              </a:tblGrid>
              <a:tr h="370840">
                <a:tc>
                  <a:txBody>
                    <a:bodyPr/>
                    <a:lstStyle/>
                    <a:p>
                      <a:endParaRPr lang="zh-CN" alt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Generative</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Discriminative</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6790823"/>
                  </a:ext>
                </a:extLst>
              </a:tr>
              <a:tr h="370840">
                <a:tc>
                  <a:txBody>
                    <a:bodyPr/>
                    <a:lstStyle/>
                    <a:p>
                      <a:r>
                        <a:rPr lang="en-US" altLang="zh-CN" sz="2000" dirty="0"/>
                        <a:t>Pros</a:t>
                      </a:r>
                      <a:endParaRPr lang="zh-CN" altLang="en-US" sz="2000" dirty="0"/>
                    </a:p>
                  </a:txBody>
                  <a:tcPr>
                    <a:lnT w="12700" cap="flat" cmpd="sng" algn="ctr">
                      <a:solidFill>
                        <a:schemeClr val="tx1"/>
                      </a:solidFill>
                      <a:prstDash val="solid"/>
                      <a:round/>
                      <a:headEnd type="none" w="med" len="med"/>
                      <a:tailEnd type="none" w="med" len="med"/>
                    </a:lnT>
                    <a:noFill/>
                  </a:tcPr>
                </a:tc>
                <a:tc>
                  <a:txBody>
                    <a:bodyPr/>
                    <a:lstStyle/>
                    <a:p>
                      <a:pPr algn="l"/>
                      <a:r>
                        <a:rPr lang="en-US" altLang="zh-CN" sz="2000" dirty="0"/>
                        <a:t>1.Easy</a:t>
                      </a:r>
                      <a:r>
                        <a:rPr lang="zh-CN" altLang="en-US" sz="2000" dirty="0"/>
                        <a:t> </a:t>
                      </a:r>
                      <a:r>
                        <a:rPr lang="en-US" altLang="zh-CN" sz="2000" dirty="0"/>
                        <a:t>to</a:t>
                      </a:r>
                      <a:r>
                        <a:rPr lang="zh-CN" altLang="en-US" sz="2000" dirty="0"/>
                        <a:t> </a:t>
                      </a:r>
                      <a:r>
                        <a:rPr lang="en-US" altLang="zh-CN" sz="2000" dirty="0"/>
                        <a:t>generate</a:t>
                      </a:r>
                      <a:r>
                        <a:rPr lang="zh-CN" altLang="en-US" sz="2000" dirty="0"/>
                        <a:t> </a:t>
                      </a:r>
                      <a:r>
                        <a:rPr lang="en-US" altLang="zh-CN" sz="2000" dirty="0"/>
                        <a:t>even</a:t>
                      </a:r>
                      <a:r>
                        <a:rPr lang="zh-CN" altLang="en-US" sz="2000" dirty="0"/>
                        <a:t> </a:t>
                      </a:r>
                      <a:r>
                        <a:rPr lang="en-US" altLang="zh-CN" sz="2000" dirty="0"/>
                        <a:t>with</a:t>
                      </a:r>
                      <a:r>
                        <a:rPr lang="zh-CN" altLang="en-US" sz="2000" dirty="0"/>
                        <a:t> </a:t>
                      </a:r>
                      <a:r>
                        <a:rPr lang="en-US" altLang="zh-CN" sz="2000" dirty="0"/>
                        <a:t>deep</a:t>
                      </a:r>
                      <a:r>
                        <a:rPr lang="zh-CN" altLang="en-US" sz="2000" dirty="0"/>
                        <a:t> </a:t>
                      </a:r>
                      <a:r>
                        <a:rPr lang="en-US" altLang="zh-CN" sz="2000" dirty="0"/>
                        <a:t>learning</a:t>
                      </a:r>
                      <a:r>
                        <a:rPr lang="zh-CN" altLang="en-US" sz="2000" dirty="0"/>
                        <a:t> </a:t>
                      </a:r>
                      <a:r>
                        <a:rPr lang="en-US" altLang="zh-CN" sz="2000" dirty="0"/>
                        <a:t>model</a:t>
                      </a:r>
                      <a:endParaRPr lang="zh-CN" altLang="en-US" sz="2000" dirty="0"/>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2000" dirty="0"/>
                        <a:t>1.Consider</a:t>
                      </a:r>
                      <a:r>
                        <a:rPr lang="zh-CN" altLang="en-US" sz="2000" dirty="0"/>
                        <a:t> </a:t>
                      </a:r>
                      <a:r>
                        <a:rPr lang="en-US" altLang="zh-CN" sz="2000" dirty="0"/>
                        <a:t>the</a:t>
                      </a:r>
                      <a:r>
                        <a:rPr lang="zh-CN" altLang="en-US" sz="2000" dirty="0"/>
                        <a:t> </a:t>
                      </a:r>
                      <a:r>
                        <a:rPr lang="en-US" altLang="zh-CN" sz="2000" dirty="0"/>
                        <a:t>big</a:t>
                      </a:r>
                      <a:r>
                        <a:rPr lang="zh-CN" altLang="en-US" sz="2000" dirty="0"/>
                        <a:t> </a:t>
                      </a:r>
                      <a:r>
                        <a:rPr lang="en-US" altLang="zh-CN" sz="2000" dirty="0"/>
                        <a:t>picture,</a:t>
                      </a:r>
                      <a:r>
                        <a:rPr lang="zh-CN" altLang="en-US" sz="2000" dirty="0"/>
                        <a:t> </a:t>
                      </a:r>
                      <a:r>
                        <a:rPr lang="en-US" altLang="zh-CN" sz="2000" dirty="0"/>
                        <a:t>the</a:t>
                      </a:r>
                      <a:r>
                        <a:rPr lang="zh-CN" altLang="en-US" sz="2000" dirty="0"/>
                        <a:t> </a:t>
                      </a:r>
                      <a:r>
                        <a:rPr lang="en-US" altLang="zh-CN" sz="2000" dirty="0"/>
                        <a:t>correlation</a:t>
                      </a:r>
                      <a:r>
                        <a:rPr lang="zh-CN" altLang="en-US" sz="2000" dirty="0"/>
                        <a:t> </a:t>
                      </a:r>
                      <a:r>
                        <a:rPr lang="en-US" altLang="zh-CN" sz="2000" dirty="0"/>
                        <a:t>of</a:t>
                      </a:r>
                      <a:r>
                        <a:rPr lang="zh-CN" altLang="en-US" sz="2000" dirty="0"/>
                        <a:t> </a:t>
                      </a:r>
                      <a:r>
                        <a:rPr lang="en-US" altLang="zh-CN" sz="2000" dirty="0"/>
                        <a:t>each</a:t>
                      </a:r>
                      <a:r>
                        <a:rPr lang="zh-CN" altLang="en-US" sz="2000" dirty="0"/>
                        <a:t> </a:t>
                      </a:r>
                      <a:r>
                        <a:rPr lang="en-US" altLang="zh-CN" sz="2000" dirty="0"/>
                        <a:t>features</a:t>
                      </a:r>
                      <a:endParaRPr lang="zh-CN" altLang="en-US" sz="2000" dirty="0"/>
                    </a:p>
                  </a:txBody>
                  <a:tcPr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3218729"/>
                  </a:ext>
                </a:extLst>
              </a:tr>
              <a:tr h="0">
                <a:tc>
                  <a:txBody>
                    <a:bodyPr/>
                    <a:lstStyle/>
                    <a:p>
                      <a:r>
                        <a:rPr lang="en-US" altLang="zh-CN" sz="2000" dirty="0"/>
                        <a:t>Cons</a:t>
                      </a:r>
                      <a:endParaRPr lang="zh-CN" altLang="en-US" sz="2000" dirty="0"/>
                    </a:p>
                  </a:txBody>
                  <a:tcPr>
                    <a:lnB w="12700" cap="flat" cmpd="sng" algn="ctr">
                      <a:solidFill>
                        <a:schemeClr val="tx1"/>
                      </a:solidFill>
                      <a:prstDash val="solid"/>
                      <a:round/>
                      <a:headEnd type="none" w="med" len="med"/>
                      <a:tailEnd type="none" w="med" len="med"/>
                    </a:lnB>
                  </a:tcPr>
                </a:tc>
                <a:tc>
                  <a:txBody>
                    <a:bodyPr/>
                    <a:lstStyle/>
                    <a:p>
                      <a:pPr algn="l"/>
                      <a:r>
                        <a:rPr lang="en-US" altLang="zh-CN" sz="2000" dirty="0"/>
                        <a:t>1.Only</a:t>
                      </a:r>
                      <a:r>
                        <a:rPr lang="zh-CN" altLang="en-US" sz="2000" dirty="0"/>
                        <a:t> </a:t>
                      </a:r>
                      <a:r>
                        <a:rPr lang="en-US" altLang="zh-CN" sz="2000" dirty="0"/>
                        <a:t>imitate</a:t>
                      </a:r>
                      <a:r>
                        <a:rPr lang="zh-CN" altLang="en-US" sz="2000" dirty="0"/>
                        <a:t> </a:t>
                      </a:r>
                      <a:r>
                        <a:rPr lang="en-US" altLang="zh-CN" sz="2000" dirty="0"/>
                        <a:t>the</a:t>
                      </a:r>
                      <a:r>
                        <a:rPr lang="zh-CN" altLang="en-US" sz="2000" dirty="0"/>
                        <a:t> </a:t>
                      </a:r>
                      <a:r>
                        <a:rPr lang="en-US" altLang="zh-CN" sz="2000" dirty="0"/>
                        <a:t>appearance</a:t>
                      </a:r>
                    </a:p>
                    <a:p>
                      <a:pPr algn="l"/>
                      <a:endParaRPr lang="en-US" altLang="zh-CN" sz="2000" dirty="0"/>
                    </a:p>
                    <a:p>
                      <a:pPr algn="l"/>
                      <a:r>
                        <a:rPr lang="en-US" altLang="zh-CN" sz="2000" dirty="0"/>
                        <a:t>2.Hard</a:t>
                      </a:r>
                      <a:r>
                        <a:rPr lang="zh-CN" altLang="en-US" sz="2000" dirty="0"/>
                        <a:t> </a:t>
                      </a:r>
                      <a:r>
                        <a:rPr lang="en-US" altLang="zh-CN" sz="2000" dirty="0"/>
                        <a:t>to</a:t>
                      </a:r>
                      <a:r>
                        <a:rPr lang="zh-CN" altLang="en-US" sz="2000" dirty="0"/>
                        <a:t> </a:t>
                      </a:r>
                      <a:r>
                        <a:rPr lang="en-US" altLang="zh-CN" sz="2000" dirty="0"/>
                        <a:t>learn</a:t>
                      </a:r>
                      <a:r>
                        <a:rPr lang="zh-CN" altLang="en-US" sz="2000" dirty="0"/>
                        <a:t> </a:t>
                      </a:r>
                      <a:r>
                        <a:rPr lang="en-US" altLang="zh-CN" sz="2000" dirty="0"/>
                        <a:t>the</a:t>
                      </a:r>
                      <a:r>
                        <a:rPr lang="zh-CN" altLang="en-US" sz="2000" dirty="0"/>
                        <a:t> </a:t>
                      </a:r>
                      <a:r>
                        <a:rPr lang="en-US" altLang="zh-CN" sz="2000" dirty="0"/>
                        <a:t>correlation</a:t>
                      </a:r>
                      <a:r>
                        <a:rPr lang="zh-CN" altLang="en-US" sz="2000" dirty="0"/>
                        <a:t> </a:t>
                      </a:r>
                      <a:r>
                        <a:rPr lang="en-US" altLang="zh-CN" sz="2000" dirty="0"/>
                        <a:t>between</a:t>
                      </a:r>
                      <a:r>
                        <a:rPr lang="zh-CN" altLang="en-US" sz="2000" dirty="0"/>
                        <a:t> </a:t>
                      </a:r>
                      <a:r>
                        <a:rPr lang="en-US" altLang="zh-CN" sz="2000" dirty="0"/>
                        <a:t>features</a:t>
                      </a:r>
                      <a:endParaRPr lang="zh-CN" altLang="en-US" sz="2000" dirty="0"/>
                    </a:p>
                  </a:txBody>
                  <a:tcPr anchor="ctr">
                    <a:lnB w="12700" cap="flat" cmpd="sng" algn="ctr">
                      <a:solidFill>
                        <a:schemeClr val="tx1"/>
                      </a:solidFill>
                      <a:prstDash val="solid"/>
                      <a:round/>
                      <a:headEnd type="none" w="med" len="med"/>
                      <a:tailEnd type="none" w="med" len="med"/>
                    </a:lnB>
                  </a:tcPr>
                </a:tc>
                <a:tc>
                  <a:txBody>
                    <a:bodyPr/>
                    <a:lstStyle/>
                    <a:p>
                      <a:pPr algn="l"/>
                      <a:r>
                        <a:rPr lang="en-US" altLang="zh-CN" sz="2000" dirty="0"/>
                        <a:t>1.Generation</a:t>
                      </a:r>
                      <a:r>
                        <a:rPr lang="zh-CN" altLang="en-US" sz="2000" dirty="0"/>
                        <a:t> </a:t>
                      </a:r>
                      <a:r>
                        <a:rPr lang="en-US" altLang="zh-CN" sz="2000" dirty="0"/>
                        <a:t>is</a:t>
                      </a:r>
                      <a:r>
                        <a:rPr lang="zh-CN" altLang="en-US" sz="2000" dirty="0"/>
                        <a:t> </a:t>
                      </a:r>
                      <a:r>
                        <a:rPr lang="en-US" altLang="zh-CN" sz="2000" dirty="0"/>
                        <a:t>not</a:t>
                      </a:r>
                      <a:r>
                        <a:rPr lang="zh-CN" altLang="en-US" sz="2000" dirty="0"/>
                        <a:t> </a:t>
                      </a:r>
                      <a:r>
                        <a:rPr lang="en-US" altLang="zh-CN" sz="2000" dirty="0"/>
                        <a:t>always</a:t>
                      </a:r>
                      <a:r>
                        <a:rPr lang="zh-CN" altLang="en-US" sz="2000" dirty="0"/>
                        <a:t> </a:t>
                      </a:r>
                      <a:r>
                        <a:rPr lang="en-US" altLang="zh-CN" sz="2000" dirty="0"/>
                        <a:t>feasible</a:t>
                      </a:r>
                    </a:p>
                    <a:p>
                      <a:pPr algn="l"/>
                      <a:endParaRPr lang="en-US" altLang="zh-CN" sz="2000" dirty="0"/>
                    </a:p>
                    <a:p>
                      <a:pPr algn="l"/>
                      <a:r>
                        <a:rPr lang="en-US" altLang="zh-CN" sz="2000" dirty="0"/>
                        <a:t>2.Hard</a:t>
                      </a:r>
                      <a:r>
                        <a:rPr lang="zh-CN" altLang="en-US" sz="2000" dirty="0"/>
                        <a:t> </a:t>
                      </a:r>
                      <a:r>
                        <a:rPr lang="en-US" altLang="zh-CN" sz="2000" dirty="0"/>
                        <a:t>to</a:t>
                      </a:r>
                      <a:r>
                        <a:rPr lang="zh-CN" altLang="en-US" sz="2000" dirty="0"/>
                        <a:t> </a:t>
                      </a:r>
                      <a:r>
                        <a:rPr lang="en-US" altLang="zh-CN" sz="2000" dirty="0"/>
                        <a:t>do</a:t>
                      </a:r>
                      <a:r>
                        <a:rPr lang="zh-CN" altLang="en-US" sz="2000" dirty="0"/>
                        <a:t> </a:t>
                      </a:r>
                      <a:r>
                        <a:rPr lang="en-US" altLang="zh-CN" sz="2000" dirty="0"/>
                        <a:t>iterative</a:t>
                      </a:r>
                      <a:r>
                        <a:rPr lang="zh-CN" altLang="en-US" sz="2000" dirty="0"/>
                        <a:t> </a:t>
                      </a:r>
                      <a:r>
                        <a:rPr lang="en-US" altLang="zh-CN" sz="2000" dirty="0"/>
                        <a:t>sampling</a:t>
                      </a:r>
                      <a:endParaRPr lang="zh-CN" altLang="en-US" sz="2000" dirty="0"/>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8421838"/>
                  </a:ext>
                </a:extLst>
              </a:tr>
            </a:tbl>
          </a:graphicData>
        </a:graphic>
      </p:graphicFrame>
    </p:spTree>
    <p:extLst>
      <p:ext uri="{BB962C8B-B14F-4D97-AF65-F5344CB8AC3E}">
        <p14:creationId xmlns:p14="http://schemas.microsoft.com/office/powerpoint/2010/main" val="2530637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FC26CB9-9AB7-3243-8394-823867570F1B}"/>
              </a:ext>
            </a:extLst>
          </p:cNvPr>
          <p:cNvSpPr txBox="1"/>
          <p:nvPr/>
        </p:nvSpPr>
        <p:spPr>
          <a:xfrm>
            <a:off x="0" y="26873"/>
            <a:ext cx="12192000" cy="523220"/>
          </a:xfrm>
          <a:prstGeom prst="rect">
            <a:avLst/>
          </a:prstGeom>
          <a:noFill/>
        </p:spPr>
        <p:txBody>
          <a:bodyPr wrap="square" rtlCol="0">
            <a:spAutoFit/>
          </a:bodyPr>
          <a:lstStyle/>
          <a:p>
            <a:pPr marL="285750" indent="-285750">
              <a:buFont typeface="Wingdings" pitchFamily="2" charset="2"/>
              <a:buChar char="u"/>
            </a:pPr>
            <a:r>
              <a:rPr kumimoji="1" lang="en-US" altLang="zh-CN" sz="2800" b="1" dirty="0"/>
              <a:t>Method--</a:t>
            </a:r>
            <a:r>
              <a:rPr lang="en-US" altLang="zh-CN" sz="2800" b="1" dirty="0"/>
              <a:t>conditional Generative Adversarial Networks (</a:t>
            </a:r>
            <a:r>
              <a:rPr lang="en-US" altLang="zh-CN" sz="2800" b="1" dirty="0" err="1"/>
              <a:t>cGAN</a:t>
            </a:r>
            <a:r>
              <a:rPr lang="en-US" altLang="zh-CN" sz="2800" b="1" dirty="0"/>
              <a:t>)</a:t>
            </a:r>
            <a:r>
              <a:rPr lang="zh-CN" altLang="zh-CN" sz="2800" dirty="0">
                <a:effectLst/>
              </a:rPr>
              <a:t> </a:t>
            </a:r>
            <a:endParaRPr kumimoji="1" lang="zh-CN" altLang="en-US" sz="2800" dirty="0"/>
          </a:p>
        </p:txBody>
      </p:sp>
      <p:sp>
        <p:nvSpPr>
          <p:cNvPr id="5" name="文本框 4">
            <a:extLst>
              <a:ext uri="{FF2B5EF4-FFF2-40B4-BE49-F238E27FC236}">
                <a16:creationId xmlns:a16="http://schemas.microsoft.com/office/drawing/2014/main" id="{C0267317-0808-8F4E-9D40-439D44D3FEC7}"/>
              </a:ext>
            </a:extLst>
          </p:cNvPr>
          <p:cNvSpPr txBox="1"/>
          <p:nvPr/>
        </p:nvSpPr>
        <p:spPr>
          <a:xfrm>
            <a:off x="173663" y="788132"/>
            <a:ext cx="11742111" cy="2308324"/>
          </a:xfrm>
          <a:prstGeom prst="rect">
            <a:avLst/>
          </a:prstGeom>
          <a:noFill/>
        </p:spPr>
        <p:txBody>
          <a:bodyPr wrap="square" rtlCol="0">
            <a:spAutoFit/>
          </a:bodyPr>
          <a:lstStyle/>
          <a:p>
            <a:r>
              <a:rPr kumimoji="1" lang="en-US" altLang="zh-CN" b="1" dirty="0"/>
              <a:t>III.</a:t>
            </a:r>
            <a:r>
              <a:rPr kumimoji="1" lang="zh-CN" altLang="en-US" b="1" dirty="0"/>
              <a:t> </a:t>
            </a:r>
            <a:r>
              <a:rPr kumimoji="1" lang="en-US" altLang="zh-CN" b="1" dirty="0"/>
              <a:t>What</a:t>
            </a:r>
            <a:r>
              <a:rPr kumimoji="1" lang="zh-CN" altLang="en-US" b="1" dirty="0"/>
              <a:t> </a:t>
            </a:r>
            <a:r>
              <a:rPr kumimoji="1" lang="en-US" altLang="zh-CN" b="1" dirty="0"/>
              <a:t>is</a:t>
            </a:r>
            <a:r>
              <a:rPr kumimoji="1" lang="zh-CN" altLang="en-US" b="1" dirty="0"/>
              <a:t> </a:t>
            </a:r>
            <a:r>
              <a:rPr kumimoji="1" lang="en-US" altLang="zh-CN" b="1" dirty="0">
                <a:solidFill>
                  <a:srgbClr val="FF0000"/>
                </a:solidFill>
              </a:rPr>
              <a:t>Conditional</a:t>
            </a:r>
            <a:r>
              <a:rPr kumimoji="1" lang="zh-CN" altLang="en-US" b="1" dirty="0"/>
              <a:t> </a:t>
            </a:r>
            <a:r>
              <a:rPr lang="en-US" altLang="zh-CN" b="1" dirty="0">
                <a:solidFill>
                  <a:prstClr val="black"/>
                </a:solidFill>
              </a:rPr>
              <a:t>Generative </a:t>
            </a:r>
            <a:r>
              <a:rPr lang="en-US" altLang="zh-CN" b="1" dirty="0"/>
              <a:t>Adversarial</a:t>
            </a:r>
            <a:r>
              <a:rPr lang="en-US" altLang="zh-CN" b="1" dirty="0">
                <a:solidFill>
                  <a:prstClr val="black"/>
                </a:solidFill>
              </a:rPr>
              <a:t> Networks(GAN)?</a:t>
            </a:r>
          </a:p>
          <a:p>
            <a:endParaRPr lang="en-US" altLang="zh-CN" b="1" dirty="0">
              <a:solidFill>
                <a:prstClr val="black"/>
              </a:solidFill>
            </a:endParaRPr>
          </a:p>
          <a:p>
            <a:r>
              <a:rPr kumimoji="1" lang="zh-CN" altLang="en-US" b="1" dirty="0">
                <a:solidFill>
                  <a:prstClr val="black"/>
                </a:solidFill>
              </a:rPr>
              <a:t>     </a:t>
            </a:r>
            <a:r>
              <a:rPr kumimoji="1" lang="en-US" altLang="zh-CN" b="1" dirty="0">
                <a:solidFill>
                  <a:prstClr val="black"/>
                </a:solidFill>
              </a:rPr>
              <a:t>Like</a:t>
            </a:r>
            <a:r>
              <a:rPr kumimoji="1" lang="zh-CN" altLang="en-US" b="1" dirty="0">
                <a:solidFill>
                  <a:prstClr val="black"/>
                </a:solidFill>
              </a:rPr>
              <a:t> </a:t>
            </a:r>
            <a:r>
              <a:rPr kumimoji="1" lang="en-US" altLang="zh-CN" b="1" dirty="0">
                <a:solidFill>
                  <a:prstClr val="black"/>
                </a:solidFill>
              </a:rPr>
              <a:t>supervised</a:t>
            </a:r>
            <a:r>
              <a:rPr kumimoji="1" lang="zh-CN" altLang="en-US" b="1" dirty="0">
                <a:solidFill>
                  <a:prstClr val="black"/>
                </a:solidFill>
              </a:rPr>
              <a:t> </a:t>
            </a:r>
            <a:r>
              <a:rPr kumimoji="1" lang="en-US" altLang="zh-CN" b="1" dirty="0">
                <a:solidFill>
                  <a:prstClr val="black"/>
                </a:solidFill>
              </a:rPr>
              <a:t>learning</a:t>
            </a:r>
            <a:r>
              <a:rPr kumimoji="1" lang="zh-CN" altLang="en-US" b="1" dirty="0">
                <a:solidFill>
                  <a:prstClr val="black"/>
                </a:solidFill>
              </a:rPr>
              <a:t> </a:t>
            </a:r>
            <a:r>
              <a:rPr kumimoji="1" lang="en-US" altLang="zh-CN" b="1" dirty="0">
                <a:solidFill>
                  <a:prstClr val="black"/>
                </a:solidFill>
              </a:rPr>
              <a:t>approach,</a:t>
            </a:r>
            <a:r>
              <a:rPr kumimoji="1" lang="zh-CN" altLang="en-US" b="1" dirty="0">
                <a:solidFill>
                  <a:prstClr val="black"/>
                </a:solidFill>
              </a:rPr>
              <a:t> </a:t>
            </a:r>
            <a:r>
              <a:rPr kumimoji="1" lang="en-US" altLang="zh-CN" b="1" dirty="0">
                <a:solidFill>
                  <a:prstClr val="black"/>
                </a:solidFill>
              </a:rPr>
              <a:t>the</a:t>
            </a:r>
            <a:r>
              <a:rPr kumimoji="1" lang="zh-CN" altLang="en-US" b="1" dirty="0">
                <a:solidFill>
                  <a:prstClr val="black"/>
                </a:solidFill>
              </a:rPr>
              <a:t> </a:t>
            </a:r>
            <a:r>
              <a:rPr kumimoji="1" lang="en-US" altLang="zh-CN" b="1" dirty="0">
                <a:solidFill>
                  <a:prstClr val="black"/>
                </a:solidFill>
              </a:rPr>
              <a:t>input</a:t>
            </a:r>
            <a:r>
              <a:rPr kumimoji="1" lang="zh-CN" altLang="en-US" b="1" dirty="0">
                <a:solidFill>
                  <a:prstClr val="black"/>
                </a:solidFill>
              </a:rPr>
              <a:t> </a:t>
            </a:r>
            <a:r>
              <a:rPr kumimoji="1" lang="en-US" altLang="zh-CN" b="1" dirty="0">
                <a:solidFill>
                  <a:prstClr val="black"/>
                </a:solidFill>
              </a:rPr>
              <a:t>has</a:t>
            </a:r>
            <a:r>
              <a:rPr kumimoji="1" lang="zh-CN" altLang="en-US" b="1" dirty="0">
                <a:solidFill>
                  <a:prstClr val="black"/>
                </a:solidFill>
              </a:rPr>
              <a:t> </a:t>
            </a:r>
            <a:r>
              <a:rPr kumimoji="1" lang="en-US" altLang="zh-CN" b="1" dirty="0">
                <a:solidFill>
                  <a:prstClr val="black"/>
                </a:solidFill>
              </a:rPr>
              <a:t>meanings, the input should be a pair</a:t>
            </a:r>
            <a:r>
              <a:rPr kumimoji="1" lang="zh-CN" altLang="en-US" b="1" dirty="0"/>
              <a:t> </a:t>
            </a:r>
            <a:endParaRPr kumimoji="1" lang="en-US" altLang="zh-CN" b="1" dirty="0"/>
          </a:p>
          <a:p>
            <a:endParaRPr kumimoji="1" lang="en-US" altLang="zh-CN" b="1" dirty="0"/>
          </a:p>
          <a:p>
            <a:r>
              <a:rPr kumimoji="1" lang="en-US" altLang="zh-CN" b="1" dirty="0"/>
              <a:t>IV.</a:t>
            </a:r>
            <a:r>
              <a:rPr kumimoji="1" lang="zh-CN" altLang="en-US" b="1" dirty="0"/>
              <a:t> </a:t>
            </a:r>
            <a:r>
              <a:rPr kumimoji="1" lang="en-US" altLang="zh-CN" b="1" dirty="0"/>
              <a:t>Where to use Conditional</a:t>
            </a:r>
            <a:r>
              <a:rPr kumimoji="1" lang="zh-CN" altLang="en-US" b="1" dirty="0"/>
              <a:t> </a:t>
            </a:r>
            <a:r>
              <a:rPr lang="en-US" altLang="zh-CN" b="1" dirty="0">
                <a:solidFill>
                  <a:prstClr val="black"/>
                </a:solidFill>
              </a:rPr>
              <a:t>Generative </a:t>
            </a:r>
            <a:r>
              <a:rPr lang="en-US" altLang="zh-CN" b="1" dirty="0"/>
              <a:t>Adversarial</a:t>
            </a:r>
            <a:r>
              <a:rPr lang="en-US" altLang="zh-CN" b="1" dirty="0">
                <a:solidFill>
                  <a:prstClr val="black"/>
                </a:solidFill>
              </a:rPr>
              <a:t> Networks(GAN)?</a:t>
            </a:r>
            <a:endParaRPr kumimoji="1" lang="en-US" altLang="zh-CN" b="1" dirty="0"/>
          </a:p>
          <a:p>
            <a:pPr marL="742950" lvl="1" indent="-285750">
              <a:buFont typeface="Wingdings" pitchFamily="2" charset="2"/>
              <a:buChar char="l"/>
            </a:pPr>
            <a:r>
              <a:rPr kumimoji="1" lang="en-US" altLang="zh-CN" b="1" dirty="0"/>
              <a:t>Text</a:t>
            </a:r>
            <a:r>
              <a:rPr kumimoji="1" lang="zh-CN" altLang="en-US" b="1" dirty="0"/>
              <a:t> </a:t>
            </a:r>
            <a:r>
              <a:rPr kumimoji="1" lang="en-US" altLang="zh-CN" b="1" dirty="0"/>
              <a:t>to</a:t>
            </a:r>
            <a:r>
              <a:rPr kumimoji="1" lang="zh-CN" altLang="en-US" b="1" dirty="0"/>
              <a:t> </a:t>
            </a:r>
            <a:r>
              <a:rPr kumimoji="1" lang="en-US" altLang="zh-CN" b="1" dirty="0"/>
              <a:t>Image</a:t>
            </a:r>
          </a:p>
          <a:p>
            <a:pPr marL="742950" lvl="1" indent="-285750">
              <a:buFont typeface="Wingdings" pitchFamily="2" charset="2"/>
              <a:buChar char="l"/>
            </a:pPr>
            <a:r>
              <a:rPr kumimoji="1" lang="en-US" altLang="zh-CN" b="1" dirty="0">
                <a:solidFill>
                  <a:srgbClr val="FF0000"/>
                </a:solidFill>
              </a:rPr>
              <a:t>Image</a:t>
            </a:r>
            <a:r>
              <a:rPr kumimoji="1" lang="zh-CN" altLang="en-US" b="1" dirty="0">
                <a:solidFill>
                  <a:srgbClr val="FF0000"/>
                </a:solidFill>
              </a:rPr>
              <a:t> </a:t>
            </a:r>
            <a:r>
              <a:rPr kumimoji="1" lang="en-US" altLang="zh-CN" b="1" dirty="0">
                <a:solidFill>
                  <a:srgbClr val="FF0000"/>
                </a:solidFill>
              </a:rPr>
              <a:t>to</a:t>
            </a:r>
            <a:r>
              <a:rPr kumimoji="1" lang="zh-CN" altLang="en-US" b="1" dirty="0">
                <a:solidFill>
                  <a:srgbClr val="FF0000"/>
                </a:solidFill>
              </a:rPr>
              <a:t> </a:t>
            </a:r>
            <a:r>
              <a:rPr kumimoji="1" lang="en-US" altLang="zh-CN" b="1" dirty="0">
                <a:solidFill>
                  <a:srgbClr val="FF0000"/>
                </a:solidFill>
              </a:rPr>
              <a:t>Image</a:t>
            </a:r>
          </a:p>
          <a:p>
            <a:pPr marL="742950" lvl="1" indent="-285750">
              <a:buFont typeface="Wingdings" pitchFamily="2" charset="2"/>
              <a:buChar char="l"/>
            </a:pPr>
            <a:r>
              <a:rPr kumimoji="1" lang="en-US" altLang="zh-CN" b="1" dirty="0"/>
              <a:t>Speech</a:t>
            </a:r>
            <a:r>
              <a:rPr kumimoji="1" lang="zh-CN" altLang="en-US" b="1" dirty="0"/>
              <a:t> </a:t>
            </a:r>
            <a:r>
              <a:rPr kumimoji="1" lang="en-US" altLang="zh-CN" b="1" dirty="0"/>
              <a:t>Enhancement</a:t>
            </a:r>
          </a:p>
        </p:txBody>
      </p:sp>
      <p:pic>
        <p:nvPicPr>
          <p:cNvPr id="6" name="图片 5">
            <a:extLst>
              <a:ext uri="{FF2B5EF4-FFF2-40B4-BE49-F238E27FC236}">
                <a16:creationId xmlns:a16="http://schemas.microsoft.com/office/drawing/2014/main" id="{95A87DCC-1E17-CB40-A7E6-B258BB8600CF}"/>
              </a:ext>
            </a:extLst>
          </p:cNvPr>
          <p:cNvPicPr>
            <a:picLocks noChangeAspect="1"/>
          </p:cNvPicPr>
          <p:nvPr/>
        </p:nvPicPr>
        <p:blipFill>
          <a:blip r:embed="rId3"/>
          <a:stretch>
            <a:fillRect/>
          </a:stretch>
        </p:blipFill>
        <p:spPr>
          <a:xfrm>
            <a:off x="588001" y="3508347"/>
            <a:ext cx="4968258" cy="1689043"/>
          </a:xfrm>
          <a:prstGeom prst="rect">
            <a:avLst/>
          </a:prstGeom>
        </p:spPr>
      </p:pic>
      <p:pic>
        <p:nvPicPr>
          <p:cNvPr id="7" name="图片 6">
            <a:extLst>
              <a:ext uri="{FF2B5EF4-FFF2-40B4-BE49-F238E27FC236}">
                <a16:creationId xmlns:a16="http://schemas.microsoft.com/office/drawing/2014/main" id="{9EF8C0E0-A01A-3E48-AA93-21ED8C3E6E4F}"/>
              </a:ext>
            </a:extLst>
          </p:cNvPr>
          <p:cNvPicPr>
            <a:picLocks noChangeAspect="1"/>
          </p:cNvPicPr>
          <p:nvPr/>
        </p:nvPicPr>
        <p:blipFill>
          <a:blip r:embed="rId4"/>
          <a:stretch>
            <a:fillRect/>
          </a:stretch>
        </p:blipFill>
        <p:spPr>
          <a:xfrm>
            <a:off x="6510337" y="3235963"/>
            <a:ext cx="4541828" cy="1961427"/>
          </a:xfrm>
          <a:prstGeom prst="rect">
            <a:avLst/>
          </a:prstGeom>
        </p:spPr>
      </p:pic>
      <p:sp>
        <p:nvSpPr>
          <p:cNvPr id="9" name="左大括号 8">
            <a:extLst>
              <a:ext uri="{FF2B5EF4-FFF2-40B4-BE49-F238E27FC236}">
                <a16:creationId xmlns:a16="http://schemas.microsoft.com/office/drawing/2014/main" id="{44EDE104-C0AC-1647-9413-50505A98782B}"/>
              </a:ext>
            </a:extLst>
          </p:cNvPr>
          <p:cNvSpPr/>
          <p:nvPr/>
        </p:nvSpPr>
        <p:spPr>
          <a:xfrm rot="16200000">
            <a:off x="2949141" y="3410702"/>
            <a:ext cx="245977" cy="3771900"/>
          </a:xfrm>
          <a:prstGeom prst="leftBrace">
            <a:avLst>
              <a:gd name="adj1" fmla="val 27201"/>
              <a:gd name="adj2" fmla="val 50000"/>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0" name="左大括号 9">
            <a:extLst>
              <a:ext uri="{FF2B5EF4-FFF2-40B4-BE49-F238E27FC236}">
                <a16:creationId xmlns:a16="http://schemas.microsoft.com/office/drawing/2014/main" id="{E3D6E080-CB86-4049-9482-8358784C946F}"/>
              </a:ext>
            </a:extLst>
          </p:cNvPr>
          <p:cNvSpPr/>
          <p:nvPr/>
        </p:nvSpPr>
        <p:spPr>
          <a:xfrm rot="16200000">
            <a:off x="8759392" y="3434429"/>
            <a:ext cx="245977" cy="3771900"/>
          </a:xfrm>
          <a:prstGeom prst="leftBrace">
            <a:avLst>
              <a:gd name="adj1" fmla="val 27201"/>
              <a:gd name="adj2" fmla="val 50000"/>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5594D434-E512-0244-A1A8-A9B19DA131CE}"/>
              </a:ext>
            </a:extLst>
          </p:cNvPr>
          <p:cNvSpPr txBox="1"/>
          <p:nvPr/>
        </p:nvSpPr>
        <p:spPr>
          <a:xfrm>
            <a:off x="2459904" y="5571955"/>
            <a:ext cx="1569171" cy="369332"/>
          </a:xfrm>
          <a:prstGeom prst="rect">
            <a:avLst/>
          </a:prstGeom>
          <a:noFill/>
        </p:spPr>
        <p:txBody>
          <a:bodyPr wrap="square" rtlCol="0">
            <a:spAutoFit/>
          </a:bodyPr>
          <a:lstStyle/>
          <a:p>
            <a:r>
              <a:rPr kumimoji="1" lang="en-US" altLang="zh-CN" b="1" dirty="0"/>
              <a:t>Generator</a:t>
            </a:r>
            <a:endParaRPr kumimoji="1" lang="zh-CN" altLang="en-US" b="1" dirty="0"/>
          </a:p>
        </p:txBody>
      </p:sp>
      <p:sp>
        <p:nvSpPr>
          <p:cNvPr id="12" name="文本框 11">
            <a:extLst>
              <a:ext uri="{FF2B5EF4-FFF2-40B4-BE49-F238E27FC236}">
                <a16:creationId xmlns:a16="http://schemas.microsoft.com/office/drawing/2014/main" id="{79980C90-EC20-534E-9DD2-821F78F17A8F}"/>
              </a:ext>
            </a:extLst>
          </p:cNvPr>
          <p:cNvSpPr txBox="1"/>
          <p:nvPr/>
        </p:nvSpPr>
        <p:spPr>
          <a:xfrm>
            <a:off x="8083191" y="5453029"/>
            <a:ext cx="1816820" cy="369332"/>
          </a:xfrm>
          <a:prstGeom prst="rect">
            <a:avLst/>
          </a:prstGeom>
          <a:noFill/>
        </p:spPr>
        <p:txBody>
          <a:bodyPr wrap="square" rtlCol="0">
            <a:spAutoFit/>
          </a:bodyPr>
          <a:lstStyle/>
          <a:p>
            <a:r>
              <a:rPr kumimoji="1" lang="en-US" altLang="zh-CN" b="1" dirty="0"/>
              <a:t>Discriminator</a:t>
            </a:r>
            <a:endParaRPr kumimoji="1" lang="zh-CN" altLang="en-US" b="1" dirty="0"/>
          </a:p>
        </p:txBody>
      </p:sp>
    </p:spTree>
    <p:extLst>
      <p:ext uri="{BB962C8B-B14F-4D97-AF65-F5344CB8AC3E}">
        <p14:creationId xmlns:p14="http://schemas.microsoft.com/office/powerpoint/2010/main" val="3819835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AB4C3B4-89D4-0146-B09B-1E691862B738}"/>
              </a:ext>
            </a:extLst>
          </p:cNvPr>
          <p:cNvSpPr txBox="1"/>
          <p:nvPr/>
        </p:nvSpPr>
        <p:spPr>
          <a:xfrm>
            <a:off x="0" y="32692"/>
            <a:ext cx="12192000" cy="523220"/>
          </a:xfrm>
          <a:prstGeom prst="rect">
            <a:avLst/>
          </a:prstGeom>
          <a:noFill/>
        </p:spPr>
        <p:txBody>
          <a:bodyPr wrap="square" rtlCol="0">
            <a:spAutoFit/>
          </a:bodyPr>
          <a:lstStyle/>
          <a:p>
            <a:pPr marL="285750" indent="-285750">
              <a:buFont typeface="Wingdings" pitchFamily="2" charset="2"/>
              <a:buChar char="u"/>
            </a:pPr>
            <a:r>
              <a:rPr kumimoji="1" lang="en-US" altLang="zh-CN" sz="2800" b="1" dirty="0"/>
              <a:t>Specific Approach</a:t>
            </a:r>
            <a:endParaRPr kumimoji="1" lang="zh-CN" altLang="en-US" sz="2800" dirty="0"/>
          </a:p>
        </p:txBody>
      </p:sp>
      <p:sp>
        <p:nvSpPr>
          <p:cNvPr id="5" name="文本框 4">
            <a:extLst>
              <a:ext uri="{FF2B5EF4-FFF2-40B4-BE49-F238E27FC236}">
                <a16:creationId xmlns:a16="http://schemas.microsoft.com/office/drawing/2014/main" id="{EE473953-A080-DE43-9BED-0C82A0ADEAF7}"/>
              </a:ext>
            </a:extLst>
          </p:cNvPr>
          <p:cNvSpPr txBox="1"/>
          <p:nvPr/>
        </p:nvSpPr>
        <p:spPr>
          <a:xfrm>
            <a:off x="187952" y="586689"/>
            <a:ext cx="9372600" cy="3477875"/>
          </a:xfrm>
          <a:prstGeom prst="rect">
            <a:avLst/>
          </a:prstGeom>
          <a:noFill/>
        </p:spPr>
        <p:txBody>
          <a:bodyPr wrap="square" rtlCol="0">
            <a:spAutoFit/>
          </a:bodyPr>
          <a:lstStyle/>
          <a:p>
            <a:pPr marL="285750" indent="-285750">
              <a:buFont typeface="Wingdings" pitchFamily="2" charset="2"/>
              <a:buChar char="l"/>
            </a:pPr>
            <a:r>
              <a:rPr kumimoji="1" lang="en-US" altLang="zh-CN" sz="2000" b="1" dirty="0"/>
              <a:t>Training data: 5 sketch results for 1 training image</a:t>
            </a:r>
          </a:p>
          <a:p>
            <a:pPr marL="285750" indent="-285750">
              <a:buFont typeface="Wingdings" pitchFamily="2" charset="2"/>
              <a:buChar char="l"/>
            </a:pPr>
            <a:endParaRPr kumimoji="1" lang="en-US" altLang="zh-CN" sz="2000" b="1" dirty="0"/>
          </a:p>
          <a:p>
            <a:pPr marL="285750" indent="-285750">
              <a:buFont typeface="Wingdings" pitchFamily="2" charset="2"/>
              <a:buChar char="l"/>
            </a:pPr>
            <a:endParaRPr kumimoji="1" lang="en-US" altLang="zh-CN" sz="2000" b="1" dirty="0"/>
          </a:p>
          <a:p>
            <a:pPr marL="285750" indent="-285750">
              <a:buFont typeface="Wingdings" pitchFamily="2" charset="2"/>
              <a:buChar char="l"/>
            </a:pPr>
            <a:endParaRPr kumimoji="1" lang="en-US" altLang="zh-CN" sz="2000" b="1" dirty="0"/>
          </a:p>
          <a:p>
            <a:pPr marL="285750" indent="-285750">
              <a:buFont typeface="Wingdings" pitchFamily="2" charset="2"/>
              <a:buChar char="l"/>
            </a:pPr>
            <a:endParaRPr kumimoji="1" lang="en-US" altLang="zh-CN" sz="2000" b="1" dirty="0"/>
          </a:p>
          <a:p>
            <a:pPr marL="285750" indent="-285750">
              <a:buFont typeface="Wingdings" pitchFamily="2" charset="2"/>
              <a:buChar char="l"/>
            </a:pPr>
            <a:endParaRPr kumimoji="1" lang="en-US" altLang="zh-CN" sz="2000" b="1" dirty="0"/>
          </a:p>
          <a:p>
            <a:pPr marL="285750" indent="-285750">
              <a:buFont typeface="Wingdings" pitchFamily="2" charset="2"/>
              <a:buChar char="l"/>
            </a:pPr>
            <a:endParaRPr kumimoji="1" lang="en-US" altLang="zh-CN" sz="2000" b="1" dirty="0"/>
          </a:p>
          <a:p>
            <a:pPr marL="285750" indent="-285750">
              <a:buFont typeface="Wingdings" pitchFamily="2" charset="2"/>
              <a:buChar char="l"/>
            </a:pPr>
            <a:endParaRPr kumimoji="1" lang="en-US" altLang="zh-CN" sz="2000" b="1" dirty="0"/>
          </a:p>
          <a:p>
            <a:pPr marL="285750" indent="-285750">
              <a:buFont typeface="Wingdings" pitchFamily="2" charset="2"/>
              <a:buChar char="l"/>
            </a:pPr>
            <a:r>
              <a:rPr kumimoji="1" lang="en-US" altLang="zh-CN" sz="2000" b="1" dirty="0"/>
              <a:t>Output: not a simple combination of ground truths, but soft representation</a:t>
            </a:r>
          </a:p>
          <a:p>
            <a:pPr marL="285750" indent="-285750">
              <a:buFont typeface="Wingdings" pitchFamily="2" charset="2"/>
              <a:buChar char="l"/>
            </a:pPr>
            <a:endParaRPr kumimoji="1" lang="en-US" altLang="zh-CN" sz="2000" b="1" dirty="0"/>
          </a:p>
          <a:p>
            <a:pPr marL="285750" indent="-285750">
              <a:buFont typeface="Wingdings" pitchFamily="2" charset="2"/>
              <a:buChar char="l"/>
            </a:pPr>
            <a:r>
              <a:rPr kumimoji="1" lang="en" altLang="zh-CN" sz="2000" b="1" dirty="0" err="1"/>
              <a:t>cGAN</a:t>
            </a:r>
            <a:r>
              <a:rPr kumimoji="1" lang="en" altLang="zh-CN" sz="2000" b="1" dirty="0"/>
              <a:t> with a novel MM-loss </a:t>
            </a:r>
            <a:endParaRPr kumimoji="1" lang="zh-CN" altLang="en-US" sz="2000" b="1" dirty="0"/>
          </a:p>
        </p:txBody>
      </p:sp>
      <p:pic>
        <p:nvPicPr>
          <p:cNvPr id="6" name="图片 5">
            <a:extLst>
              <a:ext uri="{FF2B5EF4-FFF2-40B4-BE49-F238E27FC236}">
                <a16:creationId xmlns:a16="http://schemas.microsoft.com/office/drawing/2014/main" id="{9B026777-CEA0-934A-BABB-F38B3B9F492E}"/>
              </a:ext>
            </a:extLst>
          </p:cNvPr>
          <p:cNvPicPr>
            <a:picLocks noChangeAspect="1"/>
          </p:cNvPicPr>
          <p:nvPr/>
        </p:nvPicPr>
        <p:blipFill>
          <a:blip r:embed="rId3"/>
          <a:stretch>
            <a:fillRect/>
          </a:stretch>
        </p:blipFill>
        <p:spPr>
          <a:xfrm>
            <a:off x="983484" y="1048354"/>
            <a:ext cx="8765020" cy="1994884"/>
          </a:xfrm>
          <a:prstGeom prst="rect">
            <a:avLst/>
          </a:prstGeom>
        </p:spPr>
      </p:pic>
      <p:pic>
        <p:nvPicPr>
          <p:cNvPr id="7" name="图片 6">
            <a:extLst>
              <a:ext uri="{FF2B5EF4-FFF2-40B4-BE49-F238E27FC236}">
                <a16:creationId xmlns:a16="http://schemas.microsoft.com/office/drawing/2014/main" id="{1ADC8F0B-882C-E745-BE47-DBBBB93A63ED}"/>
              </a:ext>
            </a:extLst>
          </p:cNvPr>
          <p:cNvPicPr/>
          <p:nvPr/>
        </p:nvPicPr>
        <p:blipFill>
          <a:blip r:embed="rId4"/>
          <a:stretch>
            <a:fillRect/>
          </a:stretch>
        </p:blipFill>
        <p:spPr>
          <a:xfrm>
            <a:off x="1103313" y="3998492"/>
            <a:ext cx="8765020" cy="2906712"/>
          </a:xfrm>
          <a:prstGeom prst="rect">
            <a:avLst/>
          </a:prstGeom>
        </p:spPr>
      </p:pic>
    </p:spTree>
    <p:extLst>
      <p:ext uri="{BB962C8B-B14F-4D97-AF65-F5344CB8AC3E}">
        <p14:creationId xmlns:p14="http://schemas.microsoft.com/office/powerpoint/2010/main" val="3763267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C9DEBFD-3041-EF48-B959-8598F23D564A}"/>
              </a:ext>
            </a:extLst>
          </p:cNvPr>
          <p:cNvSpPr txBox="1"/>
          <p:nvPr/>
        </p:nvSpPr>
        <p:spPr>
          <a:xfrm>
            <a:off x="0" y="32692"/>
            <a:ext cx="12192000" cy="523220"/>
          </a:xfrm>
          <a:prstGeom prst="rect">
            <a:avLst/>
          </a:prstGeom>
          <a:noFill/>
        </p:spPr>
        <p:txBody>
          <a:bodyPr wrap="square" rtlCol="0">
            <a:spAutoFit/>
          </a:bodyPr>
          <a:lstStyle/>
          <a:p>
            <a:pPr marL="285750" indent="-285750">
              <a:buFont typeface="Wingdings" pitchFamily="2" charset="2"/>
              <a:buChar char="u"/>
            </a:pPr>
            <a:r>
              <a:rPr kumimoji="1" lang="en-US" altLang="zh-CN" sz="2800" b="1" dirty="0"/>
              <a:t>Basic</a:t>
            </a:r>
            <a:r>
              <a:rPr kumimoji="1" lang="zh-CN" altLang="en-US" sz="2800" b="1" dirty="0"/>
              <a:t> </a:t>
            </a:r>
            <a:r>
              <a:rPr kumimoji="1" lang="en-US" altLang="zh-CN" sz="2800" b="1" dirty="0"/>
              <a:t>Algorithm</a:t>
            </a:r>
            <a:endParaRPr kumimoji="1" lang="zh-CN" altLang="en-US" sz="2800" dirty="0"/>
          </a:p>
        </p:txBody>
      </p:sp>
      <p:sp>
        <p:nvSpPr>
          <p:cNvPr id="5" name="文本框 4">
            <a:extLst>
              <a:ext uri="{FF2B5EF4-FFF2-40B4-BE49-F238E27FC236}">
                <a16:creationId xmlns:a16="http://schemas.microsoft.com/office/drawing/2014/main" id="{F04DA4F0-EEC9-1044-88EC-2AAF392BE018}"/>
              </a:ext>
            </a:extLst>
          </p:cNvPr>
          <p:cNvSpPr txBox="1"/>
          <p:nvPr/>
        </p:nvSpPr>
        <p:spPr>
          <a:xfrm>
            <a:off x="387977" y="555912"/>
            <a:ext cx="9372600" cy="6186309"/>
          </a:xfrm>
          <a:prstGeom prst="rect">
            <a:avLst/>
          </a:prstGeom>
          <a:noFill/>
        </p:spPr>
        <p:txBody>
          <a:bodyPr wrap="square" rtlCol="0">
            <a:spAutoFit/>
          </a:bodyPr>
          <a:lstStyle/>
          <a:p>
            <a:pPr marL="400050" indent="-400050">
              <a:buAutoNum type="romanUcPeriod"/>
            </a:pPr>
            <a:r>
              <a:rPr kumimoji="1" lang="en-US" altLang="zh-CN" b="1" dirty="0"/>
              <a:t>Design</a:t>
            </a:r>
            <a:r>
              <a:rPr kumimoji="1" lang="zh-CN" altLang="en-US" b="1" dirty="0"/>
              <a:t> </a:t>
            </a:r>
            <a:r>
              <a:rPr kumimoji="1" lang="en-US" altLang="zh-CN" b="1" dirty="0"/>
              <a:t>the</a:t>
            </a:r>
            <a:r>
              <a:rPr kumimoji="1" lang="zh-CN" altLang="en-US" b="1" dirty="0"/>
              <a:t> </a:t>
            </a:r>
            <a:r>
              <a:rPr kumimoji="1" lang="en-US" altLang="zh-CN" b="1" dirty="0"/>
              <a:t>model(neural</a:t>
            </a:r>
            <a:r>
              <a:rPr kumimoji="1" lang="zh-CN" altLang="en-US" b="1" dirty="0"/>
              <a:t> </a:t>
            </a:r>
            <a:r>
              <a:rPr kumimoji="1" lang="en-US" altLang="zh-CN" b="1" dirty="0"/>
              <a:t>network/function</a:t>
            </a:r>
            <a:r>
              <a:rPr kumimoji="1" lang="zh-CN" altLang="en-US" b="1" dirty="0"/>
              <a:t> </a:t>
            </a:r>
            <a:r>
              <a:rPr kumimoji="1" lang="en-US" altLang="zh-CN" b="1" dirty="0"/>
              <a:t>set)</a:t>
            </a:r>
          </a:p>
          <a:p>
            <a:pPr marL="400050" indent="-400050">
              <a:buAutoNum type="romanUcPeriod"/>
            </a:pPr>
            <a:endParaRPr kumimoji="1" lang="en-US" altLang="zh-CN" b="1" dirty="0"/>
          </a:p>
          <a:p>
            <a:pPr marL="400050" indent="-400050">
              <a:buAutoNum type="romanUcPeriod"/>
            </a:pPr>
            <a:r>
              <a:rPr kumimoji="1" lang="en-US" altLang="zh-CN" b="1" dirty="0"/>
              <a:t>Loss</a:t>
            </a:r>
            <a:r>
              <a:rPr kumimoji="1" lang="zh-CN" altLang="en-US" b="1" dirty="0"/>
              <a:t> </a:t>
            </a:r>
            <a:r>
              <a:rPr kumimoji="1" lang="en-US" altLang="zh-CN" b="1" dirty="0"/>
              <a:t>function</a:t>
            </a:r>
          </a:p>
          <a:p>
            <a:pPr marL="400050" indent="-400050">
              <a:buAutoNum type="romanUcPeriod"/>
            </a:pPr>
            <a:endParaRPr kumimoji="1" lang="en-US" altLang="zh-CN" b="1" dirty="0"/>
          </a:p>
          <a:p>
            <a:pPr marL="400050" indent="-400050">
              <a:buAutoNum type="romanUcPeriod"/>
            </a:pPr>
            <a:endParaRPr kumimoji="1" lang="en-US" altLang="zh-CN" b="1" dirty="0"/>
          </a:p>
          <a:p>
            <a:pPr marL="400050" indent="-400050">
              <a:buAutoNum type="romanUcPeriod"/>
            </a:pPr>
            <a:endParaRPr kumimoji="1" lang="en-US" altLang="zh-CN" b="1" dirty="0"/>
          </a:p>
          <a:p>
            <a:pPr marL="400050" indent="-400050">
              <a:buAutoNum type="romanUcPeriod"/>
            </a:pPr>
            <a:endParaRPr kumimoji="1" lang="en-US" altLang="zh-CN" b="1" dirty="0"/>
          </a:p>
          <a:p>
            <a:pPr marL="400050" indent="-400050">
              <a:buAutoNum type="romanUcPeriod"/>
            </a:pPr>
            <a:endParaRPr kumimoji="1" lang="en-US" altLang="zh-CN" b="1" dirty="0"/>
          </a:p>
          <a:p>
            <a:pPr marL="400050" indent="-400050">
              <a:buAutoNum type="romanUcPeriod"/>
            </a:pPr>
            <a:endParaRPr kumimoji="1" lang="en-US" altLang="zh-CN" b="1" dirty="0"/>
          </a:p>
          <a:p>
            <a:pPr marL="400050" indent="-400050">
              <a:buAutoNum type="romanUcPeriod"/>
            </a:pPr>
            <a:endParaRPr kumimoji="1" lang="en-US" altLang="zh-CN" b="1" dirty="0"/>
          </a:p>
          <a:p>
            <a:pPr marL="400050" indent="-400050">
              <a:buAutoNum type="romanUcPeriod"/>
            </a:pPr>
            <a:endParaRPr kumimoji="1" lang="en-US" altLang="zh-CN" b="1" dirty="0"/>
          </a:p>
          <a:p>
            <a:pPr marL="400050" indent="-400050">
              <a:buAutoNum type="romanUcPeriod"/>
            </a:pPr>
            <a:endParaRPr kumimoji="1" lang="en-US" altLang="zh-CN" b="1" dirty="0"/>
          </a:p>
          <a:p>
            <a:r>
              <a:rPr kumimoji="1" lang="zh-CN" altLang="en-US" b="1" dirty="0"/>
              <a:t>   </a:t>
            </a:r>
            <a:r>
              <a:rPr kumimoji="1" lang="en-US" altLang="zh-CN" b="1" dirty="0"/>
              <a:t>Note</a:t>
            </a:r>
            <a:r>
              <a:rPr kumimoji="1" lang="zh-CN" altLang="en-US" b="1" dirty="0"/>
              <a:t> </a:t>
            </a:r>
            <a:r>
              <a:rPr kumimoji="1" lang="en-US" altLang="zh-CN" b="1" dirty="0"/>
              <a:t>that</a:t>
            </a:r>
            <a:r>
              <a:rPr kumimoji="1" lang="zh-CN" altLang="en-US" b="1" dirty="0"/>
              <a:t> </a:t>
            </a:r>
            <a:r>
              <a:rPr kumimoji="1" lang="en-US" altLang="zh-CN" b="1" dirty="0"/>
              <a:t>in</a:t>
            </a:r>
            <a:r>
              <a:rPr kumimoji="1" lang="zh-CN" altLang="en-US" b="1" dirty="0"/>
              <a:t> </a:t>
            </a:r>
            <a:r>
              <a:rPr kumimoji="1" lang="en-US" altLang="zh-CN" b="1" dirty="0"/>
              <a:t>this</a:t>
            </a:r>
            <a:r>
              <a:rPr kumimoji="1" lang="zh-CN" altLang="en-US" b="1" dirty="0"/>
              <a:t> </a:t>
            </a:r>
            <a:r>
              <a:rPr kumimoji="1" lang="en-US" altLang="zh-CN" b="1" dirty="0"/>
              <a:t>paper,</a:t>
            </a:r>
            <a:r>
              <a:rPr kumimoji="1" lang="zh-CN" altLang="en-US" b="1" dirty="0"/>
              <a:t> </a:t>
            </a:r>
            <a:r>
              <a:rPr kumimoji="1" lang="en-US" altLang="zh-CN" b="1" dirty="0"/>
              <a:t>multiple</a:t>
            </a:r>
            <a:r>
              <a:rPr kumimoji="1" lang="zh-CN" altLang="en-US" b="1" dirty="0"/>
              <a:t> </a:t>
            </a:r>
            <a:r>
              <a:rPr kumimoji="1" lang="en-US" altLang="zh-CN" b="1" dirty="0"/>
              <a:t>targets</a:t>
            </a:r>
            <a:r>
              <a:rPr kumimoji="1" lang="zh-CN" altLang="en-US" b="1" dirty="0"/>
              <a:t> </a:t>
            </a:r>
            <a:r>
              <a:rPr kumimoji="1" lang="en-US" altLang="zh-CN" b="1" dirty="0"/>
              <a:t>for</a:t>
            </a:r>
            <a:r>
              <a:rPr kumimoji="1" lang="zh-CN" altLang="en-US" b="1" dirty="0"/>
              <a:t> </a:t>
            </a:r>
            <a:r>
              <a:rPr kumimoji="1" lang="en-US" altLang="zh-CN" b="1" dirty="0"/>
              <a:t>one</a:t>
            </a:r>
            <a:r>
              <a:rPr kumimoji="1" lang="zh-CN" altLang="en-US" b="1" dirty="0"/>
              <a:t> </a:t>
            </a:r>
            <a:r>
              <a:rPr kumimoji="1" lang="en-US" altLang="zh-CN" b="1" dirty="0"/>
              <a:t>image</a:t>
            </a:r>
            <a:r>
              <a:rPr kumimoji="1" lang="zh-CN" altLang="en-US" b="1" dirty="0"/>
              <a:t> </a:t>
            </a:r>
            <a:r>
              <a:rPr kumimoji="1" lang="en-US" altLang="zh-CN" b="1" dirty="0"/>
              <a:t>are</a:t>
            </a:r>
            <a:r>
              <a:rPr kumimoji="1" lang="zh-CN" altLang="en-US" b="1" dirty="0"/>
              <a:t> </a:t>
            </a:r>
            <a:r>
              <a:rPr kumimoji="1" lang="en-US" altLang="zh-CN" b="1" dirty="0"/>
              <a:t>used,</a:t>
            </a:r>
            <a:r>
              <a:rPr kumimoji="1" lang="zh-CN" altLang="en-US" b="1" dirty="0"/>
              <a:t> </a:t>
            </a:r>
            <a:r>
              <a:rPr kumimoji="1" lang="en-US" altLang="zh-CN" b="1" dirty="0"/>
              <a:t>the</a:t>
            </a:r>
            <a:r>
              <a:rPr kumimoji="1" lang="zh-CN" altLang="en-US" b="1" dirty="0"/>
              <a:t> </a:t>
            </a:r>
            <a:r>
              <a:rPr kumimoji="1" lang="en-US" altLang="zh-CN" b="1" dirty="0"/>
              <a:t>training</a:t>
            </a:r>
            <a:r>
              <a:rPr kumimoji="1" lang="zh-CN" altLang="en-US" b="1" dirty="0"/>
              <a:t> </a:t>
            </a:r>
            <a:r>
              <a:rPr kumimoji="1" lang="en-US" altLang="zh-CN" b="1" dirty="0"/>
              <a:t>data</a:t>
            </a:r>
            <a:r>
              <a:rPr kumimoji="1" lang="zh-CN" altLang="en-US" b="1" dirty="0"/>
              <a:t> </a:t>
            </a:r>
            <a:r>
              <a:rPr kumimoji="1" lang="en-US" altLang="zh-CN" b="1" dirty="0"/>
              <a:t>is</a:t>
            </a:r>
          </a:p>
          <a:p>
            <a:endParaRPr kumimoji="1" lang="en-US" altLang="zh-CN" b="1" dirty="0"/>
          </a:p>
          <a:p>
            <a:endParaRPr kumimoji="1" lang="en-US" altLang="zh-CN" b="1" dirty="0"/>
          </a:p>
          <a:p>
            <a:endParaRPr kumimoji="1" lang="en-US" altLang="zh-CN" b="1" dirty="0"/>
          </a:p>
          <a:p>
            <a:endParaRPr kumimoji="1" lang="en-US" altLang="zh-CN" b="1" dirty="0"/>
          </a:p>
          <a:p>
            <a:pPr marL="400050" indent="-400050">
              <a:buAutoNum type="romanUcPeriod" startAt="3"/>
            </a:pPr>
            <a:r>
              <a:rPr kumimoji="1" lang="en-US" altLang="zh-CN" b="1" dirty="0"/>
              <a:t>Find</a:t>
            </a:r>
            <a:r>
              <a:rPr kumimoji="1" lang="zh-CN" altLang="en-US" b="1" dirty="0"/>
              <a:t> </a:t>
            </a:r>
            <a:r>
              <a:rPr kumimoji="1" lang="en-US" altLang="zh-CN" b="1" dirty="0"/>
              <a:t>best</a:t>
            </a:r>
            <a:r>
              <a:rPr kumimoji="1" lang="zh-CN" altLang="en-US" b="1" dirty="0"/>
              <a:t> </a:t>
            </a:r>
            <a:r>
              <a:rPr kumimoji="1" lang="en-US" altLang="zh-CN" b="1" dirty="0"/>
              <a:t>parameter</a:t>
            </a:r>
            <a:r>
              <a:rPr kumimoji="1" lang="zh-CN" altLang="en-US" b="1" dirty="0"/>
              <a:t> </a:t>
            </a:r>
            <a:r>
              <a:rPr kumimoji="1" lang="en-US" altLang="zh-CN" b="1" dirty="0"/>
              <a:t>set</a:t>
            </a:r>
          </a:p>
          <a:p>
            <a:pPr marL="400050" indent="-400050">
              <a:buAutoNum type="romanUcPeriod" startAt="3"/>
            </a:pPr>
            <a:endParaRPr kumimoji="1" lang="en-US" altLang="zh-CN" b="1" dirty="0"/>
          </a:p>
          <a:p>
            <a:r>
              <a:rPr kumimoji="1" lang="en-US" altLang="zh-CN" b="1" dirty="0"/>
              <a:t>	</a:t>
            </a:r>
            <a:r>
              <a:rPr lang="en-US" altLang="zh-CN" dirty="0"/>
              <a:t> </a:t>
            </a:r>
            <a:r>
              <a:rPr lang="en-US" altLang="zh-CN" b="1" dirty="0">
                <a:solidFill>
                  <a:srgbClr val="FF0000"/>
                </a:solidFill>
              </a:rPr>
              <a:t>Backpropagate the gradients</a:t>
            </a:r>
            <a:r>
              <a:rPr lang="zh-CN" altLang="zh-CN" b="1" dirty="0">
                <a:solidFill>
                  <a:srgbClr val="FF0000"/>
                </a:solidFill>
                <a:effectLst/>
              </a:rPr>
              <a:t> </a:t>
            </a:r>
            <a:endParaRPr kumimoji="1" lang="en-US" altLang="zh-CN" b="1" dirty="0">
              <a:solidFill>
                <a:srgbClr val="FF0000"/>
              </a:solidFill>
            </a:endParaRPr>
          </a:p>
          <a:p>
            <a:r>
              <a:rPr kumimoji="1" lang="en-US" altLang="zh-CN" b="1" dirty="0"/>
              <a:t>	</a:t>
            </a:r>
          </a:p>
          <a:p>
            <a:r>
              <a:rPr kumimoji="1" lang="zh-CN" altLang="en-US" b="1" dirty="0"/>
              <a:t> </a:t>
            </a:r>
          </a:p>
        </p:txBody>
      </p:sp>
      <p:sp>
        <p:nvSpPr>
          <p:cNvPr id="9" name="文本框 8">
            <a:extLst>
              <a:ext uri="{FF2B5EF4-FFF2-40B4-BE49-F238E27FC236}">
                <a16:creationId xmlns:a16="http://schemas.microsoft.com/office/drawing/2014/main" id="{EE5DBF86-2A09-BD45-B6AD-2888B8D545AD}"/>
              </a:ext>
            </a:extLst>
          </p:cNvPr>
          <p:cNvSpPr txBox="1"/>
          <p:nvPr/>
        </p:nvSpPr>
        <p:spPr>
          <a:xfrm>
            <a:off x="3116889" y="3408831"/>
            <a:ext cx="2226636" cy="369332"/>
          </a:xfrm>
          <a:prstGeom prst="rect">
            <a:avLst/>
          </a:prstGeom>
          <a:noFill/>
        </p:spPr>
        <p:txBody>
          <a:bodyPr wrap="square" rtlCol="0">
            <a:spAutoFit/>
          </a:bodyPr>
          <a:lstStyle/>
          <a:p>
            <a:r>
              <a:rPr kumimoji="1" lang="en-US" altLang="zh-CN" b="1" dirty="0" err="1">
                <a:solidFill>
                  <a:srgbClr val="FF0000"/>
                </a:solidFill>
              </a:rPr>
              <a:t>cGAN</a:t>
            </a:r>
            <a:r>
              <a:rPr kumimoji="1" lang="zh-CN" altLang="en-US" b="1" dirty="0">
                <a:solidFill>
                  <a:srgbClr val="FF0000"/>
                </a:solidFill>
              </a:rPr>
              <a:t> </a:t>
            </a:r>
            <a:r>
              <a:rPr kumimoji="1" lang="en-US" altLang="zh-CN" b="1" dirty="0">
                <a:solidFill>
                  <a:srgbClr val="FF0000"/>
                </a:solidFill>
              </a:rPr>
              <a:t>loss</a:t>
            </a:r>
            <a:r>
              <a:rPr kumimoji="1" lang="zh-CN" altLang="en-US" b="1" dirty="0">
                <a:solidFill>
                  <a:srgbClr val="FF0000"/>
                </a:solidFill>
              </a:rPr>
              <a:t> </a:t>
            </a:r>
            <a:r>
              <a:rPr kumimoji="1" lang="en-US" altLang="zh-CN" b="1" dirty="0">
                <a:solidFill>
                  <a:srgbClr val="FF0000"/>
                </a:solidFill>
              </a:rPr>
              <a:t>function</a:t>
            </a:r>
            <a:endParaRPr kumimoji="1" lang="zh-CN" altLang="en-US" b="1" dirty="0">
              <a:solidFill>
                <a:srgbClr val="FF0000"/>
              </a:solidFill>
            </a:endParaRPr>
          </a:p>
        </p:txBody>
      </p:sp>
      <p:sp>
        <p:nvSpPr>
          <p:cNvPr id="10" name="文本框 9">
            <a:extLst>
              <a:ext uri="{FF2B5EF4-FFF2-40B4-BE49-F238E27FC236}">
                <a16:creationId xmlns:a16="http://schemas.microsoft.com/office/drawing/2014/main" id="{D098837B-00ED-0A4F-B2AF-1AE8BEB45E84}"/>
              </a:ext>
            </a:extLst>
          </p:cNvPr>
          <p:cNvSpPr txBox="1"/>
          <p:nvPr/>
        </p:nvSpPr>
        <p:spPr>
          <a:xfrm>
            <a:off x="260251" y="3408831"/>
            <a:ext cx="2664996" cy="369332"/>
          </a:xfrm>
          <a:prstGeom prst="rect">
            <a:avLst/>
          </a:prstGeom>
          <a:noFill/>
        </p:spPr>
        <p:txBody>
          <a:bodyPr wrap="square" rtlCol="0">
            <a:spAutoFit/>
          </a:bodyPr>
          <a:lstStyle/>
          <a:p>
            <a:r>
              <a:rPr kumimoji="1" lang="en-US" altLang="zh-CN" b="1" dirty="0">
                <a:solidFill>
                  <a:srgbClr val="FF0000"/>
                </a:solidFill>
              </a:rPr>
              <a:t>Combined</a:t>
            </a:r>
            <a:r>
              <a:rPr kumimoji="1" lang="zh-CN" altLang="en-US" b="1" dirty="0">
                <a:solidFill>
                  <a:srgbClr val="FF0000"/>
                </a:solidFill>
              </a:rPr>
              <a:t> </a:t>
            </a:r>
            <a:r>
              <a:rPr kumimoji="1" lang="en-US" altLang="zh-CN" b="1" dirty="0">
                <a:solidFill>
                  <a:srgbClr val="FF0000"/>
                </a:solidFill>
              </a:rPr>
              <a:t>loss</a:t>
            </a:r>
            <a:r>
              <a:rPr kumimoji="1" lang="zh-CN" altLang="en-US" b="1" dirty="0">
                <a:solidFill>
                  <a:srgbClr val="FF0000"/>
                </a:solidFill>
              </a:rPr>
              <a:t> </a:t>
            </a:r>
            <a:r>
              <a:rPr kumimoji="1" lang="en-US" altLang="zh-CN" b="1" dirty="0">
                <a:solidFill>
                  <a:srgbClr val="FF0000"/>
                </a:solidFill>
              </a:rPr>
              <a:t>function</a:t>
            </a:r>
            <a:endParaRPr kumimoji="1" lang="zh-CN" altLang="en-US" b="1" dirty="0">
              <a:solidFill>
                <a:srgbClr val="FF0000"/>
              </a:solidFill>
            </a:endParaRPr>
          </a:p>
        </p:txBody>
      </p:sp>
      <p:sp>
        <p:nvSpPr>
          <p:cNvPr id="11" name="文本框 10">
            <a:extLst>
              <a:ext uri="{FF2B5EF4-FFF2-40B4-BE49-F238E27FC236}">
                <a16:creationId xmlns:a16="http://schemas.microsoft.com/office/drawing/2014/main" id="{E05F8C42-AEAE-B549-B0A7-5A3305EEB8E2}"/>
              </a:ext>
            </a:extLst>
          </p:cNvPr>
          <p:cNvSpPr txBox="1"/>
          <p:nvPr/>
        </p:nvSpPr>
        <p:spPr>
          <a:xfrm>
            <a:off x="5650540" y="3402568"/>
            <a:ext cx="3936372" cy="369332"/>
          </a:xfrm>
          <a:prstGeom prst="rect">
            <a:avLst/>
          </a:prstGeom>
          <a:noFill/>
        </p:spPr>
        <p:txBody>
          <a:bodyPr wrap="square" rtlCol="0">
            <a:spAutoFit/>
          </a:bodyPr>
          <a:lstStyle/>
          <a:p>
            <a:r>
              <a:rPr kumimoji="1" lang="en-US" altLang="zh-CN" b="1" dirty="0">
                <a:solidFill>
                  <a:srgbClr val="FF0000"/>
                </a:solidFill>
              </a:rPr>
              <a:t>regression</a:t>
            </a:r>
            <a:r>
              <a:rPr kumimoji="1" lang="zh-CN" altLang="en-US" b="1" dirty="0">
                <a:solidFill>
                  <a:srgbClr val="FF0000"/>
                </a:solidFill>
              </a:rPr>
              <a:t> </a:t>
            </a:r>
            <a:r>
              <a:rPr kumimoji="1" lang="en-US" altLang="zh-CN" b="1" dirty="0">
                <a:solidFill>
                  <a:srgbClr val="FF0000"/>
                </a:solidFill>
              </a:rPr>
              <a:t>loss</a:t>
            </a:r>
            <a:r>
              <a:rPr kumimoji="1" lang="zh-CN" altLang="en-US" b="1" dirty="0">
                <a:solidFill>
                  <a:srgbClr val="FF0000"/>
                </a:solidFill>
              </a:rPr>
              <a:t> </a:t>
            </a:r>
            <a:r>
              <a:rPr kumimoji="1" lang="en-US" altLang="zh-CN" b="1" dirty="0">
                <a:solidFill>
                  <a:srgbClr val="FF0000"/>
                </a:solidFill>
              </a:rPr>
              <a:t>function</a:t>
            </a:r>
            <a:endParaRPr kumimoji="1" lang="zh-CN" altLang="en-US" b="1" dirty="0">
              <a:solidFill>
                <a:srgbClr val="FF0000"/>
              </a:solidFill>
            </a:endParaRPr>
          </a:p>
        </p:txBody>
      </p:sp>
      <p:sp>
        <p:nvSpPr>
          <p:cNvPr id="12" name="右箭头 11">
            <a:extLst>
              <a:ext uri="{FF2B5EF4-FFF2-40B4-BE49-F238E27FC236}">
                <a16:creationId xmlns:a16="http://schemas.microsoft.com/office/drawing/2014/main" id="{374E8BA2-F0D3-E64C-AD0B-2159A505D1BF}"/>
              </a:ext>
            </a:extLst>
          </p:cNvPr>
          <p:cNvSpPr/>
          <p:nvPr/>
        </p:nvSpPr>
        <p:spPr>
          <a:xfrm rot="18821202">
            <a:off x="1495258" y="3219949"/>
            <a:ext cx="471487" cy="185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右箭头 12">
            <a:extLst>
              <a:ext uri="{FF2B5EF4-FFF2-40B4-BE49-F238E27FC236}">
                <a16:creationId xmlns:a16="http://schemas.microsoft.com/office/drawing/2014/main" id="{A6BA718C-FF27-4047-85B1-618487C52980}"/>
              </a:ext>
            </a:extLst>
          </p:cNvPr>
          <p:cNvSpPr/>
          <p:nvPr/>
        </p:nvSpPr>
        <p:spPr>
          <a:xfrm rot="16200000">
            <a:off x="3865846" y="3179520"/>
            <a:ext cx="369334" cy="1808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右箭头 13">
            <a:extLst>
              <a:ext uri="{FF2B5EF4-FFF2-40B4-BE49-F238E27FC236}">
                <a16:creationId xmlns:a16="http://schemas.microsoft.com/office/drawing/2014/main" id="{46D4859E-4238-6549-8DB5-52096DA5118C}"/>
              </a:ext>
            </a:extLst>
          </p:cNvPr>
          <p:cNvSpPr/>
          <p:nvPr/>
        </p:nvSpPr>
        <p:spPr>
          <a:xfrm rot="13583568">
            <a:off x="5800725" y="3227181"/>
            <a:ext cx="471487" cy="185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5BEBFCF-82E9-3940-9AEC-90CFBC38E917}"/>
                  </a:ext>
                </a:extLst>
              </p:cNvPr>
              <p:cNvSpPr txBox="1"/>
              <p:nvPr/>
            </p:nvSpPr>
            <p:spPr>
              <a:xfrm>
                <a:off x="1441449" y="1579383"/>
                <a:ext cx="9498691" cy="4812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i="1" smtClean="0">
                              <a:latin typeface="Cambria Math" panose="02040503050406030204" pitchFamily="18" charset="0"/>
                              <a:ea typeface="Cambria Math" panose="02040503050406030204" pitchFamily="18" charset="0"/>
                            </a:rPr>
                          </m:ctrlPr>
                        </m:sSubPr>
                        <m:e>
                          <m:r>
                            <a:rPr kumimoji="1" lang="en-US" altLang="zh-CN" sz="2400" i="1" smtClean="0">
                              <a:latin typeface="Cambria Math" panose="02040503050406030204" pitchFamily="18" charset="0"/>
                              <a:ea typeface="Cambria Math" panose="02040503050406030204" pitchFamily="18" charset="0"/>
                            </a:rPr>
                            <m:t>ℒ</m:t>
                          </m:r>
                        </m:e>
                        <m:sub>
                          <m:r>
                            <a:rPr kumimoji="1" lang="en-US" altLang="zh-CN" sz="2400" b="0" i="1" smtClean="0">
                              <a:latin typeface="Cambria Math" panose="02040503050406030204" pitchFamily="18" charset="0"/>
                              <a:ea typeface="Cambria Math" panose="02040503050406030204" pitchFamily="18" charset="0"/>
                            </a:rPr>
                            <m:t>𝑐𝐺𝐴𝑁</m:t>
                          </m:r>
                        </m:sub>
                      </m:sSub>
                      <m:d>
                        <m:dPr>
                          <m:ctrlPr>
                            <a:rPr kumimoji="1" lang="en-US" altLang="zh-CN" sz="2400" b="0" i="1" smtClean="0">
                              <a:latin typeface="Cambria Math" panose="02040503050406030204" pitchFamily="18" charset="0"/>
                              <a:ea typeface="Cambria Math" panose="02040503050406030204" pitchFamily="18" charset="0"/>
                            </a:rPr>
                          </m:ctrlPr>
                        </m:dPr>
                        <m:e>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𝑦</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𝑧</m:t>
                          </m:r>
                        </m:e>
                      </m:d>
                      <m:r>
                        <a:rPr kumimoji="1" lang="en-US" altLang="zh-CN" sz="2400" b="0" i="1" smtClean="0">
                          <a:latin typeface="Cambria Math" panose="02040503050406030204" pitchFamily="18" charset="0"/>
                          <a:ea typeface="Cambria Math" panose="02040503050406030204" pitchFamily="18" charset="0"/>
                        </a:rPr>
                        <m:t>=</m:t>
                      </m:r>
                      <m:func>
                        <m:funcPr>
                          <m:ctrlPr>
                            <a:rPr kumimoji="1" lang="en-US" altLang="zh-CN" sz="2400" b="0" i="1" smtClean="0">
                              <a:latin typeface="Cambria Math" panose="02040503050406030204" pitchFamily="18" charset="0"/>
                              <a:ea typeface="Cambria Math" panose="02040503050406030204" pitchFamily="18" charset="0"/>
                            </a:rPr>
                          </m:ctrlPr>
                        </m:funcPr>
                        <m:fName>
                          <m:limLow>
                            <m:limLowPr>
                              <m:ctrlPr>
                                <a:rPr kumimoji="1" lang="en-US" altLang="zh-CN" sz="2400" b="0" i="1" smtClean="0">
                                  <a:latin typeface="Cambria Math" panose="02040503050406030204" pitchFamily="18" charset="0"/>
                                  <a:ea typeface="Cambria Math" panose="02040503050406030204" pitchFamily="18" charset="0"/>
                                </a:rPr>
                              </m:ctrlPr>
                            </m:limLowPr>
                            <m:e>
                              <m:r>
                                <m:rPr>
                                  <m:sty m:val="p"/>
                                </m:rPr>
                                <a:rPr kumimoji="1" lang="en-US" altLang="zh-CN" sz="2400" b="0" i="0" smtClean="0">
                                  <a:latin typeface="Cambria Math" panose="02040503050406030204" pitchFamily="18" charset="0"/>
                                  <a:ea typeface="Cambria Math" panose="02040503050406030204" pitchFamily="18" charset="0"/>
                                </a:rPr>
                                <m:t>min</m:t>
                              </m:r>
                            </m:e>
                            <m:lim>
                              <m:r>
                                <a:rPr kumimoji="1" lang="en-US" altLang="zh-CN" sz="2400" b="0" i="1" smtClean="0">
                                  <a:latin typeface="Cambria Math" panose="02040503050406030204" pitchFamily="18" charset="0"/>
                                  <a:ea typeface="Cambria Math" panose="02040503050406030204" pitchFamily="18" charset="0"/>
                                </a:rPr>
                                <m:t>𝐺</m:t>
                              </m:r>
                            </m:lim>
                          </m:limLow>
                        </m:fName>
                        <m:e>
                          <m:func>
                            <m:funcPr>
                              <m:ctrlPr>
                                <a:rPr kumimoji="1" lang="en-US" altLang="zh-CN" sz="2400" b="0" i="1" smtClean="0">
                                  <a:latin typeface="Cambria Math" panose="02040503050406030204" pitchFamily="18" charset="0"/>
                                  <a:ea typeface="Cambria Math" panose="02040503050406030204" pitchFamily="18" charset="0"/>
                                </a:rPr>
                              </m:ctrlPr>
                            </m:funcPr>
                            <m:fName>
                              <m:limLow>
                                <m:limLowPr>
                                  <m:ctrlPr>
                                    <a:rPr kumimoji="1" lang="en-US" altLang="zh-CN" sz="2400" b="0" i="1" smtClean="0">
                                      <a:latin typeface="Cambria Math" panose="02040503050406030204" pitchFamily="18" charset="0"/>
                                      <a:ea typeface="Cambria Math" panose="02040503050406030204" pitchFamily="18" charset="0"/>
                                    </a:rPr>
                                  </m:ctrlPr>
                                </m:limLowPr>
                                <m:e>
                                  <m:r>
                                    <m:rPr>
                                      <m:sty m:val="p"/>
                                    </m:rPr>
                                    <a:rPr kumimoji="1" lang="en-US" altLang="zh-CN" sz="2400" b="0" i="0" smtClean="0">
                                      <a:latin typeface="Cambria Math" panose="02040503050406030204" pitchFamily="18" charset="0"/>
                                      <a:ea typeface="Cambria Math" panose="02040503050406030204" pitchFamily="18" charset="0"/>
                                    </a:rPr>
                                    <m:t>max</m:t>
                                  </m:r>
                                </m:e>
                                <m:lim>
                                  <m:r>
                                    <a:rPr kumimoji="1" lang="en-US" altLang="zh-CN" sz="2400" b="0" i="1" smtClean="0">
                                      <a:latin typeface="Cambria Math" panose="02040503050406030204" pitchFamily="18" charset="0"/>
                                      <a:ea typeface="Cambria Math" panose="02040503050406030204" pitchFamily="18" charset="0"/>
                                    </a:rPr>
                                    <m:t>𝐷</m:t>
                                  </m:r>
                                </m:lim>
                              </m:limLow>
                            </m:fName>
                            <m:e>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𝐸</m:t>
                                  </m:r>
                                </m:e>
                                <m:sub>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𝑦</m:t>
                                  </m:r>
                                </m:sub>
                              </m:sSub>
                              <m:d>
                                <m:dPr>
                                  <m:begChr m:val="["/>
                                  <m:endChr m:val="]"/>
                                  <m:ctrlPr>
                                    <a:rPr kumimoji="1" lang="en-US" altLang="zh-CN" sz="2400" b="0" i="1" smtClean="0">
                                      <a:latin typeface="Cambria Math" panose="02040503050406030204" pitchFamily="18" charset="0"/>
                                      <a:ea typeface="Cambria Math" panose="02040503050406030204" pitchFamily="18" charset="0"/>
                                    </a:rPr>
                                  </m:ctrlPr>
                                </m:dPr>
                                <m:e>
                                  <m:r>
                                    <a:rPr kumimoji="1" lang="en-US" altLang="zh-CN" sz="2400" b="0" i="1" smtClean="0">
                                      <a:latin typeface="Cambria Math" panose="02040503050406030204" pitchFamily="18" charset="0"/>
                                      <a:ea typeface="Cambria Math" panose="02040503050406030204" pitchFamily="18" charset="0"/>
                                    </a:rPr>
                                    <m:t>𝑙𝑜𝑔𝐷</m:t>
                                  </m:r>
                                  <m:d>
                                    <m:dPr>
                                      <m:ctrlPr>
                                        <a:rPr kumimoji="1" lang="en-US" altLang="zh-CN" sz="2400" b="0" i="1" smtClean="0">
                                          <a:latin typeface="Cambria Math" panose="02040503050406030204" pitchFamily="18" charset="0"/>
                                          <a:ea typeface="Cambria Math" panose="02040503050406030204" pitchFamily="18" charset="0"/>
                                        </a:rPr>
                                      </m:ctrlPr>
                                    </m:dPr>
                                    <m:e>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𝑦</m:t>
                                      </m:r>
                                    </m:e>
                                  </m:d>
                                </m:e>
                              </m:d>
                              <m:r>
                                <a:rPr kumimoji="1" lang="en-US" altLang="zh-CN" sz="2400" b="0" i="1" smtClean="0">
                                  <a:latin typeface="Cambria Math" panose="02040503050406030204" pitchFamily="18" charset="0"/>
                                  <a:ea typeface="Cambria Math" panose="02040503050406030204" pitchFamily="18" charset="0"/>
                                </a:rPr>
                                <m:t>+</m:t>
                              </m:r>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𝐸</m:t>
                                  </m:r>
                                </m:e>
                                <m:sub>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𝑧</m:t>
                                  </m:r>
                                </m:sub>
                              </m:sSub>
                              <m:r>
                                <a:rPr kumimoji="1" lang="en-US" altLang="zh-CN" sz="2400" b="0" i="1" smtClean="0">
                                  <a:latin typeface="Cambria Math" panose="02040503050406030204" pitchFamily="18" charset="0"/>
                                  <a:ea typeface="Cambria Math" panose="02040503050406030204" pitchFamily="18" charset="0"/>
                                </a:rPr>
                                <m:t>[</m:t>
                              </m:r>
                              <m:r>
                                <m:rPr>
                                  <m:sty m:val="p"/>
                                </m:rPr>
                                <a:rPr kumimoji="1" lang="en-US" altLang="zh-CN" sz="2400" b="0" i="0" smtClean="0">
                                  <a:latin typeface="Cambria Math" panose="02040503050406030204" pitchFamily="18" charset="0"/>
                                  <a:ea typeface="Cambria Math" panose="02040503050406030204" pitchFamily="18" charset="0"/>
                                </a:rPr>
                                <m:t>log</m:t>
                              </m:r>
                              <m:r>
                                <a:rPr kumimoji="1" lang="en-US" altLang="zh-CN" sz="2400" b="0" i="1" smtClean="0">
                                  <a:latin typeface="Cambria Math" panose="02040503050406030204" pitchFamily="18" charset="0"/>
                                  <a:ea typeface="Cambria Math" panose="02040503050406030204" pitchFamily="18" charset="0"/>
                                </a:rPr>
                                <m:t>⁡(1−</m:t>
                              </m:r>
                              <m:r>
                                <a:rPr kumimoji="1" lang="en-US" altLang="zh-CN" sz="2400" b="0" i="1" smtClean="0">
                                  <a:latin typeface="Cambria Math" panose="02040503050406030204" pitchFamily="18" charset="0"/>
                                  <a:ea typeface="Cambria Math" panose="02040503050406030204" pitchFamily="18" charset="0"/>
                                </a:rPr>
                                <m:t>𝐷</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𝐺</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𝑧</m:t>
                              </m:r>
                              <m:r>
                                <a:rPr kumimoji="1" lang="en-US" altLang="zh-CN" sz="2400" b="0" i="1" smtClean="0">
                                  <a:latin typeface="Cambria Math" panose="02040503050406030204" pitchFamily="18" charset="0"/>
                                  <a:ea typeface="Cambria Math" panose="02040503050406030204" pitchFamily="18" charset="0"/>
                                </a:rPr>
                                <m:t>)))]</m:t>
                              </m:r>
                            </m:e>
                          </m:func>
                        </m:e>
                      </m:func>
                    </m:oMath>
                  </m:oMathPara>
                </a14:m>
                <a:endParaRPr kumimoji="1" lang="zh-CN" altLang="en-US" sz="2400" dirty="0"/>
              </a:p>
            </p:txBody>
          </p:sp>
        </mc:Choice>
        <mc:Fallback xmlns="">
          <p:sp>
            <p:nvSpPr>
              <p:cNvPr id="17" name="文本框 16">
                <a:extLst>
                  <a:ext uri="{FF2B5EF4-FFF2-40B4-BE49-F238E27FC236}">
                    <a16:creationId xmlns:a16="http://schemas.microsoft.com/office/drawing/2014/main" id="{55BEBFCF-82E9-3940-9AEC-90CFBC38E917}"/>
                  </a:ext>
                </a:extLst>
              </p:cNvPr>
              <p:cNvSpPr txBox="1">
                <a:spLocks noRot="1" noChangeAspect="1" noMove="1" noResize="1" noEditPoints="1" noAdjustHandles="1" noChangeArrowheads="1" noChangeShapeType="1" noTextEdit="1"/>
              </p:cNvSpPr>
              <p:nvPr/>
            </p:nvSpPr>
            <p:spPr>
              <a:xfrm>
                <a:off x="1441449" y="1579383"/>
                <a:ext cx="9498691" cy="481222"/>
              </a:xfrm>
              <a:prstGeom prst="rect">
                <a:avLst/>
              </a:prstGeom>
              <a:blipFill>
                <a:blip r:embed="rId3"/>
                <a:stretch>
                  <a:fillRect t="-2564" r="-534" b="-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6DB679D7-EEE1-9B48-8BFE-F1176F049F76}"/>
                  </a:ext>
                </a:extLst>
              </p:cNvPr>
              <p:cNvSpPr txBox="1"/>
              <p:nvPr/>
            </p:nvSpPr>
            <p:spPr>
              <a:xfrm>
                <a:off x="1441449" y="2619953"/>
                <a:ext cx="489127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i="1" smtClean="0">
                              <a:latin typeface="Cambria Math" panose="02040503050406030204" pitchFamily="18" charset="0"/>
                              <a:ea typeface="Cambria Math" panose="02040503050406030204" pitchFamily="18" charset="0"/>
                            </a:rPr>
                          </m:ctrlPr>
                        </m:sSubPr>
                        <m:e>
                          <m:sSub>
                            <m:sSubPr>
                              <m:ctrlPr>
                                <a:rPr kumimoji="1" lang="en-US" altLang="zh-CN" sz="2400" i="1" smtClean="0">
                                  <a:latin typeface="Cambria Math" panose="02040503050406030204" pitchFamily="18" charset="0"/>
                                  <a:ea typeface="Cambria Math" panose="02040503050406030204" pitchFamily="18" charset="0"/>
                                </a:rPr>
                              </m:ctrlPr>
                            </m:sSubPr>
                            <m:e>
                              <m:r>
                                <a:rPr kumimoji="1" lang="en-US" altLang="zh-CN" sz="2400" i="1" smtClean="0">
                                  <a:latin typeface="Cambria Math" panose="02040503050406030204" pitchFamily="18" charset="0"/>
                                  <a:ea typeface="Cambria Math" panose="02040503050406030204" pitchFamily="18" charset="0"/>
                                </a:rPr>
                                <m:t>ℒ</m:t>
                              </m:r>
                            </m:e>
                            <m:sub>
                              <m:r>
                                <a:rPr kumimoji="1" lang="en-US" altLang="zh-CN" sz="2400" b="0" i="1" smtClean="0">
                                  <a:latin typeface="Cambria Math" panose="02040503050406030204" pitchFamily="18" charset="0"/>
                                  <a:ea typeface="Cambria Math" panose="02040503050406030204" pitchFamily="18" charset="0"/>
                                </a:rPr>
                                <m:t>𝑐</m:t>
                              </m:r>
                            </m:sub>
                          </m:sSub>
                          <m:d>
                            <m:dPr>
                              <m:ctrlPr>
                                <a:rPr kumimoji="1" lang="en-US" altLang="zh-CN" sz="2400" b="0" i="1" smtClean="0">
                                  <a:latin typeface="Cambria Math" panose="02040503050406030204" pitchFamily="18" charset="0"/>
                                  <a:ea typeface="Cambria Math" panose="02040503050406030204" pitchFamily="18" charset="0"/>
                                </a:rPr>
                              </m:ctrlPr>
                            </m:dPr>
                            <m:e>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𝑦</m:t>
                              </m:r>
                            </m:e>
                          </m:d>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𝜆</m:t>
                          </m:r>
                          <m:r>
                            <a:rPr kumimoji="1" lang="zh-CN" altLang="en-US" sz="2400" b="0" i="1" smtClean="0">
                              <a:latin typeface="Cambria Math" panose="02040503050406030204" pitchFamily="18" charset="0"/>
                              <a:ea typeface="Cambria Math" panose="02040503050406030204" pitchFamily="18" charset="0"/>
                            </a:rPr>
                            <m:t>∗</m:t>
                          </m:r>
                          <m:r>
                            <a:rPr kumimoji="1" lang="en-US" altLang="zh-CN" sz="2400" i="1" smtClean="0">
                              <a:latin typeface="Cambria Math" panose="02040503050406030204" pitchFamily="18" charset="0"/>
                              <a:ea typeface="Cambria Math" panose="02040503050406030204" pitchFamily="18" charset="0"/>
                            </a:rPr>
                            <m:t>ℒ</m:t>
                          </m:r>
                        </m:e>
                        <m:sub>
                          <m:r>
                            <a:rPr kumimoji="1" lang="en-US" altLang="zh-CN" sz="2400" b="0" i="1" smtClean="0">
                              <a:latin typeface="Cambria Math" panose="02040503050406030204" pitchFamily="18" charset="0"/>
                              <a:ea typeface="Cambria Math" panose="02040503050406030204" pitchFamily="18" charset="0"/>
                            </a:rPr>
                            <m:t>𝑐𝐺𝐴𝑁</m:t>
                          </m:r>
                        </m:sub>
                      </m:sSub>
                      <m:d>
                        <m:dPr>
                          <m:ctrlPr>
                            <a:rPr kumimoji="1" lang="en-US" altLang="zh-CN" sz="2400" b="0" i="1" smtClean="0">
                              <a:latin typeface="Cambria Math" panose="02040503050406030204" pitchFamily="18" charset="0"/>
                              <a:ea typeface="Cambria Math" panose="02040503050406030204" pitchFamily="18" charset="0"/>
                            </a:rPr>
                          </m:ctrlPr>
                        </m:dPr>
                        <m:e>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𝑦</m:t>
                          </m:r>
                        </m:e>
                      </m:d>
                      <m:r>
                        <a:rPr kumimoji="1" lang="en-US" altLang="zh-CN" sz="2400" b="0" i="1" smtClean="0">
                          <a:latin typeface="Cambria Math" panose="02040503050406030204" pitchFamily="18" charset="0"/>
                          <a:ea typeface="Cambria Math" panose="02040503050406030204" pitchFamily="18" charset="0"/>
                        </a:rPr>
                        <m:t>+</m:t>
                      </m:r>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ℒ</m:t>
                          </m:r>
                        </m:e>
                        <m:sub>
                          <m:r>
                            <a:rPr kumimoji="1" lang="en-US" altLang="zh-CN" sz="2400" b="0" i="1" smtClean="0">
                              <a:latin typeface="Cambria Math" panose="02040503050406030204" pitchFamily="18" charset="0"/>
                              <a:ea typeface="Cambria Math" panose="02040503050406030204" pitchFamily="18" charset="0"/>
                            </a:rPr>
                            <m:t>1</m:t>
                          </m:r>
                        </m:sub>
                      </m:sSub>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𝑦</m:t>
                      </m:r>
                      <m:r>
                        <a:rPr kumimoji="1" lang="en-US" altLang="zh-CN" sz="2400" b="0" i="1" smtClean="0">
                          <a:latin typeface="Cambria Math" panose="02040503050406030204" pitchFamily="18" charset="0"/>
                          <a:ea typeface="Cambria Math" panose="02040503050406030204" pitchFamily="18" charset="0"/>
                        </a:rPr>
                        <m:t>)</m:t>
                      </m:r>
                    </m:oMath>
                  </m:oMathPara>
                </a14:m>
                <a:endParaRPr kumimoji="1" lang="zh-CN" altLang="en-US" sz="2400" dirty="0"/>
              </a:p>
            </p:txBody>
          </p:sp>
        </mc:Choice>
        <mc:Fallback xmlns="">
          <p:sp>
            <p:nvSpPr>
              <p:cNvPr id="18" name="文本框 17">
                <a:extLst>
                  <a:ext uri="{FF2B5EF4-FFF2-40B4-BE49-F238E27FC236}">
                    <a16:creationId xmlns:a16="http://schemas.microsoft.com/office/drawing/2014/main" id="{6DB679D7-EEE1-9B48-8BFE-F1176F049F76}"/>
                  </a:ext>
                </a:extLst>
              </p:cNvPr>
              <p:cNvSpPr txBox="1">
                <a:spLocks noRot="1" noChangeAspect="1" noMove="1" noResize="1" noEditPoints="1" noAdjustHandles="1" noChangeArrowheads="1" noChangeShapeType="1" noTextEdit="1"/>
              </p:cNvSpPr>
              <p:nvPr/>
            </p:nvSpPr>
            <p:spPr>
              <a:xfrm>
                <a:off x="1441449" y="2619953"/>
                <a:ext cx="4891275" cy="369332"/>
              </a:xfrm>
              <a:prstGeom prst="rect">
                <a:avLst/>
              </a:prstGeom>
              <a:blipFill>
                <a:blip r:embed="rId4"/>
                <a:stretch>
                  <a:fillRect l="-517" r="-1292" b="-3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D44F6CA6-8E9C-964C-A10D-1719A744E1AC}"/>
                  </a:ext>
                </a:extLst>
              </p:cNvPr>
              <p:cNvSpPr txBox="1"/>
              <p:nvPr/>
            </p:nvSpPr>
            <p:spPr>
              <a:xfrm>
                <a:off x="1441449" y="4197709"/>
                <a:ext cx="9046964" cy="10802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i="1" smtClean="0">
                          <a:latin typeface="Cambria Math" panose="02040503050406030204" pitchFamily="18" charset="0"/>
                          <a:ea typeface="Cambria Math" panose="02040503050406030204" pitchFamily="18" charset="0"/>
                        </a:rPr>
                        <m:t>ℒ</m:t>
                      </m:r>
                      <m:d>
                        <m:dPr>
                          <m:ctrlPr>
                            <a:rPr kumimoji="1" lang="en-US" altLang="zh-CN" sz="2400" b="0" i="1" smtClean="0">
                              <a:latin typeface="Cambria Math" panose="02040503050406030204" pitchFamily="18" charset="0"/>
                              <a:ea typeface="Cambria Math" panose="02040503050406030204" pitchFamily="18" charset="0"/>
                            </a:rPr>
                          </m:ctrlPr>
                        </m:dPr>
                        <m:e>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𝑥</m:t>
                              </m:r>
                            </m:e>
                            <m:sub>
                              <m:r>
                                <a:rPr kumimoji="1" lang="en-US" altLang="zh-CN" sz="2400" b="0" i="1" smtClean="0">
                                  <a:latin typeface="Cambria Math" panose="02040503050406030204" pitchFamily="18" charset="0"/>
                                  <a:ea typeface="Cambria Math" panose="02040503050406030204" pitchFamily="18" charset="0"/>
                                </a:rPr>
                                <m:t>𝑖</m:t>
                              </m:r>
                            </m:sub>
                          </m:sSub>
                          <m:r>
                            <a:rPr kumimoji="1" lang="en-US" altLang="zh-CN" sz="2400" b="0" i="1" smtClean="0">
                              <a:latin typeface="Cambria Math" panose="02040503050406030204" pitchFamily="18" charset="0"/>
                              <a:ea typeface="Cambria Math" panose="02040503050406030204" pitchFamily="18" charset="0"/>
                            </a:rPr>
                            <m:t>,</m:t>
                          </m:r>
                          <m:sSubSup>
                            <m:sSubSupPr>
                              <m:ctrlPr>
                                <a:rPr kumimoji="1" lang="en-US" altLang="zh-CN" sz="2400" b="0" i="1" smtClean="0">
                                  <a:latin typeface="Cambria Math" panose="02040503050406030204" pitchFamily="18" charset="0"/>
                                  <a:ea typeface="Cambria Math" panose="02040503050406030204" pitchFamily="18" charset="0"/>
                                </a:rPr>
                              </m:ctrlPr>
                            </m:sSubSupPr>
                            <m:e>
                              <m:r>
                                <a:rPr kumimoji="1" lang="en-US" altLang="zh-CN" sz="2400" b="0" i="1" smtClean="0">
                                  <a:latin typeface="Cambria Math" panose="02040503050406030204" pitchFamily="18" charset="0"/>
                                  <a:ea typeface="Cambria Math" panose="02040503050406030204" pitchFamily="18" charset="0"/>
                                </a:rPr>
                                <m:t>𝑦</m:t>
                              </m:r>
                            </m:e>
                            <m:sub>
                              <m:r>
                                <a:rPr kumimoji="1" lang="en-US" altLang="zh-CN" sz="2400" b="0" i="1" smtClean="0">
                                  <a:latin typeface="Cambria Math" panose="02040503050406030204" pitchFamily="18" charset="0"/>
                                  <a:ea typeface="Cambria Math" panose="02040503050406030204" pitchFamily="18" charset="0"/>
                                </a:rPr>
                                <m:t>𝑖</m:t>
                              </m:r>
                            </m:sub>
                            <m:sup>
                              <m:r>
                                <a:rPr kumimoji="1" lang="en-US" altLang="zh-CN" sz="2400" b="0" i="1" smtClean="0">
                                  <a:latin typeface="Cambria Math" panose="02040503050406030204" pitchFamily="18" charset="0"/>
                                  <a:ea typeface="Cambria Math" panose="02040503050406030204" pitchFamily="18" charset="0"/>
                                </a:rPr>
                                <m:t>(1)</m:t>
                              </m:r>
                            </m:sup>
                          </m:sSubSup>
                          <m:r>
                            <a:rPr kumimoji="1" lang="en-US" altLang="zh-CN" sz="2400" b="0" i="1" smtClean="0">
                              <a:latin typeface="Cambria Math" panose="02040503050406030204" pitchFamily="18" charset="0"/>
                              <a:ea typeface="Cambria Math" panose="02040503050406030204" pitchFamily="18" charset="0"/>
                            </a:rPr>
                            <m:t>,…,</m:t>
                          </m:r>
                          <m:sSubSup>
                            <m:sSubSupPr>
                              <m:ctrlPr>
                                <a:rPr kumimoji="1" lang="en-US" altLang="zh-CN" sz="2400" b="0" i="1" smtClean="0">
                                  <a:latin typeface="Cambria Math" panose="02040503050406030204" pitchFamily="18" charset="0"/>
                                  <a:ea typeface="Cambria Math" panose="02040503050406030204" pitchFamily="18" charset="0"/>
                                </a:rPr>
                              </m:ctrlPr>
                            </m:sSubSupPr>
                            <m:e>
                              <m:r>
                                <a:rPr kumimoji="1" lang="en-US" altLang="zh-CN" sz="2400" b="0" i="1" smtClean="0">
                                  <a:latin typeface="Cambria Math" panose="02040503050406030204" pitchFamily="18" charset="0"/>
                                  <a:ea typeface="Cambria Math" panose="02040503050406030204" pitchFamily="18" charset="0"/>
                                </a:rPr>
                                <m:t>𝑦</m:t>
                              </m:r>
                            </m:e>
                            <m:sub>
                              <m:r>
                                <a:rPr kumimoji="1" lang="en-US" altLang="zh-CN" sz="2400" b="0" i="1" smtClean="0">
                                  <a:latin typeface="Cambria Math" panose="02040503050406030204" pitchFamily="18" charset="0"/>
                                  <a:ea typeface="Cambria Math" panose="02040503050406030204" pitchFamily="18" charset="0"/>
                                </a:rPr>
                                <m:t>𝑖</m:t>
                              </m:r>
                            </m:sub>
                            <m:sup>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𝑀</m:t>
                              </m:r>
                              <m:r>
                                <a:rPr kumimoji="1" lang="en-US" altLang="zh-CN" sz="2400" b="0" i="1" smtClean="0">
                                  <a:latin typeface="Cambria Math" panose="02040503050406030204" pitchFamily="18" charset="0"/>
                                  <a:ea typeface="Cambria Math" panose="02040503050406030204" pitchFamily="18" charset="0"/>
                                </a:rPr>
                                <m:t>)</m:t>
                              </m:r>
                            </m:sup>
                          </m:sSubSup>
                        </m:e>
                      </m:d>
                      <m:r>
                        <a:rPr kumimoji="1" lang="en-US" altLang="zh-CN" sz="2400" b="0" i="1" smtClean="0">
                          <a:latin typeface="Cambria Math" panose="02040503050406030204" pitchFamily="18" charset="0"/>
                          <a:ea typeface="Cambria Math" panose="02040503050406030204" pitchFamily="18" charset="0"/>
                        </a:rPr>
                        <m:t>=</m:t>
                      </m:r>
                      <m:r>
                        <a:rPr kumimoji="1" lang="zh-CN" altLang="en-US" sz="2400" b="0" i="1" smtClean="0">
                          <a:latin typeface="Cambria Math" panose="02040503050406030204" pitchFamily="18" charset="0"/>
                          <a:ea typeface="Cambria Math" panose="02040503050406030204" pitchFamily="18" charset="0"/>
                        </a:rPr>
                        <m:t> </m:t>
                      </m:r>
                      <m:f>
                        <m:fPr>
                          <m:ctrlPr>
                            <a:rPr kumimoji="1" lang="en-US" altLang="zh-CN" sz="2400" b="0" i="1" smtClean="0">
                              <a:latin typeface="Cambria Math" panose="02040503050406030204" pitchFamily="18" charset="0"/>
                              <a:ea typeface="Cambria Math" panose="02040503050406030204" pitchFamily="18" charset="0"/>
                            </a:rPr>
                          </m:ctrlPr>
                        </m:fPr>
                        <m:num>
                          <m:r>
                            <a:rPr kumimoji="1" lang="en-US" altLang="zh-CN" sz="2400" b="0" i="1" smtClean="0">
                              <a:latin typeface="Cambria Math" panose="02040503050406030204" pitchFamily="18" charset="0"/>
                              <a:ea typeface="Cambria Math" panose="02040503050406030204" pitchFamily="18" charset="0"/>
                            </a:rPr>
                            <m:t>𝜆</m:t>
                          </m:r>
                        </m:num>
                        <m:den>
                          <m:r>
                            <a:rPr kumimoji="1" lang="en-US" altLang="zh-CN" sz="2400" b="0" i="1" smtClean="0">
                              <a:latin typeface="Cambria Math" panose="02040503050406030204" pitchFamily="18" charset="0"/>
                              <a:ea typeface="Cambria Math" panose="02040503050406030204" pitchFamily="18" charset="0"/>
                            </a:rPr>
                            <m:t>𝑀</m:t>
                          </m:r>
                        </m:den>
                      </m:f>
                      <m:nary>
                        <m:naryPr>
                          <m:chr m:val="∑"/>
                          <m:ctrlPr>
                            <a:rPr kumimoji="1" lang="en-US" altLang="zh-CN" sz="2400" b="0" i="1" smtClean="0">
                              <a:latin typeface="Cambria Math" panose="02040503050406030204" pitchFamily="18" charset="0"/>
                              <a:ea typeface="Cambria Math" panose="02040503050406030204" pitchFamily="18" charset="0"/>
                            </a:rPr>
                          </m:ctrlPr>
                        </m:naryPr>
                        <m:sub>
                          <m:r>
                            <m:rPr>
                              <m:brk m:alnAt="23"/>
                            </m:rPr>
                            <a:rPr kumimoji="1" lang="en-US" altLang="zh-CN" sz="2400" b="0" i="1" smtClean="0">
                              <a:latin typeface="Cambria Math" panose="02040503050406030204" pitchFamily="18" charset="0"/>
                              <a:ea typeface="Cambria Math" panose="02040503050406030204" pitchFamily="18" charset="0"/>
                            </a:rPr>
                            <m:t>𝑗</m:t>
                          </m:r>
                          <m:r>
                            <a:rPr kumimoji="1" lang="en-US" altLang="zh-CN" sz="2400" b="0" i="1" smtClean="0">
                              <a:latin typeface="Cambria Math" panose="02040503050406030204" pitchFamily="18" charset="0"/>
                              <a:ea typeface="Cambria Math" panose="02040503050406030204" pitchFamily="18" charset="0"/>
                            </a:rPr>
                            <m:t>=1</m:t>
                          </m:r>
                        </m:sub>
                        <m:sup>
                          <m:r>
                            <a:rPr kumimoji="1" lang="en-US" altLang="zh-CN" sz="2400" b="0" i="1" smtClean="0">
                              <a:latin typeface="Cambria Math" panose="02040503050406030204" pitchFamily="18" charset="0"/>
                              <a:ea typeface="Cambria Math" panose="02040503050406030204" pitchFamily="18" charset="0"/>
                            </a:rPr>
                            <m:t>𝑀</m:t>
                          </m:r>
                        </m:sup>
                        <m:e>
                          <m:r>
                            <a:rPr kumimoji="1" lang="en-US" altLang="zh-CN" sz="2400" b="0" i="1" smtClean="0">
                              <a:latin typeface="Cambria Math" panose="02040503050406030204" pitchFamily="18" charset="0"/>
                              <a:ea typeface="Cambria Math" panose="02040503050406030204" pitchFamily="18" charset="0"/>
                            </a:rPr>
                            <m:t>[</m:t>
                          </m:r>
                          <m:sSub>
                            <m:sSubPr>
                              <m:ctrlPr>
                                <a:rPr kumimoji="1" lang="en-US" altLang="zh-CN" sz="2400" i="1" smtClean="0">
                                  <a:latin typeface="Cambria Math" panose="02040503050406030204" pitchFamily="18" charset="0"/>
                                  <a:ea typeface="Cambria Math" panose="02040503050406030204" pitchFamily="18" charset="0"/>
                                </a:rPr>
                              </m:ctrlPr>
                            </m:sSubPr>
                            <m:e>
                              <m:r>
                                <a:rPr kumimoji="1" lang="en-US" altLang="zh-CN" sz="2400" i="1" smtClean="0">
                                  <a:latin typeface="Cambria Math" panose="02040503050406030204" pitchFamily="18" charset="0"/>
                                  <a:ea typeface="Cambria Math" panose="02040503050406030204" pitchFamily="18" charset="0"/>
                                </a:rPr>
                                <m:t>ℒ</m:t>
                              </m:r>
                            </m:e>
                            <m:sub>
                              <m:r>
                                <a:rPr kumimoji="1" lang="en-US" altLang="zh-CN" sz="2400" b="0" i="1" smtClean="0">
                                  <a:latin typeface="Cambria Math" panose="02040503050406030204" pitchFamily="18" charset="0"/>
                                  <a:ea typeface="Cambria Math" panose="02040503050406030204" pitchFamily="18" charset="0"/>
                                </a:rPr>
                                <m:t>𝑐𝐺𝐴𝑁</m:t>
                              </m:r>
                            </m:sub>
                          </m:sSub>
                          <m:d>
                            <m:dPr>
                              <m:ctrlPr>
                                <a:rPr kumimoji="1" lang="en-US" altLang="zh-CN" sz="2400" b="0" i="1" smtClean="0">
                                  <a:latin typeface="Cambria Math" panose="02040503050406030204" pitchFamily="18" charset="0"/>
                                  <a:ea typeface="Cambria Math" panose="02040503050406030204" pitchFamily="18" charset="0"/>
                                </a:rPr>
                              </m:ctrlPr>
                            </m:dPr>
                            <m:e>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𝑥</m:t>
                                  </m:r>
                                </m:e>
                                <m:sub>
                                  <m:r>
                                    <a:rPr kumimoji="1" lang="en-US" altLang="zh-CN" sz="2400" b="0" i="1" smtClean="0">
                                      <a:latin typeface="Cambria Math" panose="02040503050406030204" pitchFamily="18" charset="0"/>
                                      <a:ea typeface="Cambria Math" panose="02040503050406030204" pitchFamily="18" charset="0"/>
                                    </a:rPr>
                                    <m:t>𝑖</m:t>
                                  </m:r>
                                </m:sub>
                              </m:sSub>
                              <m:r>
                                <a:rPr kumimoji="1" lang="en-US" altLang="zh-CN" sz="2400" b="0" i="1" smtClean="0">
                                  <a:latin typeface="Cambria Math" panose="02040503050406030204" pitchFamily="18" charset="0"/>
                                  <a:ea typeface="Cambria Math" panose="02040503050406030204" pitchFamily="18" charset="0"/>
                                </a:rPr>
                                <m:t>,</m:t>
                              </m:r>
                              <m:sSubSup>
                                <m:sSubSupPr>
                                  <m:ctrlPr>
                                    <a:rPr kumimoji="1" lang="en-US" altLang="zh-CN" sz="2400" b="0" i="1" smtClean="0">
                                      <a:latin typeface="Cambria Math" panose="02040503050406030204" pitchFamily="18" charset="0"/>
                                      <a:ea typeface="Cambria Math" panose="02040503050406030204" pitchFamily="18" charset="0"/>
                                    </a:rPr>
                                  </m:ctrlPr>
                                </m:sSubSupPr>
                                <m:e>
                                  <m:r>
                                    <a:rPr kumimoji="1" lang="en-US" altLang="zh-CN" sz="2400" b="0" i="1" smtClean="0">
                                      <a:latin typeface="Cambria Math" panose="02040503050406030204" pitchFamily="18" charset="0"/>
                                      <a:ea typeface="Cambria Math" panose="02040503050406030204" pitchFamily="18" charset="0"/>
                                    </a:rPr>
                                    <m:t>𝑦</m:t>
                                  </m:r>
                                </m:e>
                                <m:sub>
                                  <m:r>
                                    <a:rPr kumimoji="1" lang="en-US" altLang="zh-CN" sz="2400" b="0" i="1" smtClean="0">
                                      <a:latin typeface="Cambria Math" panose="02040503050406030204" pitchFamily="18" charset="0"/>
                                      <a:ea typeface="Cambria Math" panose="02040503050406030204" pitchFamily="18" charset="0"/>
                                    </a:rPr>
                                    <m:t>𝑖</m:t>
                                  </m:r>
                                </m:sub>
                                <m:sup>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𝑗</m:t>
                                  </m:r>
                                  <m:r>
                                    <a:rPr kumimoji="1" lang="en-US" altLang="zh-CN" sz="2400" b="0" i="1" smtClean="0">
                                      <a:latin typeface="Cambria Math" panose="02040503050406030204" pitchFamily="18" charset="0"/>
                                      <a:ea typeface="Cambria Math" panose="02040503050406030204" pitchFamily="18" charset="0"/>
                                    </a:rPr>
                                    <m:t>)</m:t>
                                  </m:r>
                                </m:sup>
                              </m:sSubSup>
                            </m:e>
                          </m:d>
                          <m:r>
                            <a:rPr kumimoji="1" lang="en-US" altLang="zh-CN" sz="2400" b="0" i="1" smtClean="0">
                              <a:latin typeface="Cambria Math" panose="02040503050406030204" pitchFamily="18" charset="0"/>
                              <a:ea typeface="Cambria Math" panose="02040503050406030204" pitchFamily="18" charset="0"/>
                            </a:rPr>
                            <m:t>+</m:t>
                          </m:r>
                          <m:func>
                            <m:funcPr>
                              <m:ctrlPr>
                                <a:rPr kumimoji="1" lang="en-US" altLang="zh-CN" sz="2400" b="0" i="1" smtClean="0">
                                  <a:latin typeface="Cambria Math" panose="02040503050406030204" pitchFamily="18" charset="0"/>
                                  <a:ea typeface="Cambria Math" panose="02040503050406030204" pitchFamily="18" charset="0"/>
                                </a:rPr>
                              </m:ctrlPr>
                            </m:funcPr>
                            <m:fName>
                              <m:limLow>
                                <m:limLowPr>
                                  <m:ctrlPr>
                                    <a:rPr kumimoji="1" lang="en-US" altLang="zh-CN" sz="2400" b="0" i="1" smtClean="0">
                                      <a:latin typeface="Cambria Math" panose="02040503050406030204" pitchFamily="18" charset="0"/>
                                      <a:ea typeface="Cambria Math" panose="02040503050406030204" pitchFamily="18" charset="0"/>
                                    </a:rPr>
                                  </m:ctrlPr>
                                </m:limLowPr>
                                <m:e>
                                  <m:r>
                                    <m:rPr>
                                      <m:sty m:val="p"/>
                                    </m:rPr>
                                    <a:rPr kumimoji="1" lang="en-US" altLang="zh-CN" sz="2400" b="0" i="0" smtClean="0">
                                      <a:latin typeface="Cambria Math" panose="02040503050406030204" pitchFamily="18" charset="0"/>
                                      <a:ea typeface="Cambria Math" panose="02040503050406030204" pitchFamily="18" charset="0"/>
                                    </a:rPr>
                                    <m:t>min</m:t>
                                  </m:r>
                                </m:e>
                                <m:lim>
                                  <m:r>
                                    <a:rPr kumimoji="1" lang="en-US" altLang="zh-CN" sz="2400" b="0" i="1" smtClean="0">
                                      <a:latin typeface="Cambria Math" panose="02040503050406030204" pitchFamily="18" charset="0"/>
                                      <a:ea typeface="Cambria Math" panose="02040503050406030204" pitchFamily="18" charset="0"/>
                                    </a:rPr>
                                    <m:t>𝑗</m:t>
                                  </m:r>
                                  <m:r>
                                    <a:rPr kumimoji="1" lang="en-US" altLang="zh-CN" sz="2400" b="0" i="1" smtClean="0">
                                      <a:latin typeface="Cambria Math" panose="02040503050406030204" pitchFamily="18" charset="0"/>
                                      <a:ea typeface="Cambria Math" panose="02040503050406030204" pitchFamily="18" charset="0"/>
                                    </a:rPr>
                                    <m:t>∈{1,…</m:t>
                                  </m:r>
                                  <m:r>
                                    <a:rPr kumimoji="1" lang="en-US" altLang="zh-CN" sz="2400" b="0" i="1" smtClean="0">
                                      <a:latin typeface="Cambria Math" panose="02040503050406030204" pitchFamily="18" charset="0"/>
                                      <a:ea typeface="Cambria Math" panose="02040503050406030204" pitchFamily="18" charset="0"/>
                                    </a:rPr>
                                    <m:t>𝑀</m:t>
                                  </m:r>
                                  <m:r>
                                    <a:rPr kumimoji="1" lang="en-US" altLang="zh-CN" sz="2400" b="0" i="1" smtClean="0">
                                      <a:latin typeface="Cambria Math" panose="02040503050406030204" pitchFamily="18" charset="0"/>
                                      <a:ea typeface="Cambria Math" panose="02040503050406030204" pitchFamily="18" charset="0"/>
                                    </a:rPr>
                                    <m:t>}</m:t>
                                  </m:r>
                                </m:lim>
                              </m:limLow>
                            </m:fName>
                            <m:e>
                              <m:sSub>
                                <m:sSubPr>
                                  <m:ctrlPr>
                                    <a:rPr kumimoji="1" lang="en-US" altLang="zh-CN" sz="2400" i="1" smtClean="0">
                                      <a:latin typeface="Cambria Math" panose="02040503050406030204" pitchFamily="18" charset="0"/>
                                      <a:ea typeface="Cambria Math" panose="02040503050406030204" pitchFamily="18" charset="0"/>
                                    </a:rPr>
                                  </m:ctrlPr>
                                </m:sSubPr>
                                <m:e>
                                  <m:r>
                                    <a:rPr kumimoji="1" lang="en-US" altLang="zh-CN" sz="2400" i="1" smtClean="0">
                                      <a:latin typeface="Cambria Math" panose="02040503050406030204" pitchFamily="18" charset="0"/>
                                      <a:ea typeface="Cambria Math" panose="02040503050406030204" pitchFamily="18" charset="0"/>
                                    </a:rPr>
                                    <m:t>ℒ</m:t>
                                  </m:r>
                                </m:e>
                                <m:sub>
                                  <m:r>
                                    <a:rPr kumimoji="1" lang="en-US" altLang="zh-CN" sz="2400" b="0" i="1" smtClean="0">
                                      <a:latin typeface="Cambria Math" panose="02040503050406030204" pitchFamily="18" charset="0"/>
                                      <a:ea typeface="Cambria Math" panose="02040503050406030204" pitchFamily="18" charset="0"/>
                                    </a:rPr>
                                    <m:t>1</m:t>
                                  </m:r>
                                </m:sub>
                              </m:sSub>
                              <m:d>
                                <m:dPr>
                                  <m:ctrlPr>
                                    <a:rPr kumimoji="1" lang="en-US" altLang="zh-CN" sz="2400" b="0" i="1" smtClean="0">
                                      <a:latin typeface="Cambria Math" panose="02040503050406030204" pitchFamily="18" charset="0"/>
                                      <a:ea typeface="Cambria Math" panose="02040503050406030204" pitchFamily="18" charset="0"/>
                                    </a:rPr>
                                  </m:ctrlPr>
                                </m:dPr>
                                <m:e>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𝑥</m:t>
                                      </m:r>
                                    </m:e>
                                    <m:sub>
                                      <m:r>
                                        <a:rPr kumimoji="1" lang="en-US" altLang="zh-CN" sz="2400" b="0" i="1" smtClean="0">
                                          <a:latin typeface="Cambria Math" panose="02040503050406030204" pitchFamily="18" charset="0"/>
                                          <a:ea typeface="Cambria Math" panose="02040503050406030204" pitchFamily="18" charset="0"/>
                                        </a:rPr>
                                        <m:t>𝑖</m:t>
                                      </m:r>
                                    </m:sub>
                                  </m:sSub>
                                  <m:r>
                                    <a:rPr kumimoji="1" lang="en-US" altLang="zh-CN" sz="2400" b="0" i="1" smtClean="0">
                                      <a:latin typeface="Cambria Math" panose="02040503050406030204" pitchFamily="18" charset="0"/>
                                      <a:ea typeface="Cambria Math" panose="02040503050406030204" pitchFamily="18" charset="0"/>
                                    </a:rPr>
                                    <m:t>,</m:t>
                                  </m:r>
                                  <m:sSubSup>
                                    <m:sSubSupPr>
                                      <m:ctrlPr>
                                        <a:rPr kumimoji="1" lang="en-US" altLang="zh-CN" sz="2400" b="0" i="1" smtClean="0">
                                          <a:latin typeface="Cambria Math" panose="02040503050406030204" pitchFamily="18" charset="0"/>
                                          <a:ea typeface="Cambria Math" panose="02040503050406030204" pitchFamily="18" charset="0"/>
                                        </a:rPr>
                                      </m:ctrlPr>
                                    </m:sSubSupPr>
                                    <m:e>
                                      <m:r>
                                        <a:rPr kumimoji="1" lang="en-US" altLang="zh-CN" sz="2400" b="0" i="1" smtClean="0">
                                          <a:latin typeface="Cambria Math" panose="02040503050406030204" pitchFamily="18" charset="0"/>
                                          <a:ea typeface="Cambria Math" panose="02040503050406030204" pitchFamily="18" charset="0"/>
                                        </a:rPr>
                                        <m:t>𝑦</m:t>
                                      </m:r>
                                    </m:e>
                                    <m:sub>
                                      <m:r>
                                        <a:rPr kumimoji="1" lang="en-US" altLang="zh-CN" sz="2400" b="0" i="1" smtClean="0">
                                          <a:latin typeface="Cambria Math" panose="02040503050406030204" pitchFamily="18" charset="0"/>
                                          <a:ea typeface="Cambria Math" panose="02040503050406030204" pitchFamily="18" charset="0"/>
                                        </a:rPr>
                                        <m:t>𝑖</m:t>
                                      </m:r>
                                    </m:sub>
                                    <m:sup>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𝑗</m:t>
                                      </m:r>
                                      <m:r>
                                        <a:rPr kumimoji="1" lang="en-US" altLang="zh-CN" sz="2400" b="0" i="1" smtClean="0">
                                          <a:latin typeface="Cambria Math" panose="02040503050406030204" pitchFamily="18" charset="0"/>
                                          <a:ea typeface="Cambria Math" panose="02040503050406030204" pitchFamily="18" charset="0"/>
                                        </a:rPr>
                                        <m:t>)</m:t>
                                      </m:r>
                                    </m:sup>
                                  </m:sSubSup>
                                </m:e>
                              </m:d>
                            </m:e>
                          </m:func>
                          <m:r>
                            <a:rPr kumimoji="1" lang="en-US" altLang="zh-CN" sz="2400" b="0" i="1" smtClean="0">
                              <a:latin typeface="Cambria Math" panose="02040503050406030204" pitchFamily="18" charset="0"/>
                              <a:ea typeface="Cambria Math" panose="02040503050406030204" pitchFamily="18" charset="0"/>
                            </a:rPr>
                            <m:t>] </m:t>
                          </m:r>
                        </m:e>
                      </m:nary>
                    </m:oMath>
                  </m:oMathPara>
                </a14:m>
                <a:endParaRPr kumimoji="1" lang="zh-CN" altLang="en-US" sz="2400" dirty="0"/>
              </a:p>
            </p:txBody>
          </p:sp>
        </mc:Choice>
        <mc:Fallback xmlns="">
          <p:sp>
            <p:nvSpPr>
              <p:cNvPr id="19" name="文本框 18">
                <a:extLst>
                  <a:ext uri="{FF2B5EF4-FFF2-40B4-BE49-F238E27FC236}">
                    <a16:creationId xmlns:a16="http://schemas.microsoft.com/office/drawing/2014/main" id="{D44F6CA6-8E9C-964C-A10D-1719A744E1AC}"/>
                  </a:ext>
                </a:extLst>
              </p:cNvPr>
              <p:cNvSpPr txBox="1">
                <a:spLocks noRot="1" noChangeAspect="1" noMove="1" noResize="1" noEditPoints="1" noAdjustHandles="1" noChangeArrowheads="1" noChangeShapeType="1" noTextEdit="1"/>
              </p:cNvSpPr>
              <p:nvPr/>
            </p:nvSpPr>
            <p:spPr>
              <a:xfrm>
                <a:off x="1441449" y="4197709"/>
                <a:ext cx="9046964" cy="1080296"/>
              </a:xfrm>
              <a:prstGeom prst="rect">
                <a:avLst/>
              </a:prstGeom>
              <a:blipFill>
                <a:blip r:embed="rId5"/>
                <a:stretch>
                  <a:fillRect l="-140" t="-110465" r="-700" b="-1639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3C51CEFA-DBD1-A047-9CA7-1FE993BB0B73}"/>
                  </a:ext>
                </a:extLst>
              </p:cNvPr>
              <p:cNvSpPr/>
              <p:nvPr/>
            </p:nvSpPr>
            <p:spPr>
              <a:xfrm>
                <a:off x="9328095" y="3731370"/>
                <a:ext cx="1973489" cy="5068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kumimoji="1" lang="en-US" altLang="zh-CN" i="1">
                              <a:latin typeface="Cambria Math" panose="02040503050406030204" pitchFamily="18" charset="0"/>
                              <a:ea typeface="Cambria Math" panose="02040503050406030204" pitchFamily="18" charset="0"/>
                            </a:rPr>
                          </m:ctrlPr>
                        </m:dPr>
                        <m:e>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𝑥</m:t>
                              </m:r>
                            </m:e>
                            <m:sub>
                              <m:r>
                                <a:rPr kumimoji="1" lang="en-US" altLang="zh-CN" i="1">
                                  <a:latin typeface="Cambria Math" panose="02040503050406030204" pitchFamily="18" charset="0"/>
                                  <a:ea typeface="Cambria Math" panose="02040503050406030204" pitchFamily="18" charset="0"/>
                                </a:rPr>
                                <m:t>𝑖</m:t>
                              </m:r>
                            </m:sub>
                          </m:sSub>
                          <m:r>
                            <a:rPr kumimoji="1" lang="en-US" altLang="zh-CN" i="1">
                              <a:latin typeface="Cambria Math" panose="02040503050406030204" pitchFamily="18" charset="0"/>
                              <a:ea typeface="Cambria Math" panose="02040503050406030204" pitchFamily="18" charset="0"/>
                            </a:rPr>
                            <m:t>,</m:t>
                          </m:r>
                          <m:sSubSup>
                            <m:sSubSupPr>
                              <m:ctrlPr>
                                <a:rPr kumimoji="1" lang="en-US" altLang="zh-CN" i="1">
                                  <a:latin typeface="Cambria Math" panose="02040503050406030204" pitchFamily="18" charset="0"/>
                                  <a:ea typeface="Cambria Math" panose="02040503050406030204" pitchFamily="18" charset="0"/>
                                </a:rPr>
                              </m:ctrlPr>
                            </m:sSubSupPr>
                            <m:e>
                              <m:r>
                                <a:rPr kumimoji="1" lang="en-US" altLang="zh-CN" i="1">
                                  <a:latin typeface="Cambria Math" panose="02040503050406030204" pitchFamily="18" charset="0"/>
                                  <a:ea typeface="Cambria Math" panose="02040503050406030204" pitchFamily="18" charset="0"/>
                                </a:rPr>
                                <m:t>𝑦</m:t>
                              </m:r>
                            </m:e>
                            <m:sub>
                              <m:r>
                                <a:rPr kumimoji="1" lang="en-US" altLang="zh-CN" i="1">
                                  <a:latin typeface="Cambria Math" panose="02040503050406030204" pitchFamily="18" charset="0"/>
                                  <a:ea typeface="Cambria Math" panose="02040503050406030204" pitchFamily="18" charset="0"/>
                                </a:rPr>
                                <m:t>𝑖</m:t>
                              </m:r>
                            </m:sub>
                            <m:sup>
                              <m:r>
                                <a:rPr kumimoji="1" lang="en-US" altLang="zh-CN" i="1">
                                  <a:latin typeface="Cambria Math" panose="02040503050406030204" pitchFamily="18" charset="0"/>
                                  <a:ea typeface="Cambria Math" panose="02040503050406030204" pitchFamily="18" charset="0"/>
                                </a:rPr>
                                <m:t>(1)</m:t>
                              </m:r>
                            </m:sup>
                          </m:sSubSup>
                          <m:r>
                            <a:rPr kumimoji="1" lang="en-US" altLang="zh-CN" i="1">
                              <a:latin typeface="Cambria Math" panose="02040503050406030204" pitchFamily="18" charset="0"/>
                              <a:ea typeface="Cambria Math" panose="02040503050406030204" pitchFamily="18" charset="0"/>
                            </a:rPr>
                            <m:t>,…,</m:t>
                          </m:r>
                          <m:sSubSup>
                            <m:sSubSupPr>
                              <m:ctrlPr>
                                <a:rPr kumimoji="1" lang="en-US" altLang="zh-CN" i="1">
                                  <a:latin typeface="Cambria Math" panose="02040503050406030204" pitchFamily="18" charset="0"/>
                                  <a:ea typeface="Cambria Math" panose="02040503050406030204" pitchFamily="18" charset="0"/>
                                </a:rPr>
                              </m:ctrlPr>
                            </m:sSubSupPr>
                            <m:e>
                              <m:r>
                                <a:rPr kumimoji="1" lang="en-US" altLang="zh-CN" i="1">
                                  <a:latin typeface="Cambria Math" panose="02040503050406030204" pitchFamily="18" charset="0"/>
                                  <a:ea typeface="Cambria Math" panose="02040503050406030204" pitchFamily="18" charset="0"/>
                                </a:rPr>
                                <m:t>𝑦</m:t>
                              </m:r>
                            </m:e>
                            <m:sub>
                              <m:r>
                                <a:rPr kumimoji="1" lang="en-US" altLang="zh-CN" i="1">
                                  <a:latin typeface="Cambria Math" panose="02040503050406030204" pitchFamily="18" charset="0"/>
                                  <a:ea typeface="Cambria Math" panose="02040503050406030204" pitchFamily="18" charset="0"/>
                                </a:rPr>
                                <m:t>𝑖</m:t>
                              </m:r>
                            </m:sub>
                            <m:sup>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𝑀</m:t>
                              </m:r>
                              <m:r>
                                <a:rPr kumimoji="1" lang="en-US" altLang="zh-CN" i="1">
                                  <a:latin typeface="Cambria Math" panose="02040503050406030204" pitchFamily="18" charset="0"/>
                                  <a:ea typeface="Cambria Math" panose="02040503050406030204" pitchFamily="18" charset="0"/>
                                </a:rPr>
                                <m:t>)</m:t>
                              </m:r>
                            </m:sup>
                          </m:sSubSup>
                        </m:e>
                      </m:d>
                    </m:oMath>
                  </m:oMathPara>
                </a14:m>
                <a:endParaRPr lang="zh-CN" altLang="en-US" dirty="0"/>
              </a:p>
            </p:txBody>
          </p:sp>
        </mc:Choice>
        <mc:Fallback xmlns="">
          <p:sp>
            <p:nvSpPr>
              <p:cNvPr id="20" name="矩形 19">
                <a:extLst>
                  <a:ext uri="{FF2B5EF4-FFF2-40B4-BE49-F238E27FC236}">
                    <a16:creationId xmlns:a16="http://schemas.microsoft.com/office/drawing/2014/main" id="{3C51CEFA-DBD1-A047-9CA7-1FE993BB0B73}"/>
                  </a:ext>
                </a:extLst>
              </p:cNvPr>
              <p:cNvSpPr>
                <a:spLocks noRot="1" noChangeAspect="1" noMove="1" noResize="1" noEditPoints="1" noAdjustHandles="1" noChangeArrowheads="1" noChangeShapeType="1" noTextEdit="1"/>
              </p:cNvSpPr>
              <p:nvPr/>
            </p:nvSpPr>
            <p:spPr>
              <a:xfrm>
                <a:off x="9328095" y="3731370"/>
                <a:ext cx="1973489" cy="506870"/>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10607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4E10E31-4BC4-4642-8AF2-CE488BB23659}"/>
              </a:ext>
            </a:extLst>
          </p:cNvPr>
          <p:cNvSpPr txBox="1"/>
          <p:nvPr/>
        </p:nvSpPr>
        <p:spPr>
          <a:xfrm>
            <a:off x="0" y="32692"/>
            <a:ext cx="12192000" cy="523220"/>
          </a:xfrm>
          <a:prstGeom prst="rect">
            <a:avLst/>
          </a:prstGeom>
          <a:noFill/>
        </p:spPr>
        <p:txBody>
          <a:bodyPr wrap="square" rtlCol="0">
            <a:spAutoFit/>
          </a:bodyPr>
          <a:lstStyle/>
          <a:p>
            <a:pPr marL="285750" indent="-285750">
              <a:buFont typeface="Wingdings" pitchFamily="2" charset="2"/>
              <a:buChar char="u"/>
            </a:pPr>
            <a:r>
              <a:rPr kumimoji="1" lang="en-US" altLang="zh-CN" sz="2800" b="1" dirty="0"/>
              <a:t>Architecture</a:t>
            </a:r>
            <a:r>
              <a:rPr kumimoji="1" lang="zh-CN" altLang="en-US" sz="2800" b="1" dirty="0"/>
              <a:t> </a:t>
            </a:r>
            <a:r>
              <a:rPr kumimoji="1" lang="en-US" altLang="zh-CN" sz="2800" b="1" dirty="0"/>
              <a:t>of</a:t>
            </a:r>
            <a:r>
              <a:rPr kumimoji="1" lang="zh-CN" altLang="en-US" sz="2800" b="1" dirty="0"/>
              <a:t> </a:t>
            </a:r>
            <a:r>
              <a:rPr kumimoji="1" lang="en-US" altLang="zh-CN" sz="2800" b="1" dirty="0"/>
              <a:t>Generator</a:t>
            </a:r>
            <a:r>
              <a:rPr kumimoji="1" lang="zh-CN" altLang="en-US" sz="2800" b="1" dirty="0"/>
              <a:t> </a:t>
            </a:r>
            <a:r>
              <a:rPr kumimoji="1" lang="en-US" altLang="zh-CN" sz="2800" b="1" dirty="0"/>
              <a:t>and</a:t>
            </a:r>
            <a:r>
              <a:rPr kumimoji="1" lang="zh-CN" altLang="en-US" sz="2800" b="1" dirty="0"/>
              <a:t> </a:t>
            </a:r>
            <a:r>
              <a:rPr kumimoji="1" lang="en-US" altLang="zh-CN" sz="2800" b="1" dirty="0"/>
              <a:t>Discriminator</a:t>
            </a:r>
            <a:endParaRPr kumimoji="1" lang="zh-CN" altLang="en-US" sz="2800" dirty="0"/>
          </a:p>
        </p:txBody>
      </p:sp>
      <p:pic>
        <p:nvPicPr>
          <p:cNvPr id="5" name="图片 4">
            <a:extLst>
              <a:ext uri="{FF2B5EF4-FFF2-40B4-BE49-F238E27FC236}">
                <a16:creationId xmlns:a16="http://schemas.microsoft.com/office/drawing/2014/main" id="{51813414-E52B-4246-9818-08BC68416EAE}"/>
              </a:ext>
            </a:extLst>
          </p:cNvPr>
          <p:cNvPicPr>
            <a:picLocks noChangeAspect="1"/>
          </p:cNvPicPr>
          <p:nvPr/>
        </p:nvPicPr>
        <p:blipFill>
          <a:blip r:embed="rId3"/>
          <a:stretch>
            <a:fillRect/>
          </a:stretch>
        </p:blipFill>
        <p:spPr>
          <a:xfrm>
            <a:off x="3479800" y="708312"/>
            <a:ext cx="7239135" cy="2447765"/>
          </a:xfrm>
          <a:prstGeom prst="rect">
            <a:avLst/>
          </a:prstGeom>
        </p:spPr>
      </p:pic>
      <p:pic>
        <p:nvPicPr>
          <p:cNvPr id="6" name="图片 5">
            <a:extLst>
              <a:ext uri="{FF2B5EF4-FFF2-40B4-BE49-F238E27FC236}">
                <a16:creationId xmlns:a16="http://schemas.microsoft.com/office/drawing/2014/main" id="{BE001C98-4769-4B45-940F-023AB97C9328}"/>
              </a:ext>
            </a:extLst>
          </p:cNvPr>
          <p:cNvPicPr>
            <a:picLocks noChangeAspect="1"/>
          </p:cNvPicPr>
          <p:nvPr/>
        </p:nvPicPr>
        <p:blipFill>
          <a:blip r:embed="rId4"/>
          <a:stretch>
            <a:fillRect/>
          </a:stretch>
        </p:blipFill>
        <p:spPr>
          <a:xfrm>
            <a:off x="3733800" y="3701924"/>
            <a:ext cx="5816600" cy="2736850"/>
          </a:xfrm>
          <a:prstGeom prst="rect">
            <a:avLst/>
          </a:prstGeom>
        </p:spPr>
      </p:pic>
      <p:sp>
        <p:nvSpPr>
          <p:cNvPr id="7" name="矩形 6">
            <a:extLst>
              <a:ext uri="{FF2B5EF4-FFF2-40B4-BE49-F238E27FC236}">
                <a16:creationId xmlns:a16="http://schemas.microsoft.com/office/drawing/2014/main" id="{4469914E-5073-B441-976E-2B6C504802B1}"/>
              </a:ext>
            </a:extLst>
          </p:cNvPr>
          <p:cNvSpPr/>
          <p:nvPr/>
        </p:nvSpPr>
        <p:spPr>
          <a:xfrm>
            <a:off x="215454" y="983734"/>
            <a:ext cx="3280065" cy="738664"/>
          </a:xfrm>
          <a:prstGeom prst="rect">
            <a:avLst/>
          </a:prstGeom>
        </p:spPr>
        <p:txBody>
          <a:bodyPr wrap="none">
            <a:spAutoFit/>
          </a:bodyPr>
          <a:lstStyle/>
          <a:p>
            <a:pPr marL="342900" indent="-342900">
              <a:buFont typeface="Wingdings" pitchFamily="2" charset="2"/>
              <a:buChar char="l"/>
            </a:pPr>
            <a:r>
              <a:rPr kumimoji="1" lang="en-US" altLang="zh-CN" sz="2400" b="1" dirty="0"/>
              <a:t>Generator:</a:t>
            </a:r>
          </a:p>
          <a:p>
            <a:r>
              <a:rPr kumimoji="1" lang="zh-CN" altLang="en-US" b="1" dirty="0"/>
              <a:t> </a:t>
            </a:r>
            <a:r>
              <a:rPr kumimoji="1" lang="en-US" altLang="zh-CN" b="1" dirty="0">
                <a:solidFill>
                  <a:srgbClr val="FF0000"/>
                </a:solidFill>
              </a:rPr>
              <a:t>A</a:t>
            </a:r>
            <a:r>
              <a:rPr kumimoji="1" lang="zh-CN" altLang="en-US" b="1" dirty="0">
                <a:solidFill>
                  <a:srgbClr val="FF0000"/>
                </a:solidFill>
              </a:rPr>
              <a:t> </a:t>
            </a:r>
            <a:r>
              <a:rPr kumimoji="1" lang="en-US" altLang="zh-CN" b="1" dirty="0">
                <a:solidFill>
                  <a:srgbClr val="FF0000"/>
                </a:solidFill>
              </a:rPr>
              <a:t>standard</a:t>
            </a:r>
            <a:r>
              <a:rPr kumimoji="1" lang="zh-CN" altLang="en-US" b="1" dirty="0">
                <a:solidFill>
                  <a:srgbClr val="FF0000"/>
                </a:solidFill>
              </a:rPr>
              <a:t> </a:t>
            </a:r>
            <a:r>
              <a:rPr kumimoji="1" lang="en-US" altLang="zh-CN" b="1" dirty="0">
                <a:solidFill>
                  <a:srgbClr val="FF0000"/>
                </a:solidFill>
              </a:rPr>
              <a:t>encoder-decoder</a:t>
            </a:r>
          </a:p>
        </p:txBody>
      </p:sp>
      <p:sp>
        <p:nvSpPr>
          <p:cNvPr id="8" name="矩形 7">
            <a:extLst>
              <a:ext uri="{FF2B5EF4-FFF2-40B4-BE49-F238E27FC236}">
                <a16:creationId xmlns:a16="http://schemas.microsoft.com/office/drawing/2014/main" id="{F72428BB-826A-FC4A-BE01-C668DA667C5F}"/>
              </a:ext>
            </a:extLst>
          </p:cNvPr>
          <p:cNvSpPr/>
          <p:nvPr/>
        </p:nvSpPr>
        <p:spPr>
          <a:xfrm>
            <a:off x="199735" y="4314183"/>
            <a:ext cx="2520242" cy="738664"/>
          </a:xfrm>
          <a:prstGeom prst="rect">
            <a:avLst/>
          </a:prstGeom>
        </p:spPr>
        <p:txBody>
          <a:bodyPr wrap="none">
            <a:spAutoFit/>
          </a:bodyPr>
          <a:lstStyle/>
          <a:p>
            <a:pPr marL="342900" indent="-342900">
              <a:buFont typeface="Wingdings" pitchFamily="2" charset="2"/>
              <a:buChar char="l"/>
            </a:pPr>
            <a:r>
              <a:rPr kumimoji="1" lang="en-US" altLang="zh-CN" sz="2400" b="1" dirty="0"/>
              <a:t>Discriminator:</a:t>
            </a:r>
          </a:p>
          <a:p>
            <a:r>
              <a:rPr kumimoji="1" lang="zh-CN" altLang="en-US" b="1" dirty="0"/>
              <a:t> </a:t>
            </a:r>
            <a:r>
              <a:rPr kumimoji="1" lang="en-US" altLang="zh-CN" b="1" dirty="0">
                <a:solidFill>
                  <a:srgbClr val="FF0000"/>
                </a:solidFill>
              </a:rPr>
              <a:t>A</a:t>
            </a:r>
            <a:r>
              <a:rPr kumimoji="1" lang="zh-CN" altLang="en-US" b="1" dirty="0">
                <a:solidFill>
                  <a:srgbClr val="FF0000"/>
                </a:solidFill>
              </a:rPr>
              <a:t> </a:t>
            </a:r>
            <a:r>
              <a:rPr kumimoji="1" lang="en-US" altLang="zh-CN" b="1" dirty="0">
                <a:solidFill>
                  <a:srgbClr val="FF0000"/>
                </a:solidFill>
              </a:rPr>
              <a:t>regular</a:t>
            </a:r>
            <a:r>
              <a:rPr kumimoji="1" lang="zh-CN" altLang="en-US" b="1" dirty="0">
                <a:solidFill>
                  <a:srgbClr val="FF0000"/>
                </a:solidFill>
              </a:rPr>
              <a:t> </a:t>
            </a:r>
            <a:r>
              <a:rPr kumimoji="1" lang="en-US" altLang="zh-CN" b="1" dirty="0">
                <a:solidFill>
                  <a:srgbClr val="FF0000"/>
                </a:solidFill>
              </a:rPr>
              <a:t>global</a:t>
            </a:r>
            <a:r>
              <a:rPr kumimoji="1" lang="zh-CN" altLang="en-US" b="1" dirty="0">
                <a:solidFill>
                  <a:srgbClr val="FF0000"/>
                </a:solidFill>
              </a:rPr>
              <a:t> </a:t>
            </a:r>
            <a:r>
              <a:rPr kumimoji="1" lang="en-US" altLang="zh-CN" b="1" dirty="0">
                <a:solidFill>
                  <a:srgbClr val="FF0000"/>
                </a:solidFill>
              </a:rPr>
              <a:t>GAN</a:t>
            </a:r>
          </a:p>
        </p:txBody>
      </p:sp>
    </p:spTree>
    <p:extLst>
      <p:ext uri="{BB962C8B-B14F-4D97-AF65-F5344CB8AC3E}">
        <p14:creationId xmlns:p14="http://schemas.microsoft.com/office/powerpoint/2010/main" val="4068998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F7D353C-AA73-7447-8397-EEA844751A4B}"/>
              </a:ext>
            </a:extLst>
          </p:cNvPr>
          <p:cNvSpPr txBox="1"/>
          <p:nvPr/>
        </p:nvSpPr>
        <p:spPr>
          <a:xfrm>
            <a:off x="0" y="32692"/>
            <a:ext cx="12192000" cy="523220"/>
          </a:xfrm>
          <a:prstGeom prst="rect">
            <a:avLst/>
          </a:prstGeom>
          <a:noFill/>
        </p:spPr>
        <p:txBody>
          <a:bodyPr wrap="square" rtlCol="0">
            <a:spAutoFit/>
          </a:bodyPr>
          <a:lstStyle/>
          <a:p>
            <a:pPr marL="285750" indent="-285750">
              <a:buFont typeface="Wingdings" pitchFamily="2" charset="2"/>
              <a:buChar char="u"/>
            </a:pPr>
            <a:r>
              <a:rPr kumimoji="1" lang="en-US" altLang="zh-CN" sz="2800" b="1" dirty="0"/>
              <a:t>Diagnostic</a:t>
            </a:r>
            <a:r>
              <a:rPr kumimoji="1" lang="zh-CN" altLang="en-US" sz="2800" b="1" dirty="0"/>
              <a:t> </a:t>
            </a:r>
            <a:r>
              <a:rPr kumimoji="1" lang="en-US" altLang="zh-CN" sz="2800" b="1" dirty="0"/>
              <a:t>experiments</a:t>
            </a:r>
            <a:r>
              <a:rPr kumimoji="1" lang="zh-CN" altLang="en-US" sz="2800" b="1" dirty="0"/>
              <a:t> </a:t>
            </a:r>
            <a:r>
              <a:rPr kumimoji="1" lang="en-US" altLang="zh-CN" sz="2800" b="1" dirty="0"/>
              <a:t>on</a:t>
            </a:r>
            <a:r>
              <a:rPr kumimoji="1" lang="zh-CN" altLang="en-US" sz="2800" b="1" dirty="0"/>
              <a:t> </a:t>
            </a:r>
            <a:r>
              <a:rPr kumimoji="1" lang="en-US" altLang="zh-CN" sz="2800" b="1" dirty="0"/>
              <a:t>validation</a:t>
            </a:r>
            <a:r>
              <a:rPr kumimoji="1" lang="zh-CN" altLang="en-US" sz="2800" b="1" dirty="0"/>
              <a:t> </a:t>
            </a:r>
            <a:r>
              <a:rPr kumimoji="1" lang="en-US" altLang="zh-CN" sz="2800" b="1" dirty="0"/>
              <a:t>set</a:t>
            </a:r>
            <a:endParaRPr kumimoji="1" lang="zh-CN" altLang="en-US" sz="2800" dirty="0"/>
          </a:p>
        </p:txBody>
      </p:sp>
      <p:pic>
        <p:nvPicPr>
          <p:cNvPr id="6" name="图片 5">
            <a:extLst>
              <a:ext uri="{FF2B5EF4-FFF2-40B4-BE49-F238E27FC236}">
                <a16:creationId xmlns:a16="http://schemas.microsoft.com/office/drawing/2014/main" id="{A5D2CBF3-9F80-0E4D-979E-7F7F0081F766}"/>
              </a:ext>
            </a:extLst>
          </p:cNvPr>
          <p:cNvPicPr>
            <a:picLocks noChangeAspect="1"/>
          </p:cNvPicPr>
          <p:nvPr/>
        </p:nvPicPr>
        <p:blipFill>
          <a:blip r:embed="rId3"/>
          <a:stretch>
            <a:fillRect/>
          </a:stretch>
        </p:blipFill>
        <p:spPr>
          <a:xfrm>
            <a:off x="2614612" y="555912"/>
            <a:ext cx="7115175" cy="3523980"/>
          </a:xfrm>
          <a:prstGeom prst="rect">
            <a:avLst/>
          </a:prstGeom>
        </p:spPr>
      </p:pic>
      <p:sp>
        <p:nvSpPr>
          <p:cNvPr id="7" name="矩形 6">
            <a:extLst>
              <a:ext uri="{FF2B5EF4-FFF2-40B4-BE49-F238E27FC236}">
                <a16:creationId xmlns:a16="http://schemas.microsoft.com/office/drawing/2014/main" id="{053B087D-D1C6-AC46-9BD6-ACE474201DF6}"/>
              </a:ext>
            </a:extLst>
          </p:cNvPr>
          <p:cNvSpPr/>
          <p:nvPr/>
        </p:nvSpPr>
        <p:spPr>
          <a:xfrm>
            <a:off x="632702" y="4233780"/>
            <a:ext cx="12297485" cy="1754326"/>
          </a:xfrm>
          <a:prstGeom prst="rect">
            <a:avLst/>
          </a:prstGeom>
        </p:spPr>
        <p:txBody>
          <a:bodyPr wrap="square">
            <a:spAutoFit/>
          </a:bodyPr>
          <a:lstStyle/>
          <a:p>
            <a:pPr marL="285750" indent="-285750">
              <a:buFont typeface="Wingdings" pitchFamily="2" charset="2"/>
              <a:buChar char="l"/>
            </a:pPr>
            <a:r>
              <a:rPr kumimoji="1" lang="en-US" altLang="zh-CN" b="1" dirty="0"/>
              <a:t>Training</a:t>
            </a:r>
            <a:r>
              <a:rPr kumimoji="1" lang="zh-CN" altLang="en-US" b="1" dirty="0"/>
              <a:t> </a:t>
            </a:r>
            <a:r>
              <a:rPr kumimoji="1" lang="en-US" altLang="zh-CN" b="1" dirty="0"/>
              <a:t>on</a:t>
            </a:r>
            <a:r>
              <a:rPr kumimoji="1" lang="zh-CN" altLang="en-US" b="1" dirty="0"/>
              <a:t> </a:t>
            </a:r>
            <a:r>
              <a:rPr kumimoji="1" lang="en-US" altLang="zh-CN" b="1" dirty="0"/>
              <a:t>consensus</a:t>
            </a:r>
            <a:r>
              <a:rPr kumimoji="1" lang="zh-CN" altLang="en-US" b="1" dirty="0"/>
              <a:t> </a:t>
            </a:r>
            <a:r>
              <a:rPr kumimoji="1" lang="en-US" altLang="zh-CN" b="1" dirty="0"/>
              <a:t>drawing</a:t>
            </a:r>
            <a:r>
              <a:rPr kumimoji="1" lang="zh-CN" altLang="en-US" b="1" dirty="0"/>
              <a:t> </a:t>
            </a:r>
            <a:r>
              <a:rPr kumimoji="1" lang="en-US" altLang="zh-CN" b="1" dirty="0">
                <a:solidFill>
                  <a:srgbClr val="FF0000"/>
                </a:solidFill>
              </a:rPr>
              <a:t>outperforms</a:t>
            </a:r>
            <a:r>
              <a:rPr kumimoji="1" lang="zh-CN" altLang="en-US" b="1" dirty="0"/>
              <a:t> </a:t>
            </a:r>
            <a:r>
              <a:rPr kumimoji="1" lang="en-US" altLang="zh-CN" b="1" dirty="0"/>
              <a:t>the</a:t>
            </a:r>
            <a:r>
              <a:rPr kumimoji="1" lang="zh-CN" altLang="en-US" b="1" dirty="0"/>
              <a:t> </a:t>
            </a:r>
            <a:r>
              <a:rPr kumimoji="1" lang="en-US" altLang="zh-CN" b="1" dirty="0"/>
              <a:t>baseline</a:t>
            </a:r>
            <a:r>
              <a:rPr kumimoji="1" lang="zh-CN" altLang="en-US" b="1" dirty="0"/>
              <a:t> </a:t>
            </a:r>
            <a:r>
              <a:rPr kumimoji="1" lang="en-US" altLang="zh-CN" b="1" dirty="0"/>
              <a:t>method</a:t>
            </a:r>
          </a:p>
          <a:p>
            <a:pPr marL="285750" indent="-285750">
              <a:buFont typeface="Wingdings" pitchFamily="2" charset="2"/>
              <a:buChar char="l"/>
            </a:pPr>
            <a:endParaRPr kumimoji="1" lang="en-US" altLang="zh-CN" b="1" dirty="0"/>
          </a:p>
          <a:p>
            <a:pPr marL="285750" indent="-285750">
              <a:buFont typeface="Wingdings" pitchFamily="2" charset="2"/>
              <a:buChar char="l"/>
            </a:pPr>
            <a:r>
              <a:rPr kumimoji="1" lang="en-US" altLang="zh-CN" b="1" dirty="0"/>
              <a:t>Training</a:t>
            </a:r>
            <a:r>
              <a:rPr kumimoji="1" lang="zh-CN" altLang="en-US" b="1" dirty="0"/>
              <a:t> </a:t>
            </a:r>
            <a:r>
              <a:rPr kumimoji="1" lang="en-US" altLang="zh-CN" b="1" dirty="0"/>
              <a:t>on</a:t>
            </a:r>
            <a:r>
              <a:rPr kumimoji="1" lang="zh-CN" altLang="en-US" b="1" dirty="0"/>
              <a:t> </a:t>
            </a:r>
            <a:r>
              <a:rPr kumimoji="1" lang="en-US" altLang="zh-CN" b="1" dirty="0"/>
              <a:t>the</a:t>
            </a:r>
            <a:r>
              <a:rPr kumimoji="1" lang="zh-CN" altLang="en-US" b="1" dirty="0"/>
              <a:t> </a:t>
            </a:r>
            <a:r>
              <a:rPr kumimoji="1" lang="en-US" altLang="zh-CN" b="1" dirty="0"/>
              <a:t>complete</a:t>
            </a:r>
            <a:r>
              <a:rPr kumimoji="1" lang="zh-CN" altLang="en-US" b="1" dirty="0"/>
              <a:t> </a:t>
            </a:r>
            <a:r>
              <a:rPr kumimoji="1" lang="en-US" altLang="zh-CN" b="1" dirty="0"/>
              <a:t>set</a:t>
            </a:r>
            <a:r>
              <a:rPr kumimoji="1" lang="zh-CN" altLang="en-US" b="1" dirty="0"/>
              <a:t> </a:t>
            </a:r>
            <a:r>
              <a:rPr kumimoji="1" lang="en-US" altLang="zh-CN" b="1" dirty="0"/>
              <a:t>of</a:t>
            </a:r>
            <a:r>
              <a:rPr kumimoji="1" lang="zh-CN" altLang="en-US" b="1" dirty="0"/>
              <a:t> </a:t>
            </a:r>
            <a:r>
              <a:rPr kumimoji="1" lang="en-US" altLang="zh-CN" b="1" dirty="0"/>
              <a:t>sketches</a:t>
            </a:r>
            <a:r>
              <a:rPr kumimoji="1" lang="zh-CN" altLang="en-US" b="1" dirty="0"/>
              <a:t> </a:t>
            </a:r>
            <a:r>
              <a:rPr kumimoji="1" lang="en-US" altLang="zh-CN" b="1" dirty="0"/>
              <a:t>with</a:t>
            </a:r>
            <a:r>
              <a:rPr kumimoji="1" lang="zh-CN" altLang="en-US" b="1" dirty="0"/>
              <a:t> </a:t>
            </a:r>
            <a:r>
              <a:rPr kumimoji="1" lang="en-US" altLang="zh-CN" b="1" dirty="0"/>
              <a:t>MM-loss</a:t>
            </a:r>
            <a:r>
              <a:rPr kumimoji="1" lang="zh-CN" altLang="en-US" b="1" dirty="0"/>
              <a:t> </a:t>
            </a:r>
            <a:r>
              <a:rPr kumimoji="1" lang="en-US" altLang="zh-CN" b="1" dirty="0">
                <a:solidFill>
                  <a:srgbClr val="FF0000"/>
                </a:solidFill>
              </a:rPr>
              <a:t>outperforms</a:t>
            </a:r>
            <a:r>
              <a:rPr kumimoji="1" lang="zh-CN" altLang="en-US" b="1" dirty="0">
                <a:solidFill>
                  <a:srgbClr val="FF0000"/>
                </a:solidFill>
              </a:rPr>
              <a:t> </a:t>
            </a:r>
            <a:r>
              <a:rPr kumimoji="1" lang="en-US" altLang="zh-CN" b="1" dirty="0"/>
              <a:t>training</a:t>
            </a:r>
            <a:r>
              <a:rPr kumimoji="1" lang="zh-CN" altLang="en-US" b="1" dirty="0"/>
              <a:t> </a:t>
            </a:r>
            <a:r>
              <a:rPr kumimoji="1" lang="en-US" altLang="zh-CN" b="1" dirty="0"/>
              <a:t>on</a:t>
            </a:r>
            <a:r>
              <a:rPr kumimoji="1" lang="zh-CN" altLang="en-US" b="1" dirty="0"/>
              <a:t> </a:t>
            </a:r>
            <a:r>
              <a:rPr kumimoji="1" lang="en-US" altLang="zh-CN" b="1" dirty="0"/>
              <a:t>consensus</a:t>
            </a:r>
          </a:p>
          <a:p>
            <a:pPr marL="285750" indent="-285750">
              <a:buFont typeface="Wingdings" pitchFamily="2" charset="2"/>
              <a:buChar char="l"/>
            </a:pPr>
            <a:endParaRPr kumimoji="1" lang="en-US" altLang="zh-CN" b="1" dirty="0"/>
          </a:p>
          <a:p>
            <a:pPr marL="285750" indent="-285750">
              <a:buFont typeface="Wingdings" pitchFamily="2" charset="2"/>
              <a:buChar char="l"/>
            </a:pPr>
            <a:endParaRPr kumimoji="1" lang="en-US" altLang="zh-CN" b="1" dirty="0"/>
          </a:p>
          <a:p>
            <a:pPr marL="285750" indent="-285750">
              <a:buFont typeface="Wingdings" pitchFamily="2" charset="2"/>
              <a:buChar char="l"/>
            </a:pPr>
            <a:endParaRPr kumimoji="1" lang="en-US" altLang="zh-CN" b="1" dirty="0"/>
          </a:p>
        </p:txBody>
      </p:sp>
    </p:spTree>
    <p:extLst>
      <p:ext uri="{BB962C8B-B14F-4D97-AF65-F5344CB8AC3E}">
        <p14:creationId xmlns:p14="http://schemas.microsoft.com/office/powerpoint/2010/main" val="2119474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DC28ACA-04EE-EC48-AA77-79CB7D9BD9A3}"/>
              </a:ext>
            </a:extLst>
          </p:cNvPr>
          <p:cNvSpPr txBox="1"/>
          <p:nvPr/>
        </p:nvSpPr>
        <p:spPr>
          <a:xfrm>
            <a:off x="0" y="0"/>
            <a:ext cx="7537931" cy="584775"/>
          </a:xfrm>
          <a:prstGeom prst="rect">
            <a:avLst/>
          </a:prstGeom>
          <a:noFill/>
        </p:spPr>
        <p:txBody>
          <a:bodyPr wrap="square" rtlCol="0">
            <a:spAutoFit/>
          </a:bodyPr>
          <a:lstStyle/>
          <a:p>
            <a:pPr marL="285750" indent="-285750">
              <a:buFont typeface="Wingdings" pitchFamily="2" charset="2"/>
              <a:buChar char="u"/>
            </a:pPr>
            <a:r>
              <a:rPr kumimoji="1" lang="en-US" altLang="zh-CN" sz="3200" b="1" dirty="0"/>
              <a:t>Goals and Objectives</a:t>
            </a:r>
          </a:p>
        </p:txBody>
      </p:sp>
      <p:sp>
        <p:nvSpPr>
          <p:cNvPr id="5" name="文本框 4">
            <a:extLst>
              <a:ext uri="{FF2B5EF4-FFF2-40B4-BE49-F238E27FC236}">
                <a16:creationId xmlns:a16="http://schemas.microsoft.com/office/drawing/2014/main" id="{813ADEE9-E2A6-E14E-8618-157BC2443C59}"/>
              </a:ext>
            </a:extLst>
          </p:cNvPr>
          <p:cNvSpPr txBox="1"/>
          <p:nvPr/>
        </p:nvSpPr>
        <p:spPr>
          <a:xfrm>
            <a:off x="173663" y="788132"/>
            <a:ext cx="11742111" cy="4431983"/>
          </a:xfrm>
          <a:prstGeom prst="rect">
            <a:avLst/>
          </a:prstGeom>
          <a:noFill/>
        </p:spPr>
        <p:txBody>
          <a:bodyPr wrap="square" rtlCol="0">
            <a:spAutoFit/>
          </a:bodyPr>
          <a:lstStyle/>
          <a:p>
            <a:pPr marL="285750" indent="-285750">
              <a:buFont typeface="Wingdings" pitchFamily="2" charset="2"/>
              <a:buChar char="l"/>
            </a:pPr>
            <a:r>
              <a:rPr kumimoji="1" lang="en-US" altLang="zh-CN" sz="2400" b="1" dirty="0"/>
              <a:t>Test on other dataset to evaluate the algorithm(BSDS500,</a:t>
            </a:r>
            <a:r>
              <a:rPr kumimoji="1" lang="zh-CN" altLang="en-US" sz="2400" b="1" dirty="0"/>
              <a:t> </a:t>
            </a:r>
            <a:r>
              <a:rPr kumimoji="1" lang="en-US" altLang="zh-CN" sz="2400" b="1" dirty="0"/>
              <a:t>ImageNet etc.)</a:t>
            </a:r>
          </a:p>
          <a:p>
            <a:pPr marL="285750" indent="-285750">
              <a:buFont typeface="Wingdings" pitchFamily="2" charset="2"/>
              <a:buChar char="l"/>
            </a:pPr>
            <a:endParaRPr kumimoji="1" lang="en-US" altLang="zh-CN" sz="2400" b="1" dirty="0"/>
          </a:p>
          <a:p>
            <a:pPr marL="285750" indent="-285750">
              <a:buFont typeface="Wingdings" pitchFamily="2" charset="2"/>
              <a:buChar char="l"/>
            </a:pPr>
            <a:r>
              <a:rPr kumimoji="1" lang="en-US" altLang="zh-CN" sz="2400" b="1" dirty="0"/>
              <a:t>Data Augmentation(flip, rotation, translation, </a:t>
            </a:r>
            <a:r>
              <a:rPr kumimoji="1" lang="en-US" altLang="zh-CN" sz="2400" b="1" dirty="0" err="1"/>
              <a:t>downsampling</a:t>
            </a:r>
            <a:r>
              <a:rPr kumimoji="1" lang="en-US" altLang="zh-CN" sz="2400" b="1" dirty="0"/>
              <a:t>, etc.)</a:t>
            </a:r>
          </a:p>
          <a:p>
            <a:pPr marL="285750" indent="-285750">
              <a:buFont typeface="Wingdings" pitchFamily="2" charset="2"/>
              <a:buChar char="l"/>
            </a:pPr>
            <a:endParaRPr kumimoji="1" lang="en-US" altLang="zh-CN" sz="2400" b="1" dirty="0"/>
          </a:p>
          <a:p>
            <a:pPr marL="285750" indent="-285750">
              <a:buFont typeface="Wingdings" pitchFamily="2" charset="2"/>
              <a:buChar char="l"/>
            </a:pPr>
            <a:r>
              <a:rPr kumimoji="1" lang="en-US" altLang="zh-CN" sz="2400" b="1" dirty="0"/>
              <a:t>Explore different gradient descent algorithms(</a:t>
            </a:r>
            <a:r>
              <a:rPr kumimoji="1" lang="en-US" altLang="zh-CN" sz="2400" b="1" dirty="0" err="1"/>
              <a:t>Adagram</a:t>
            </a:r>
            <a:r>
              <a:rPr kumimoji="1" lang="en-US" altLang="zh-CN" sz="2400" b="1" dirty="0"/>
              <a:t>, etc.)</a:t>
            </a:r>
          </a:p>
          <a:p>
            <a:pPr marL="285750" indent="-285750">
              <a:buFont typeface="Wingdings" pitchFamily="2" charset="2"/>
              <a:buChar char="l"/>
            </a:pPr>
            <a:endParaRPr kumimoji="1" lang="en-US" altLang="zh-CN" sz="2400" b="1" dirty="0"/>
          </a:p>
          <a:p>
            <a:pPr marL="285750" indent="-285750">
              <a:buFont typeface="Wingdings" pitchFamily="2" charset="2"/>
              <a:buChar char="l"/>
            </a:pPr>
            <a:r>
              <a:rPr kumimoji="1" lang="en-US" altLang="zh-CN" sz="2400" b="1" dirty="0"/>
              <a:t>Explore different architecture of Generator</a:t>
            </a:r>
            <a:r>
              <a:rPr kumimoji="1" lang="en-US" altLang="zh-CN" sz="2400" b="1" dirty="0">
                <a:sym typeface="Wingdings" pitchFamily="2" charset="2"/>
              </a:rPr>
              <a:t>(u-net, </a:t>
            </a:r>
            <a:r>
              <a:rPr kumimoji="1" lang="en-US" altLang="zh-CN" sz="2400" b="1" dirty="0" err="1">
                <a:sym typeface="Wingdings" pitchFamily="2" charset="2"/>
              </a:rPr>
              <a:t>ResNet</a:t>
            </a:r>
            <a:r>
              <a:rPr kumimoji="1" lang="en-US" altLang="zh-CN" sz="2400" b="1" dirty="0">
                <a:sym typeface="Wingdings" pitchFamily="2" charset="2"/>
              </a:rPr>
              <a:t>, etc.)</a:t>
            </a:r>
          </a:p>
          <a:p>
            <a:pPr marL="285750" indent="-285750">
              <a:buFont typeface="Wingdings" pitchFamily="2" charset="2"/>
              <a:buChar char="l"/>
            </a:pPr>
            <a:endParaRPr kumimoji="1" lang="en-US" altLang="zh-CN" sz="2400" b="1" dirty="0">
              <a:sym typeface="Wingdings" pitchFamily="2" charset="2"/>
            </a:endParaRPr>
          </a:p>
          <a:p>
            <a:pPr marL="285750" indent="-285750">
              <a:buFont typeface="Wingdings" pitchFamily="2" charset="2"/>
              <a:buChar char="l"/>
            </a:pPr>
            <a:r>
              <a:rPr kumimoji="1" lang="en-US" altLang="zh-CN" sz="2400" b="1" dirty="0"/>
              <a:t>Explore</a:t>
            </a:r>
            <a:r>
              <a:rPr kumimoji="1" lang="en-US" altLang="zh-CN" sz="2400" b="1" dirty="0">
                <a:sym typeface="Wingdings" pitchFamily="2" charset="2"/>
              </a:rPr>
              <a:t> different architecture of Discriminator(</a:t>
            </a:r>
            <a:r>
              <a:rPr kumimoji="1" lang="en-US" altLang="zh-CN" sz="2400" b="1" dirty="0" err="1">
                <a:sym typeface="Wingdings" pitchFamily="2" charset="2"/>
              </a:rPr>
              <a:t>pathGAN</a:t>
            </a:r>
            <a:r>
              <a:rPr kumimoji="1" lang="en-US" altLang="zh-CN" sz="2400" b="1" dirty="0">
                <a:sym typeface="Wingdings" pitchFamily="2" charset="2"/>
              </a:rPr>
              <a:t>, </a:t>
            </a:r>
            <a:r>
              <a:rPr kumimoji="1" lang="en-US" altLang="zh-CN" sz="2400" b="1" dirty="0" err="1">
                <a:sym typeface="Wingdings" pitchFamily="2" charset="2"/>
              </a:rPr>
              <a:t>GlobalGAN</a:t>
            </a:r>
            <a:r>
              <a:rPr kumimoji="1" lang="en-US" altLang="zh-CN" sz="2400" b="1" dirty="0">
                <a:sym typeface="Wingdings" pitchFamily="2" charset="2"/>
              </a:rPr>
              <a:t>, etc.)</a:t>
            </a:r>
          </a:p>
          <a:p>
            <a:pPr marL="285750" indent="-285750">
              <a:buFont typeface="Wingdings" pitchFamily="2" charset="2"/>
              <a:buChar char="l"/>
            </a:pPr>
            <a:endParaRPr kumimoji="1" lang="en-US" altLang="zh-CN" sz="2400" b="1" dirty="0">
              <a:sym typeface="Wingdings" pitchFamily="2" charset="2"/>
            </a:endParaRPr>
          </a:p>
          <a:p>
            <a:pPr marL="285750" indent="-285750">
              <a:buFont typeface="Wingdings" pitchFamily="2" charset="2"/>
              <a:buChar char="l"/>
            </a:pPr>
            <a:r>
              <a:rPr kumimoji="1" lang="en-US" altLang="zh-CN" sz="2400" b="1" dirty="0">
                <a:sym typeface="Wingdings" pitchFamily="2" charset="2"/>
              </a:rPr>
              <a:t>Optimize for low-level representation of boundaries</a:t>
            </a:r>
            <a:endParaRPr kumimoji="1" lang="en-US" altLang="zh-CN" sz="2400" b="1" dirty="0"/>
          </a:p>
          <a:p>
            <a:endParaRPr kumimoji="1" lang="en-US" altLang="zh-CN" b="1" dirty="0"/>
          </a:p>
        </p:txBody>
      </p:sp>
    </p:spTree>
    <p:extLst>
      <p:ext uri="{BB962C8B-B14F-4D97-AF65-F5344CB8AC3E}">
        <p14:creationId xmlns:p14="http://schemas.microsoft.com/office/powerpoint/2010/main" val="3263971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D69DD6C-37FA-024E-8653-DC795B9C2846}"/>
              </a:ext>
            </a:extLst>
          </p:cNvPr>
          <p:cNvSpPr txBox="1"/>
          <p:nvPr/>
        </p:nvSpPr>
        <p:spPr>
          <a:xfrm>
            <a:off x="0" y="0"/>
            <a:ext cx="7537931" cy="584775"/>
          </a:xfrm>
          <a:prstGeom prst="rect">
            <a:avLst/>
          </a:prstGeom>
          <a:noFill/>
        </p:spPr>
        <p:txBody>
          <a:bodyPr wrap="square" rtlCol="0">
            <a:spAutoFit/>
          </a:bodyPr>
          <a:lstStyle/>
          <a:p>
            <a:pPr marL="285750" indent="-285750">
              <a:buFont typeface="Wingdings" pitchFamily="2" charset="2"/>
              <a:buChar char="u"/>
            </a:pPr>
            <a:r>
              <a:rPr kumimoji="1" lang="en-US" altLang="zh-CN" sz="3200" b="1" dirty="0"/>
              <a:t>Individual</a:t>
            </a:r>
            <a:r>
              <a:rPr kumimoji="1" lang="zh-CN" altLang="en-US" sz="3200" b="1" dirty="0"/>
              <a:t> </a:t>
            </a:r>
            <a:r>
              <a:rPr kumimoji="1" lang="en-US" altLang="zh-CN" sz="3200" b="1" dirty="0"/>
              <a:t>Responsibility</a:t>
            </a:r>
            <a:endParaRPr kumimoji="1" lang="zh-CN" altLang="en-US" sz="3200" dirty="0"/>
          </a:p>
        </p:txBody>
      </p:sp>
      <p:sp>
        <p:nvSpPr>
          <p:cNvPr id="5" name="矩形 4">
            <a:extLst>
              <a:ext uri="{FF2B5EF4-FFF2-40B4-BE49-F238E27FC236}">
                <a16:creationId xmlns:a16="http://schemas.microsoft.com/office/drawing/2014/main" id="{11B2107D-2431-C44C-939A-06122207BE62}"/>
              </a:ext>
            </a:extLst>
          </p:cNvPr>
          <p:cNvSpPr/>
          <p:nvPr/>
        </p:nvSpPr>
        <p:spPr>
          <a:xfrm>
            <a:off x="457200" y="699075"/>
            <a:ext cx="11518900" cy="5201424"/>
          </a:xfrm>
          <a:prstGeom prst="rect">
            <a:avLst/>
          </a:prstGeom>
          <a:noFill/>
        </p:spPr>
        <p:txBody>
          <a:bodyPr wrap="square" rtlCol="0">
            <a:spAutoFit/>
          </a:bodyPr>
          <a:lstStyle/>
          <a:p>
            <a:pPr marL="457200" indent="-457200">
              <a:buFont typeface="Wingdings" pitchFamily="2" charset="2"/>
              <a:buChar char="l"/>
            </a:pPr>
            <a:r>
              <a:rPr kumimoji="1" lang="en" altLang="zh-CN" sz="2800" b="1" dirty="0" err="1"/>
              <a:t>Xingchen</a:t>
            </a:r>
            <a:r>
              <a:rPr kumimoji="1" lang="en" altLang="zh-CN" sz="2800" b="1" dirty="0"/>
              <a:t> Ming</a:t>
            </a:r>
          </a:p>
          <a:p>
            <a:pPr marL="914400" lvl="1" indent="-457200">
              <a:buFont typeface="Wingdings" pitchFamily="2" charset="2"/>
              <a:buChar char="Ø"/>
            </a:pPr>
            <a:r>
              <a:rPr kumimoji="1" lang="en-US" altLang="zh-CN" sz="2400" dirty="0"/>
              <a:t>Sourcing</a:t>
            </a:r>
            <a:r>
              <a:rPr kumimoji="1" lang="zh-CN" altLang="en-US" sz="2400" dirty="0"/>
              <a:t> </a:t>
            </a:r>
            <a:r>
              <a:rPr kumimoji="1" lang="en-US" altLang="zh-CN" sz="2400" dirty="0"/>
              <a:t>for</a:t>
            </a:r>
            <a:r>
              <a:rPr kumimoji="1" lang="zh-CN" altLang="en-US" sz="2400" dirty="0"/>
              <a:t> </a:t>
            </a:r>
            <a:r>
              <a:rPr kumimoji="1" lang="en-US" altLang="zh-CN" sz="2400" dirty="0"/>
              <a:t>other</a:t>
            </a:r>
            <a:r>
              <a:rPr kumimoji="1" lang="zh-CN" altLang="en-US" sz="2400" dirty="0"/>
              <a:t> </a:t>
            </a:r>
            <a:r>
              <a:rPr kumimoji="1" lang="en-US" altLang="zh-CN" sz="2400" dirty="0"/>
              <a:t>image</a:t>
            </a:r>
            <a:r>
              <a:rPr kumimoji="1" lang="zh-CN" altLang="en-US" sz="2400" dirty="0"/>
              <a:t> </a:t>
            </a:r>
            <a:r>
              <a:rPr kumimoji="1" lang="en-US" altLang="zh-CN" sz="2400" dirty="0"/>
              <a:t>dataset</a:t>
            </a:r>
            <a:r>
              <a:rPr kumimoji="1" lang="zh-CN" altLang="en-US" sz="2400" dirty="0"/>
              <a:t> </a:t>
            </a:r>
            <a:r>
              <a:rPr kumimoji="1" lang="en-US" altLang="zh-CN" sz="2400" dirty="0"/>
              <a:t>for</a:t>
            </a:r>
            <a:r>
              <a:rPr kumimoji="1" lang="zh-CN" altLang="en-US" sz="2400" dirty="0"/>
              <a:t> </a:t>
            </a:r>
            <a:r>
              <a:rPr kumimoji="1" lang="en-US" altLang="zh-CN" sz="2400" dirty="0"/>
              <a:t>contour</a:t>
            </a:r>
            <a:r>
              <a:rPr kumimoji="1" lang="zh-CN" altLang="en-US" sz="2400" dirty="0"/>
              <a:t> </a:t>
            </a:r>
            <a:r>
              <a:rPr kumimoji="1" lang="en-US" altLang="zh-CN" sz="2400" dirty="0"/>
              <a:t>detection</a:t>
            </a:r>
          </a:p>
          <a:p>
            <a:pPr marL="914400" lvl="1" indent="-457200">
              <a:buFont typeface="Wingdings" pitchFamily="2" charset="2"/>
              <a:buChar char="Ø"/>
            </a:pPr>
            <a:r>
              <a:rPr kumimoji="1" lang="en-US" altLang="zh-CN" sz="2400" dirty="0"/>
              <a:t>Data</a:t>
            </a:r>
            <a:r>
              <a:rPr kumimoji="1" lang="zh-CN" altLang="en-US" sz="2400" dirty="0"/>
              <a:t> </a:t>
            </a:r>
            <a:r>
              <a:rPr kumimoji="1" lang="en-US" altLang="zh-CN" sz="2400" dirty="0"/>
              <a:t>augmentation</a:t>
            </a:r>
          </a:p>
          <a:p>
            <a:pPr marL="914400" lvl="1" indent="-457200">
              <a:buFont typeface="Wingdings" pitchFamily="2" charset="2"/>
              <a:buChar char="Ø"/>
            </a:pPr>
            <a:r>
              <a:rPr kumimoji="1" lang="en-US" altLang="zh-CN" sz="2400" dirty="0"/>
              <a:t>Explore different gradient descent algorithms</a:t>
            </a:r>
            <a:r>
              <a:rPr kumimoji="1" lang="zh-CN" altLang="en-US" sz="2400" dirty="0"/>
              <a:t> </a:t>
            </a:r>
            <a:endParaRPr kumimoji="1" lang="en-US" altLang="zh-CN" sz="2400" dirty="0"/>
          </a:p>
          <a:p>
            <a:pPr marL="914400" lvl="1" indent="-457200">
              <a:buFont typeface="Wingdings" pitchFamily="2" charset="2"/>
              <a:buChar char="Ø"/>
            </a:pPr>
            <a:endParaRPr kumimoji="1" lang="en-US" altLang="zh-CN" sz="2400" dirty="0"/>
          </a:p>
          <a:p>
            <a:pPr marL="457200" indent="-457200">
              <a:buFont typeface="Wingdings" pitchFamily="2" charset="2"/>
              <a:buChar char="l"/>
            </a:pPr>
            <a:r>
              <a:rPr kumimoji="1" lang="en-US" altLang="zh-CN" sz="2800" b="1" dirty="0"/>
              <a:t>Ming</a:t>
            </a:r>
            <a:r>
              <a:rPr kumimoji="1" lang="zh-CN" altLang="en-US" sz="2800" b="1" dirty="0"/>
              <a:t> </a:t>
            </a:r>
            <a:r>
              <a:rPr kumimoji="1" lang="en-US" altLang="zh-CN" sz="2800" b="1" dirty="0"/>
              <a:t>Xu</a:t>
            </a:r>
          </a:p>
          <a:p>
            <a:pPr marL="914400" lvl="1" indent="-457200">
              <a:buFont typeface="Wingdings" pitchFamily="2" charset="2"/>
              <a:buChar char="Ø"/>
            </a:pPr>
            <a:r>
              <a:rPr kumimoji="1" lang="en" altLang="zh-CN" sz="2400" dirty="0"/>
              <a:t>Optimize </a:t>
            </a:r>
            <a:r>
              <a:rPr kumimoji="1" lang="en" altLang="zh-CN" sz="2400" dirty="0" err="1"/>
              <a:t>boundar</a:t>
            </a:r>
            <a:r>
              <a:rPr kumimoji="1" lang="en-US" altLang="zh-CN" sz="2400" dirty="0"/>
              <a:t>y</a:t>
            </a:r>
            <a:r>
              <a:rPr kumimoji="1" lang="zh-CN" altLang="en-US" sz="2400" dirty="0"/>
              <a:t> </a:t>
            </a:r>
            <a:r>
              <a:rPr kumimoji="1" lang="en-US" altLang="zh-CN" sz="2400" dirty="0"/>
              <a:t>detection</a:t>
            </a:r>
          </a:p>
          <a:p>
            <a:pPr marL="914400" lvl="1" indent="-457200">
              <a:buFont typeface="Wingdings" pitchFamily="2" charset="2"/>
              <a:buChar char="Ø"/>
            </a:pPr>
            <a:r>
              <a:rPr kumimoji="1" lang="en-US" altLang="zh-CN" sz="2400"/>
              <a:t>…</a:t>
            </a:r>
            <a:endParaRPr kumimoji="1" lang="en" altLang="zh-CN" sz="2400" dirty="0"/>
          </a:p>
          <a:p>
            <a:pPr marL="914400" lvl="1" indent="-457200">
              <a:buFont typeface="Wingdings" pitchFamily="2" charset="2"/>
              <a:buChar char="Ø"/>
            </a:pPr>
            <a:endParaRPr kumimoji="1" lang="en-US" altLang="zh-CN" sz="2800" b="1" dirty="0"/>
          </a:p>
          <a:p>
            <a:pPr marL="457200" indent="-457200">
              <a:buFont typeface="Wingdings" pitchFamily="2" charset="2"/>
              <a:buChar char="l"/>
            </a:pPr>
            <a:r>
              <a:rPr kumimoji="1" lang="en-US" altLang="zh-CN" sz="2800" b="1" dirty="0" err="1"/>
              <a:t>Geng</a:t>
            </a:r>
            <a:r>
              <a:rPr kumimoji="1" lang="zh-CN" altLang="en-US" sz="2800" b="1" dirty="0"/>
              <a:t> </a:t>
            </a:r>
            <a:r>
              <a:rPr kumimoji="1" lang="en-US" altLang="zh-CN" sz="2800" b="1" dirty="0"/>
              <a:t>Yang</a:t>
            </a:r>
          </a:p>
          <a:p>
            <a:pPr marL="914400" lvl="1" indent="-457200">
              <a:buFont typeface="Wingdings" pitchFamily="2" charset="2"/>
              <a:buChar char="Ø"/>
            </a:pPr>
            <a:r>
              <a:rPr kumimoji="1" lang="en-US" altLang="zh-CN" sz="2400" dirty="0"/>
              <a:t>Explore different architecture of Generator</a:t>
            </a:r>
          </a:p>
          <a:p>
            <a:pPr marL="914400" lvl="1" indent="-457200">
              <a:buFont typeface="Wingdings" pitchFamily="2" charset="2"/>
              <a:buChar char="Ø"/>
            </a:pPr>
            <a:r>
              <a:rPr kumimoji="1" lang="en-US" altLang="zh-CN" sz="2400" dirty="0"/>
              <a:t>Explore</a:t>
            </a:r>
            <a:r>
              <a:rPr kumimoji="1" lang="en-US" altLang="zh-CN" sz="2400" dirty="0">
                <a:sym typeface="Wingdings" pitchFamily="2" charset="2"/>
              </a:rPr>
              <a:t> different architecture of Discriminator</a:t>
            </a:r>
            <a:endParaRPr kumimoji="1" lang="en-US" altLang="zh-CN" sz="2400" dirty="0"/>
          </a:p>
          <a:p>
            <a:pPr marL="457200" indent="-457200">
              <a:buFont typeface="Wingdings" pitchFamily="2" charset="2"/>
              <a:buChar char="l"/>
            </a:pPr>
            <a:endParaRPr kumimoji="1" lang="en-US" altLang="zh-CN" sz="2800" b="1" dirty="0"/>
          </a:p>
        </p:txBody>
      </p:sp>
    </p:spTree>
    <p:extLst>
      <p:ext uri="{BB962C8B-B14F-4D97-AF65-F5344CB8AC3E}">
        <p14:creationId xmlns:p14="http://schemas.microsoft.com/office/powerpoint/2010/main" val="2992174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B62AF3-2C36-5E45-A7F5-D3DC3D57FACE}"/>
              </a:ext>
            </a:extLst>
          </p:cNvPr>
          <p:cNvSpPr>
            <a:spLocks noGrp="1"/>
          </p:cNvSpPr>
          <p:nvPr>
            <p:ph type="title"/>
          </p:nvPr>
        </p:nvSpPr>
        <p:spPr>
          <a:xfrm>
            <a:off x="4210050" y="2103437"/>
            <a:ext cx="10515600" cy="1325563"/>
          </a:xfrm>
        </p:spPr>
        <p:txBody>
          <a:bodyPr/>
          <a:lstStyle/>
          <a:p>
            <a:r>
              <a:rPr kumimoji="1" lang="en-US" altLang="zh-CN" dirty="0"/>
              <a:t>Thank you!</a:t>
            </a:r>
            <a:endParaRPr kumimoji="1" lang="zh-CN" altLang="en-US" dirty="0"/>
          </a:p>
        </p:txBody>
      </p:sp>
    </p:spTree>
    <p:extLst>
      <p:ext uri="{BB962C8B-B14F-4D97-AF65-F5344CB8AC3E}">
        <p14:creationId xmlns:p14="http://schemas.microsoft.com/office/powerpoint/2010/main" val="22534899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TotalTime>
  <Words>1272</Words>
  <Application>Microsoft Macintosh PowerPoint</Application>
  <PresentationFormat>宽屏</PresentationFormat>
  <Paragraphs>155</Paragraphs>
  <Slides>10</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等线</vt:lpstr>
      <vt:lpstr>等线 Light</vt: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 Ming</dc:creator>
  <cp:lastModifiedBy>Xu, Ming</cp:lastModifiedBy>
  <cp:revision>32</cp:revision>
  <dcterms:created xsi:type="dcterms:W3CDTF">2019-04-05T18:24:06Z</dcterms:created>
  <dcterms:modified xsi:type="dcterms:W3CDTF">2019-04-06T15:36:04Z</dcterms:modified>
</cp:coreProperties>
</file>