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316" r:id="rId3"/>
    <p:sldId id="317" r:id="rId4"/>
    <p:sldId id="318" r:id="rId5"/>
    <p:sldId id="320" r:id="rId6"/>
    <p:sldId id="325" r:id="rId7"/>
    <p:sldId id="326" r:id="rId8"/>
    <p:sldId id="327" r:id="rId9"/>
    <p:sldId id="328" r:id="rId10"/>
    <p:sldId id="329" r:id="rId11"/>
  </p:sldIdLst>
  <p:sldSz cx="12192000" cy="6858000"/>
  <p:notesSz cx="6794500" cy="9982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a Fumagalli" initials="M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6BE"/>
    <a:srgbClr val="ADB6BF"/>
    <a:srgbClr val="7BC3D0"/>
    <a:srgbClr val="F38F83"/>
    <a:srgbClr val="F29380"/>
    <a:srgbClr val="7CC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9" autoAdjust="0"/>
    <p:restoredTop sz="86463" autoAdjust="0"/>
  </p:normalViewPr>
  <p:slideViewPr>
    <p:cSldViewPr snapToGrid="0">
      <p:cViewPr varScale="1">
        <p:scale>
          <a:sx n="110" d="100"/>
          <a:sy n="110" d="100"/>
        </p:scale>
        <p:origin x="168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813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48100" y="0"/>
            <a:ext cx="2944813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03225" y="1247775"/>
            <a:ext cx="5988050" cy="3368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450" y="4803775"/>
            <a:ext cx="5435600" cy="393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82138"/>
            <a:ext cx="2944813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48100" y="9482138"/>
            <a:ext cx="2944813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07808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79450" y="4803775"/>
            <a:ext cx="5435600" cy="3930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1247775"/>
            <a:ext cx="5988050" cy="3368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4599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it-IT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1800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it-IT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4761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it-IT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507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12192000" cy="68576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0"/>
                </a:lnTo>
                <a:lnTo>
                  <a:pt x="119999" y="119998"/>
                </a:lnTo>
                <a:lnTo>
                  <a:pt x="0" y="119998"/>
                </a:lnTo>
                <a:lnTo>
                  <a:pt x="0" y="0"/>
                </a:lnTo>
                <a:close/>
              </a:path>
            </a:pathLst>
          </a:custGeom>
          <a:solidFill>
            <a:srgbClr val="22222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D9F6"/>
              </a:buClr>
              <a:buSzPts val="3608"/>
              <a:buFont typeface="Arial"/>
              <a:buNone/>
              <a:defRPr sz="3608" b="1" i="0" u="none" strike="noStrike" cap="none">
                <a:solidFill>
                  <a:srgbClr val="94D9F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74529" y="977448"/>
            <a:ext cx="10515600" cy="673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9" name="Shape 29"/>
          <p:cNvSpPr/>
          <p:nvPr/>
        </p:nvSpPr>
        <p:spPr>
          <a:xfrm>
            <a:off x="375051" y="1512549"/>
            <a:ext cx="8472961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0"/>
                </a:lnTo>
              </a:path>
            </a:pathLst>
          </a:custGeom>
          <a:noFill/>
          <a:ln w="21225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Shape 99" descr="unitn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97057"/>
            <a:ext cx="2637097" cy="773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7.png"/>
          <p:cNvPicPr/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790129" y="77194"/>
            <a:ext cx="1242251" cy="793229"/>
          </a:xfrm>
          <a:prstGeom prst="rect">
            <a:avLst/>
          </a:prstGeom>
          <a:ln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626680" y="1230469"/>
            <a:ext cx="1093864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800" dirty="0"/>
              <a:t>Studies on Human </a:t>
            </a:r>
            <a:r>
              <a:rPr lang="en-US" sz="4800" dirty="0" err="1"/>
              <a:t>Behaviour</a:t>
            </a:r>
            <a:br>
              <a:rPr lang="en-US" sz="4800" dirty="0"/>
            </a:br>
            <a:br>
              <a:rPr lang="en-US" sz="4800" dirty="0"/>
            </a:br>
            <a:r>
              <a:rPr lang="en-US" sz="4000" dirty="0"/>
              <a:t>Course Introduction. Technical bits.</a:t>
            </a:r>
            <a:endParaRPr lang="en-US" sz="48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1524000" y="3618069"/>
            <a:ext cx="9144000" cy="261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sz="3200" u="sng" dirty="0"/>
              <a:t>Mattia </a:t>
            </a:r>
            <a:r>
              <a:rPr lang="it-IT" sz="3200" u="sng" dirty="0" err="1"/>
              <a:t>Zeni</a:t>
            </a:r>
            <a:endParaRPr lang="it-IT" sz="3200" baseline="30000" dirty="0"/>
          </a:p>
          <a:p>
            <a:endParaRPr lang="it-IT" baseline="30000" dirty="0"/>
          </a:p>
          <a:p>
            <a:r>
              <a:rPr lang="it-IT" dirty="0" err="1"/>
              <a:t>University</a:t>
            </a:r>
            <a:r>
              <a:rPr lang="it-IT" dirty="0"/>
              <a:t> of Trento </a:t>
            </a:r>
          </a:p>
          <a:p>
            <a:endParaRPr lang="it-IT" sz="3200" baseline="30000" dirty="0"/>
          </a:p>
        </p:txBody>
      </p:sp>
      <p:pic>
        <p:nvPicPr>
          <p:cNvPr id="99" name="Shape 99" descr="unitn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7057"/>
            <a:ext cx="2637097" cy="773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7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668000" y="97057"/>
            <a:ext cx="1242251" cy="793229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8A653B-711F-4FA3-9225-4D5E8274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-Log data collection</a:t>
            </a:r>
            <a:endParaRPr lang="en-US" i="1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DF6392-F31F-48C2-BBB3-2A5708E62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040" y="1502249"/>
            <a:ext cx="10784840" cy="4667543"/>
          </a:xfrm>
        </p:spPr>
        <p:txBody>
          <a:bodyPr/>
          <a:lstStyle/>
          <a:p>
            <a:pPr lvl="0"/>
            <a:r>
              <a:rPr lang="en-GB" dirty="0"/>
              <a:t>12 – 25 October data collection</a:t>
            </a:r>
          </a:p>
          <a:p>
            <a:pPr lvl="1"/>
            <a:r>
              <a:rPr lang="en-GB" dirty="0"/>
              <a:t>You will be asked to install on your mobile devices a mobile application and collect data about yourself</a:t>
            </a:r>
          </a:p>
          <a:p>
            <a:pPr lvl="1"/>
            <a:r>
              <a:rPr lang="en-GB" dirty="0"/>
              <a:t>You will use such (real) data in your final examination!</a:t>
            </a:r>
          </a:p>
          <a:p>
            <a:pPr lvl="1"/>
            <a:r>
              <a:rPr lang="en-GB" dirty="0"/>
              <a:t>PS: Not mandatory to use it, but if you satisfy the requirement please do it for your colleagues if not for you!</a:t>
            </a:r>
          </a:p>
          <a:p>
            <a:r>
              <a:rPr lang="en-GB" sz="2800" dirty="0" err="1"/>
              <a:t>i</a:t>
            </a:r>
            <a:r>
              <a:rPr lang="en-GB" sz="2800" dirty="0"/>
              <a:t>-Log requirements</a:t>
            </a:r>
          </a:p>
          <a:p>
            <a:pPr lvl="1"/>
            <a:r>
              <a:rPr lang="en-GB" sz="2400" dirty="0"/>
              <a:t>Android &gt;= 6.0</a:t>
            </a:r>
          </a:p>
          <a:p>
            <a:pPr lvl="1"/>
            <a:r>
              <a:rPr lang="en-GB" sz="2400" dirty="0"/>
              <a:t>Some free disk space (0-5gb)</a:t>
            </a:r>
          </a:p>
          <a:p>
            <a:pPr lvl="1"/>
            <a:r>
              <a:rPr lang="en-GB" sz="2400" dirty="0"/>
              <a:t>Wi-Fi connection at home (unless you come to the University)</a:t>
            </a:r>
          </a:p>
          <a:p>
            <a:r>
              <a:rPr lang="en-GB" dirty="0"/>
              <a:t>16 November data is made available to you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FAC1AD-BB43-4A07-8BE6-F0100E8D88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079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8A653B-711F-4FA3-9225-4D5E8274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About</a:t>
            </a:r>
            <a:r>
              <a:rPr lang="it-IT" dirty="0"/>
              <a:t> me</a:t>
            </a:r>
            <a:endParaRPr lang="it-IT" i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FAC1AD-BB43-4A07-8BE6-F0100E8D88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</a:t>
            </a:fld>
            <a:endParaRPr lang="it-IT"/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BEFEB364-C89B-824C-9FD8-C532CB410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040" y="1502249"/>
            <a:ext cx="8287057" cy="4667543"/>
          </a:xfrm>
        </p:spPr>
        <p:txBody>
          <a:bodyPr/>
          <a:lstStyle/>
          <a:p>
            <a:pPr lvl="0"/>
            <a:r>
              <a:rPr lang="en-US" sz="2400" strike="sngStrike" dirty="0"/>
              <a:t>Background in Telecommunications Engineering</a:t>
            </a:r>
          </a:p>
          <a:p>
            <a:pPr lvl="0"/>
            <a:r>
              <a:rPr lang="en-US" sz="2400" dirty="0"/>
              <a:t>Switched to </a:t>
            </a:r>
            <a:r>
              <a:rPr lang="en-US" sz="2400" b="1" dirty="0"/>
              <a:t>Computer Science </a:t>
            </a:r>
            <a:r>
              <a:rPr lang="en-US" sz="2400" dirty="0"/>
              <a:t>for a PhD on Human </a:t>
            </a:r>
            <a:r>
              <a:rPr lang="en-US" sz="2400" dirty="0" err="1"/>
              <a:t>Behaviour</a:t>
            </a:r>
            <a:endParaRPr lang="en-US" sz="2400" dirty="0"/>
          </a:p>
          <a:p>
            <a:pPr lvl="0"/>
            <a:r>
              <a:rPr lang="en-US" sz="2400" dirty="0"/>
              <a:t>Researcher in university and a couple of research institutions</a:t>
            </a:r>
          </a:p>
          <a:p>
            <a:pPr lvl="0"/>
            <a:r>
              <a:rPr lang="en-US" sz="2400" dirty="0"/>
              <a:t>Switched to industry as a </a:t>
            </a:r>
            <a:r>
              <a:rPr lang="en-US" sz="2400" b="1" dirty="0"/>
              <a:t>researcher</a:t>
            </a:r>
            <a:r>
              <a:rPr lang="en-US" sz="2400" dirty="0"/>
              <a:t> </a:t>
            </a:r>
            <a:endParaRPr lang="en-US" sz="2400" b="1" dirty="0"/>
          </a:p>
          <a:p>
            <a:pPr lvl="0"/>
            <a:r>
              <a:rPr lang="en-NL" sz="2400" b="1" dirty="0"/>
              <a:t>Data scientist </a:t>
            </a:r>
            <a:r>
              <a:rPr lang="en-NL" sz="2400" dirty="0"/>
              <a:t>for a multinational company</a:t>
            </a:r>
          </a:p>
          <a:p>
            <a:pPr lvl="0"/>
            <a:r>
              <a:rPr lang="en-NL" sz="2400" dirty="0"/>
              <a:t>Working on a data collection infrastructure and how to extract insights from big data to take better business decisions</a:t>
            </a:r>
          </a:p>
          <a:p>
            <a:pPr lvl="0"/>
            <a:endParaRPr lang="en-NL" sz="2400" dirty="0"/>
          </a:p>
          <a:p>
            <a:pPr marL="63500" lvl="0" indent="0">
              <a:buNone/>
            </a:pPr>
            <a:r>
              <a:rPr lang="en-NL" sz="2400" dirty="0">
                <a:solidFill>
                  <a:schemeClr val="tx1"/>
                </a:solidFill>
              </a:rPr>
              <a:t>There is a common element in this:</a:t>
            </a:r>
            <a:r>
              <a:rPr lang="en-NL" sz="2400" dirty="0">
                <a:solidFill>
                  <a:srgbClr val="FF0000"/>
                </a:solidFill>
              </a:rPr>
              <a:t> </a:t>
            </a:r>
            <a:r>
              <a:rPr lang="en-NL" sz="2400" b="1" dirty="0">
                <a:solidFill>
                  <a:srgbClr val="FF0000"/>
                </a:solidFill>
              </a:rPr>
              <a:t>data science</a:t>
            </a:r>
          </a:p>
        </p:txBody>
      </p:sp>
      <p:pic>
        <p:nvPicPr>
          <p:cNvPr id="10" name="Picture 9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979F2CE-4720-AF48-B76B-0E5097517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8192" y="1650755"/>
            <a:ext cx="2876768" cy="287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2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8A653B-711F-4FA3-9225-4D5E8274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Technical bits</a:t>
            </a:r>
            <a:endParaRPr lang="it-IT" i="1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DF6392-F31F-48C2-BBB3-2A5708E62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040" y="1502249"/>
            <a:ext cx="10784840" cy="4667543"/>
          </a:xfrm>
        </p:spPr>
        <p:txBody>
          <a:bodyPr/>
          <a:lstStyle/>
          <a:p>
            <a:pPr lvl="0"/>
            <a:r>
              <a:rPr lang="en-US" sz="2800" dirty="0"/>
              <a:t>My part of the course is </a:t>
            </a:r>
            <a:r>
              <a:rPr lang="en-US" sz="2800" b="1" dirty="0"/>
              <a:t>practical</a:t>
            </a:r>
            <a:r>
              <a:rPr lang="en-US" sz="2800" dirty="0"/>
              <a:t>, with </a:t>
            </a:r>
            <a:r>
              <a:rPr lang="en-US" sz="2800" b="1" dirty="0"/>
              <a:t>tangible examples</a:t>
            </a:r>
            <a:r>
              <a:rPr lang="en-US" sz="2800" dirty="0"/>
              <a:t> and </a:t>
            </a:r>
            <a:r>
              <a:rPr lang="en-US" sz="2800" b="1" dirty="0"/>
              <a:t>real data </a:t>
            </a:r>
            <a:r>
              <a:rPr lang="en-US" sz="2800" dirty="0"/>
              <a:t>to solve </a:t>
            </a:r>
            <a:r>
              <a:rPr lang="en-US" sz="2800" b="1" dirty="0"/>
              <a:t>real problems</a:t>
            </a:r>
          </a:p>
          <a:p>
            <a:pPr lvl="0"/>
            <a:r>
              <a:rPr lang="en-US" sz="2800" dirty="0"/>
              <a:t>I would like to teach you how I </a:t>
            </a:r>
            <a:r>
              <a:rPr lang="en-US" sz="2800" b="1" dirty="0"/>
              <a:t>deal with a data science problem </a:t>
            </a:r>
            <a:r>
              <a:rPr lang="en-US" sz="2800" dirty="0"/>
              <a:t>in my day-to-day job</a:t>
            </a:r>
          </a:p>
          <a:p>
            <a:pPr lvl="0"/>
            <a:r>
              <a:rPr lang="en-US" sz="2800" dirty="0"/>
              <a:t>I will introduce some of the </a:t>
            </a:r>
            <a:r>
              <a:rPr lang="en-US" sz="2800" b="1" dirty="0"/>
              <a:t>tools </a:t>
            </a:r>
            <a:r>
              <a:rPr lang="en-US" sz="2800" dirty="0"/>
              <a:t>and</a:t>
            </a:r>
            <a:r>
              <a:rPr lang="en-US" sz="2800" b="1" dirty="0"/>
              <a:t> best practices</a:t>
            </a:r>
            <a:r>
              <a:rPr lang="en-US" sz="2800" dirty="0"/>
              <a:t> I have learned</a:t>
            </a:r>
          </a:p>
          <a:p>
            <a:pPr lvl="0"/>
            <a:r>
              <a:rPr lang="en-US" sz="2800" dirty="0"/>
              <a:t>Hopefully, all this will help you in your first data science job</a:t>
            </a:r>
          </a:p>
          <a:p>
            <a:pPr marL="63500" lvl="0" indent="0">
              <a:buNone/>
            </a:pPr>
            <a:endParaRPr lang="en-US" sz="2800" b="1" dirty="0"/>
          </a:p>
          <a:p>
            <a:pPr marL="63500" lvl="0" indent="0">
              <a:buNone/>
            </a:pPr>
            <a:r>
              <a:rPr lang="en-US" sz="2800" b="1" dirty="0"/>
              <a:t>NB: considering the mixed background of the class, I won’t do hardcore programming, just basic stuff that everyone can handle.</a:t>
            </a:r>
          </a:p>
          <a:p>
            <a:pPr lvl="0"/>
            <a:endParaRPr lang="en-US" sz="2800" dirty="0"/>
          </a:p>
          <a:p>
            <a:pPr lvl="0"/>
            <a:endParaRPr lang="en-NL" sz="2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FAC1AD-BB43-4A07-8BE6-F0100E8D88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222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8A653B-711F-4FA3-9225-4D5E8274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Calendar</a:t>
            </a:r>
            <a:endParaRPr lang="it-IT" i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FAC1AD-BB43-4A07-8BE6-F0100E8D88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4</a:t>
            </a:fld>
            <a:endParaRPr lang="it-IT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10BD6EC-A54E-534D-9BB4-A8B4C9E75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99" y="1627605"/>
            <a:ext cx="8534201" cy="506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58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8A653B-711F-4FA3-9225-4D5E8274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Lesson</a:t>
            </a:r>
            <a:r>
              <a:rPr lang="it-IT" dirty="0"/>
              <a:t> 6</a:t>
            </a:r>
            <a:endParaRPr lang="it-IT" i="1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DF6392-F31F-48C2-BBB3-2A5708E62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040" y="1502249"/>
            <a:ext cx="10784840" cy="4667543"/>
          </a:xfrm>
        </p:spPr>
        <p:txBody>
          <a:bodyPr/>
          <a:lstStyle/>
          <a:p>
            <a:pPr marL="63500" lvl="0" indent="0">
              <a:buNone/>
            </a:pPr>
            <a:r>
              <a:rPr lang="en-GB" sz="2800" b="1" dirty="0"/>
              <a:t>Methods and tools for data collection. Passive data: smartphones or other devices.</a:t>
            </a:r>
          </a:p>
          <a:p>
            <a:pPr lvl="0"/>
            <a:r>
              <a:rPr lang="en-GB" dirty="0"/>
              <a:t>Types of data for studying human behaviour</a:t>
            </a:r>
          </a:p>
          <a:p>
            <a:pPr lvl="0"/>
            <a:r>
              <a:rPr lang="en-GB" dirty="0"/>
              <a:t>Which types of sensor data</a:t>
            </a:r>
          </a:p>
          <a:p>
            <a:r>
              <a:rPr lang="en-GB" dirty="0"/>
              <a:t>Where to collect data from?</a:t>
            </a:r>
          </a:p>
          <a:p>
            <a:r>
              <a:rPr lang="en-GB" dirty="0"/>
              <a:t>Laboratory setting vs in the wild concept</a:t>
            </a:r>
          </a:p>
          <a:p>
            <a:r>
              <a:rPr lang="en-GB" dirty="0"/>
              <a:t>How to install the </a:t>
            </a:r>
            <a:r>
              <a:rPr lang="en-GB" dirty="0" err="1"/>
              <a:t>i</a:t>
            </a:r>
            <a:r>
              <a:rPr lang="en-GB" dirty="0"/>
              <a:t>-Log application</a:t>
            </a:r>
            <a:endParaRPr lang="en-NL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FAC1AD-BB43-4A07-8BE6-F0100E8D88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350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8A653B-711F-4FA3-9225-4D5E8274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Lesson</a:t>
            </a:r>
            <a:r>
              <a:rPr lang="it-IT" dirty="0"/>
              <a:t> 10</a:t>
            </a:r>
            <a:endParaRPr lang="it-IT" i="1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DF6392-F31F-48C2-BBB3-2A5708E62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040" y="1502249"/>
            <a:ext cx="10784840" cy="4667543"/>
          </a:xfrm>
        </p:spPr>
        <p:txBody>
          <a:bodyPr/>
          <a:lstStyle/>
          <a:p>
            <a:pPr marL="63500" lvl="0" indent="0">
              <a:buNone/>
            </a:pPr>
            <a:r>
              <a:rPr lang="en-GB" sz="2800" b="1" dirty="0"/>
              <a:t>Instruments for data collection. Capture in-the-time data (diachronic and streaming data). </a:t>
            </a:r>
          </a:p>
          <a:p>
            <a:r>
              <a:rPr lang="en-GB" dirty="0"/>
              <a:t>The </a:t>
            </a:r>
            <a:r>
              <a:rPr lang="en-GB" dirty="0" err="1"/>
              <a:t>i</a:t>
            </a:r>
            <a:r>
              <a:rPr lang="en-GB" dirty="0"/>
              <a:t>-Log application: introduction</a:t>
            </a:r>
          </a:p>
          <a:p>
            <a:pPr lvl="1"/>
            <a:r>
              <a:rPr lang="en-GB" sz="2400" dirty="0"/>
              <a:t>Sensor data</a:t>
            </a:r>
          </a:p>
          <a:p>
            <a:pPr lvl="1"/>
            <a:r>
              <a:rPr lang="en-GB" sz="2400" dirty="0"/>
              <a:t>Time diaries</a:t>
            </a:r>
            <a:endParaRPr lang="en-GB" dirty="0"/>
          </a:p>
          <a:p>
            <a:r>
              <a:rPr lang="en-GB" dirty="0"/>
              <a:t>Application architecture</a:t>
            </a:r>
          </a:p>
          <a:p>
            <a:r>
              <a:rPr lang="en-GB" dirty="0"/>
              <a:t>Performance trade-offs</a:t>
            </a:r>
          </a:p>
          <a:p>
            <a:r>
              <a:rPr lang="en-GB" dirty="0"/>
              <a:t>Generated data</a:t>
            </a:r>
          </a:p>
          <a:p>
            <a:r>
              <a:rPr lang="en-GB" dirty="0"/>
              <a:t>How to install and use it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FAC1AD-BB43-4A07-8BE6-F0100E8D88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804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8A653B-711F-4FA3-9225-4D5E8274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Lesson</a:t>
            </a:r>
            <a:r>
              <a:rPr lang="it-IT" dirty="0"/>
              <a:t> 16</a:t>
            </a:r>
            <a:endParaRPr lang="it-IT" i="1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DF6392-F31F-48C2-BBB3-2A5708E62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040" y="1502249"/>
            <a:ext cx="10784840" cy="4667543"/>
          </a:xfrm>
        </p:spPr>
        <p:txBody>
          <a:bodyPr/>
          <a:lstStyle/>
          <a:p>
            <a:pPr marL="63500" lvl="0" indent="0">
              <a:buNone/>
            </a:pPr>
            <a:r>
              <a:rPr lang="en-GB" sz="2800" b="1" dirty="0"/>
              <a:t>Data platforms for big data. </a:t>
            </a:r>
          </a:p>
          <a:p>
            <a:r>
              <a:rPr lang="en-GB" dirty="0"/>
              <a:t>The </a:t>
            </a:r>
            <a:r>
              <a:rPr lang="en-GB" dirty="0" err="1"/>
              <a:t>StreamBase</a:t>
            </a:r>
            <a:r>
              <a:rPr lang="en-GB" dirty="0"/>
              <a:t> system: </a:t>
            </a:r>
          </a:p>
          <a:p>
            <a:pPr lvl="1"/>
            <a:r>
              <a:rPr lang="en-GB" sz="2400" dirty="0"/>
              <a:t>What is it?</a:t>
            </a:r>
          </a:p>
          <a:p>
            <a:pPr lvl="1"/>
            <a:r>
              <a:rPr lang="en-GB" sz="2400" dirty="0"/>
              <a:t>How it works?</a:t>
            </a:r>
          </a:p>
          <a:p>
            <a:pPr lvl="1"/>
            <a:r>
              <a:rPr lang="en-GB" sz="2400" dirty="0"/>
              <a:t>Components</a:t>
            </a:r>
          </a:p>
          <a:p>
            <a:pPr lvl="1"/>
            <a:r>
              <a:rPr lang="en-GB" sz="2400" dirty="0"/>
              <a:t>Technologies</a:t>
            </a:r>
          </a:p>
          <a:p>
            <a:pPr lvl="1"/>
            <a:r>
              <a:rPr lang="en-GB" sz="2400" dirty="0"/>
              <a:t>Data model</a:t>
            </a:r>
          </a:p>
          <a:p>
            <a:pPr lvl="1"/>
            <a:r>
              <a:rPr lang="en-GB" sz="2400" dirty="0"/>
              <a:t>Lessons learned</a:t>
            </a:r>
          </a:p>
          <a:p>
            <a:r>
              <a:rPr lang="en-GB" dirty="0"/>
              <a:t>Introduction to some tools: Apache Cassandra, Apache Spark, etc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FAC1AD-BB43-4A07-8BE6-F0100E8D88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798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8A653B-711F-4FA3-9225-4D5E8274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Lesson</a:t>
            </a:r>
            <a:r>
              <a:rPr lang="it-IT" dirty="0"/>
              <a:t> 18</a:t>
            </a:r>
            <a:endParaRPr lang="it-IT" i="1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DF6392-F31F-48C2-BBB3-2A5708E62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040" y="1502249"/>
            <a:ext cx="10784840" cy="4667543"/>
          </a:xfrm>
        </p:spPr>
        <p:txBody>
          <a:bodyPr/>
          <a:lstStyle/>
          <a:p>
            <a:pPr marL="63500" lvl="0" indent="0">
              <a:buNone/>
            </a:pPr>
            <a:r>
              <a:rPr lang="en-GB" sz="2800" b="1" dirty="0"/>
              <a:t>Data cleaning and methods for data preparation</a:t>
            </a:r>
          </a:p>
          <a:p>
            <a:pPr lvl="0"/>
            <a:r>
              <a:rPr lang="en-US" dirty="0"/>
              <a:t>Good data vs bad data</a:t>
            </a:r>
          </a:p>
          <a:p>
            <a:pPr lvl="0"/>
            <a:r>
              <a:rPr lang="en-NL" dirty="0"/>
              <a:t>Why not all data is good for our purpose</a:t>
            </a:r>
          </a:p>
          <a:p>
            <a:pPr lvl="0"/>
            <a:r>
              <a:rPr lang="en-NL" dirty="0"/>
              <a:t>Data cleaning: what is it?</a:t>
            </a:r>
          </a:p>
          <a:p>
            <a:pPr lvl="0"/>
            <a:r>
              <a:rPr lang="en-NL" dirty="0"/>
              <a:t>Data cleaning approaches</a:t>
            </a:r>
          </a:p>
          <a:p>
            <a:pPr lvl="0"/>
            <a:r>
              <a:rPr lang="en-NL" dirty="0"/>
              <a:t>Data preparation</a:t>
            </a:r>
          </a:p>
          <a:p>
            <a:pPr lvl="0"/>
            <a:r>
              <a:rPr lang="en-NL" dirty="0"/>
              <a:t>E</a:t>
            </a:r>
            <a:r>
              <a:rPr lang="en-GB" dirty="0"/>
              <a:t>t</a:t>
            </a:r>
            <a:r>
              <a:rPr lang="en-NL" dirty="0"/>
              <a:t>l pipelines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FAC1AD-BB43-4A07-8BE6-F0100E8D88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842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8A653B-711F-4FA3-9225-4D5E8274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Lesson</a:t>
            </a:r>
            <a:r>
              <a:rPr lang="it-IT" dirty="0"/>
              <a:t> 20</a:t>
            </a:r>
            <a:endParaRPr lang="it-IT" i="1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DF6392-F31F-48C2-BBB3-2A5708E62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040" y="1502249"/>
            <a:ext cx="10784840" cy="4667543"/>
          </a:xfrm>
        </p:spPr>
        <p:txBody>
          <a:bodyPr/>
          <a:lstStyle/>
          <a:p>
            <a:pPr marL="63500" lvl="0" indent="0">
              <a:buNone/>
            </a:pPr>
            <a:r>
              <a:rPr lang="en-GB" sz="2800" b="1" dirty="0"/>
              <a:t>Sensor data analysis.</a:t>
            </a:r>
          </a:p>
          <a:p>
            <a:pPr lvl="0"/>
            <a:r>
              <a:rPr lang="en-GB" dirty="0"/>
              <a:t>How to answer to a data analysis request?</a:t>
            </a:r>
          </a:p>
          <a:p>
            <a:pPr lvl="1"/>
            <a:r>
              <a:rPr lang="en-GB" dirty="0"/>
              <a:t>Hypothesis</a:t>
            </a:r>
          </a:p>
          <a:p>
            <a:pPr lvl="1"/>
            <a:r>
              <a:rPr lang="en-GB" dirty="0"/>
              <a:t>Understand what to do</a:t>
            </a:r>
          </a:p>
          <a:p>
            <a:pPr lvl="1"/>
            <a:r>
              <a:rPr lang="en-GB" dirty="0"/>
              <a:t>Process the data</a:t>
            </a:r>
          </a:p>
          <a:p>
            <a:pPr lvl="1"/>
            <a:r>
              <a:rPr lang="en-GB" dirty="0"/>
              <a:t>Generate the results</a:t>
            </a:r>
          </a:p>
          <a:p>
            <a:pPr lvl="1"/>
            <a:r>
              <a:rPr lang="en-GB" dirty="0"/>
              <a:t>Generate the final report</a:t>
            </a:r>
          </a:p>
          <a:p>
            <a:r>
              <a:rPr lang="en-GB" dirty="0"/>
              <a:t>Example: </a:t>
            </a:r>
            <a:r>
              <a:rPr lang="en-GB" dirty="0" err="1"/>
              <a:t>SmartUnitn</a:t>
            </a:r>
            <a:r>
              <a:rPr lang="en-GB" dirty="0"/>
              <a:t> location data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FAC1AD-BB43-4A07-8BE6-F0100E8D88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24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9322</TotalTime>
  <Words>478</Words>
  <Application>Microsoft Macintosh PowerPoint</Application>
  <PresentationFormat>Widescreen</PresentationFormat>
  <Paragraphs>86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di Office</vt:lpstr>
      <vt:lpstr>Studies on Human Behaviour  Course Introduction. Technical bits.</vt:lpstr>
      <vt:lpstr>About me</vt:lpstr>
      <vt:lpstr>Technical bits</vt:lpstr>
      <vt:lpstr>Calendar</vt:lpstr>
      <vt:lpstr>Lesson 6</vt:lpstr>
      <vt:lpstr>Lesson 10</vt:lpstr>
      <vt:lpstr>Lesson 16</vt:lpstr>
      <vt:lpstr>Lesson 18</vt:lpstr>
      <vt:lpstr>Lesson 20</vt:lpstr>
      <vt:lpstr>i-Log data collection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Witmee R2</dc:title>
  <dc:creator>roberto</dc:creator>
  <cp:lastModifiedBy>Mattia Zeni</cp:lastModifiedBy>
  <cp:revision>359</cp:revision>
  <dcterms:modified xsi:type="dcterms:W3CDTF">2020-09-20T18:22:28Z</dcterms:modified>
</cp:coreProperties>
</file>