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16" r:id="rId3"/>
    <p:sldId id="319" r:id="rId4"/>
    <p:sldId id="325" r:id="rId5"/>
    <p:sldId id="329" r:id="rId6"/>
    <p:sldId id="352" r:id="rId7"/>
    <p:sldId id="353" r:id="rId8"/>
    <p:sldId id="326" r:id="rId9"/>
    <p:sldId id="328" r:id="rId10"/>
    <p:sldId id="330" r:id="rId11"/>
    <p:sldId id="320" r:id="rId12"/>
    <p:sldId id="331" r:id="rId13"/>
    <p:sldId id="322" r:id="rId14"/>
    <p:sldId id="332" r:id="rId15"/>
    <p:sldId id="333" r:id="rId16"/>
    <p:sldId id="334" r:id="rId17"/>
    <p:sldId id="323" r:id="rId18"/>
    <p:sldId id="335" r:id="rId19"/>
    <p:sldId id="321" r:id="rId20"/>
    <p:sldId id="324" r:id="rId21"/>
    <p:sldId id="344" r:id="rId22"/>
    <p:sldId id="345" r:id="rId23"/>
    <p:sldId id="347" r:id="rId24"/>
    <p:sldId id="348" r:id="rId25"/>
    <p:sldId id="349" r:id="rId26"/>
    <p:sldId id="346" r:id="rId27"/>
    <p:sldId id="350" r:id="rId28"/>
    <p:sldId id="351" r:id="rId29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0" autoAdjust="0"/>
    <p:restoredTop sz="86485" autoAdjust="0"/>
  </p:normalViewPr>
  <p:slideViewPr>
    <p:cSldViewPr snapToGrid="0">
      <p:cViewPr varScale="1">
        <p:scale>
          <a:sx n="130" d="100"/>
          <a:sy n="130" d="100"/>
        </p:scale>
        <p:origin x="1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22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76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0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1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57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32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83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36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93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6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1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6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23046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Methods and tools for data collection. </a:t>
            </a:r>
            <a:br>
              <a:rPr lang="en-US" sz="4000" dirty="0"/>
            </a:br>
            <a:r>
              <a:rPr lang="en-US" sz="4000" dirty="0"/>
              <a:t>Passive data: smartphones or other devices.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study?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of human </a:t>
            </a:r>
            <a:r>
              <a:rPr lang="en-US" dirty="0" err="1"/>
              <a:t>beahviour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2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data for studying human behaviour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Placeholder 7" descr="A picture containing sitting, table, front, large&#10;&#10;Description automatically generated">
            <a:extLst>
              <a:ext uri="{FF2B5EF4-FFF2-40B4-BE49-F238E27FC236}">
                <a16:creationId xmlns:a16="http://schemas.microsoft.com/office/drawing/2014/main" id="{4242DB10-AD59-0F4B-B72A-54C6B5EB146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4481" r="19845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11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7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diaries</a:t>
            </a:r>
          </a:p>
          <a:p>
            <a:r>
              <a:rPr lang="en-US" dirty="0"/>
              <a:t>Video streams</a:t>
            </a:r>
          </a:p>
          <a:p>
            <a:r>
              <a:rPr lang="en-US" dirty="0"/>
              <a:t>Sensor streams</a:t>
            </a:r>
          </a:p>
          <a:p>
            <a:r>
              <a:rPr lang="en-US" dirty="0"/>
              <a:t>Health records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74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to collect data from?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Placeholder 7" descr="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B63A139D-D03F-0244-BF55-C2F452E44A2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0181" r="18537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13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45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devices can generate sensor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19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about human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GB" b="1" dirty="0"/>
          </a:p>
          <a:p>
            <a:pPr marL="50800" indent="0">
              <a:buNone/>
            </a:pPr>
            <a:r>
              <a:rPr lang="en-GB" b="1" dirty="0"/>
              <a:t>Sensor data</a:t>
            </a:r>
            <a:r>
              <a:rPr lang="en-GB" dirty="0"/>
              <a:t> is the output of a device that detects and responds to some type of input from the physical environment. The output may be used to provide information or input to another system or to guide a process.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506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Examples of sensor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81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Laboratory setting or in the wild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Placeholder 7" descr="A group of people walking down a busy city street&#10;&#10;Description automatically generated">
            <a:extLst>
              <a:ext uri="{FF2B5EF4-FFF2-40B4-BE49-F238E27FC236}">
                <a16:creationId xmlns:a16="http://schemas.microsoft.com/office/drawing/2014/main" id="{1B958FD0-CC7F-574C-8FEE-5E0F73356C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7296" r="17297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17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91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Examples of sensor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36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types of sensor data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25FF19B-B447-E044-9E9E-AA6144CD320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r="23111" b="-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19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8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sz="2800" dirty="0"/>
              <a:t>Study human behaviour (15min)</a:t>
            </a:r>
          </a:p>
          <a:p>
            <a:r>
              <a:rPr lang="en-GB" sz="2800" dirty="0"/>
              <a:t>Types of data for studying human behaviour? (15min)</a:t>
            </a:r>
          </a:p>
          <a:p>
            <a:r>
              <a:rPr lang="en-GB" sz="2800" dirty="0"/>
              <a:t>Which types of sensor data? (15min)</a:t>
            </a:r>
          </a:p>
          <a:p>
            <a:r>
              <a:rPr lang="en-GB" sz="2800" dirty="0"/>
              <a:t>Where to collect data from? (15min)</a:t>
            </a:r>
          </a:p>
          <a:p>
            <a:r>
              <a:rPr lang="en-GB" sz="2800" dirty="0"/>
              <a:t>Laboratory setting vs in the wild concept? (15min)</a:t>
            </a:r>
          </a:p>
          <a:p>
            <a:r>
              <a:rPr lang="en-GB" sz="2800" dirty="0"/>
              <a:t>How to install the </a:t>
            </a:r>
            <a:r>
              <a:rPr lang="en-GB" sz="2800" dirty="0" err="1"/>
              <a:t>i</a:t>
            </a:r>
            <a:r>
              <a:rPr lang="en-GB" sz="2800" dirty="0"/>
              <a:t>-Log application (15min)</a:t>
            </a:r>
            <a:endParaRPr lang="en-NL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install the </a:t>
            </a:r>
            <a:b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i-Log 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Placeholder 7" descr="A picture containing indoor, sitting, television, monitor&#10;&#10;Description automatically generated">
            <a:extLst>
              <a:ext uri="{FF2B5EF4-FFF2-40B4-BE49-F238E27FC236}">
                <a16:creationId xmlns:a16="http://schemas.microsoft.com/office/drawing/2014/main" id="{701DCE1D-F58E-6F45-8B30-F5762E5495D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4060" r="14658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20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69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4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PlayStore</a:t>
            </a:r>
            <a:r>
              <a:rPr lang="en-US" dirty="0"/>
              <a:t> download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5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application works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09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collection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91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diaries collection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03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65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start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381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578-D313-BE42-B273-5615846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end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AD140-9BFC-5547-BB7B-7A2C895437C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51" t="-490" r="-51" b="22070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4F13-21EE-4542-AA35-F8FE2745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3322-6E56-574D-95B7-91DFFF3AC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8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63D8-98E8-2A4D-BB86-627D224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human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behaviour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Placeholder 6" descr="A picture containing person, indoor, standing, front&#10;&#10;Description automatically generated">
            <a:extLst>
              <a:ext uri="{FF2B5EF4-FFF2-40B4-BE49-F238E27FC236}">
                <a16:creationId xmlns:a16="http://schemas.microsoft.com/office/drawing/2014/main" id="{46FB427D-8AE4-6B4D-B76B-963EB6A0443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5093" r="23360" b="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814D2-DD9B-BB4A-8DF2-04F695950F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30907" y="6356350"/>
            <a:ext cx="18831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bg1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3</a:t>
            </a:fld>
            <a:endParaRPr lang="en-US" kern="120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4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What do we want to achieve?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13255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We want to </a:t>
            </a:r>
            <a:r>
              <a:rPr lang="en-US" dirty="0">
                <a:highlight>
                  <a:srgbClr val="FFFF00"/>
                </a:highlight>
              </a:rPr>
              <a:t>study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human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behavior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417B-8226-D942-9351-182BC5CA5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Let’s </a:t>
            </a:r>
            <a:r>
              <a:rPr lang="en-US" b="1" dirty="0"/>
              <a:t>split</a:t>
            </a:r>
            <a:r>
              <a:rPr lang="en-US" dirty="0"/>
              <a:t> this sentence </a:t>
            </a:r>
            <a:r>
              <a:rPr lang="en-US" b="1" dirty="0"/>
              <a:t>into smaller elements</a:t>
            </a:r>
            <a:r>
              <a:rPr lang="en-US" dirty="0"/>
              <a:t>. The goal it to arrive to a list of actionable items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Actionable = </a:t>
            </a:r>
            <a:r>
              <a:rPr lang="en-US" b="1" dirty="0"/>
              <a:t>has value </a:t>
            </a:r>
            <a:r>
              <a:rPr lang="en-US" dirty="0"/>
              <a:t>and leads to a result when it’s </a:t>
            </a:r>
            <a:r>
              <a:rPr lang="en-US" b="1" dirty="0"/>
              <a:t>done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5406EC7-305C-E442-A91D-5A70FFD8AF57}"/>
              </a:ext>
            </a:extLst>
          </p:cNvPr>
          <p:cNvSpPr txBox="1">
            <a:spLocks/>
          </p:cNvSpPr>
          <p:nvPr/>
        </p:nvSpPr>
        <p:spPr>
          <a:xfrm>
            <a:off x="838200" y="2694039"/>
            <a:ext cx="5181600" cy="348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endParaRPr lang="en-US" dirty="0"/>
          </a:p>
          <a:p>
            <a:r>
              <a:rPr lang="en-US" dirty="0"/>
              <a:t>What is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  <a:p>
            <a:r>
              <a:rPr lang="en-US" dirty="0"/>
              <a:t>What is the purpose of the study? </a:t>
            </a:r>
          </a:p>
          <a:p>
            <a:r>
              <a:rPr lang="en-US" dirty="0"/>
              <a:t>Which humans? All of them 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Human </a:t>
            </a:r>
            <a:r>
              <a:rPr lang="en-US" dirty="0" err="1"/>
              <a:t>behaviour</a:t>
            </a:r>
            <a:r>
              <a:rPr lang="en-US" dirty="0"/>
              <a:t> refers to the way </a:t>
            </a:r>
            <a:r>
              <a:rPr lang="en-US" b="1" dirty="0"/>
              <a:t>humans act and interact</a:t>
            </a:r>
            <a:r>
              <a:rPr lang="en-US" dirty="0"/>
              <a:t>. It is based on and influenced by several factors, such as genetic make-up, </a:t>
            </a:r>
            <a:r>
              <a:rPr lang="en-US" b="1" dirty="0"/>
              <a:t>culture</a:t>
            </a:r>
            <a:r>
              <a:rPr lang="en-US" dirty="0"/>
              <a:t> and </a:t>
            </a:r>
            <a:r>
              <a:rPr lang="en-US" b="1" dirty="0"/>
              <a:t>individual values</a:t>
            </a:r>
            <a:r>
              <a:rPr lang="en-US" dirty="0"/>
              <a:t> and </a:t>
            </a:r>
            <a:r>
              <a:rPr lang="en-US" b="1" dirty="0"/>
              <a:t>attitudes</a:t>
            </a:r>
            <a:r>
              <a:rPr lang="en-US" dirty="0"/>
              <a:t>.</a:t>
            </a:r>
          </a:p>
          <a:p>
            <a:pPr marL="50800" indent="0" algn="r">
              <a:buNone/>
            </a:pPr>
            <a:r>
              <a:rPr lang="en-US" sz="1400" dirty="0" err="1"/>
              <a:t>Nature.com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People are very complex systems. We act based on our needs, habits and routines. 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We don’t want to study everything about human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93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If you think about it, most of our actions can be described by </a:t>
            </a:r>
            <a:r>
              <a:rPr lang="en-US" b="1" dirty="0"/>
              <a:t>four main components</a:t>
            </a:r>
            <a:r>
              <a:rPr lang="en-US" dirty="0"/>
              <a:t>:</a:t>
            </a:r>
          </a:p>
          <a:p>
            <a:pPr marL="50800" indent="0">
              <a:buNone/>
            </a:pPr>
            <a:endParaRPr lang="en-US" dirty="0"/>
          </a:p>
          <a:p>
            <a:pPr marL="393700" indent="-342900">
              <a:buAutoNum type="arabicPeriod"/>
            </a:pPr>
            <a:r>
              <a:rPr lang="en-US" sz="1400" dirty="0"/>
              <a:t>Activity (what)</a:t>
            </a:r>
          </a:p>
          <a:p>
            <a:pPr marL="393700" indent="-342900">
              <a:buAutoNum type="arabicPeriod"/>
            </a:pPr>
            <a:r>
              <a:rPr lang="en-US" sz="1400" dirty="0"/>
              <a:t>Location (where)</a:t>
            </a:r>
          </a:p>
          <a:p>
            <a:pPr marL="393700" indent="-342900">
              <a:buAutoNum type="arabicPeriod"/>
            </a:pPr>
            <a:r>
              <a:rPr lang="en-US" sz="1400" dirty="0"/>
              <a:t>Interactions with others (with whom)</a:t>
            </a:r>
          </a:p>
          <a:p>
            <a:pPr marL="393700" indent="-342900">
              <a:buAutoNum type="arabicPeriod"/>
            </a:pPr>
            <a:r>
              <a:rPr lang="en-US" sz="1400" dirty="0"/>
              <a:t>Interactions with other objects (with what)</a:t>
            </a:r>
          </a:p>
          <a:p>
            <a:pPr marL="393700" indent="-342900">
              <a:buAutoNum type="arabicPeriod"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same activity (going to work) has different instantiations for every one of us, considering those four elements. This is the </a:t>
            </a:r>
            <a:r>
              <a:rPr lang="en-US" b="1" dirty="0"/>
              <a:t>contextual part</a:t>
            </a:r>
            <a:r>
              <a:rPr lang="en-US" dirty="0"/>
              <a:t>.</a:t>
            </a:r>
          </a:p>
          <a:p>
            <a:pPr marL="50800" indent="0">
              <a:buNone/>
            </a:pPr>
            <a:r>
              <a:rPr lang="en-US" b="1" dirty="0"/>
              <a:t>Context</a:t>
            </a:r>
            <a:r>
              <a:rPr lang="en-US" dirty="0"/>
              <a:t> is:</a:t>
            </a:r>
          </a:p>
          <a:p>
            <a:pPr marL="50800" indent="0" hangingPunct="1">
              <a:buNone/>
            </a:pPr>
            <a:r>
              <a:rPr lang="en-US" dirty="0"/>
              <a:t>“</a:t>
            </a:r>
            <a:r>
              <a:rPr lang="mr-IN" dirty="0"/>
              <a:t>…</a:t>
            </a:r>
            <a:r>
              <a:rPr lang="en-US" dirty="0"/>
              <a:t>a theory of the world which encodes an individual’s subjective perspective about it</a:t>
            </a:r>
            <a:r>
              <a:rPr lang="mr-IN" dirty="0"/>
              <a:t>…</a:t>
            </a:r>
            <a:r>
              <a:rPr lang="en-US" dirty="0"/>
              <a:t>”</a:t>
            </a:r>
          </a:p>
          <a:p>
            <a:pPr marL="50800" indent="0" algn="r">
              <a:buNone/>
            </a:pPr>
            <a:r>
              <a:rPr lang="en-US" sz="1400" dirty="0">
                <a:latin typeface="URWPalladioL" charset="0"/>
              </a:rPr>
              <a:t>[</a:t>
            </a:r>
            <a:r>
              <a:rPr lang="en-US" sz="1400" dirty="0" err="1">
                <a:latin typeface="URWPalladioL" charset="0"/>
              </a:rPr>
              <a:t>Giunchiglia</a:t>
            </a:r>
            <a:r>
              <a:rPr lang="en-US" sz="1400" dirty="0">
                <a:latin typeface="URWPalladioL" charset="0"/>
              </a:rPr>
              <a:t>, 1993]. “Contextual reasoning”. In: </a:t>
            </a:r>
            <a:r>
              <a:rPr lang="en-US" sz="1400" i="1" dirty="0" err="1">
                <a:latin typeface="URWPalladioL" charset="0"/>
              </a:rPr>
              <a:t>Epistemologia</a:t>
            </a:r>
            <a:r>
              <a:rPr lang="en-US" sz="1400" i="1" dirty="0">
                <a:latin typeface="URWPalladioL" charset="0"/>
              </a:rPr>
              <a:t>, special issue on I </a:t>
            </a:r>
            <a:r>
              <a:rPr lang="en-US" sz="1400" i="1" dirty="0" err="1">
                <a:latin typeface="URWPalladioL" charset="0"/>
              </a:rPr>
              <a:t>Linguaggi</a:t>
            </a:r>
            <a:r>
              <a:rPr lang="en-US" sz="1400" i="1" dirty="0">
                <a:latin typeface="URWPalladioL" charset="0"/>
              </a:rPr>
              <a:t> e le </a:t>
            </a:r>
            <a:r>
              <a:rPr lang="en-US" sz="1400" i="1" dirty="0" err="1">
                <a:latin typeface="URWPalladioL" charset="0"/>
              </a:rPr>
              <a:t>Macchine</a:t>
            </a:r>
            <a:r>
              <a:rPr lang="en-US" sz="1400" i="1" dirty="0">
                <a:latin typeface="URWPalladioL" charset="0"/>
              </a:rPr>
              <a:t> </a:t>
            </a:r>
            <a:r>
              <a:rPr lang="en-US" sz="1400" dirty="0">
                <a:latin typeface="URWPalladioL" charset="0"/>
              </a:rPr>
              <a:t>16, pp. 345–364 </a:t>
            </a:r>
            <a:endParaRPr lang="en-US" sz="1400" dirty="0"/>
          </a:p>
          <a:p>
            <a:pPr marL="50800" indent="0" algn="r" hangingPunct="1">
              <a:buNone/>
            </a:pPr>
            <a:endParaRPr lang="en-US" sz="1400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8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</a:t>
            </a:r>
            <a:r>
              <a:rPr lang="en-US" dirty="0" err="1"/>
              <a:t>behaviour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We now have a characterization of human </a:t>
            </a:r>
            <a:r>
              <a:rPr lang="en-US" dirty="0" err="1"/>
              <a:t>behaviour</a:t>
            </a:r>
            <a:r>
              <a:rPr lang="en-US" dirty="0"/>
              <a:t> that can be measured, through it’s four components: </a:t>
            </a:r>
            <a:r>
              <a:rPr lang="en-US" b="1" dirty="0"/>
              <a:t>activity</a:t>
            </a:r>
            <a:r>
              <a:rPr lang="en-US" dirty="0"/>
              <a:t>, </a:t>
            </a:r>
            <a:r>
              <a:rPr lang="en-US" b="1" dirty="0"/>
              <a:t>location</a:t>
            </a:r>
            <a:r>
              <a:rPr lang="en-US" dirty="0"/>
              <a:t>, </a:t>
            </a:r>
            <a:r>
              <a:rPr lang="en-US" b="1" dirty="0"/>
              <a:t>social</a:t>
            </a:r>
            <a:r>
              <a:rPr lang="en-US" dirty="0"/>
              <a:t>, </a:t>
            </a:r>
            <a:r>
              <a:rPr lang="en-US" b="1" dirty="0"/>
              <a:t>objects</a:t>
            </a:r>
            <a:r>
              <a:rPr lang="en-US" dirty="0"/>
              <a:t>.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You can see that now it’s incredibly easier than before (but still absolutely hard) thinking about studying human </a:t>
            </a:r>
            <a:r>
              <a:rPr lang="en-US" dirty="0" err="1"/>
              <a:t>behaviour</a:t>
            </a:r>
            <a:r>
              <a:rPr lang="en-US" dirty="0"/>
              <a:t>. 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The simplest solution would be to manually annotate those four dimensions.</a:t>
            </a:r>
          </a:p>
        </p:txBody>
      </p:sp>
    </p:spTree>
    <p:extLst>
      <p:ext uri="{BB962C8B-B14F-4D97-AF65-F5344CB8AC3E}">
        <p14:creationId xmlns:p14="http://schemas.microsoft.com/office/powerpoint/2010/main" val="28763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study?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want to study and understand how people act and interact?</a:t>
            </a:r>
          </a:p>
          <a:p>
            <a:endParaRPr lang="en-US" dirty="0"/>
          </a:p>
          <a:p>
            <a:r>
              <a:rPr lang="en-US" dirty="0"/>
              <a:t>What is the role of AI in all this? Automatize the process.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OPEN WORLD, IN THE WILD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Because we want to understand</a:t>
            </a:r>
          </a:p>
          <a:p>
            <a:r>
              <a:rPr lang="en-US" dirty="0"/>
              <a:t>Because we want to control</a:t>
            </a:r>
          </a:p>
          <a:p>
            <a:r>
              <a:rPr lang="en-US" dirty="0"/>
              <a:t>Because we want to support</a:t>
            </a:r>
          </a:p>
          <a:p>
            <a:r>
              <a:rPr lang="en-US" dirty="0"/>
              <a:t>Because we want to empower</a:t>
            </a:r>
          </a:p>
        </p:txBody>
      </p:sp>
    </p:spTree>
    <p:extLst>
      <p:ext uri="{BB962C8B-B14F-4D97-AF65-F5344CB8AC3E}">
        <p14:creationId xmlns:p14="http://schemas.microsoft.com/office/powerpoint/2010/main" val="39646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7E3-F2E1-DE4C-BCF7-587EBE0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humans?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0D54-1767-8B47-A4FB-5F6DF2AF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53CC1-82E3-164A-8DA4-5D74335DF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FB6C7-A37A-D945-BB85-E262402B9E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9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652</Words>
  <Application>Microsoft Macintosh PowerPoint</Application>
  <PresentationFormat>Widescreen</PresentationFormat>
  <Paragraphs>122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URWPalladioL</vt:lpstr>
      <vt:lpstr>Tema di Office</vt:lpstr>
      <vt:lpstr>Studies on Human Behaviour  Methods and tools for data collection.  Passive data: smartphones or other devices.</vt:lpstr>
      <vt:lpstr>Outline</vt:lpstr>
      <vt:lpstr>Study human behaviour</vt:lpstr>
      <vt:lpstr>Objective – What do we want to achieve?</vt:lpstr>
      <vt:lpstr>What is human behaviour?</vt:lpstr>
      <vt:lpstr>What is human behaviour?</vt:lpstr>
      <vt:lpstr>What is human behaviour?</vt:lpstr>
      <vt:lpstr>What is the purpose of the study?</vt:lpstr>
      <vt:lpstr>Which humans?</vt:lpstr>
      <vt:lpstr>What is the purpose of the study?</vt:lpstr>
      <vt:lpstr>Types of data for studying human behaviour</vt:lpstr>
      <vt:lpstr>What do we want to achieve?</vt:lpstr>
      <vt:lpstr>Where to collect data from?</vt:lpstr>
      <vt:lpstr>PowerPoint Presentation</vt:lpstr>
      <vt:lpstr>Sensor data about human behaviour</vt:lpstr>
      <vt:lpstr>Objective – Examples of sensor data</vt:lpstr>
      <vt:lpstr>Laboratory setting or in the wild</vt:lpstr>
      <vt:lpstr>Objective – Examples of sensor data</vt:lpstr>
      <vt:lpstr>Which types of sensor data</vt:lpstr>
      <vt:lpstr>How to install the  i-Log application</vt:lpstr>
      <vt:lpstr>Requirements</vt:lpstr>
      <vt:lpstr>PlayStore download</vt:lpstr>
      <vt:lpstr>How the application works</vt:lpstr>
      <vt:lpstr>Sensor data collection</vt:lpstr>
      <vt:lpstr>Time diaries collection</vt:lpstr>
      <vt:lpstr>Experiment setup</vt:lpstr>
      <vt:lpstr>Experiment start</vt:lpstr>
      <vt:lpstr>Experiment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on Human Behaviour  Methods and tools for data collection.  Passive data: smartphones or other devices.</dc:title>
  <dc:creator>Mattia Zeni</dc:creator>
  <cp:lastModifiedBy>Mattia Zeni</cp:lastModifiedBy>
  <cp:revision>65</cp:revision>
  <dcterms:created xsi:type="dcterms:W3CDTF">2020-09-20T19:19:41Z</dcterms:created>
  <dcterms:modified xsi:type="dcterms:W3CDTF">2020-09-21T07:56:18Z</dcterms:modified>
</cp:coreProperties>
</file>