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16" r:id="rId3"/>
    <p:sldId id="317" r:id="rId4"/>
    <p:sldId id="318" r:id="rId5"/>
    <p:sldId id="320" r:id="rId6"/>
    <p:sldId id="325" r:id="rId7"/>
    <p:sldId id="326" r:id="rId8"/>
    <p:sldId id="327" r:id="rId9"/>
    <p:sldId id="328" r:id="rId10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86463" autoAdjust="0"/>
  </p:normalViewPr>
  <p:slideViewPr>
    <p:cSldViewPr snapToGrid="0">
      <p:cViewPr>
        <p:scale>
          <a:sx n="122" d="100"/>
          <a:sy n="122" d="100"/>
        </p:scale>
        <p:origin x="1248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8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it-I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7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23046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Course Introduction. Technical bits.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About</a:t>
            </a:r>
            <a:r>
              <a:rPr lang="it-IT" dirty="0"/>
              <a:t> me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BEFEB364-C89B-824C-9FD8-C532CB41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8287057" cy="4667543"/>
          </a:xfrm>
        </p:spPr>
        <p:txBody>
          <a:bodyPr/>
          <a:lstStyle/>
          <a:p>
            <a:pPr lvl="0"/>
            <a:r>
              <a:rPr lang="en-US" sz="2400" strike="sngStrike" dirty="0"/>
              <a:t>Background in Telecommunications Engineering</a:t>
            </a:r>
          </a:p>
          <a:p>
            <a:pPr lvl="0"/>
            <a:r>
              <a:rPr lang="en-US" sz="2400" dirty="0"/>
              <a:t>Switched to </a:t>
            </a:r>
            <a:r>
              <a:rPr lang="en-US" sz="2400" b="1" dirty="0"/>
              <a:t>Computer Science </a:t>
            </a:r>
            <a:r>
              <a:rPr lang="en-US" sz="2400" dirty="0"/>
              <a:t>for a PhD on Human </a:t>
            </a:r>
            <a:r>
              <a:rPr lang="en-US" sz="2400" dirty="0" err="1"/>
              <a:t>Behaviour</a:t>
            </a:r>
            <a:endParaRPr lang="en-US" sz="2400" dirty="0"/>
          </a:p>
          <a:p>
            <a:pPr lvl="0"/>
            <a:r>
              <a:rPr lang="en-US" sz="2400" dirty="0"/>
              <a:t>Researcher in university and a couple of research institutions</a:t>
            </a:r>
          </a:p>
          <a:p>
            <a:pPr lvl="0"/>
            <a:r>
              <a:rPr lang="en-US" sz="2400" dirty="0"/>
              <a:t>Switched to industry as a </a:t>
            </a:r>
            <a:r>
              <a:rPr lang="en-US" sz="2400" b="1" dirty="0"/>
              <a:t>researcher</a:t>
            </a:r>
            <a:r>
              <a:rPr lang="en-US" sz="2400" dirty="0"/>
              <a:t> </a:t>
            </a:r>
            <a:endParaRPr lang="en-US" sz="2400" b="1" dirty="0"/>
          </a:p>
          <a:p>
            <a:pPr lvl="0"/>
            <a:r>
              <a:rPr lang="en-NL" sz="2400" b="1" dirty="0"/>
              <a:t>Data scientist </a:t>
            </a:r>
            <a:r>
              <a:rPr lang="en-NL" sz="2400" dirty="0"/>
              <a:t>for a multinational company</a:t>
            </a:r>
          </a:p>
          <a:p>
            <a:pPr lvl="0"/>
            <a:r>
              <a:rPr lang="en-NL" sz="2400" dirty="0"/>
              <a:t>Working on a data collection infrastructure and how to extract insights from big data to take better business decisions</a:t>
            </a:r>
          </a:p>
          <a:p>
            <a:pPr lvl="0"/>
            <a:endParaRPr lang="en-NL" sz="2400" dirty="0"/>
          </a:p>
          <a:p>
            <a:pPr marL="63500" lvl="0" indent="0">
              <a:buNone/>
            </a:pPr>
            <a:r>
              <a:rPr lang="en-NL" sz="2400" dirty="0">
                <a:solidFill>
                  <a:schemeClr val="tx1"/>
                </a:solidFill>
              </a:rPr>
              <a:t>There is a common element in this:</a:t>
            </a:r>
            <a:r>
              <a:rPr lang="en-NL" sz="2400" dirty="0">
                <a:solidFill>
                  <a:srgbClr val="FF0000"/>
                </a:solidFill>
              </a:rPr>
              <a:t> </a:t>
            </a:r>
            <a:r>
              <a:rPr lang="en-NL" sz="2400" b="1" dirty="0">
                <a:solidFill>
                  <a:srgbClr val="FF0000"/>
                </a:solidFill>
              </a:rPr>
              <a:t>data science</a:t>
            </a:r>
          </a:p>
        </p:txBody>
      </p:sp>
      <p:pic>
        <p:nvPicPr>
          <p:cNvPr id="10" name="Picture 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979F2CE-4720-AF48-B76B-0E509751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192" y="1650755"/>
            <a:ext cx="2876768" cy="28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Technical bits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US" sz="2800" dirty="0"/>
              <a:t>My part of the course is </a:t>
            </a:r>
            <a:r>
              <a:rPr lang="en-US" sz="2800" b="1" dirty="0"/>
              <a:t>practical</a:t>
            </a:r>
            <a:r>
              <a:rPr lang="en-US" sz="2800" dirty="0"/>
              <a:t>, with </a:t>
            </a:r>
            <a:r>
              <a:rPr lang="en-US" sz="2800" b="1" dirty="0"/>
              <a:t>tangible examples</a:t>
            </a:r>
            <a:r>
              <a:rPr lang="en-US" sz="2800" dirty="0"/>
              <a:t> and </a:t>
            </a:r>
            <a:r>
              <a:rPr lang="en-US" sz="2800" b="1" dirty="0"/>
              <a:t>real data </a:t>
            </a:r>
            <a:r>
              <a:rPr lang="en-US" sz="2800" dirty="0"/>
              <a:t>to solve </a:t>
            </a:r>
            <a:r>
              <a:rPr lang="en-US" sz="2800" b="1" dirty="0"/>
              <a:t>real problems</a:t>
            </a:r>
          </a:p>
          <a:p>
            <a:pPr lvl="0"/>
            <a:r>
              <a:rPr lang="en-US" sz="2800" dirty="0"/>
              <a:t>I would like to teach you how I </a:t>
            </a:r>
            <a:r>
              <a:rPr lang="en-US" sz="2800" b="1" dirty="0"/>
              <a:t>deal with a data science problem </a:t>
            </a:r>
            <a:r>
              <a:rPr lang="en-US" sz="2800" dirty="0"/>
              <a:t>in my day-to-day job</a:t>
            </a:r>
          </a:p>
          <a:p>
            <a:pPr lvl="0"/>
            <a:r>
              <a:rPr lang="en-US" sz="2800" dirty="0"/>
              <a:t>I will introduce some of the </a:t>
            </a:r>
            <a:r>
              <a:rPr lang="en-US" sz="2800" b="1" dirty="0"/>
              <a:t>tools </a:t>
            </a:r>
            <a:r>
              <a:rPr lang="en-US" sz="2800" dirty="0"/>
              <a:t>and</a:t>
            </a:r>
            <a:r>
              <a:rPr lang="en-US" sz="2800" b="1" dirty="0"/>
              <a:t> best practices</a:t>
            </a:r>
            <a:r>
              <a:rPr lang="en-US" sz="2800" dirty="0"/>
              <a:t> I have learned</a:t>
            </a:r>
          </a:p>
          <a:p>
            <a:pPr lvl="0"/>
            <a:r>
              <a:rPr lang="en-US" sz="2800" dirty="0"/>
              <a:t>Hopefully, all this will help you in your first data science job</a:t>
            </a:r>
          </a:p>
          <a:p>
            <a:pPr marL="63500" lvl="0" indent="0">
              <a:buNone/>
            </a:pPr>
            <a:endParaRPr lang="en-US" sz="2800" b="1" dirty="0"/>
          </a:p>
          <a:p>
            <a:pPr marL="63500" lvl="0" indent="0">
              <a:buNone/>
            </a:pPr>
            <a:r>
              <a:rPr lang="en-US" sz="2800" b="1" dirty="0"/>
              <a:t>NB: considering the mixed background of the class, I won’t do hardcore programming, just basic stuff that everyone can handle.</a:t>
            </a:r>
          </a:p>
          <a:p>
            <a:pPr lvl="0"/>
            <a:endParaRPr lang="en-US" sz="2800" dirty="0"/>
          </a:p>
          <a:p>
            <a:pPr lvl="0"/>
            <a:endParaRPr lang="en-NL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2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0BD6EC-A54E-534D-9BB4-A8B4C9E7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99" y="1627605"/>
            <a:ext cx="8534201" cy="50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6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Methods and tools for data collection. Passive data: smartphones or other devices.</a:t>
            </a:r>
          </a:p>
          <a:p>
            <a:pPr lvl="0"/>
            <a:r>
              <a:rPr lang="en-GB" dirty="0"/>
              <a:t>Types of data for studying human behaviour</a:t>
            </a:r>
          </a:p>
          <a:p>
            <a:pPr lvl="0"/>
            <a:r>
              <a:rPr lang="en-GB" dirty="0"/>
              <a:t>Which types of sensor data</a:t>
            </a:r>
          </a:p>
          <a:p>
            <a:r>
              <a:rPr lang="en-GB" dirty="0"/>
              <a:t>Where to collect data from?</a:t>
            </a:r>
          </a:p>
          <a:p>
            <a:r>
              <a:rPr lang="en-GB" dirty="0"/>
              <a:t>Laboratory setting vs in the wild concept</a:t>
            </a:r>
          </a:p>
          <a:p>
            <a:r>
              <a:rPr lang="en-GB" dirty="0"/>
              <a:t>How to install the </a:t>
            </a:r>
            <a:r>
              <a:rPr lang="en-GB" dirty="0" err="1"/>
              <a:t>i</a:t>
            </a:r>
            <a:r>
              <a:rPr lang="en-GB" dirty="0"/>
              <a:t>-Log application</a:t>
            </a:r>
            <a:endParaRPr lang="en-NL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5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10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Instruments for data collection. Capture in-the-time data (diachronic and streaming data). </a:t>
            </a:r>
          </a:p>
          <a:p>
            <a:r>
              <a:rPr lang="en-GB" dirty="0"/>
              <a:t>The </a:t>
            </a:r>
            <a:r>
              <a:rPr lang="en-GB" dirty="0" err="1"/>
              <a:t>i</a:t>
            </a:r>
            <a:r>
              <a:rPr lang="en-GB" dirty="0"/>
              <a:t>-Log application: introduction</a:t>
            </a:r>
          </a:p>
          <a:p>
            <a:pPr lvl="1"/>
            <a:r>
              <a:rPr lang="en-GB" sz="2400" dirty="0"/>
              <a:t>Sensor data</a:t>
            </a:r>
          </a:p>
          <a:p>
            <a:pPr lvl="1"/>
            <a:r>
              <a:rPr lang="en-GB" sz="2400" dirty="0"/>
              <a:t>Time diaries</a:t>
            </a:r>
            <a:endParaRPr lang="en-GB" dirty="0"/>
          </a:p>
          <a:p>
            <a:r>
              <a:rPr lang="en-GB" dirty="0"/>
              <a:t>Application architecture</a:t>
            </a:r>
          </a:p>
          <a:p>
            <a:r>
              <a:rPr lang="en-GB" dirty="0"/>
              <a:t>Performance trade-offs</a:t>
            </a:r>
          </a:p>
          <a:p>
            <a:r>
              <a:rPr lang="en-GB" dirty="0"/>
              <a:t>Generated data</a:t>
            </a:r>
          </a:p>
          <a:p>
            <a:r>
              <a:rPr lang="en-GB" dirty="0"/>
              <a:t>How to install and use 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0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16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Data platforms for big data. </a:t>
            </a:r>
          </a:p>
          <a:p>
            <a:r>
              <a:rPr lang="en-GB" dirty="0"/>
              <a:t>The </a:t>
            </a:r>
            <a:r>
              <a:rPr lang="en-GB" dirty="0" err="1"/>
              <a:t>StreamBase</a:t>
            </a:r>
            <a:r>
              <a:rPr lang="en-GB" dirty="0"/>
              <a:t> system: </a:t>
            </a:r>
          </a:p>
          <a:p>
            <a:pPr lvl="1"/>
            <a:r>
              <a:rPr lang="en-GB" sz="2400" dirty="0"/>
              <a:t>What is it?</a:t>
            </a:r>
          </a:p>
          <a:p>
            <a:pPr lvl="1"/>
            <a:r>
              <a:rPr lang="en-GB" sz="2400" dirty="0"/>
              <a:t>How it works?</a:t>
            </a:r>
          </a:p>
          <a:p>
            <a:pPr lvl="1"/>
            <a:r>
              <a:rPr lang="en-GB" sz="2400" dirty="0"/>
              <a:t>Components</a:t>
            </a:r>
          </a:p>
          <a:p>
            <a:pPr lvl="1"/>
            <a:r>
              <a:rPr lang="en-GB" sz="2400" dirty="0"/>
              <a:t>Technologies</a:t>
            </a:r>
          </a:p>
          <a:p>
            <a:pPr lvl="1"/>
            <a:r>
              <a:rPr lang="en-GB" sz="2400" dirty="0"/>
              <a:t>Data model</a:t>
            </a:r>
          </a:p>
          <a:p>
            <a:pPr lvl="1"/>
            <a:r>
              <a:rPr lang="en-GB" sz="2400" dirty="0"/>
              <a:t>Lessons learned</a:t>
            </a:r>
          </a:p>
          <a:p>
            <a:r>
              <a:rPr lang="en-GB" dirty="0"/>
              <a:t>Introduction to some tools: Apache Cassandra, Apache Spark, etc</a:t>
            </a:r>
          </a:p>
          <a:p>
            <a:endParaRPr lang="en-GB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98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18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Data cleaning and methods for data preparation</a:t>
            </a:r>
          </a:p>
          <a:p>
            <a:pPr lvl="0"/>
            <a:r>
              <a:rPr lang="en-US" dirty="0"/>
              <a:t>Good data vs bad data</a:t>
            </a:r>
          </a:p>
          <a:p>
            <a:pPr lvl="0"/>
            <a:r>
              <a:rPr lang="en-NL" dirty="0"/>
              <a:t>Why not all data is good for our purpose</a:t>
            </a:r>
          </a:p>
          <a:p>
            <a:pPr lvl="0"/>
            <a:r>
              <a:rPr lang="en-NL" dirty="0"/>
              <a:t>Data cleaning: what is it?</a:t>
            </a:r>
          </a:p>
          <a:p>
            <a:pPr lvl="0"/>
            <a:r>
              <a:rPr lang="en-NL" dirty="0"/>
              <a:t>Data cleaning approaches</a:t>
            </a:r>
          </a:p>
          <a:p>
            <a:pPr lvl="0"/>
            <a:r>
              <a:rPr lang="en-NL" dirty="0"/>
              <a:t>Data preparation</a:t>
            </a:r>
          </a:p>
          <a:p>
            <a:pPr lvl="0"/>
            <a:r>
              <a:rPr lang="en-NL" dirty="0"/>
              <a:t>E</a:t>
            </a:r>
            <a:r>
              <a:rPr lang="en-GB" dirty="0"/>
              <a:t>t</a:t>
            </a:r>
            <a:r>
              <a:rPr lang="en-NL" dirty="0"/>
              <a:t>l pipelines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4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Lesson</a:t>
            </a:r>
            <a:r>
              <a:rPr lang="it-IT" dirty="0"/>
              <a:t> 20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marL="63500" lvl="0" indent="0">
              <a:buNone/>
            </a:pPr>
            <a:r>
              <a:rPr lang="en-GB" sz="2800" b="1" dirty="0"/>
              <a:t>Sensor data analysis.</a:t>
            </a:r>
          </a:p>
          <a:p>
            <a:pPr lvl="0"/>
            <a:r>
              <a:rPr lang="en-GB" dirty="0"/>
              <a:t>How to answer to a data analysis request?</a:t>
            </a:r>
          </a:p>
          <a:p>
            <a:pPr lvl="1"/>
            <a:r>
              <a:rPr lang="en-GB" dirty="0"/>
              <a:t>Hypothesis</a:t>
            </a:r>
          </a:p>
          <a:p>
            <a:pPr lvl="1"/>
            <a:r>
              <a:rPr lang="en-GB" dirty="0"/>
              <a:t>Understand what to do</a:t>
            </a:r>
          </a:p>
          <a:p>
            <a:pPr lvl="1"/>
            <a:r>
              <a:rPr lang="en-GB" dirty="0"/>
              <a:t>Process the data</a:t>
            </a:r>
          </a:p>
          <a:p>
            <a:pPr lvl="1"/>
            <a:r>
              <a:rPr lang="en-GB" dirty="0"/>
              <a:t>Generate the results</a:t>
            </a:r>
          </a:p>
          <a:p>
            <a:pPr lvl="1"/>
            <a:r>
              <a:rPr lang="en-GB" dirty="0"/>
              <a:t>Generate the final report</a:t>
            </a:r>
          </a:p>
          <a:p>
            <a:r>
              <a:rPr lang="en-GB" dirty="0"/>
              <a:t>Example: </a:t>
            </a:r>
            <a:r>
              <a:rPr lang="en-GB" dirty="0" err="1"/>
              <a:t>SmartUnitn</a:t>
            </a:r>
            <a:r>
              <a:rPr lang="en-GB" dirty="0"/>
              <a:t> location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2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9315</TotalTime>
  <Words>379</Words>
  <Application>Microsoft Macintosh PowerPoint</Application>
  <PresentationFormat>Widescreen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Studies on Human Behaviour  Course Introduction. Technical bits.</vt:lpstr>
      <vt:lpstr>About me</vt:lpstr>
      <vt:lpstr>Technical bits</vt:lpstr>
      <vt:lpstr>Calendar</vt:lpstr>
      <vt:lpstr>Lesson 6</vt:lpstr>
      <vt:lpstr>Lesson 10</vt:lpstr>
      <vt:lpstr>Lesson 16</vt:lpstr>
      <vt:lpstr>Lesson 18</vt:lpstr>
      <vt:lpstr>Lesson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348</cp:revision>
  <dcterms:modified xsi:type="dcterms:W3CDTF">2020-09-20T17:12:24Z</dcterms:modified>
</cp:coreProperties>
</file>