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Nunito"/>
      <p:regular r:id="rId30"/>
      <p:bold r:id="rId31"/>
      <p:italic r:id="rId32"/>
      <p:boldItalic r:id="rId33"/>
    </p:embeddedFont>
    <p:embeddedFont>
      <p:font typeface="Maven Pro"/>
      <p:regular r:id="rId34"/>
      <p:bold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Nunito-bold.fntdata"/><Relationship Id="rId30" Type="http://schemas.openxmlformats.org/officeDocument/2006/relationships/font" Target="fonts/Nunito-regular.fntdata"/><Relationship Id="rId11" Type="http://schemas.openxmlformats.org/officeDocument/2006/relationships/slide" Target="slides/slide6.xml"/><Relationship Id="rId33" Type="http://schemas.openxmlformats.org/officeDocument/2006/relationships/font" Target="fonts/Nunito-boldItalic.fntdata"/><Relationship Id="rId10" Type="http://schemas.openxmlformats.org/officeDocument/2006/relationships/slide" Target="slides/slide5.xml"/><Relationship Id="rId32" Type="http://schemas.openxmlformats.org/officeDocument/2006/relationships/font" Target="fonts/Nunito-italic.fntdata"/><Relationship Id="rId13" Type="http://schemas.openxmlformats.org/officeDocument/2006/relationships/slide" Target="slides/slide8.xml"/><Relationship Id="rId35" Type="http://schemas.openxmlformats.org/officeDocument/2006/relationships/font" Target="fonts/MavenPro-bold.fntdata"/><Relationship Id="rId12" Type="http://schemas.openxmlformats.org/officeDocument/2006/relationships/slide" Target="slides/slide7.xml"/><Relationship Id="rId34" Type="http://schemas.openxmlformats.org/officeDocument/2006/relationships/font" Target="fonts/MavenPro-regular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6059b8918f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16059b8918f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6059b8918f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16059b8918f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6059b8918f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16059b8918f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6059b8918f_0_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16059b8918f_0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160c34f55d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160c34f55d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160c34f55d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160c34f55d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60c34f55d1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160c34f55d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160c34f55d1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160c34f55d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160c34f55d1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160c34f55d1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160c34f55d1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160c34f55d1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6059b8918f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6059b8918f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160c34f55d1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160c34f55d1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160c34f55d1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160c34f55d1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160c34f55d1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160c34f55d1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160c34f55d1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160c34f55d1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160c34f55d1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160c34f55d1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6059b8918f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6059b8918f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6059b8918f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6059b8918f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6059b8918f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6059b8918f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6059b8918f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6059b8918f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6059b8918f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16059b8918f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6059b8918f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6059b8918f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6059b8918f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16059b8918f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github.com/Gengrui-Zhang/GC3_IntroSEM.git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ictionary.apa.org/manifest-variables" TargetMode="External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25"/>
            <a:ext cx="47787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to Structural Equation Modeling (SEM)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Jimmy Zhang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GC3 Event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Important Revisit: </a:t>
            </a:r>
            <a:endParaRPr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-Measurement Error</a:t>
            </a:r>
            <a:endParaRPr/>
          </a:p>
        </p:txBody>
      </p:sp>
      <p:sp>
        <p:nvSpPr>
          <p:cNvPr id="346" name="Google Shape;346;p22"/>
          <p:cNvSpPr txBox="1"/>
          <p:nvPr>
            <p:ph idx="1" type="body"/>
          </p:nvPr>
        </p:nvSpPr>
        <p:spPr>
          <a:xfrm>
            <a:off x="1303800" y="3260750"/>
            <a:ext cx="7030500" cy="22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Any given observation X reflects </a:t>
            </a:r>
            <a:r>
              <a:rPr b="1" lang="en" sz="1400"/>
              <a:t>a mix of a true score and some level of measurement error</a:t>
            </a:r>
            <a:r>
              <a:rPr lang="en" sz="1400"/>
              <a:t>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Why does SEM control for measurement error?</a:t>
            </a:r>
            <a:endParaRPr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Latent variables are </a:t>
            </a:r>
            <a:r>
              <a:rPr b="1" lang="en" sz="1200"/>
              <a:t>not directly measured</a:t>
            </a:r>
            <a:r>
              <a:rPr lang="en" sz="1200"/>
              <a:t> and </a:t>
            </a:r>
            <a:r>
              <a:rPr b="1" lang="en" sz="1200"/>
              <a:t>do not have measurement error </a:t>
            </a:r>
            <a:r>
              <a:rPr lang="en" sz="1200"/>
              <a:t>associated with them. This is kind of a big deal because if we can estimate the association of latent variables, we can </a:t>
            </a:r>
            <a:r>
              <a:rPr b="1" lang="en" sz="1200"/>
              <a:t>estimate the relations among variables without measurement error.</a:t>
            </a:r>
            <a:endParaRPr b="1" sz="1200"/>
          </a:p>
        </p:txBody>
      </p:sp>
      <p:pic>
        <p:nvPicPr>
          <p:cNvPr id="347" name="Google Shape;34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7051" y="1518153"/>
            <a:ext cx="5049902" cy="1597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3850" y="1682200"/>
            <a:ext cx="3458818" cy="3240826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22"/>
          <p:cNvSpPr/>
          <p:nvPr/>
        </p:nvSpPr>
        <p:spPr>
          <a:xfrm>
            <a:off x="2763900" y="1958475"/>
            <a:ext cx="646500" cy="28014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to Full SEM Model</a:t>
            </a:r>
            <a:endParaRPr/>
          </a:p>
        </p:txBody>
      </p:sp>
      <p:sp>
        <p:nvSpPr>
          <p:cNvPr id="355" name="Google Shape;355;p23"/>
          <p:cNvSpPr txBox="1"/>
          <p:nvPr>
            <p:ph idx="1" type="body"/>
          </p:nvPr>
        </p:nvSpPr>
        <p:spPr>
          <a:xfrm>
            <a:off x="1303800" y="1368250"/>
            <a:ext cx="30717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Basically and visually…</a:t>
            </a:r>
            <a:endParaRPr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Can c</a:t>
            </a:r>
            <a:r>
              <a:rPr lang="en" sz="1200"/>
              <a:t>ombine complex </a:t>
            </a:r>
            <a:r>
              <a:rPr b="1" lang="en" sz="1200"/>
              <a:t>path models</a:t>
            </a:r>
            <a:r>
              <a:rPr lang="en" sz="1200"/>
              <a:t> involving </a:t>
            </a:r>
            <a:r>
              <a:rPr b="1" lang="en" sz="1200"/>
              <a:t>latent variables</a:t>
            </a:r>
            <a:r>
              <a:rPr lang="en" sz="1200"/>
              <a:t>.</a:t>
            </a:r>
            <a:endParaRPr sz="12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Main interest is on theoretical constructs and the relationship among them</a:t>
            </a:r>
            <a:endParaRPr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Theory is always your guide. 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This is NOT a data-driven method.</a:t>
            </a:r>
            <a:endParaRPr sz="12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From the name (Structural equation modeling), we can think of it in two components:</a:t>
            </a:r>
            <a:endParaRPr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lang="en" sz="1200"/>
              <a:t>Structural model </a:t>
            </a:r>
            <a:endParaRPr b="1"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lang="en" sz="1200"/>
              <a:t>Measurement model</a:t>
            </a:r>
            <a:endParaRPr b="1" sz="1200"/>
          </a:p>
        </p:txBody>
      </p:sp>
      <p:pic>
        <p:nvPicPr>
          <p:cNvPr id="356" name="Google Shape;35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701735"/>
            <a:ext cx="4572001" cy="2458415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23"/>
          <p:cNvSpPr/>
          <p:nvPr/>
        </p:nvSpPr>
        <p:spPr>
          <a:xfrm>
            <a:off x="4459675" y="1995950"/>
            <a:ext cx="1723800" cy="1489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23"/>
          <p:cNvSpPr/>
          <p:nvPr/>
        </p:nvSpPr>
        <p:spPr>
          <a:xfrm>
            <a:off x="5490250" y="2436300"/>
            <a:ext cx="2844000" cy="999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00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9" name="Google Shape;359;p23"/>
          <p:cNvCxnSpPr>
            <a:endCxn id="357" idx="2"/>
          </p:cNvCxnSpPr>
          <p:nvPr/>
        </p:nvCxnSpPr>
        <p:spPr>
          <a:xfrm rot="10800000">
            <a:off x="5321575" y="3485750"/>
            <a:ext cx="9300" cy="79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0" name="Google Shape;360;p23"/>
          <p:cNvSpPr txBox="1"/>
          <p:nvPr/>
        </p:nvSpPr>
        <p:spPr>
          <a:xfrm>
            <a:off x="4220725" y="4264000"/>
            <a:ext cx="2211000" cy="692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Nunito"/>
                <a:ea typeface="Nunito"/>
                <a:cs typeface="Nunito"/>
                <a:sym typeface="Nunito"/>
              </a:rPr>
              <a:t>Deals with the relationship between a latent variable and its indicators.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61" name="Google Shape;361;p23"/>
          <p:cNvCxnSpPr/>
          <p:nvPr/>
        </p:nvCxnSpPr>
        <p:spPr>
          <a:xfrm rot="10800000">
            <a:off x="7853650" y="3435600"/>
            <a:ext cx="9300" cy="79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2" name="Google Shape;362;p23"/>
          <p:cNvSpPr txBox="1"/>
          <p:nvPr/>
        </p:nvSpPr>
        <p:spPr>
          <a:xfrm>
            <a:off x="6705975" y="4231800"/>
            <a:ext cx="2211000" cy="523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Nunito"/>
                <a:ea typeface="Nunito"/>
                <a:cs typeface="Nunito"/>
                <a:sym typeface="Nunito"/>
              </a:rPr>
              <a:t>Defines the relationship between the various constructs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Five Steps in SEM Analyses</a:t>
            </a:r>
            <a:endParaRPr/>
          </a:p>
        </p:txBody>
      </p:sp>
      <p:sp>
        <p:nvSpPr>
          <p:cNvPr id="368" name="Google Shape;368;p24"/>
          <p:cNvSpPr txBox="1"/>
          <p:nvPr>
            <p:ph idx="1" type="body"/>
          </p:nvPr>
        </p:nvSpPr>
        <p:spPr>
          <a:xfrm>
            <a:off x="1303800" y="1443200"/>
            <a:ext cx="7030500" cy="36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 sz="1400"/>
              <a:t>Theory to Data: </a:t>
            </a:r>
            <a:endParaRPr b="1"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 sz="1200"/>
              <a:t>Form basic ideas of merging theory and data</a:t>
            </a:r>
            <a:endParaRPr sz="12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 sz="1400"/>
              <a:t>Specification: </a:t>
            </a:r>
            <a:endParaRPr b="1"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 sz="1200"/>
              <a:t>Form explicit hypotheses using regression and factor analysis concepts to form “structural” restrictions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 sz="1200"/>
              <a:t>An illustration of your SEM model using graphical devices may be helpful.</a:t>
            </a:r>
            <a:endParaRPr sz="12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 sz="1400"/>
              <a:t>Estimation: </a:t>
            </a:r>
            <a:endParaRPr b="1"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 sz="1200"/>
              <a:t>Use software to fit your model to data.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 sz="1200"/>
              <a:t>Estimate coefficients, standard errors and various statistical indicators.</a:t>
            </a:r>
            <a:endParaRPr sz="12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 sz="1400"/>
              <a:t>Evaluation: </a:t>
            </a:r>
            <a:endParaRPr b="1"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 sz="1200"/>
              <a:t>Look at various model indices and check all the restrictions.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 sz="1200"/>
              <a:t>Compare alternative structural restrictions in a series of statistical tests.</a:t>
            </a:r>
            <a:endParaRPr sz="12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 sz="1400"/>
              <a:t>Re-evaluation &amp; extension: </a:t>
            </a:r>
            <a:endParaRPr b="1"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 sz="1200"/>
              <a:t>“Explore” new ideas/models if your proposed model is not well-fitted.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 sz="1200"/>
              <a:t>Be careful of “driven by data”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 sz="1200"/>
              <a:t>A prepared alternative model may help.</a:t>
            </a:r>
            <a:endParaRPr sz="1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1: Confirmatory Factor Analysis</a:t>
            </a:r>
            <a:endParaRPr/>
          </a:p>
        </p:txBody>
      </p:sp>
      <p:sp>
        <p:nvSpPr>
          <p:cNvPr id="374" name="Google Shape;374;p25"/>
          <p:cNvSpPr txBox="1"/>
          <p:nvPr>
            <p:ph idx="1" type="body"/>
          </p:nvPr>
        </p:nvSpPr>
        <p:spPr>
          <a:xfrm>
            <a:off x="1303800" y="1468775"/>
            <a:ext cx="7030500" cy="35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i="1" lang="en"/>
              <a:t>Step 1: Form a basic idea of your model after obtaining the data.</a:t>
            </a:r>
            <a:endParaRPr i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 this dataset, there is a possible </a:t>
            </a:r>
            <a:r>
              <a:rPr b="1" lang="en"/>
              <a:t>latent construct</a:t>
            </a:r>
            <a:r>
              <a:rPr lang="en"/>
              <a:t> (variable: impulsivity for substance use.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Why is this idea valid?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Through </a:t>
            </a:r>
            <a:r>
              <a:rPr b="1" lang="en"/>
              <a:t>research </a:t>
            </a:r>
            <a:r>
              <a:rPr b="1" lang="en"/>
              <a:t>design</a:t>
            </a:r>
            <a:r>
              <a:rPr lang="en"/>
              <a:t>: 9 items intending to test this abstract concept.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You should also consider past literature/substantive knowledge in your area, and then carefully build up your model in advance.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75" name="Google Shape;37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6787" y="3201700"/>
            <a:ext cx="5229276" cy="1703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6" name="Google Shape;376;p25"/>
          <p:cNvCxnSpPr/>
          <p:nvPr/>
        </p:nvCxnSpPr>
        <p:spPr>
          <a:xfrm>
            <a:off x="3610275" y="4210900"/>
            <a:ext cx="29124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7" name="Google Shape;377;p25"/>
          <p:cNvCxnSpPr/>
          <p:nvPr/>
        </p:nvCxnSpPr>
        <p:spPr>
          <a:xfrm flipH="1" rot="10800000">
            <a:off x="2845925" y="4340750"/>
            <a:ext cx="2354400" cy="6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1</a:t>
            </a:r>
            <a:endParaRPr/>
          </a:p>
        </p:txBody>
      </p:sp>
      <p:sp>
        <p:nvSpPr>
          <p:cNvPr id="383" name="Google Shape;383;p26"/>
          <p:cNvSpPr txBox="1"/>
          <p:nvPr>
            <p:ph idx="1" type="body"/>
          </p:nvPr>
        </p:nvSpPr>
        <p:spPr>
          <a:xfrm>
            <a:off x="1303800" y="1501225"/>
            <a:ext cx="3604500" cy="30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i="1" lang="en"/>
              <a:t>Step 2: Model specification</a:t>
            </a:r>
            <a:endParaRPr i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Since we are clear that impulsivity should be reflected </a:t>
            </a:r>
            <a:r>
              <a:rPr lang="en"/>
              <a:t>through</a:t>
            </a:r>
            <a:r>
              <a:rPr lang="en"/>
              <a:t> 9 related indicators, we can now formally construct this model with visualization.</a:t>
            </a:r>
            <a:endParaRPr/>
          </a:p>
        </p:txBody>
      </p:sp>
      <p:pic>
        <p:nvPicPr>
          <p:cNvPr id="384" name="Google Shape;38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0875" y="1501225"/>
            <a:ext cx="3458818" cy="3240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1</a:t>
            </a:r>
            <a:endParaRPr/>
          </a:p>
        </p:txBody>
      </p:sp>
      <p:sp>
        <p:nvSpPr>
          <p:cNvPr id="390" name="Google Shape;390;p27"/>
          <p:cNvSpPr txBox="1"/>
          <p:nvPr>
            <p:ph idx="1" type="body"/>
          </p:nvPr>
        </p:nvSpPr>
        <p:spPr>
          <a:xfrm>
            <a:off x="1303800" y="1485000"/>
            <a:ext cx="3401700" cy="346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i="1" lang="en" sz="1400"/>
              <a:t>Step 3: Fit your model and obtain fitting estimates</a:t>
            </a:r>
            <a:endParaRPr i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 this workshop, we’ll use a R </a:t>
            </a:r>
            <a:r>
              <a:rPr lang="en" sz="1400"/>
              <a:t>package</a:t>
            </a:r>
            <a:r>
              <a:rPr lang="en" sz="1400"/>
              <a:t> </a:t>
            </a:r>
            <a:r>
              <a:rPr b="1" lang="en" sz="1400"/>
              <a:t>&lt;lavaan&gt;</a:t>
            </a:r>
            <a:r>
              <a:rPr lang="en" sz="1400"/>
              <a:t> to fit the model.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Model syntax in lavaan: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 sz="1500">
                <a:solidFill>
                  <a:srgbClr val="44444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~</a:t>
            </a:r>
            <a:r>
              <a:rPr lang="en" sz="1050">
                <a:solidFill>
                  <a:srgbClr val="44444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the regression operator (e.g., y1 ~ x1)</a:t>
            </a:r>
            <a:endParaRPr sz="1050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5275" lvl="1" marL="914400" rtl="0" algn="l"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050"/>
              <a:buFont typeface="Arial"/>
              <a:buChar char="○"/>
            </a:pPr>
            <a:r>
              <a:rPr b="1" lang="en" sz="1500">
                <a:solidFill>
                  <a:srgbClr val="44444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=~</a:t>
            </a:r>
            <a:r>
              <a:rPr lang="en" sz="1050">
                <a:solidFill>
                  <a:srgbClr val="44444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“is measured by” (e.g., impulsivity =~ w5imp1 + … + w5imp9)</a:t>
            </a:r>
            <a:endParaRPr sz="1050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5275" lvl="1" marL="914400" rtl="0" algn="l"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050"/>
              <a:buFont typeface="Arial"/>
              <a:buChar char="○"/>
            </a:pPr>
            <a:r>
              <a:rPr b="1" lang="en" sz="1500">
                <a:solidFill>
                  <a:srgbClr val="44444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~~</a:t>
            </a:r>
            <a:r>
              <a:rPr lang="en" sz="1050">
                <a:solidFill>
                  <a:srgbClr val="44444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variance/covariance (e.g., variance: y1 ~~ y1; covariance: y1 ~~ y2)</a:t>
            </a:r>
            <a:endParaRPr sz="1050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5275" lvl="1" marL="914400" rtl="0" algn="l"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050"/>
              <a:buFont typeface="Arial"/>
              <a:buChar char="○"/>
            </a:pPr>
            <a:r>
              <a:rPr b="1" lang="en" sz="1500">
                <a:solidFill>
                  <a:srgbClr val="44444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~1</a:t>
            </a:r>
            <a:r>
              <a:rPr lang="en" sz="1050">
                <a:solidFill>
                  <a:srgbClr val="44444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intercepts </a:t>
            </a:r>
            <a:endParaRPr sz="1050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91" name="Google Shape;39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0875" y="1501225"/>
            <a:ext cx="3458818" cy="3240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1:</a:t>
            </a:r>
            <a:endParaRPr/>
          </a:p>
        </p:txBody>
      </p:sp>
      <p:pic>
        <p:nvPicPr>
          <p:cNvPr id="397" name="Google Shape;39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2375" y="3910000"/>
            <a:ext cx="5247000" cy="95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9961" y="1239338"/>
            <a:ext cx="2844075" cy="266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1: Model Evaluation (Step 4)</a:t>
            </a:r>
            <a:endParaRPr/>
          </a:p>
        </p:txBody>
      </p:sp>
      <p:pic>
        <p:nvPicPr>
          <p:cNvPr id="404" name="Google Shape;40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9688" y="1548725"/>
            <a:ext cx="4798728" cy="32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1</a:t>
            </a:r>
            <a:endParaRPr/>
          </a:p>
        </p:txBody>
      </p:sp>
      <p:sp>
        <p:nvSpPr>
          <p:cNvPr id="410" name="Google Shape;410;p30"/>
          <p:cNvSpPr txBox="1"/>
          <p:nvPr>
            <p:ph idx="1" type="body"/>
          </p:nvPr>
        </p:nvSpPr>
        <p:spPr>
          <a:xfrm>
            <a:off x="1303800" y="1396400"/>
            <a:ext cx="7030500" cy="31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i="1" lang="en" sz="1400"/>
              <a:t>Step 4: Model evaluation </a:t>
            </a:r>
            <a:endParaRPr i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Some questions you should think about:</a:t>
            </a:r>
            <a:endParaRPr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Is the direction of the signs of the results reasonable?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Do the standard errors look reasonable?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Does the level of statistical significance look reasonable?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Do the amount of variance explained look reasonable?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Model Indices</a:t>
            </a:r>
            <a:r>
              <a:rPr lang="en" sz="1200"/>
              <a:t>: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Chi-square: If the chi-square is not significant, the model is regarded as acceptable.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HOWEVER, chi-square is sensitive to sample size and model complexity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Discrepancy</a:t>
            </a:r>
            <a:r>
              <a:rPr lang="en" sz="1200"/>
              <a:t> function: CFI, NFI, TLI, and IFI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Information theory: AIC, BCC, BIC, and CAIC</a:t>
            </a:r>
            <a:endParaRPr sz="1200"/>
          </a:p>
        </p:txBody>
      </p:sp>
      <p:pic>
        <p:nvPicPr>
          <p:cNvPr id="411" name="Google Shape;41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3650" y="4191000"/>
            <a:ext cx="2800350" cy="9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6" name="Google Shape;41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0824" y="290388"/>
            <a:ext cx="4442375" cy="4562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SEM? 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597875"/>
            <a:ext cx="7030500" cy="29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50"/>
              <a:buFont typeface="Georgia"/>
              <a:buChar char="●"/>
            </a:pPr>
            <a:r>
              <a:rPr lang="en" sz="135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 </a:t>
            </a:r>
            <a:r>
              <a:rPr b="1" lang="en" sz="135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set</a:t>
            </a:r>
            <a:r>
              <a:rPr lang="en" sz="135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of statistical techniques used to measure and analyze the relationships of observed and latent variables.</a:t>
            </a:r>
            <a:endParaRPr sz="1350">
              <a:solidFill>
                <a:srgbClr val="33333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14325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50"/>
              <a:buFont typeface="Georgia"/>
              <a:buChar char="○"/>
            </a:pPr>
            <a:r>
              <a:rPr lang="en" sz="135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Factor analysis</a:t>
            </a:r>
            <a:endParaRPr sz="1350">
              <a:solidFill>
                <a:srgbClr val="33333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14325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50"/>
              <a:buFont typeface="Georgia"/>
              <a:buChar char="○"/>
            </a:pPr>
            <a:r>
              <a:rPr lang="en" sz="135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Path analysis</a:t>
            </a:r>
            <a:endParaRPr sz="1350">
              <a:solidFill>
                <a:srgbClr val="33333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14325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50"/>
              <a:buFont typeface="Georgia"/>
              <a:buChar char="○"/>
            </a:pPr>
            <a:r>
              <a:rPr lang="en" sz="135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Regression</a:t>
            </a:r>
            <a:endParaRPr sz="1350">
              <a:solidFill>
                <a:srgbClr val="33333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14325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50"/>
              <a:buFont typeface="Georgia"/>
              <a:buChar char="○"/>
            </a:pPr>
            <a:r>
              <a:rPr lang="en" sz="135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…</a:t>
            </a:r>
            <a:endParaRPr sz="1350">
              <a:solidFill>
                <a:srgbClr val="33333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50"/>
              <a:buFont typeface="Georgia"/>
              <a:buChar char="●"/>
            </a:pPr>
            <a:r>
              <a:rPr lang="en" sz="135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It takes a </a:t>
            </a:r>
            <a:r>
              <a:rPr b="1" lang="en" sz="135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confirmatory </a:t>
            </a:r>
            <a:r>
              <a:rPr lang="en" sz="135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(i.e., hypothesis-testing) approach to the analysis of a structural theory</a:t>
            </a:r>
            <a:endParaRPr sz="1350">
              <a:solidFill>
                <a:srgbClr val="33333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14325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50"/>
              <a:buFont typeface="Georgia"/>
              <a:buChar char="○"/>
            </a:pPr>
            <a:r>
              <a:rPr lang="en" sz="135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Theory-based</a:t>
            </a:r>
            <a:endParaRPr sz="1350">
              <a:solidFill>
                <a:srgbClr val="33333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14325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50"/>
              <a:buFont typeface="Georgia"/>
              <a:buChar char="○"/>
            </a:pPr>
            <a:r>
              <a:rPr lang="en" sz="135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Supported by substantive knowledge</a:t>
            </a:r>
            <a:endParaRPr sz="1350">
              <a:solidFill>
                <a:srgbClr val="33333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14325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50"/>
              <a:buFont typeface="Georgia"/>
              <a:buChar char="○"/>
            </a:pPr>
            <a:r>
              <a:rPr lang="en" sz="135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NOT “peaking at the data”</a:t>
            </a:r>
            <a:endParaRPr sz="1350">
              <a:solidFill>
                <a:srgbClr val="33333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1" name="Google Shape;42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2641" y="0"/>
            <a:ext cx="4253868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2: Full SEM</a:t>
            </a:r>
            <a:endParaRPr/>
          </a:p>
        </p:txBody>
      </p:sp>
      <p:sp>
        <p:nvSpPr>
          <p:cNvPr id="427" name="Google Shape;427;p3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You’re welcome to clone the git resource to try it out on your own. Please let us know if you have any questions!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Git repo: </a:t>
            </a:r>
            <a:r>
              <a:rPr lang="en" sz="1600" u="sng">
                <a:solidFill>
                  <a:schemeClr val="hlink"/>
                </a:solidFill>
                <a:hlinkClick r:id="rId3"/>
              </a:rPr>
              <a:t>https://github.com/Gengrui-Zhang/GC3_IntroSEM.git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Use the data named “hh_sem.csv”</a:t>
            </a:r>
            <a:endParaRPr sz="16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2" name="Google Shape;43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3675" y="975155"/>
            <a:ext cx="6636649" cy="356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3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Acknowledgement</a:t>
            </a:r>
            <a:endParaRPr/>
          </a:p>
        </p:txBody>
      </p:sp>
      <p:sp>
        <p:nvSpPr>
          <p:cNvPr id="438" name="Google Shape;438;p35"/>
          <p:cNvSpPr txBox="1"/>
          <p:nvPr>
            <p:ph idx="1" type="body"/>
          </p:nvPr>
        </p:nvSpPr>
        <p:spPr>
          <a:xfrm>
            <a:off x="1303800" y="15978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This presentation is adapted from Dr. Mark Lai’s presentation at the University of Cincinnati, and Dr. Trevor Pickering &amp; Dr. Jimi Huh’s SEM course materials. The dataset shared in this </a:t>
            </a:r>
            <a:r>
              <a:rPr lang="en"/>
              <a:t>workshop is originally from Dr. Trevor Pickering &amp; Dr. Jimi Huh’s SEM class. Thanks for Dr. Mark Lai, Dr. Trevor Pickering, and Dr. Jimi Huh!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 Concerns? </a:t>
            </a:r>
            <a:endParaRPr/>
          </a:p>
        </p:txBody>
      </p:sp>
      <p:sp>
        <p:nvSpPr>
          <p:cNvPr id="444" name="Google Shape;444;p3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Thanks for attending!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SEM?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471300"/>
            <a:ext cx="7030500" cy="30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Compared to traditional regression analyses, it:</a:t>
            </a:r>
            <a:endParaRPr sz="1500">
              <a:solidFill>
                <a:srgbClr val="33333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35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Includes latent variables that </a:t>
            </a:r>
            <a:r>
              <a:rPr lang="en" sz="135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will</a:t>
            </a:r>
            <a:r>
              <a:rPr lang="en" sz="135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b="1" lang="en" sz="135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control measurement error</a:t>
            </a:r>
            <a:endParaRPr b="1" sz="1350">
              <a:solidFill>
                <a:srgbClr val="33333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35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Allows a way to </a:t>
            </a:r>
            <a:r>
              <a:rPr b="1" lang="en" sz="135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compare model fit to the observed data</a:t>
            </a:r>
            <a:endParaRPr b="1" sz="1350">
              <a:solidFill>
                <a:srgbClr val="33333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35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can be used to </a:t>
            </a:r>
            <a:r>
              <a:rPr b="1" lang="en" sz="135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test complex model structures</a:t>
            </a:r>
            <a:endParaRPr b="1" sz="1350">
              <a:solidFill>
                <a:srgbClr val="33333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50"/>
              <a:buFont typeface="Georgia"/>
              <a:buChar char="●"/>
            </a:pPr>
            <a:r>
              <a:rPr lang="en" sz="135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Can combine complex path models involving </a:t>
            </a:r>
            <a:r>
              <a:rPr b="1" lang="en" sz="135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latent variables</a:t>
            </a:r>
            <a:endParaRPr b="1" sz="1350">
              <a:solidFill>
                <a:srgbClr val="33333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HOWEVER…</a:t>
            </a:r>
            <a:endParaRPr b="1" sz="1350">
              <a:solidFill>
                <a:srgbClr val="33333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14325" lvl="0" marL="457200" rtl="0" algn="l">
              <a:spcBef>
                <a:spcPts val="1200"/>
              </a:spcBef>
              <a:spcAft>
                <a:spcPts val="0"/>
              </a:spcAft>
              <a:buClr>
                <a:srgbClr val="333333"/>
              </a:buClr>
              <a:buSzPts val="1350"/>
              <a:buFont typeface="Georgia"/>
              <a:buChar char="●"/>
            </a:pPr>
            <a:r>
              <a:rPr b="1" lang="en" sz="135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It needs large sample size (N &gt; 200 for general purposes)</a:t>
            </a:r>
            <a:endParaRPr b="1" sz="1350">
              <a:solidFill>
                <a:srgbClr val="33333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50"/>
              <a:buFont typeface="Georgia"/>
              <a:buChar char="●"/>
            </a:pPr>
            <a:r>
              <a:rPr b="1" lang="en" sz="135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Sometimes m</a:t>
            </a:r>
            <a:r>
              <a:rPr b="1" lang="en" sz="135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isused</a:t>
            </a:r>
            <a:r>
              <a:rPr b="1" lang="en" sz="135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for causality </a:t>
            </a:r>
            <a:endParaRPr b="1" sz="1350">
              <a:solidFill>
                <a:srgbClr val="33333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350">
              <a:solidFill>
                <a:srgbClr val="33333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SEM?</a:t>
            </a:r>
            <a:endParaRPr/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1303800" y="1461925"/>
            <a:ext cx="7030500" cy="30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By </a:t>
            </a:r>
            <a:r>
              <a:rPr b="1" lang="en"/>
              <a:t>identifying and reducing the sources of measurement error</a:t>
            </a:r>
            <a:r>
              <a:rPr lang="en"/>
              <a:t>, we can make more explicit and precise theoretical inferences than those based on ordinary multiple regression or simple comparisons of means/proportions.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SEM framework can do a lot: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ANOVA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Multiple regression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Path analysis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Confirmatory factor analysis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Latent </a:t>
            </a:r>
            <a:r>
              <a:rPr lang="en"/>
              <a:t>class</a:t>
            </a:r>
            <a:r>
              <a:rPr lang="en"/>
              <a:t> analysis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Usually used SEM softwares: Amos, EQS, LISREL, Mplus, R(sem, lavaan), Stata, SAS, etc.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11"/>
              <a:t>What does SEM look like?</a:t>
            </a:r>
            <a:endParaRPr sz="2911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33"/>
              <a:t>-Graphical devices for SEM</a:t>
            </a:r>
            <a:endParaRPr sz="213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2" name="Google Shape;3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675" y="1977588"/>
            <a:ext cx="4791500" cy="257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3575" y="2249112"/>
            <a:ext cx="3743602" cy="20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17"/>
          <p:cNvSpPr/>
          <p:nvPr/>
        </p:nvSpPr>
        <p:spPr>
          <a:xfrm>
            <a:off x="5621400" y="2904725"/>
            <a:ext cx="243600" cy="225000"/>
          </a:xfrm>
          <a:prstGeom prst="hear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17"/>
          <p:cNvSpPr/>
          <p:nvPr/>
        </p:nvSpPr>
        <p:spPr>
          <a:xfrm>
            <a:off x="6324075" y="2867250"/>
            <a:ext cx="2117400" cy="262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Latent </a:t>
            </a:r>
            <a:r>
              <a:rPr lang="en"/>
              <a:t>variable and Factor Analysis</a:t>
            </a:r>
            <a:endParaRPr/>
          </a:p>
        </p:txBody>
      </p:sp>
      <p:sp>
        <p:nvSpPr>
          <p:cNvPr id="311" name="Google Shape;311;p18"/>
          <p:cNvSpPr txBox="1"/>
          <p:nvPr>
            <p:ph idx="1" type="body"/>
          </p:nvPr>
        </p:nvSpPr>
        <p:spPr>
          <a:xfrm>
            <a:off x="1303800" y="1461925"/>
            <a:ext cx="3830400" cy="30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solidFill>
                  <a:srgbClr val="4A4B5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 theoretical entity or construct that is used to explain one or more </a:t>
            </a:r>
            <a:r>
              <a:rPr lang="en" sz="1200">
                <a:solidFill>
                  <a:srgbClr val="4A4B51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manifest variables</a:t>
            </a:r>
            <a:r>
              <a:rPr lang="en" sz="1200">
                <a:solidFill>
                  <a:srgbClr val="4A4B5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1200">
              <a:solidFill>
                <a:srgbClr val="4A4B5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A4B51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rgbClr val="4A4B5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Cannot be directly observed or measured.</a:t>
            </a:r>
            <a:endParaRPr b="1" sz="1200">
              <a:solidFill>
                <a:srgbClr val="4A4B5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A4B5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4A4B5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Approximated through </a:t>
            </a:r>
            <a:r>
              <a:rPr lang="en" sz="1200" u="sng">
                <a:solidFill>
                  <a:srgbClr val="4A4B5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various measures</a:t>
            </a:r>
            <a:r>
              <a:rPr lang="en" sz="1200">
                <a:solidFill>
                  <a:srgbClr val="4A4B5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presumed to assess part of the given construct.</a:t>
            </a:r>
            <a:endParaRPr sz="1200">
              <a:solidFill>
                <a:srgbClr val="4A4B5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A4B51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rgbClr val="4A4B5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Factor analysis</a:t>
            </a:r>
            <a:r>
              <a:rPr lang="en" sz="1200">
                <a:solidFill>
                  <a:srgbClr val="4A4B5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is a statistical method used to describe relationships of a set of observable variables by latent variables/factors.</a:t>
            </a:r>
            <a:endParaRPr sz="1200">
              <a:solidFill>
                <a:srgbClr val="4A4B5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2" name="Google Shape;31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58300" y="1597875"/>
            <a:ext cx="3458818" cy="32408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3" name="Google Shape;313;p18"/>
          <p:cNvCxnSpPr/>
          <p:nvPr/>
        </p:nvCxnSpPr>
        <p:spPr>
          <a:xfrm flipH="1" rot="10800000">
            <a:off x="4459675" y="2207325"/>
            <a:ext cx="1873800" cy="16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4" name="Google Shape;314;p18"/>
          <p:cNvCxnSpPr/>
          <p:nvPr/>
        </p:nvCxnSpPr>
        <p:spPr>
          <a:xfrm>
            <a:off x="4469050" y="2385275"/>
            <a:ext cx="1883100" cy="28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5" name="Google Shape;315;p18"/>
          <p:cNvCxnSpPr/>
          <p:nvPr/>
        </p:nvCxnSpPr>
        <p:spPr>
          <a:xfrm>
            <a:off x="4469050" y="2375925"/>
            <a:ext cx="1883100" cy="99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6" name="Google Shape;316;p18"/>
          <p:cNvCxnSpPr/>
          <p:nvPr/>
        </p:nvCxnSpPr>
        <p:spPr>
          <a:xfrm>
            <a:off x="4487775" y="2404025"/>
            <a:ext cx="1873800" cy="185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17" name="Google Shape;31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2524" y="3838502"/>
            <a:ext cx="3180777" cy="1137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Path Analysis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11"/>
              <a:t>-How about interrelationships among latent variables?</a:t>
            </a:r>
            <a:endParaRPr sz="1911"/>
          </a:p>
        </p:txBody>
      </p:sp>
      <p:pic>
        <p:nvPicPr>
          <p:cNvPr id="323" name="Google Shape;3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5800" y="1490430"/>
            <a:ext cx="6636649" cy="3568600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19"/>
          <p:cNvSpPr/>
          <p:nvPr/>
        </p:nvSpPr>
        <p:spPr>
          <a:xfrm>
            <a:off x="2557800" y="2642400"/>
            <a:ext cx="4103700" cy="1311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Path Analysis</a:t>
            </a:r>
            <a:endParaRPr sz="3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20"/>
          <p:cNvSpPr txBox="1"/>
          <p:nvPr>
            <p:ph idx="1" type="body"/>
          </p:nvPr>
        </p:nvSpPr>
        <p:spPr>
          <a:xfrm>
            <a:off x="1303800" y="1415075"/>
            <a:ext cx="7030500" cy="31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 research we are accustomed to a paradigm in which there are only two types of variables: </a:t>
            </a:r>
            <a:r>
              <a:rPr b="1" lang="en"/>
              <a:t>independent and dependent.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What we usually do is fitting a regression model between these variables.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"/>
              <a:t>BUT</a:t>
            </a:r>
            <a:r>
              <a:rPr lang="en"/>
              <a:t> what if our hypothesis is way more complicated? (e.g., mediators, reciprocal relations, etc.)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Path analysis allows for complex models in which there are </a:t>
            </a:r>
            <a:r>
              <a:rPr b="1" lang="en"/>
              <a:t>several dependent variables in causal chains.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"/>
              <a:t>HOWEVER</a:t>
            </a:r>
            <a:r>
              <a:rPr lang="en"/>
              <a:t>, path models are only able to determine the extent to which the data are consistent with the model. It </a:t>
            </a:r>
            <a:r>
              <a:rPr b="1" lang="en"/>
              <a:t>DOES NOT</a:t>
            </a:r>
            <a:r>
              <a:rPr lang="en"/>
              <a:t> necessarily indicate a causal relationship.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To determine a causal relationship, we need </a:t>
            </a:r>
            <a:r>
              <a:rPr lang="en"/>
              <a:t>satisfying</a:t>
            </a:r>
            <a:r>
              <a:rPr lang="en"/>
              <a:t> research design and grounded theory with substantive </a:t>
            </a:r>
            <a:r>
              <a:rPr lang="en"/>
              <a:t>background</a:t>
            </a:r>
            <a:r>
              <a:rPr lang="en"/>
              <a:t> knowledge. </a:t>
            </a:r>
            <a:endParaRPr/>
          </a:p>
        </p:txBody>
      </p:sp>
      <p:pic>
        <p:nvPicPr>
          <p:cNvPr id="331" name="Google Shape;33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531775"/>
            <a:ext cx="2348200" cy="58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33450" y="4226575"/>
            <a:ext cx="2810550" cy="8922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3" name="Google Shape;333;p20"/>
          <p:cNvCxnSpPr/>
          <p:nvPr/>
        </p:nvCxnSpPr>
        <p:spPr>
          <a:xfrm flipH="1" rot="10800000">
            <a:off x="2763900" y="4872250"/>
            <a:ext cx="3204300" cy="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Path Analysis</a:t>
            </a:r>
            <a:endParaRPr/>
          </a:p>
        </p:txBody>
      </p:sp>
      <p:sp>
        <p:nvSpPr>
          <p:cNvPr id="339" name="Google Shape;339;p21"/>
          <p:cNvSpPr txBox="1"/>
          <p:nvPr>
            <p:ph idx="1" type="body"/>
          </p:nvPr>
        </p:nvSpPr>
        <p:spPr>
          <a:xfrm>
            <a:off x="1303800" y="1433825"/>
            <a:ext cx="7030500" cy="30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In path analysis, 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Predicted variables (Y) are referred to as </a:t>
            </a:r>
            <a:r>
              <a:rPr b="1" lang="en" sz="1300"/>
              <a:t>endogenous</a:t>
            </a:r>
            <a:r>
              <a:rPr lang="en" sz="1300"/>
              <a:t>.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Independent variables (X) are referred to as </a:t>
            </a:r>
            <a:r>
              <a:rPr b="1" lang="en" sz="1300"/>
              <a:t>exogenous</a:t>
            </a:r>
            <a:r>
              <a:rPr lang="en" sz="1300"/>
              <a:t>.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340" name="Google Shape;34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9825" y="2827075"/>
            <a:ext cx="4144350" cy="131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