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2" r:id="rId3"/>
  </p:sldMasterIdLst>
  <p:notesMasterIdLst>
    <p:notesMasterId r:id="rId5"/>
  </p:notesMasterIdLst>
  <p:sldIdLst>
    <p:sldId id="257" r:id="rId4"/>
    <p:sldId id="258" r:id="rId6"/>
    <p:sldId id="376" r:id="rId7"/>
    <p:sldId id="377" r:id="rId8"/>
    <p:sldId id="378" r:id="rId9"/>
    <p:sldId id="379" r:id="rId10"/>
    <p:sldId id="380" r:id="rId11"/>
    <p:sldId id="294" r:id="rId12"/>
    <p:sldId id="290" r:id="rId13"/>
    <p:sldId id="291" r:id="rId14"/>
    <p:sldId id="347" r:id="rId15"/>
    <p:sldId id="348" r:id="rId16"/>
    <p:sldId id="273" r:id="rId17"/>
    <p:sldId id="359" r:id="rId18"/>
    <p:sldId id="360" r:id="rId19"/>
    <p:sldId id="276" r:id="rId20"/>
    <p:sldId id="361" r:id="rId21"/>
    <p:sldId id="362" r:id="rId22"/>
    <p:sldId id="363" r:id="rId23"/>
    <p:sldId id="274" r:id="rId24"/>
    <p:sldId id="356" r:id="rId25"/>
    <p:sldId id="357" r:id="rId26"/>
    <p:sldId id="292" r:id="rId27"/>
    <p:sldId id="293" r:id="rId28"/>
    <p:sldId id="358" r:id="rId29"/>
    <p:sldId id="295" r:id="rId30"/>
    <p:sldId id="382" r:id="rId31"/>
    <p:sldId id="383" r:id="rId32"/>
    <p:sldId id="384" r:id="rId33"/>
    <p:sldId id="385" r:id="rId34"/>
    <p:sldId id="260" r:id="rId35"/>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3840" userDrawn="1">
          <p15:clr>
            <a:srgbClr val="A4A3A4"/>
          </p15:clr>
        </p15:guide>
        <p15:guide id="3" pos="481" userDrawn="1">
          <p15:clr>
            <a:srgbClr val="A4A3A4"/>
          </p15:clr>
        </p15:guide>
        <p15:guide id="4" pos="72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桥辉 李" initials="桥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A5A5"/>
    <a:srgbClr val="FFFFFF"/>
    <a:srgbClr val="346866"/>
    <a:srgbClr val="499B99"/>
    <a:srgbClr val="2B363F"/>
    <a:srgbClr val="F55F13"/>
    <a:srgbClr val="5167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9" autoAdjust="0"/>
    <p:restoredTop sz="94660"/>
  </p:normalViewPr>
  <p:slideViewPr>
    <p:cSldViewPr snapToGrid="0" showGuides="1">
      <p:cViewPr varScale="1">
        <p:scale>
          <a:sx n="59" d="100"/>
          <a:sy n="59" d="100"/>
        </p:scale>
        <p:origin x="68" y="92"/>
      </p:cViewPr>
      <p:guideLst>
        <p:guide orient="horz" pos="2196"/>
        <p:guide pos="3840"/>
        <p:guide pos="481"/>
        <p:guide pos="7233"/>
      </p:guideLst>
    </p:cSldViewPr>
  </p:slideViewPr>
  <p:notesTextViewPr>
    <p:cViewPr>
      <p:scale>
        <a:sx n="1" d="1"/>
        <a:sy n="1" d="1"/>
      </p:scale>
      <p:origin x="0" y="0"/>
    </p:cViewPr>
  </p:notesTextViewPr>
  <p:sorterViewPr>
    <p:cViewPr>
      <p:scale>
        <a:sx n="100" d="100"/>
        <a:sy n="100" d="100"/>
      </p:scale>
      <p:origin x="0" y="-45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35.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562AE0E-8568-42DB-875F-CA2DFD34A7EF}" type="doc">
      <dgm:prSet loTypeId="urn:microsoft.com/office/officeart/2005/8/layout/lProcess1" loCatId="process" qsTypeId="urn:microsoft.com/office/officeart/2005/8/quickstyle/simple1" qsCatId="simple" csTypeId="urn:microsoft.com/office/officeart/2005/8/colors/accent0_2" csCatId="mainScheme" phldr="1"/>
      <dgm:spPr/>
      <dgm:t>
        <a:bodyPr/>
        <a:lstStyle/>
        <a:p>
          <a:endParaRPr lang="zh-CN" altLang="en-US"/>
        </a:p>
      </dgm:t>
    </dgm:pt>
    <dgm:pt modelId="{2857B29B-D23A-4EF3-9411-CBB176E499AB}">
      <dgm:prSet phldrT="[文本]" custT="1"/>
      <dgm:spPr/>
      <dgm:t>
        <a:bodyPr/>
        <a:lstStyle/>
        <a:p>
          <a:r>
            <a:rPr lang="en-US" altLang="zh-CN" sz="2000" dirty="0" err="1"/>
            <a:t>data.shape</a:t>
          </a:r>
          <a:endParaRPr lang="zh-CN" altLang="en-US" sz="2000" dirty="0"/>
        </a:p>
      </dgm:t>
    </dgm:pt>
    <dgm:pt modelId="{79830BE0-F6ED-4F2B-8B7A-42DA6301C9A9}" cxnId="{C5F8C594-A4F1-4F96-9009-61C18FEC33B3}" type="parTrans">
      <dgm:prSet/>
      <dgm:spPr/>
      <dgm:t>
        <a:bodyPr/>
        <a:lstStyle/>
        <a:p>
          <a:endParaRPr lang="zh-CN" altLang="en-US"/>
        </a:p>
      </dgm:t>
    </dgm:pt>
    <dgm:pt modelId="{27E9F04E-8A03-421C-B81E-8FD12917BBEE}" cxnId="{C5F8C594-A4F1-4F96-9009-61C18FEC33B3}" type="sibTrans">
      <dgm:prSet/>
      <dgm:spPr/>
      <dgm:t>
        <a:bodyPr/>
        <a:lstStyle/>
        <a:p>
          <a:endParaRPr lang="zh-CN" altLang="en-US"/>
        </a:p>
      </dgm:t>
    </dgm:pt>
    <dgm:pt modelId="{D0E11632-C26B-4FA7-9ED6-CD1F10AA34DC}">
      <dgm:prSet phldrT="[文本]" phldr="0" custT="0"/>
      <dgm:spPr/>
      <dgm:t>
        <a:bodyPr vert="horz" wrap="square"/>
        <a:p>
          <a:pPr>
            <a:lnSpc>
              <a:spcPct val="100000"/>
            </a:lnSpc>
            <a:spcBef>
              <a:spcPct val="0"/>
            </a:spcBef>
            <a:spcAft>
              <a:spcPct val="35000"/>
            </a:spcAft>
          </a:pPr>
          <a:r>
            <a:rPr lang="en-US" altLang="zh-CN" dirty="0"/>
            <a:t>(1326,4)</a:t>
          </a:r>
          <a:r>
            <a:rPr lang="zh-CN" altLang="en-US" dirty="0"/>
            <a:t/>
          </a:r>
          <a:endParaRPr lang="zh-CN" altLang="en-US" dirty="0"/>
        </a:p>
      </dgm:t>
    </dgm:pt>
    <dgm:pt modelId="{56201EB0-9CD8-4A76-9234-16F4CF533526}" cxnId="{5B50D9C0-1DD2-4A34-AA3D-DD038DFE50AC}" type="parTrans">
      <dgm:prSet/>
      <dgm:spPr/>
      <dgm:t>
        <a:bodyPr/>
        <a:lstStyle/>
        <a:p>
          <a:endParaRPr lang="zh-CN" altLang="en-US"/>
        </a:p>
      </dgm:t>
    </dgm:pt>
    <dgm:pt modelId="{194030C4-8181-4135-9FCC-EABFCFB93A81}" cxnId="{5B50D9C0-1DD2-4A34-AA3D-DD038DFE50AC}" type="sibTrans">
      <dgm:prSet/>
      <dgm:spPr/>
      <dgm:t>
        <a:bodyPr/>
        <a:lstStyle/>
        <a:p>
          <a:endParaRPr lang="zh-CN" altLang="en-US"/>
        </a:p>
      </dgm:t>
    </dgm:pt>
    <dgm:pt modelId="{2758B99D-1468-42C7-82C2-FB668D613281}">
      <dgm:prSet phldrT="[文本]" phldr="0" custT="0"/>
      <dgm:spPr/>
      <dgm:t>
        <a:bodyPr vert="horz" wrap="square"/>
        <a:p>
          <a:pPr>
            <a:lnSpc>
              <a:spcPct val="100000"/>
            </a:lnSpc>
            <a:spcBef>
              <a:spcPct val="0"/>
            </a:spcBef>
            <a:spcAft>
              <a:spcPct val="35000"/>
            </a:spcAft>
          </a:pPr>
          <a:r>
            <a:rPr lang="zh-CN" altLang="en-US" dirty="0"/>
            <a:t>数据表共有</a:t>
          </a:r>
          <a:r>
            <a:rPr lang="en-US" altLang="zh-CN" dirty="0"/>
            <a:t>1326</a:t>
          </a:r>
          <a:r>
            <a:rPr lang="zh-CN" altLang="en-US" dirty="0"/>
            <a:t>行、</a:t>
          </a:r>
          <a:r>
            <a:rPr lang="en-US" altLang="zh-CN" dirty="0"/>
            <a:t>4</a:t>
          </a:r>
          <a:r>
            <a:rPr lang="zh-CN" altLang="en-US" dirty="0"/>
            <a:t>列</a:t>
          </a:r>
          <a:r>
            <a:rPr/>
            <a:t/>
          </a:r>
          <a:endParaRPr/>
        </a:p>
      </dgm:t>
    </dgm:pt>
    <dgm:pt modelId="{9834DCA2-B116-4515-B7D6-EBEF45C826D9}" cxnId="{A055C8AF-3AF1-4009-80CC-199B110D3F78}" type="parTrans">
      <dgm:prSet/>
      <dgm:spPr/>
      <dgm:t>
        <a:bodyPr/>
        <a:lstStyle/>
        <a:p>
          <a:endParaRPr lang="zh-CN" altLang="en-US"/>
        </a:p>
      </dgm:t>
    </dgm:pt>
    <dgm:pt modelId="{9339FBFD-FEF5-48B0-BBB3-86638AC842D2}" cxnId="{A055C8AF-3AF1-4009-80CC-199B110D3F78}" type="sibTrans">
      <dgm:prSet/>
      <dgm:spPr/>
      <dgm:t>
        <a:bodyPr/>
        <a:lstStyle/>
        <a:p>
          <a:endParaRPr lang="zh-CN" altLang="en-US"/>
        </a:p>
      </dgm:t>
    </dgm:pt>
    <dgm:pt modelId="{74CF11D7-4FF4-482D-9CEB-34093381205F}">
      <dgm:prSet phldrT="[文本]" custT="1"/>
      <dgm:spPr/>
      <dgm:t>
        <a:bodyPr/>
        <a:lstStyle/>
        <a:p>
          <a:r>
            <a:rPr lang="en-US" altLang="zh-CN" sz="2000" dirty="0" err="1"/>
            <a:t>data.dtypes</a:t>
          </a:r>
          <a:endParaRPr lang="zh-CN" altLang="en-US" sz="2000" dirty="0"/>
        </a:p>
      </dgm:t>
    </dgm:pt>
    <dgm:pt modelId="{D794EBC6-4F9C-47DB-8C17-4513D0AB18A2}" cxnId="{D62B6B2D-3782-4975-AA88-63AC63A0F49D}" type="parTrans">
      <dgm:prSet/>
      <dgm:spPr/>
      <dgm:t>
        <a:bodyPr/>
        <a:lstStyle/>
        <a:p>
          <a:endParaRPr lang="zh-CN" altLang="en-US"/>
        </a:p>
      </dgm:t>
    </dgm:pt>
    <dgm:pt modelId="{0394F8AA-B84F-4DF4-9B7A-D6068495C0E5}" cxnId="{D62B6B2D-3782-4975-AA88-63AC63A0F49D}" type="sibTrans">
      <dgm:prSet/>
      <dgm:spPr/>
      <dgm:t>
        <a:bodyPr/>
        <a:lstStyle/>
        <a:p>
          <a:endParaRPr lang="zh-CN" altLang="en-US"/>
        </a:p>
      </dgm:t>
    </dgm:pt>
    <dgm:pt modelId="{D8CB52D6-26E2-4F30-B131-7F1C8AC6F14A}">
      <dgm:prSet phldrT="[文本]"/>
      <dgm:spPr/>
      <dgm:t>
        <a:bodyPr/>
        <a:lstStyle/>
        <a:p>
          <a:r>
            <a:rPr lang="zh-CN" altLang="en-US" dirty="0"/>
            <a:t>商品代号：</a:t>
          </a:r>
          <a:r>
            <a:rPr lang="en-US" altLang="zh-CN" dirty="0" err="1"/>
            <a:t>objejct</a:t>
          </a:r>
          <a:r>
            <a:rPr lang="en-US" altLang="zh-CN" dirty="0"/>
            <a:t>        </a:t>
          </a:r>
          <a:r>
            <a:rPr lang="zh-CN" altLang="en-US" dirty="0"/>
            <a:t>销售月份</a:t>
          </a:r>
          <a:r>
            <a:rPr lang="en-US" altLang="zh-CN" dirty="0"/>
            <a:t>:object</a:t>
          </a:r>
        </a:p>
        <a:p>
          <a:r>
            <a:rPr lang="zh-CN" altLang="en-US" dirty="0"/>
            <a:t>销售点类型：</a:t>
          </a:r>
          <a:r>
            <a:rPr lang="en-US" altLang="zh-CN" dirty="0"/>
            <a:t>object        </a:t>
          </a:r>
          <a:r>
            <a:rPr lang="zh-CN" altLang="en-US" dirty="0"/>
            <a:t>销售额</a:t>
          </a:r>
          <a:r>
            <a:rPr lang="en-US" altLang="zh-CN" dirty="0"/>
            <a:t>(</a:t>
          </a:r>
          <a:r>
            <a:rPr lang="zh-CN" altLang="en-US" dirty="0"/>
            <a:t>万元</a:t>
          </a:r>
          <a:r>
            <a:rPr lang="en-US" altLang="zh-CN" dirty="0"/>
            <a:t>):float64</a:t>
          </a:r>
          <a:endParaRPr lang="zh-CN" altLang="en-US" dirty="0"/>
        </a:p>
      </dgm:t>
    </dgm:pt>
    <dgm:pt modelId="{0F639D65-730A-4F98-8B33-2EF994452F8E}" cxnId="{64C261FC-E752-4B17-A12F-B06CF7C32E84}" type="parTrans">
      <dgm:prSet/>
      <dgm:spPr/>
      <dgm:t>
        <a:bodyPr/>
        <a:lstStyle/>
        <a:p>
          <a:endParaRPr lang="zh-CN" altLang="en-US"/>
        </a:p>
      </dgm:t>
    </dgm:pt>
    <dgm:pt modelId="{4ECFCF9C-84FB-43F3-BC1C-D4B20884BEB9}" cxnId="{64C261FC-E752-4B17-A12F-B06CF7C32E84}" type="sibTrans">
      <dgm:prSet/>
      <dgm:spPr/>
      <dgm:t>
        <a:bodyPr/>
        <a:lstStyle/>
        <a:p>
          <a:endParaRPr lang="zh-CN" altLang="en-US"/>
        </a:p>
      </dgm:t>
    </dgm:pt>
    <dgm:pt modelId="{30D4D825-E5C8-42E3-AE61-83BC80CF9E8A}">
      <dgm:prSet phldrT="[文本]" phldr="0" custT="0"/>
      <dgm:spPr/>
      <dgm:t>
        <a:bodyPr vert="horz" wrap="square"/>
        <a:p>
          <a:pPr>
            <a:lnSpc>
              <a:spcPct val="100000"/>
            </a:lnSpc>
            <a:spcBef>
              <a:spcPct val="0"/>
            </a:spcBef>
            <a:spcAft>
              <a:spcPct val="35000"/>
            </a:spcAft>
          </a:pPr>
          <a:r>
            <a:rPr lang="zh-CN" altLang="en-US" dirty="0"/>
            <a:t>共有四个字段，只有销售额是浮点类型，</a:t>
          </a:r>
          <a:r>
            <a:rPr lang="en-US" altLang="zh-CN" dirty="0"/>
            <a:t/>
          </a:r>
          <a:endParaRPr lang="en-US" altLang="zh-CN" dirty="0"/>
        </a:p>
        <a:p>
          <a:pPr>
            <a:lnSpc>
              <a:spcPct val="100000"/>
            </a:lnSpc>
            <a:spcBef>
              <a:spcPct val="0"/>
            </a:spcBef>
            <a:spcAft>
              <a:spcPct val="35000"/>
            </a:spcAft>
          </a:pPr>
          <a:r>
            <a:rPr lang="zh-CN" altLang="en-US" dirty="0"/>
            <a:t>其他字段都是</a:t>
          </a:r>
          <a:r>
            <a:rPr lang="en-US" altLang="zh-CN" dirty="0"/>
            <a:t>object</a:t>
          </a:r>
          <a:r>
            <a:rPr lang="zh-CN" altLang="en-US" dirty="0"/>
            <a:t>类型</a:t>
          </a:r>
          <a:r>
            <a:rPr lang="en-US" altLang="zh-CN" dirty="0"/>
            <a:t/>
          </a:r>
          <a:endParaRPr lang="en-US" altLang="zh-CN" dirty="0"/>
        </a:p>
        <a:p>
          <a:pPr>
            <a:lnSpc>
              <a:spcPct val="100000"/>
            </a:lnSpc>
            <a:spcBef>
              <a:spcPct val="0"/>
            </a:spcBef>
            <a:spcAft>
              <a:spcPct val="35000"/>
            </a:spcAft>
          </a:pPr>
          <a:r>
            <a:rPr lang="zh-CN" altLang="en-US" dirty="0"/>
            <a:t/>
          </a:r>
          <a:endParaRPr lang="zh-CN" altLang="en-US" dirty="0"/>
        </a:p>
      </dgm:t>
    </dgm:pt>
    <dgm:pt modelId="{07A508EB-1487-4EF8-8565-27D8077A1F36}" cxnId="{D5E828FA-7B5A-4B16-B954-CF23CE609478}" type="parTrans">
      <dgm:prSet/>
      <dgm:spPr/>
      <dgm:t>
        <a:bodyPr/>
        <a:lstStyle/>
        <a:p>
          <a:endParaRPr lang="zh-CN" altLang="en-US"/>
        </a:p>
      </dgm:t>
    </dgm:pt>
    <dgm:pt modelId="{584D75A8-8478-49FB-A96D-0589E0F6BA62}" cxnId="{D5E828FA-7B5A-4B16-B954-CF23CE609478}" type="sibTrans">
      <dgm:prSet/>
      <dgm:spPr/>
      <dgm:t>
        <a:bodyPr/>
        <a:lstStyle/>
        <a:p>
          <a:endParaRPr lang="zh-CN" altLang="en-US"/>
        </a:p>
      </dgm:t>
    </dgm:pt>
    <dgm:pt modelId="{ED204EB2-34BD-4582-88CB-0EFAFBAE5FE0}">
      <dgm:prSet custT="1"/>
      <dgm:spPr/>
      <dgm:t>
        <a:bodyPr/>
        <a:lstStyle/>
        <a:p>
          <a:r>
            <a:rPr lang="en-US" altLang="zh-CN" sz="2000" kern="1200" dirty="0" err="1">
              <a:solidFill>
                <a:srgbClr val="44546A">
                  <a:hueOff val="0"/>
                  <a:satOff val="0"/>
                  <a:lumOff val="0"/>
                  <a:alphaOff val="0"/>
                </a:srgbClr>
              </a:solidFill>
              <a:latin typeface="Arial" panose="020B0604020202020204"/>
              <a:ea typeface="微软雅黑" panose="020B0503020204020204" pitchFamily="34" charset="-122"/>
              <a:cs typeface="+mn-cs"/>
            </a:rPr>
            <a:t>data.describe</a:t>
          </a:r>
          <a:r>
            <a:rPr lang="en-US" altLang="zh-CN" sz="2000" kern="1200" dirty="0">
              <a:solidFill>
                <a:srgbClr val="44546A">
                  <a:hueOff val="0"/>
                  <a:satOff val="0"/>
                  <a:lumOff val="0"/>
                  <a:alphaOff val="0"/>
                </a:srgbClr>
              </a:solidFill>
              <a:latin typeface="Arial" panose="020B0604020202020204"/>
              <a:ea typeface="微软雅黑" panose="020B0503020204020204" pitchFamily="34" charset="-122"/>
              <a:cs typeface="+mn-cs"/>
            </a:rPr>
            <a:t>()</a:t>
          </a:r>
          <a:endParaRPr lang="zh-CN" altLang="en-US" sz="2000" kern="1200" dirty="0">
            <a:solidFill>
              <a:srgbClr val="44546A">
                <a:hueOff val="0"/>
                <a:satOff val="0"/>
                <a:lumOff val="0"/>
                <a:alphaOff val="0"/>
              </a:srgbClr>
            </a:solidFill>
            <a:latin typeface="Arial" panose="020B0604020202020204"/>
            <a:ea typeface="微软雅黑" panose="020B0503020204020204" pitchFamily="34" charset="-122"/>
            <a:cs typeface="+mn-cs"/>
          </a:endParaRPr>
        </a:p>
      </dgm:t>
    </dgm:pt>
    <dgm:pt modelId="{71D00DFE-93DE-4E93-8308-31D2AF04C306}" cxnId="{D8EE1935-6FD3-4BDB-9974-39916AB2D008}" type="parTrans">
      <dgm:prSet/>
      <dgm:spPr/>
      <dgm:t>
        <a:bodyPr/>
        <a:lstStyle/>
        <a:p>
          <a:endParaRPr lang="zh-CN" altLang="en-US"/>
        </a:p>
      </dgm:t>
    </dgm:pt>
    <dgm:pt modelId="{C58F3E89-C170-4EEF-B5F8-914E1A7F53E9}" cxnId="{D8EE1935-6FD3-4BDB-9974-39916AB2D008}" type="sibTrans">
      <dgm:prSet/>
      <dgm:spPr/>
      <dgm:t>
        <a:bodyPr/>
        <a:lstStyle/>
        <a:p>
          <a:endParaRPr lang="zh-CN" altLang="en-US"/>
        </a:p>
      </dgm:t>
    </dgm:pt>
    <dgm:pt modelId="{20D9C47B-5E31-43FF-AE07-635BDBA811DD}">
      <dgm:prSet/>
      <dgm:spPr/>
      <dgm:t>
        <a:bodyPr/>
        <a:lstStyle/>
        <a:p>
          <a:endParaRPr lang="zh-CN" altLang="en-US" dirty="0"/>
        </a:p>
      </dgm:t>
    </dgm:pt>
    <dgm:pt modelId="{52DE156F-3609-4A35-A69C-4B9D222D0B8D}" cxnId="{9FB4D5B0-8D94-4256-843D-ADAF33F89472}" type="parTrans">
      <dgm:prSet/>
      <dgm:spPr/>
      <dgm:t>
        <a:bodyPr/>
        <a:lstStyle/>
        <a:p>
          <a:endParaRPr lang="zh-CN" altLang="en-US"/>
        </a:p>
      </dgm:t>
    </dgm:pt>
    <dgm:pt modelId="{0D8A2D1A-22E2-44D8-ABAC-CD3F95ECDF79}" cxnId="{9FB4D5B0-8D94-4256-843D-ADAF33F89472}" type="sibTrans">
      <dgm:prSet/>
      <dgm:spPr/>
      <dgm:t>
        <a:bodyPr/>
        <a:lstStyle/>
        <a:p>
          <a:endParaRPr lang="zh-CN" altLang="en-US"/>
        </a:p>
      </dgm:t>
    </dgm:pt>
    <dgm:pt modelId="{3B00FFD6-4EA2-42E9-B7E5-EB4FFE4E5D85}" type="pres">
      <dgm:prSet presAssocID="{B562AE0E-8568-42DB-875F-CA2DFD34A7EF}" presName="Name0" presStyleCnt="0">
        <dgm:presLayoutVars>
          <dgm:dir/>
          <dgm:animLvl val="lvl"/>
          <dgm:resizeHandles val="exact"/>
        </dgm:presLayoutVars>
      </dgm:prSet>
      <dgm:spPr/>
    </dgm:pt>
    <dgm:pt modelId="{6983CF65-7151-4E4E-B6B7-9C88FD33B7B1}" type="pres">
      <dgm:prSet presAssocID="{2857B29B-D23A-4EF3-9411-CBB176E499AB}" presName="vertFlow" presStyleCnt="0"/>
      <dgm:spPr/>
    </dgm:pt>
    <dgm:pt modelId="{10DAACEE-3DFE-4FBF-8669-482DABA8CCD0}" type="pres">
      <dgm:prSet presAssocID="{2857B29B-D23A-4EF3-9411-CBB176E499AB}" presName="header" presStyleLbl="node1" presStyleIdx="0" presStyleCnt="3" custLinFactNeighborX="1219" custLinFactNeighborY="-4064"/>
      <dgm:spPr/>
    </dgm:pt>
    <dgm:pt modelId="{2CEC1C76-A883-46B9-AA87-53FAB0B42670}" type="pres">
      <dgm:prSet presAssocID="{56201EB0-9CD8-4A76-9234-16F4CF533526}" presName="parTrans" presStyleLbl="sibTrans2D1" presStyleIdx="0" presStyleCnt="5"/>
      <dgm:spPr/>
    </dgm:pt>
    <dgm:pt modelId="{C7AA6FFF-A9E6-43FC-B796-7ECC41628B7A}" type="pres">
      <dgm:prSet presAssocID="{D0E11632-C26B-4FA7-9ED6-CD1F10AA34DC}" presName="child" presStyleLbl="alignAccFollowNode1" presStyleIdx="0" presStyleCnt="5">
        <dgm:presLayoutVars>
          <dgm:chMax val="0"/>
          <dgm:bulletEnabled val="1"/>
        </dgm:presLayoutVars>
      </dgm:prSet>
      <dgm:spPr/>
    </dgm:pt>
    <dgm:pt modelId="{980A54EF-F71C-4118-999F-D0A589237197}" type="pres">
      <dgm:prSet presAssocID="{194030C4-8181-4135-9FCC-EABFCFB93A81}" presName="sibTrans" presStyleLbl="sibTrans2D1" presStyleIdx="1" presStyleCnt="5"/>
      <dgm:spPr/>
    </dgm:pt>
    <dgm:pt modelId="{547EE1AF-B294-4C67-B72E-A31F1CB3A7AD}" type="pres">
      <dgm:prSet presAssocID="{2758B99D-1468-42C7-82C2-FB668D613281}" presName="child" presStyleLbl="alignAccFollowNode1" presStyleIdx="1" presStyleCnt="5">
        <dgm:presLayoutVars>
          <dgm:chMax val="0"/>
          <dgm:bulletEnabled val="1"/>
        </dgm:presLayoutVars>
      </dgm:prSet>
      <dgm:spPr/>
    </dgm:pt>
    <dgm:pt modelId="{0ED85A2E-906E-4CCD-81A7-8A7B087EEC3D}" type="pres">
      <dgm:prSet presAssocID="{2857B29B-D23A-4EF3-9411-CBB176E499AB}" presName="hSp" presStyleCnt="0"/>
      <dgm:spPr/>
    </dgm:pt>
    <dgm:pt modelId="{93413DE4-A659-4383-8AEA-AE1DCA1E8A25}" type="pres">
      <dgm:prSet presAssocID="{74CF11D7-4FF4-482D-9CEB-34093381205F}" presName="vertFlow" presStyleCnt="0"/>
      <dgm:spPr/>
    </dgm:pt>
    <dgm:pt modelId="{F6B81522-D68A-44CA-B1CC-FA34140CBD6C}" type="pres">
      <dgm:prSet presAssocID="{74CF11D7-4FF4-482D-9CEB-34093381205F}" presName="header" presStyleLbl="node1" presStyleIdx="1" presStyleCnt="3" custLinFactNeighborX="1219" custLinFactNeighborY="-4064"/>
      <dgm:spPr/>
    </dgm:pt>
    <dgm:pt modelId="{FCEAAFDD-5D90-4A07-9C3B-C699B7DD9CB4}" type="pres">
      <dgm:prSet presAssocID="{0F639D65-730A-4F98-8B33-2EF994452F8E}" presName="parTrans" presStyleLbl="sibTrans2D1" presStyleIdx="2" presStyleCnt="5"/>
      <dgm:spPr/>
    </dgm:pt>
    <dgm:pt modelId="{CB2EE563-DF90-42C6-9AD9-9541F9CC539B}" type="pres">
      <dgm:prSet presAssocID="{D8CB52D6-26E2-4F30-B131-7F1C8AC6F14A}" presName="child" presStyleLbl="alignAccFollowNode1" presStyleIdx="2" presStyleCnt="5" custLinFactNeighborY="13353">
        <dgm:presLayoutVars>
          <dgm:chMax val="0"/>
          <dgm:bulletEnabled val="1"/>
        </dgm:presLayoutVars>
      </dgm:prSet>
      <dgm:spPr/>
    </dgm:pt>
    <dgm:pt modelId="{708A0BDE-AD92-4635-9932-2493DCFB2A8D}" type="pres">
      <dgm:prSet presAssocID="{4ECFCF9C-84FB-43F3-BC1C-D4B20884BEB9}" presName="sibTrans" presStyleLbl="sibTrans2D1" presStyleIdx="3" presStyleCnt="5"/>
      <dgm:spPr/>
    </dgm:pt>
    <dgm:pt modelId="{87CD5892-AF91-403C-A178-E66F2AC4C3D4}" type="pres">
      <dgm:prSet presAssocID="{30D4D825-E5C8-42E3-AE61-83BC80CF9E8A}" presName="child" presStyleLbl="alignAccFollowNode1" presStyleIdx="3" presStyleCnt="5">
        <dgm:presLayoutVars>
          <dgm:chMax val="0"/>
          <dgm:bulletEnabled val="1"/>
        </dgm:presLayoutVars>
      </dgm:prSet>
      <dgm:spPr/>
    </dgm:pt>
    <dgm:pt modelId="{0F938BCB-81D5-437F-9C4A-EF1641F5AA83}" type="pres">
      <dgm:prSet presAssocID="{74CF11D7-4FF4-482D-9CEB-34093381205F}" presName="hSp" presStyleCnt="0"/>
      <dgm:spPr/>
    </dgm:pt>
    <dgm:pt modelId="{3476B821-1770-4B2C-A789-FB5581E76137}" type="pres">
      <dgm:prSet presAssocID="{ED204EB2-34BD-4582-88CB-0EFAFBAE5FE0}" presName="vertFlow" presStyleCnt="0"/>
      <dgm:spPr/>
    </dgm:pt>
    <dgm:pt modelId="{C464BABB-5A14-493C-8BD4-947A00011DFE}" type="pres">
      <dgm:prSet presAssocID="{ED204EB2-34BD-4582-88CB-0EFAFBAE5FE0}" presName="header" presStyleLbl="node1" presStyleIdx="2" presStyleCnt="3"/>
      <dgm:spPr/>
    </dgm:pt>
    <dgm:pt modelId="{269435E5-289D-4FB1-9667-B252373A60DC}" type="pres">
      <dgm:prSet presAssocID="{52DE156F-3609-4A35-A69C-4B9D222D0B8D}" presName="parTrans" presStyleLbl="sibTrans2D1" presStyleIdx="4" presStyleCnt="5"/>
      <dgm:spPr/>
    </dgm:pt>
    <dgm:pt modelId="{053E13D8-9331-47AB-9B97-020D01D7C896}" type="pres">
      <dgm:prSet presAssocID="{20D9C47B-5E31-43FF-AE07-635BDBA811DD}" presName="child" presStyleLbl="alignAccFollowNode1" presStyleIdx="4" presStyleCnt="5" custScaleX="98162" custScaleY="352093" custLinFactNeighborX="1018" custLinFactNeighborY="-29532">
        <dgm:presLayoutVars>
          <dgm:chMax val="0"/>
          <dgm:bulletEnabled val="1"/>
        </dgm:presLayoutVars>
      </dgm:prSet>
      <dgm:spPr/>
    </dgm:pt>
  </dgm:ptLst>
  <dgm:cxnLst>
    <dgm:cxn modelId="{C5F8C594-A4F1-4F96-9009-61C18FEC33B3}" srcId="{B562AE0E-8568-42DB-875F-CA2DFD34A7EF}" destId="{2857B29B-D23A-4EF3-9411-CBB176E499AB}" srcOrd="0" destOrd="0" parTransId="{79830BE0-F6ED-4F2B-8B7A-42DA6301C9A9}" sibTransId="{27E9F04E-8A03-421C-B81E-8FD12917BBEE}"/>
    <dgm:cxn modelId="{5B50D9C0-1DD2-4A34-AA3D-DD038DFE50AC}" srcId="{2857B29B-D23A-4EF3-9411-CBB176E499AB}" destId="{D0E11632-C26B-4FA7-9ED6-CD1F10AA34DC}" srcOrd="0" destOrd="0" parTransId="{56201EB0-9CD8-4A76-9234-16F4CF533526}" sibTransId="{194030C4-8181-4135-9FCC-EABFCFB93A81}"/>
    <dgm:cxn modelId="{A055C8AF-3AF1-4009-80CC-199B110D3F78}" srcId="{2857B29B-D23A-4EF3-9411-CBB176E499AB}" destId="{2758B99D-1468-42C7-82C2-FB668D613281}" srcOrd="1" destOrd="0" parTransId="{9834DCA2-B116-4515-B7D6-EBEF45C826D9}" sibTransId="{9339FBFD-FEF5-48B0-BBB3-86638AC842D2}"/>
    <dgm:cxn modelId="{D62B6B2D-3782-4975-AA88-63AC63A0F49D}" srcId="{B562AE0E-8568-42DB-875F-CA2DFD34A7EF}" destId="{74CF11D7-4FF4-482D-9CEB-34093381205F}" srcOrd="1" destOrd="0" parTransId="{D794EBC6-4F9C-47DB-8C17-4513D0AB18A2}" sibTransId="{0394F8AA-B84F-4DF4-9B7A-D6068495C0E5}"/>
    <dgm:cxn modelId="{64C261FC-E752-4B17-A12F-B06CF7C32E84}" srcId="{74CF11D7-4FF4-482D-9CEB-34093381205F}" destId="{D8CB52D6-26E2-4F30-B131-7F1C8AC6F14A}" srcOrd="0" destOrd="1" parTransId="{0F639D65-730A-4F98-8B33-2EF994452F8E}" sibTransId="{4ECFCF9C-84FB-43F3-BC1C-D4B20884BEB9}"/>
    <dgm:cxn modelId="{D5E828FA-7B5A-4B16-B954-CF23CE609478}" srcId="{74CF11D7-4FF4-482D-9CEB-34093381205F}" destId="{30D4D825-E5C8-42E3-AE61-83BC80CF9E8A}" srcOrd="1" destOrd="1" parTransId="{07A508EB-1487-4EF8-8565-27D8077A1F36}" sibTransId="{584D75A8-8478-49FB-A96D-0589E0F6BA62}"/>
    <dgm:cxn modelId="{D8EE1935-6FD3-4BDB-9974-39916AB2D008}" srcId="{B562AE0E-8568-42DB-875F-CA2DFD34A7EF}" destId="{ED204EB2-34BD-4582-88CB-0EFAFBAE5FE0}" srcOrd="2" destOrd="0" parTransId="{71D00DFE-93DE-4E93-8308-31D2AF04C306}" sibTransId="{C58F3E89-C170-4EEF-B5F8-914E1A7F53E9}"/>
    <dgm:cxn modelId="{9FB4D5B0-8D94-4256-843D-ADAF33F89472}" srcId="{ED204EB2-34BD-4582-88CB-0EFAFBAE5FE0}" destId="{20D9C47B-5E31-43FF-AE07-635BDBA811DD}" srcOrd="0" destOrd="2" parTransId="{52DE156F-3609-4A35-A69C-4B9D222D0B8D}" sibTransId="{0D8A2D1A-22E2-44D8-ABAC-CD3F95ECDF79}"/>
    <dgm:cxn modelId="{BE499D81-BA20-4D04-AE39-83CF998FC6DC}" type="presOf" srcId="{B562AE0E-8568-42DB-875F-CA2DFD34A7EF}" destId="{3B00FFD6-4EA2-42E9-B7E5-EB4FFE4E5D85}" srcOrd="0" destOrd="0" presId="urn:microsoft.com/office/officeart/2005/8/layout/lProcess1"/>
    <dgm:cxn modelId="{C6E70D32-18C3-4CF8-81F9-4FC5E5739AD9}" type="presParOf" srcId="{3B00FFD6-4EA2-42E9-B7E5-EB4FFE4E5D85}" destId="{6983CF65-7151-4E4E-B6B7-9C88FD33B7B1}" srcOrd="0" destOrd="0" presId="urn:microsoft.com/office/officeart/2005/8/layout/lProcess1"/>
    <dgm:cxn modelId="{446265E3-1A30-45C5-941C-DF7A2655096F}" type="presParOf" srcId="{6983CF65-7151-4E4E-B6B7-9C88FD33B7B1}" destId="{10DAACEE-3DFE-4FBF-8669-482DABA8CCD0}" srcOrd="0" destOrd="0" presId="urn:microsoft.com/office/officeart/2005/8/layout/lProcess1"/>
    <dgm:cxn modelId="{EF117D66-8527-42B0-ACCB-DCAF31735C80}" type="presOf" srcId="{2857B29B-D23A-4EF3-9411-CBB176E499AB}" destId="{10DAACEE-3DFE-4FBF-8669-482DABA8CCD0}" srcOrd="0" destOrd="0" presId="urn:microsoft.com/office/officeart/2005/8/layout/lProcess1"/>
    <dgm:cxn modelId="{96B463A9-D993-431A-BF40-348604BA9EEF}" type="presParOf" srcId="{6983CF65-7151-4E4E-B6B7-9C88FD33B7B1}" destId="{2CEC1C76-A883-46B9-AA87-53FAB0B42670}" srcOrd="1" destOrd="0" presId="urn:microsoft.com/office/officeart/2005/8/layout/lProcess1"/>
    <dgm:cxn modelId="{7B2034F2-A5E1-401C-8052-5CFBF3BCB850}" type="presOf" srcId="{56201EB0-9CD8-4A76-9234-16F4CF533526}" destId="{2CEC1C76-A883-46B9-AA87-53FAB0B42670}" srcOrd="0" destOrd="0" presId="urn:microsoft.com/office/officeart/2005/8/layout/lProcess1"/>
    <dgm:cxn modelId="{CB1BC975-1579-47E1-B375-2310C707C267}" type="presParOf" srcId="{6983CF65-7151-4E4E-B6B7-9C88FD33B7B1}" destId="{C7AA6FFF-A9E6-43FC-B796-7ECC41628B7A}" srcOrd="2" destOrd="0" presId="urn:microsoft.com/office/officeart/2005/8/layout/lProcess1"/>
    <dgm:cxn modelId="{F4226725-28FC-47A5-824B-2D9EE2423C1D}" type="presOf" srcId="{D0E11632-C26B-4FA7-9ED6-CD1F10AA34DC}" destId="{C7AA6FFF-A9E6-43FC-B796-7ECC41628B7A}" srcOrd="0" destOrd="0" presId="urn:microsoft.com/office/officeart/2005/8/layout/lProcess1"/>
    <dgm:cxn modelId="{44A4B737-0BEC-45E2-9BC0-62CDC9A9CA1A}" type="presParOf" srcId="{6983CF65-7151-4E4E-B6B7-9C88FD33B7B1}" destId="{980A54EF-F71C-4118-999F-D0A589237197}" srcOrd="3" destOrd="0" presId="urn:microsoft.com/office/officeart/2005/8/layout/lProcess1"/>
    <dgm:cxn modelId="{5F7DE8FD-8566-4A40-B097-96E4951091D3}" type="presOf" srcId="{194030C4-8181-4135-9FCC-EABFCFB93A81}" destId="{980A54EF-F71C-4118-999F-D0A589237197}" srcOrd="0" destOrd="0" presId="urn:microsoft.com/office/officeart/2005/8/layout/lProcess1"/>
    <dgm:cxn modelId="{C8989E9C-CCEE-4086-A7A9-CE0ABB729995}" type="presParOf" srcId="{6983CF65-7151-4E4E-B6B7-9C88FD33B7B1}" destId="{547EE1AF-B294-4C67-B72E-A31F1CB3A7AD}" srcOrd="4" destOrd="0" presId="urn:microsoft.com/office/officeart/2005/8/layout/lProcess1"/>
    <dgm:cxn modelId="{3E130F74-A199-4BCF-8498-0ADF226387E4}" type="presOf" srcId="{2758B99D-1468-42C7-82C2-FB668D613281}" destId="{547EE1AF-B294-4C67-B72E-A31F1CB3A7AD}" srcOrd="0" destOrd="0" presId="urn:microsoft.com/office/officeart/2005/8/layout/lProcess1"/>
    <dgm:cxn modelId="{E62B6C66-91F2-4C6C-9D8B-522521EF9862}" type="presParOf" srcId="{3B00FFD6-4EA2-42E9-B7E5-EB4FFE4E5D85}" destId="{0ED85A2E-906E-4CCD-81A7-8A7B087EEC3D}" srcOrd="1" destOrd="0" presId="urn:microsoft.com/office/officeart/2005/8/layout/lProcess1"/>
    <dgm:cxn modelId="{0EC1C168-7275-467E-A7AA-00026FE4AF6E}" type="presParOf" srcId="{3B00FFD6-4EA2-42E9-B7E5-EB4FFE4E5D85}" destId="{93413DE4-A659-4383-8AEA-AE1DCA1E8A25}" srcOrd="2" destOrd="0" presId="urn:microsoft.com/office/officeart/2005/8/layout/lProcess1"/>
    <dgm:cxn modelId="{BEECE147-20ED-48F1-A7E2-5473B53D0F65}" type="presParOf" srcId="{93413DE4-A659-4383-8AEA-AE1DCA1E8A25}" destId="{F6B81522-D68A-44CA-B1CC-FA34140CBD6C}" srcOrd="0" destOrd="2" presId="urn:microsoft.com/office/officeart/2005/8/layout/lProcess1"/>
    <dgm:cxn modelId="{6A27C291-F3C0-4317-8B4D-46A1120F9D88}" type="presOf" srcId="{74CF11D7-4FF4-482D-9CEB-34093381205F}" destId="{F6B81522-D68A-44CA-B1CC-FA34140CBD6C}" srcOrd="0" destOrd="0" presId="urn:microsoft.com/office/officeart/2005/8/layout/lProcess1"/>
    <dgm:cxn modelId="{40D8613E-7D9C-491D-AB58-FFB018BFF796}" type="presParOf" srcId="{93413DE4-A659-4383-8AEA-AE1DCA1E8A25}" destId="{FCEAAFDD-5D90-4A07-9C3B-C699B7DD9CB4}" srcOrd="1" destOrd="2" presId="urn:microsoft.com/office/officeart/2005/8/layout/lProcess1"/>
    <dgm:cxn modelId="{AF68D51E-68F1-44AF-ABD4-9BE2E9E9D0DE}" type="presOf" srcId="{0F639D65-730A-4F98-8B33-2EF994452F8E}" destId="{FCEAAFDD-5D90-4A07-9C3B-C699B7DD9CB4}" srcOrd="0" destOrd="0" presId="urn:microsoft.com/office/officeart/2005/8/layout/lProcess1"/>
    <dgm:cxn modelId="{529C9632-6A84-49B8-B43F-E89C4872B453}" type="presParOf" srcId="{93413DE4-A659-4383-8AEA-AE1DCA1E8A25}" destId="{CB2EE563-DF90-42C6-9AD9-9541F9CC539B}" srcOrd="2" destOrd="2" presId="urn:microsoft.com/office/officeart/2005/8/layout/lProcess1"/>
    <dgm:cxn modelId="{0968428B-43EC-4482-8D7A-60A98DC24B28}" type="presOf" srcId="{D8CB52D6-26E2-4F30-B131-7F1C8AC6F14A}" destId="{CB2EE563-DF90-42C6-9AD9-9541F9CC539B}" srcOrd="0" destOrd="0" presId="urn:microsoft.com/office/officeart/2005/8/layout/lProcess1"/>
    <dgm:cxn modelId="{AC72EEE2-391B-4DD8-BEBA-4E9EF9DCB7AB}" type="presParOf" srcId="{93413DE4-A659-4383-8AEA-AE1DCA1E8A25}" destId="{708A0BDE-AD92-4635-9932-2493DCFB2A8D}" srcOrd="3" destOrd="2" presId="urn:microsoft.com/office/officeart/2005/8/layout/lProcess1"/>
    <dgm:cxn modelId="{D58295BF-B81D-4423-B2D1-7846BA553236}" type="presOf" srcId="{4ECFCF9C-84FB-43F3-BC1C-D4B20884BEB9}" destId="{708A0BDE-AD92-4635-9932-2493DCFB2A8D}" srcOrd="0" destOrd="0" presId="urn:microsoft.com/office/officeart/2005/8/layout/lProcess1"/>
    <dgm:cxn modelId="{E12DE1AC-948A-408E-81B3-9BA4404554E8}" type="presParOf" srcId="{93413DE4-A659-4383-8AEA-AE1DCA1E8A25}" destId="{87CD5892-AF91-403C-A178-E66F2AC4C3D4}" srcOrd="4" destOrd="2" presId="urn:microsoft.com/office/officeart/2005/8/layout/lProcess1"/>
    <dgm:cxn modelId="{8A1A15C4-08B9-4D3A-8F2E-782748E4D7CC}" type="presOf" srcId="{30D4D825-E5C8-42E3-AE61-83BC80CF9E8A}" destId="{87CD5892-AF91-403C-A178-E66F2AC4C3D4}" srcOrd="0" destOrd="0" presId="urn:microsoft.com/office/officeart/2005/8/layout/lProcess1"/>
    <dgm:cxn modelId="{E9419EEF-A4A5-4D60-B8B3-8277FE427D16}" type="presParOf" srcId="{3B00FFD6-4EA2-42E9-B7E5-EB4FFE4E5D85}" destId="{0F938BCB-81D5-437F-9C4A-EF1641F5AA83}" srcOrd="3" destOrd="0" presId="urn:microsoft.com/office/officeart/2005/8/layout/lProcess1"/>
    <dgm:cxn modelId="{E668638A-8E03-4A8C-B7EB-CBDCB8C6A3F0}" type="presParOf" srcId="{3B00FFD6-4EA2-42E9-B7E5-EB4FFE4E5D85}" destId="{3476B821-1770-4B2C-A789-FB5581E76137}" srcOrd="4" destOrd="0" presId="urn:microsoft.com/office/officeart/2005/8/layout/lProcess1"/>
    <dgm:cxn modelId="{6E592C75-02BE-4BC6-8A35-15512269945D}" type="presParOf" srcId="{3476B821-1770-4B2C-A789-FB5581E76137}" destId="{C464BABB-5A14-493C-8BD4-947A00011DFE}" srcOrd="0" destOrd="4" presId="urn:microsoft.com/office/officeart/2005/8/layout/lProcess1"/>
    <dgm:cxn modelId="{83806998-F49C-4663-AAB2-806E491A8BCC}" type="presOf" srcId="{ED204EB2-34BD-4582-88CB-0EFAFBAE5FE0}" destId="{C464BABB-5A14-493C-8BD4-947A00011DFE}" srcOrd="0" destOrd="0" presId="urn:microsoft.com/office/officeart/2005/8/layout/lProcess1"/>
    <dgm:cxn modelId="{09A6903D-CE33-4F8E-8C2A-43638B01C4D0}" type="presParOf" srcId="{3476B821-1770-4B2C-A789-FB5581E76137}" destId="{269435E5-289D-4FB1-9667-B252373A60DC}" srcOrd="1" destOrd="4" presId="urn:microsoft.com/office/officeart/2005/8/layout/lProcess1"/>
    <dgm:cxn modelId="{989F242C-B635-41C4-81AD-8488A2E97293}" type="presOf" srcId="{52DE156F-3609-4A35-A69C-4B9D222D0B8D}" destId="{269435E5-289D-4FB1-9667-B252373A60DC}" srcOrd="0" destOrd="0" presId="urn:microsoft.com/office/officeart/2005/8/layout/lProcess1"/>
    <dgm:cxn modelId="{8A3B387F-9CFC-4D1D-AD94-855D056E4C48}" type="presParOf" srcId="{3476B821-1770-4B2C-A789-FB5581E76137}" destId="{053E13D8-9331-47AB-9B97-020D01D7C896}" srcOrd="2" destOrd="4" presId="urn:microsoft.com/office/officeart/2005/8/layout/lProcess1"/>
    <dgm:cxn modelId="{42D3040A-9E4C-4704-A567-A27A0DFFDE90}" type="presOf" srcId="{20D9C47B-5E31-43FF-AE07-635BDBA811DD}" destId="{053E13D8-9331-47AB-9B97-020D01D7C896}"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570332" cy="3848720"/>
        <a:chOff x="0" y="0"/>
        <a:chExt cx="9570332" cy="3848720"/>
      </a:xfrm>
    </dsp:grpSpPr>
    <dsp:sp modelId="{10DAACEE-3DFE-4FBF-8669-482DABA8CCD0}">
      <dsp:nvSpPr>
        <dsp:cNvPr id="3" name="圆角矩形 2"/>
        <dsp:cNvSpPr/>
      </dsp:nvSpPr>
      <dsp:spPr bwMode="white">
        <a:xfrm>
          <a:off x="35568" y="564509"/>
          <a:ext cx="2917784" cy="729446"/>
        </a:xfrm>
        <a:prstGeom prst="roundRect">
          <a:avLst>
            <a:gd name="adj" fmla="val 10000"/>
          </a:avLst>
        </a:prstGeom>
      </dsp:spPr>
      <dsp:style>
        <a:lnRef idx="2">
          <a:schemeClr val="dk2">
            <a:shade val="80000"/>
          </a:schemeClr>
        </a:lnRef>
        <a:fillRef idx="1">
          <a:schemeClr val="l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dirty="0" err="1">
              <a:solidFill>
                <a:schemeClr val="dk2"/>
              </a:solidFill>
            </a:rPr>
            <a:t>data.shape</a:t>
          </a:r>
          <a:endParaRPr lang="zh-CN" altLang="en-US" sz="2000" dirty="0">
            <a:solidFill>
              <a:schemeClr val="dk2"/>
            </a:solidFill>
          </a:endParaRPr>
        </a:p>
      </dsp:txBody>
      <dsp:txXfrm>
        <a:off x="35568" y="564509"/>
        <a:ext cx="2917784" cy="729446"/>
      </dsp:txXfrm>
    </dsp:sp>
    <dsp:sp modelId="{2CEC1C76-A883-46B9-AA87-53FAB0B42670}">
      <dsp:nvSpPr>
        <dsp:cNvPr id="4" name="右箭头 3"/>
        <dsp:cNvSpPr/>
      </dsp:nvSpPr>
      <dsp:spPr bwMode="white">
        <a:xfrm rot="5522819">
          <a:off x="1410213" y="1362970"/>
          <a:ext cx="132926" cy="127653"/>
        </a:xfrm>
        <a:prstGeom prst="rightArrow">
          <a:avLst>
            <a:gd name="adj1" fmla="val 667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Xfrm rot="5522819">
        <a:off x="1410213" y="1362970"/>
        <a:ext cx="132926" cy="127653"/>
      </dsp:txXfrm>
    </dsp:sp>
    <dsp:sp modelId="{C7AA6FFF-A9E6-43FC-B796-7ECC41628B7A}">
      <dsp:nvSpPr>
        <dsp:cNvPr id="5" name="圆角矩形 4"/>
        <dsp:cNvSpPr/>
      </dsp:nvSpPr>
      <dsp:spPr bwMode="white">
        <a:xfrm>
          <a:off x="0" y="1559637"/>
          <a:ext cx="2917784" cy="729446"/>
        </a:xfrm>
        <a:prstGeom prst="roundRect">
          <a:avLst>
            <a:gd name="adj" fmla="val 10000"/>
          </a:avLst>
        </a:prstGeom>
      </dsp:spPr>
      <dsp:style>
        <a:lnRef idx="2">
          <a:schemeClr val="dk2">
            <a:alpha val="90000"/>
          </a:schemeClr>
        </a:lnRef>
        <a:fillRef idx="1">
          <a:schemeClr val="lt1">
            <a:alpha val="90000"/>
            <a:tint val="40000"/>
          </a:schemeClr>
        </a:fillRef>
        <a:effectRef idx="0">
          <a:scrgbClr r="0" g="0" b="0"/>
        </a:effectRef>
        <a:fontRef idx="minor"/>
      </dsp:style>
      <dsp:txBody>
        <a:bodyPr vert="horz" wrap="square" lIns="12700" tIns="12700" rIns="12700" bIns="127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ltLang="zh-CN" dirty="0">
              <a:solidFill>
                <a:schemeClr val="dk2"/>
              </a:solidFill>
            </a:rPr>
            <a:t>(1326,4)</a:t>
          </a:r>
          <a:endParaRPr lang="zh-CN" altLang="en-US" dirty="0">
            <a:solidFill>
              <a:schemeClr val="dk2"/>
            </a:solidFill>
          </a:endParaRPr>
        </a:p>
      </dsp:txBody>
      <dsp:txXfrm>
        <a:off x="0" y="1559637"/>
        <a:ext cx="2917784" cy="729446"/>
      </dsp:txXfrm>
    </dsp:sp>
    <dsp:sp modelId="{980A54EF-F71C-4118-999F-D0A589237197}">
      <dsp:nvSpPr>
        <dsp:cNvPr id="6" name="右箭头 5"/>
        <dsp:cNvSpPr/>
      </dsp:nvSpPr>
      <dsp:spPr bwMode="white">
        <a:xfrm rot="5399999">
          <a:off x="1395066" y="2352910"/>
          <a:ext cx="127653" cy="127653"/>
        </a:xfrm>
        <a:prstGeom prst="rightArrow">
          <a:avLst>
            <a:gd name="adj1" fmla="val 667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Xfrm rot="5399999">
        <a:off x="1395066" y="2352910"/>
        <a:ext cx="127653" cy="127653"/>
      </dsp:txXfrm>
    </dsp:sp>
    <dsp:sp modelId="{547EE1AF-B294-4C67-B72E-A31F1CB3A7AD}">
      <dsp:nvSpPr>
        <dsp:cNvPr id="7" name="圆角矩形 6"/>
        <dsp:cNvSpPr/>
      </dsp:nvSpPr>
      <dsp:spPr bwMode="white">
        <a:xfrm>
          <a:off x="0" y="2544389"/>
          <a:ext cx="2917784" cy="729446"/>
        </a:xfrm>
        <a:prstGeom prst="roundRect">
          <a:avLst>
            <a:gd name="adj" fmla="val 10000"/>
          </a:avLst>
        </a:prstGeom>
      </dsp:spPr>
      <dsp:style>
        <a:lnRef idx="2">
          <a:schemeClr val="dk2">
            <a:alpha val="90000"/>
          </a:schemeClr>
        </a:lnRef>
        <a:fillRef idx="1">
          <a:schemeClr val="lt1">
            <a:alpha val="90000"/>
            <a:tint val="40000"/>
          </a:schemeClr>
        </a:fillRef>
        <a:effectRef idx="0">
          <a:scrgbClr r="0" g="0" b="0"/>
        </a:effectRef>
        <a:fontRef idx="minor"/>
      </dsp:style>
      <dsp:txBody>
        <a:bodyPr vert="horz" wrap="square" lIns="12700" tIns="12700" rIns="12700" bIns="127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solidFill>
                <a:schemeClr val="dk2"/>
              </a:solidFill>
            </a:rPr>
            <a:t>数据表共有</a:t>
          </a:r>
          <a:r>
            <a:rPr lang="en-US" altLang="zh-CN" dirty="0">
              <a:solidFill>
                <a:schemeClr val="dk2"/>
              </a:solidFill>
            </a:rPr>
            <a:t>1326</a:t>
          </a:r>
          <a:r>
            <a:rPr lang="zh-CN" altLang="en-US" dirty="0">
              <a:solidFill>
                <a:schemeClr val="dk2"/>
              </a:solidFill>
            </a:rPr>
            <a:t>行、</a:t>
          </a:r>
          <a:r>
            <a:rPr lang="en-US" altLang="zh-CN" dirty="0">
              <a:solidFill>
                <a:schemeClr val="dk2"/>
              </a:solidFill>
            </a:rPr>
            <a:t>4</a:t>
          </a:r>
          <a:r>
            <a:rPr lang="zh-CN" altLang="en-US" dirty="0">
              <a:solidFill>
                <a:schemeClr val="dk2"/>
              </a:solidFill>
            </a:rPr>
            <a:t>列</a:t>
          </a:r>
          <a:endParaRPr>
            <a:solidFill>
              <a:schemeClr val="dk2"/>
            </a:solidFill>
          </a:endParaRPr>
        </a:p>
      </dsp:txBody>
      <dsp:txXfrm>
        <a:off x="0" y="2544389"/>
        <a:ext cx="2917784" cy="729446"/>
      </dsp:txXfrm>
    </dsp:sp>
    <dsp:sp modelId="{F6B81522-D68A-44CA-B1CC-FA34140CBD6C}">
      <dsp:nvSpPr>
        <dsp:cNvPr id="8" name="圆角矩形 7"/>
        <dsp:cNvSpPr/>
      </dsp:nvSpPr>
      <dsp:spPr bwMode="white">
        <a:xfrm>
          <a:off x="3361842" y="564509"/>
          <a:ext cx="2917784" cy="729446"/>
        </a:xfrm>
        <a:prstGeom prst="roundRect">
          <a:avLst>
            <a:gd name="adj" fmla="val 10000"/>
          </a:avLst>
        </a:prstGeom>
      </dsp:spPr>
      <dsp:style>
        <a:lnRef idx="2">
          <a:schemeClr val="dk2">
            <a:shade val="80000"/>
          </a:schemeClr>
        </a:lnRef>
        <a:fillRef idx="1">
          <a:schemeClr val="l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dirty="0" err="1">
              <a:solidFill>
                <a:schemeClr val="dk2"/>
              </a:solidFill>
            </a:rPr>
            <a:t>data.dtypes</a:t>
          </a:r>
          <a:endParaRPr lang="zh-CN" altLang="en-US" sz="2000" dirty="0">
            <a:solidFill>
              <a:schemeClr val="dk2"/>
            </a:solidFill>
          </a:endParaRPr>
        </a:p>
      </dsp:txBody>
      <dsp:txXfrm>
        <a:off x="3361842" y="564509"/>
        <a:ext cx="2917784" cy="729446"/>
      </dsp:txXfrm>
    </dsp:sp>
    <dsp:sp modelId="{FCEAAFDD-5D90-4A07-9C3B-C699B7DD9CB4}">
      <dsp:nvSpPr>
        <dsp:cNvPr id="9" name="右箭头 8"/>
        <dsp:cNvSpPr/>
      </dsp:nvSpPr>
      <dsp:spPr bwMode="white">
        <a:xfrm rot="5518754">
          <a:off x="4727962" y="1380015"/>
          <a:ext cx="149976" cy="127653"/>
        </a:xfrm>
        <a:prstGeom prst="rightArrow">
          <a:avLst>
            <a:gd name="adj1" fmla="val 667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Xfrm rot="5518754">
        <a:off x="4727962" y="1380015"/>
        <a:ext cx="149976" cy="127653"/>
      </dsp:txXfrm>
    </dsp:sp>
    <dsp:sp modelId="{CB2EE563-DF90-42C6-9AD9-9541F9CC539B}">
      <dsp:nvSpPr>
        <dsp:cNvPr id="10" name="圆角矩形 9"/>
        <dsp:cNvSpPr/>
      </dsp:nvSpPr>
      <dsp:spPr bwMode="white">
        <a:xfrm>
          <a:off x="3326274" y="1593728"/>
          <a:ext cx="2917784" cy="729446"/>
        </a:xfrm>
        <a:prstGeom prst="roundRect">
          <a:avLst>
            <a:gd name="adj" fmla="val 10000"/>
          </a:avLst>
        </a:prstGeom>
      </dsp:spPr>
      <dsp:style>
        <a:lnRef idx="2">
          <a:schemeClr val="dk2">
            <a:alpha val="90000"/>
          </a:schemeClr>
        </a:lnRef>
        <a:fillRef idx="1">
          <a:schemeClr val="lt1">
            <a:alpha val="90000"/>
            <a:tint val="40000"/>
          </a:schemeClr>
        </a:fillRef>
        <a:effectRef idx="0">
          <a:scrgbClr r="0" g="0" b="0"/>
        </a:effectRef>
        <a:fontRef idx="minor"/>
      </dsp:style>
      <dsp:txBody>
        <a:bodyPr lIns="12700" tIns="12700" rIns="12700" bIns="127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solidFill>
                <a:schemeClr val="dk2"/>
              </a:solidFill>
            </a:rPr>
            <a:t>商品代号：</a:t>
          </a:r>
          <a:r>
            <a:rPr lang="en-US" altLang="zh-CN" dirty="0" err="1">
              <a:solidFill>
                <a:schemeClr val="dk2"/>
              </a:solidFill>
            </a:rPr>
            <a:t>objejct</a:t>
          </a:r>
          <a:r>
            <a:rPr lang="en-US" altLang="zh-CN" dirty="0">
              <a:solidFill>
                <a:schemeClr val="dk2"/>
              </a:solidFill>
            </a:rPr>
            <a:t>        </a:t>
          </a:r>
          <a:r>
            <a:rPr lang="zh-CN" altLang="en-US" dirty="0">
              <a:solidFill>
                <a:schemeClr val="dk2"/>
              </a:solidFill>
            </a:rPr>
            <a:t>销售月份</a:t>
          </a:r>
          <a:r>
            <a:rPr lang="en-US" altLang="zh-CN" dirty="0">
              <a:solidFill>
                <a:schemeClr val="dk2"/>
              </a:solidFill>
            </a:rPr>
            <a:t>:object</a:t>
          </a:r>
          <a:endParaRPr lang="en-US" altLang="zh-CN" dirty="0">
            <a:solidFill>
              <a:schemeClr val="dk2"/>
            </a:solidFill>
          </a:endParaRPr>
        </a:p>
        <a:p>
          <a:pPr lvl="0">
            <a:lnSpc>
              <a:spcPct val="100000"/>
            </a:lnSpc>
            <a:spcBef>
              <a:spcPct val="0"/>
            </a:spcBef>
            <a:spcAft>
              <a:spcPct val="35000"/>
            </a:spcAft>
          </a:pPr>
          <a:r>
            <a:rPr lang="zh-CN" altLang="en-US" dirty="0">
              <a:solidFill>
                <a:schemeClr val="dk2"/>
              </a:solidFill>
            </a:rPr>
            <a:t>销售点类型：</a:t>
          </a:r>
          <a:r>
            <a:rPr lang="en-US" altLang="zh-CN" dirty="0">
              <a:solidFill>
                <a:schemeClr val="dk2"/>
              </a:solidFill>
            </a:rPr>
            <a:t>object        </a:t>
          </a:r>
          <a:r>
            <a:rPr lang="zh-CN" altLang="en-US" dirty="0">
              <a:solidFill>
                <a:schemeClr val="dk2"/>
              </a:solidFill>
            </a:rPr>
            <a:t>销售额</a:t>
          </a:r>
          <a:r>
            <a:rPr lang="en-US" altLang="zh-CN" dirty="0">
              <a:solidFill>
                <a:schemeClr val="dk2"/>
              </a:solidFill>
            </a:rPr>
            <a:t>(</a:t>
          </a:r>
          <a:r>
            <a:rPr lang="zh-CN" altLang="en-US" dirty="0">
              <a:solidFill>
                <a:schemeClr val="dk2"/>
              </a:solidFill>
            </a:rPr>
            <a:t>万元</a:t>
          </a:r>
          <a:r>
            <a:rPr lang="en-US" altLang="zh-CN" dirty="0">
              <a:solidFill>
                <a:schemeClr val="dk2"/>
              </a:solidFill>
            </a:rPr>
            <a:t>):float64</a:t>
          </a:r>
          <a:endParaRPr lang="zh-CN" altLang="en-US" dirty="0">
            <a:solidFill>
              <a:schemeClr val="dk2"/>
            </a:solidFill>
          </a:endParaRPr>
        </a:p>
      </dsp:txBody>
      <dsp:txXfrm>
        <a:off x="3326274" y="1593728"/>
        <a:ext cx="2917784" cy="729446"/>
      </dsp:txXfrm>
    </dsp:sp>
    <dsp:sp modelId="{708A0BDE-AD92-4635-9932-2493DCFB2A8D}">
      <dsp:nvSpPr>
        <dsp:cNvPr id="11" name="右箭头 10"/>
        <dsp:cNvSpPr/>
      </dsp:nvSpPr>
      <dsp:spPr bwMode="white">
        <a:xfrm rot="5399999">
          <a:off x="4738385" y="2369955"/>
          <a:ext cx="93562" cy="127653"/>
        </a:xfrm>
        <a:prstGeom prst="rightArrow">
          <a:avLst>
            <a:gd name="adj1" fmla="val 667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Xfrm rot="5399999">
        <a:off x="4738385" y="2369955"/>
        <a:ext cx="93562" cy="127653"/>
      </dsp:txXfrm>
    </dsp:sp>
    <dsp:sp modelId="{87CD5892-AF91-403C-A178-E66F2AC4C3D4}">
      <dsp:nvSpPr>
        <dsp:cNvPr id="12" name="圆角矩形 11"/>
        <dsp:cNvSpPr/>
      </dsp:nvSpPr>
      <dsp:spPr bwMode="white">
        <a:xfrm>
          <a:off x="3326274" y="2544389"/>
          <a:ext cx="2917784" cy="729446"/>
        </a:xfrm>
        <a:prstGeom prst="roundRect">
          <a:avLst>
            <a:gd name="adj" fmla="val 10000"/>
          </a:avLst>
        </a:prstGeom>
      </dsp:spPr>
      <dsp:style>
        <a:lnRef idx="2">
          <a:schemeClr val="dk2">
            <a:alpha val="90000"/>
          </a:schemeClr>
        </a:lnRef>
        <a:fillRef idx="1">
          <a:schemeClr val="lt1">
            <a:alpha val="90000"/>
            <a:tint val="40000"/>
          </a:schemeClr>
        </a:fillRef>
        <a:effectRef idx="0">
          <a:scrgbClr r="0" g="0" b="0"/>
        </a:effectRef>
        <a:fontRef idx="minor"/>
      </dsp:style>
      <dsp:txBody>
        <a:bodyPr vert="horz" wrap="square" lIns="12700" tIns="12700" rIns="12700" bIns="127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solidFill>
                <a:schemeClr val="dk2"/>
              </a:solidFill>
            </a:rPr>
            <a:t>共有四个字段，只有销售额是浮点类型，</a:t>
          </a:r>
          <a:endParaRPr lang="en-US" altLang="zh-CN" dirty="0">
            <a:solidFill>
              <a:schemeClr val="dk2"/>
            </a:solidFill>
          </a:endParaRPr>
        </a:p>
        <a:p>
          <a:pPr lvl="0">
            <a:lnSpc>
              <a:spcPct val="100000"/>
            </a:lnSpc>
            <a:spcBef>
              <a:spcPct val="0"/>
            </a:spcBef>
            <a:spcAft>
              <a:spcPct val="35000"/>
            </a:spcAft>
          </a:pPr>
          <a:r>
            <a:rPr lang="zh-CN" altLang="en-US" dirty="0">
              <a:solidFill>
                <a:schemeClr val="dk2"/>
              </a:solidFill>
            </a:rPr>
            <a:t>其他字段都是</a:t>
          </a:r>
          <a:r>
            <a:rPr lang="en-US" altLang="zh-CN" dirty="0">
              <a:solidFill>
                <a:schemeClr val="dk2"/>
              </a:solidFill>
            </a:rPr>
            <a:t>object</a:t>
          </a:r>
          <a:r>
            <a:rPr lang="zh-CN" altLang="en-US" dirty="0">
              <a:solidFill>
                <a:schemeClr val="dk2"/>
              </a:solidFill>
            </a:rPr>
            <a:t>类型</a:t>
          </a:r>
          <a:endParaRPr lang="en-US" altLang="zh-CN" dirty="0">
            <a:solidFill>
              <a:schemeClr val="dk2"/>
            </a:solidFill>
          </a:endParaRPr>
        </a:p>
        <a:p>
          <a:pPr lvl="0">
            <a:lnSpc>
              <a:spcPct val="100000"/>
            </a:lnSpc>
            <a:spcBef>
              <a:spcPct val="0"/>
            </a:spcBef>
            <a:spcAft>
              <a:spcPct val="35000"/>
            </a:spcAft>
          </a:pPr>
          <a:endParaRPr lang="zh-CN" altLang="en-US" dirty="0">
            <a:solidFill>
              <a:schemeClr val="dk2"/>
            </a:solidFill>
          </a:endParaRPr>
        </a:p>
      </dsp:txBody>
      <dsp:txXfrm>
        <a:off x="3326274" y="2544389"/>
        <a:ext cx="2917784" cy="729446"/>
      </dsp:txXfrm>
    </dsp:sp>
    <dsp:sp modelId="{C464BABB-5A14-493C-8BD4-947A00011DFE}">
      <dsp:nvSpPr>
        <dsp:cNvPr id="13" name="圆角矩形 12"/>
        <dsp:cNvSpPr/>
      </dsp:nvSpPr>
      <dsp:spPr bwMode="white">
        <a:xfrm>
          <a:off x="6652548" y="574885"/>
          <a:ext cx="2917784" cy="729446"/>
        </a:xfrm>
        <a:prstGeom prst="roundRect">
          <a:avLst>
            <a:gd name="adj" fmla="val 10000"/>
          </a:avLst>
        </a:prstGeom>
      </dsp:spPr>
      <dsp:style>
        <a:lnRef idx="2">
          <a:schemeClr val="dk2">
            <a:shade val="80000"/>
          </a:schemeClr>
        </a:lnRef>
        <a:fillRef idx="1">
          <a:schemeClr val="l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kern="1200" dirty="0" err="1">
              <a:solidFill>
                <a:srgbClr val="44546A">
                  <a:hueOff val="0"/>
                  <a:satOff val="0"/>
                  <a:lumOff val="0"/>
                  <a:alphaOff val="0"/>
                </a:srgbClr>
              </a:solidFill>
              <a:latin typeface="Arial" panose="020B0604020202020204"/>
              <a:ea typeface="微软雅黑" panose="020B0503020204020204" pitchFamily="34" charset="-122"/>
              <a:cs typeface="+mn-cs"/>
            </a:rPr>
            <a:t>data.describe</a:t>
          </a:r>
          <a:r>
            <a:rPr lang="en-US" altLang="zh-CN" sz="2000" kern="1200" dirty="0">
              <a:solidFill>
                <a:srgbClr val="44546A">
                  <a:hueOff val="0"/>
                  <a:satOff val="0"/>
                  <a:lumOff val="0"/>
                  <a:alphaOff val="0"/>
                </a:srgbClr>
              </a:solidFill>
              <a:latin typeface="Arial" panose="020B0604020202020204"/>
              <a:ea typeface="微软雅黑" panose="020B0503020204020204" pitchFamily="34" charset="-122"/>
              <a:cs typeface="+mn-cs"/>
            </a:rPr>
            <a:t>()</a:t>
          </a:r>
          <a:endParaRPr lang="zh-CN" altLang="en-US" sz="2000" kern="1200" dirty="0">
            <a:solidFill>
              <a:srgbClr val="44546A">
                <a:hueOff val="0"/>
                <a:satOff val="0"/>
                <a:lumOff val="0"/>
                <a:alphaOff val="0"/>
              </a:srgbClr>
            </a:solidFill>
            <a:latin typeface="Arial" panose="020B0604020202020204"/>
            <a:ea typeface="微软雅黑" panose="020B0503020204020204" pitchFamily="34" charset="-122"/>
            <a:cs typeface="+mn-cs"/>
          </a:endParaRPr>
        </a:p>
      </dsp:txBody>
      <dsp:txXfrm>
        <a:off x="6652548" y="574885"/>
        <a:ext cx="2917784" cy="729446"/>
      </dsp:txXfrm>
    </dsp:sp>
    <dsp:sp modelId="{269435E5-289D-4FB1-9667-B252373A60DC}">
      <dsp:nvSpPr>
        <dsp:cNvPr id="14" name="右箭头 13"/>
        <dsp:cNvSpPr/>
      </dsp:nvSpPr>
      <dsp:spPr bwMode="white">
        <a:xfrm rot="5400000">
          <a:off x="8066463" y="1330459"/>
          <a:ext cx="89955" cy="127653"/>
        </a:xfrm>
        <a:prstGeom prst="rightArrow">
          <a:avLst>
            <a:gd name="adj1" fmla="val 667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Xfrm rot="5400000">
        <a:off x="8066463" y="1330459"/>
        <a:ext cx="89955" cy="127653"/>
      </dsp:txXfrm>
    </dsp:sp>
    <dsp:sp modelId="{053E13D8-9331-47AB-9B97-020D01D7C896}">
      <dsp:nvSpPr>
        <dsp:cNvPr id="15" name="圆角矩形 14"/>
        <dsp:cNvSpPr/>
      </dsp:nvSpPr>
      <dsp:spPr bwMode="white">
        <a:xfrm>
          <a:off x="6652548" y="1484240"/>
          <a:ext cx="2917784" cy="729446"/>
        </a:xfrm>
        <a:prstGeom prst="roundRect">
          <a:avLst>
            <a:gd name="adj" fmla="val 10000"/>
          </a:avLst>
        </a:prstGeom>
      </dsp:spPr>
      <dsp:style>
        <a:lnRef idx="2">
          <a:schemeClr val="dk2">
            <a:alpha val="90000"/>
          </a:schemeClr>
        </a:lnRef>
        <a:fillRef idx="1">
          <a:schemeClr val="lt1">
            <a:alpha val="90000"/>
            <a:tint val="40000"/>
          </a:schemeClr>
        </a:fillRef>
        <a:effectRef idx="0">
          <a:scrgbClr r="0" g="0" b="0"/>
        </a:effectRef>
        <a:fontRef idx="minor"/>
      </dsp:style>
      <dsp:txBody>
        <a:bodyPr lIns="12700" tIns="12700" rIns="12700" bIns="12700" anchor="ctr"/>
        <a:lstStyle>
          <a:lvl1pPr algn="ctr">
            <a:defRPr sz="10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endParaRPr lang="zh-CN" altLang="en-US" dirty="0">
            <a:solidFill>
              <a:schemeClr val="dk2"/>
            </a:solidFill>
          </a:endParaRPr>
        </a:p>
      </dsp:txBody>
      <dsp:txXfrm>
        <a:off x="6652548" y="1484240"/>
        <a:ext cx="2917784" cy="72944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rSet qsTypeId="urn:microsoft.com/office/officeart/2005/8/quickstyle/simple5"/>
        </dgm:pt>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95B37-1737-4904-BA4C-9035B5BC68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E0238-66D2-479A-90AE-E06ED5AA9D8A}"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spd="slow">
    <p:random/>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631998" y="2347835"/>
            <a:ext cx="3893054" cy="2444856"/>
          </a:xfrm>
          <a:custGeom>
            <a:avLst/>
            <a:gdLst>
              <a:gd name="connsiteX0" fmla="*/ 0 w 3893054"/>
              <a:gd name="connsiteY0" fmla="*/ 0 h 2444856"/>
              <a:gd name="connsiteX1" fmla="*/ 3893054 w 3893054"/>
              <a:gd name="connsiteY1" fmla="*/ 0 h 2444856"/>
              <a:gd name="connsiteX2" fmla="*/ 3893054 w 3893054"/>
              <a:gd name="connsiteY2" fmla="*/ 2444856 h 2444856"/>
              <a:gd name="connsiteX3" fmla="*/ 0 w 3893054"/>
              <a:gd name="connsiteY3" fmla="*/ 2444856 h 2444856"/>
            </a:gdLst>
            <a:ahLst/>
            <a:cxnLst>
              <a:cxn ang="0">
                <a:pos x="connsiteX0" y="connsiteY0"/>
              </a:cxn>
              <a:cxn ang="0">
                <a:pos x="connsiteX1" y="connsiteY1"/>
              </a:cxn>
              <a:cxn ang="0">
                <a:pos x="connsiteX2" y="connsiteY2"/>
              </a:cxn>
              <a:cxn ang="0">
                <a:pos x="connsiteX3" y="connsiteY3"/>
              </a:cxn>
            </a:cxnLst>
            <a:rect l="l" t="t" r="r" b="b"/>
            <a:pathLst>
              <a:path w="3893054" h="2444856">
                <a:moveTo>
                  <a:pt x="0" y="0"/>
                </a:moveTo>
                <a:lnTo>
                  <a:pt x="3893054" y="0"/>
                </a:lnTo>
                <a:lnTo>
                  <a:pt x="3893054" y="2444856"/>
                </a:lnTo>
                <a:lnTo>
                  <a:pt x="0" y="2444856"/>
                </a:lnTo>
                <a:close/>
              </a:path>
            </a:pathLst>
          </a:custGeom>
        </p:spPr>
        <p:txBody>
          <a:bodyPr wrap="square">
            <a:noAutofit/>
          </a:bodyPr>
          <a:lstStyle/>
          <a:p>
            <a:endParaRPr lang="zh-CN" altLang="en-US"/>
          </a:p>
        </p:txBody>
      </p:sp>
    </p:spTree>
  </p:cSld>
  <p:clrMapOvr>
    <a:masterClrMapping/>
  </p:clrMapOvr>
  <p:transition spd="slow">
    <p:random/>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290610" y="2116462"/>
            <a:ext cx="4533900" cy="2041838"/>
          </a:xfrm>
          <a:custGeom>
            <a:avLst/>
            <a:gdLst>
              <a:gd name="connsiteX0" fmla="*/ 0 w 4533900"/>
              <a:gd name="connsiteY0" fmla="*/ 0 h 2041838"/>
              <a:gd name="connsiteX1" fmla="*/ 4533900 w 4533900"/>
              <a:gd name="connsiteY1" fmla="*/ 0 h 2041838"/>
              <a:gd name="connsiteX2" fmla="*/ 4533900 w 4533900"/>
              <a:gd name="connsiteY2" fmla="*/ 2041838 h 2041838"/>
              <a:gd name="connsiteX3" fmla="*/ 0 w 4533900"/>
              <a:gd name="connsiteY3" fmla="*/ 2041838 h 2041838"/>
            </a:gdLst>
            <a:ahLst/>
            <a:cxnLst>
              <a:cxn ang="0">
                <a:pos x="connsiteX0" y="connsiteY0"/>
              </a:cxn>
              <a:cxn ang="0">
                <a:pos x="connsiteX1" y="connsiteY1"/>
              </a:cxn>
              <a:cxn ang="0">
                <a:pos x="connsiteX2" y="connsiteY2"/>
              </a:cxn>
              <a:cxn ang="0">
                <a:pos x="connsiteX3" y="connsiteY3"/>
              </a:cxn>
            </a:cxnLst>
            <a:rect l="l" t="t" r="r" b="b"/>
            <a:pathLst>
              <a:path w="4533900" h="2041838">
                <a:moveTo>
                  <a:pt x="0" y="0"/>
                </a:moveTo>
                <a:lnTo>
                  <a:pt x="4533900" y="0"/>
                </a:lnTo>
                <a:lnTo>
                  <a:pt x="4533900" y="2041838"/>
                </a:lnTo>
                <a:lnTo>
                  <a:pt x="0" y="2041838"/>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6367490" y="2116462"/>
            <a:ext cx="4533900" cy="2041838"/>
          </a:xfrm>
          <a:custGeom>
            <a:avLst/>
            <a:gdLst>
              <a:gd name="connsiteX0" fmla="*/ 0 w 4533900"/>
              <a:gd name="connsiteY0" fmla="*/ 0 h 2041838"/>
              <a:gd name="connsiteX1" fmla="*/ 4533900 w 4533900"/>
              <a:gd name="connsiteY1" fmla="*/ 0 h 2041838"/>
              <a:gd name="connsiteX2" fmla="*/ 4533900 w 4533900"/>
              <a:gd name="connsiteY2" fmla="*/ 2041838 h 2041838"/>
              <a:gd name="connsiteX3" fmla="*/ 0 w 4533900"/>
              <a:gd name="connsiteY3" fmla="*/ 2041838 h 2041838"/>
            </a:gdLst>
            <a:ahLst/>
            <a:cxnLst>
              <a:cxn ang="0">
                <a:pos x="connsiteX0" y="connsiteY0"/>
              </a:cxn>
              <a:cxn ang="0">
                <a:pos x="connsiteX1" y="connsiteY1"/>
              </a:cxn>
              <a:cxn ang="0">
                <a:pos x="connsiteX2" y="connsiteY2"/>
              </a:cxn>
              <a:cxn ang="0">
                <a:pos x="connsiteX3" y="connsiteY3"/>
              </a:cxn>
            </a:cxnLst>
            <a:rect l="l" t="t" r="r" b="b"/>
            <a:pathLst>
              <a:path w="4533900" h="2041838">
                <a:moveTo>
                  <a:pt x="0" y="0"/>
                </a:moveTo>
                <a:lnTo>
                  <a:pt x="4533900" y="0"/>
                </a:lnTo>
                <a:lnTo>
                  <a:pt x="4533900" y="2041838"/>
                </a:lnTo>
                <a:lnTo>
                  <a:pt x="0" y="2041838"/>
                </a:lnTo>
                <a:close/>
              </a:path>
            </a:pathLst>
          </a:custGeom>
        </p:spPr>
        <p:txBody>
          <a:bodyPr wrap="square">
            <a:noAutofit/>
          </a:bodyPr>
          <a:lstStyle/>
          <a:p>
            <a:endParaRPr lang="zh-CN" altLang="en-US"/>
          </a:p>
        </p:txBody>
      </p:sp>
    </p:spTree>
  </p:cSld>
  <p:clrMapOvr>
    <a:masterClrMapping/>
  </p:clrMapOvr>
  <p:transition spd="slow">
    <p:random/>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7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8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8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8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8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8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695326" y="2825199"/>
            <a:ext cx="3035029" cy="2775100"/>
          </a:xfrm>
          <a:custGeom>
            <a:avLst/>
            <a:gdLst>
              <a:gd name="connsiteX0" fmla="*/ 0 w 3035029"/>
              <a:gd name="connsiteY0" fmla="*/ 0 h 2775100"/>
              <a:gd name="connsiteX1" fmla="*/ 3035029 w 3035029"/>
              <a:gd name="connsiteY1" fmla="*/ 0 h 2775100"/>
              <a:gd name="connsiteX2" fmla="*/ 3035029 w 3035029"/>
              <a:gd name="connsiteY2" fmla="*/ 2775100 h 2775100"/>
              <a:gd name="connsiteX3" fmla="*/ 0 w 3035029"/>
              <a:gd name="connsiteY3" fmla="*/ 2775100 h 2775100"/>
            </a:gdLst>
            <a:ahLst/>
            <a:cxnLst>
              <a:cxn ang="0">
                <a:pos x="connsiteX0" y="connsiteY0"/>
              </a:cxn>
              <a:cxn ang="0">
                <a:pos x="connsiteX1" y="connsiteY1"/>
              </a:cxn>
              <a:cxn ang="0">
                <a:pos x="connsiteX2" y="connsiteY2"/>
              </a:cxn>
              <a:cxn ang="0">
                <a:pos x="connsiteX3" y="connsiteY3"/>
              </a:cxn>
            </a:cxnLst>
            <a:rect l="l" t="t" r="r" b="b"/>
            <a:pathLst>
              <a:path w="3035029" h="2775100">
                <a:moveTo>
                  <a:pt x="0" y="0"/>
                </a:moveTo>
                <a:lnTo>
                  <a:pt x="3035029" y="0"/>
                </a:lnTo>
                <a:lnTo>
                  <a:pt x="3035029" y="2775100"/>
                </a:lnTo>
                <a:lnTo>
                  <a:pt x="0" y="27751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3817904" y="2825199"/>
            <a:ext cx="2509737" cy="1353686"/>
          </a:xfrm>
          <a:custGeom>
            <a:avLst/>
            <a:gdLst>
              <a:gd name="connsiteX0" fmla="*/ 0 w 2509737"/>
              <a:gd name="connsiteY0" fmla="*/ 0 h 1353686"/>
              <a:gd name="connsiteX1" fmla="*/ 2509737 w 2509737"/>
              <a:gd name="connsiteY1" fmla="*/ 0 h 1353686"/>
              <a:gd name="connsiteX2" fmla="*/ 2509737 w 2509737"/>
              <a:gd name="connsiteY2" fmla="*/ 1353686 h 1353686"/>
              <a:gd name="connsiteX3" fmla="*/ 0 w 2509737"/>
              <a:gd name="connsiteY3" fmla="*/ 1353686 h 1353686"/>
            </a:gdLst>
            <a:ahLst/>
            <a:cxnLst>
              <a:cxn ang="0">
                <a:pos x="connsiteX0" y="connsiteY0"/>
              </a:cxn>
              <a:cxn ang="0">
                <a:pos x="connsiteX1" y="connsiteY1"/>
              </a:cxn>
              <a:cxn ang="0">
                <a:pos x="connsiteX2" y="connsiteY2"/>
              </a:cxn>
              <a:cxn ang="0">
                <a:pos x="connsiteX3" y="connsiteY3"/>
              </a:cxn>
            </a:cxnLst>
            <a:rect l="l" t="t" r="r" b="b"/>
            <a:pathLst>
              <a:path w="2509737" h="1353686">
                <a:moveTo>
                  <a:pt x="0" y="0"/>
                </a:moveTo>
                <a:lnTo>
                  <a:pt x="2509737" y="0"/>
                </a:lnTo>
                <a:lnTo>
                  <a:pt x="2509737" y="1353686"/>
                </a:lnTo>
                <a:lnTo>
                  <a:pt x="0" y="1353686"/>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3817904" y="4247411"/>
            <a:ext cx="2509737" cy="1352888"/>
          </a:xfrm>
          <a:custGeom>
            <a:avLst/>
            <a:gdLst>
              <a:gd name="connsiteX0" fmla="*/ 0 w 2509737"/>
              <a:gd name="connsiteY0" fmla="*/ 0 h 1352888"/>
              <a:gd name="connsiteX1" fmla="*/ 2509737 w 2509737"/>
              <a:gd name="connsiteY1" fmla="*/ 0 h 1352888"/>
              <a:gd name="connsiteX2" fmla="*/ 2509737 w 2509737"/>
              <a:gd name="connsiteY2" fmla="*/ 1352888 h 1352888"/>
              <a:gd name="connsiteX3" fmla="*/ 0 w 2509737"/>
              <a:gd name="connsiteY3" fmla="*/ 1352888 h 1352888"/>
            </a:gdLst>
            <a:ahLst/>
            <a:cxnLst>
              <a:cxn ang="0">
                <a:pos x="connsiteX0" y="connsiteY0"/>
              </a:cxn>
              <a:cxn ang="0">
                <a:pos x="connsiteX1" y="connsiteY1"/>
              </a:cxn>
              <a:cxn ang="0">
                <a:pos x="connsiteX2" y="connsiteY2"/>
              </a:cxn>
              <a:cxn ang="0">
                <a:pos x="connsiteX3" y="connsiteY3"/>
              </a:cxn>
            </a:cxnLst>
            <a:rect l="l" t="t" r="r" b="b"/>
            <a:pathLst>
              <a:path w="2509737" h="1352888">
                <a:moveTo>
                  <a:pt x="0" y="0"/>
                </a:moveTo>
                <a:lnTo>
                  <a:pt x="2509737" y="0"/>
                </a:lnTo>
                <a:lnTo>
                  <a:pt x="2509737" y="1352888"/>
                </a:lnTo>
                <a:lnTo>
                  <a:pt x="0" y="1352888"/>
                </a:lnTo>
                <a:close/>
              </a:path>
            </a:pathLst>
          </a:custGeom>
        </p:spPr>
        <p:txBody>
          <a:bodyPr wrap="square">
            <a:noAutofit/>
          </a:bodyPr>
          <a:lstStyle/>
          <a:p>
            <a:endParaRPr lang="zh-CN" altLang="en-US"/>
          </a:p>
        </p:txBody>
      </p:sp>
    </p:spTree>
  </p:cSld>
  <p:clrMapOvr>
    <a:masterClrMapping/>
  </p:clrMapOvr>
  <p:transition spd="slow">
    <p:random/>
  </p:transition>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8" name="图片占位符 17"/>
          <p:cNvSpPr>
            <a:spLocks noGrp="1"/>
          </p:cNvSpPr>
          <p:nvPr>
            <p:ph type="pic" sz="quarter" idx="10"/>
          </p:nvPr>
        </p:nvSpPr>
        <p:spPr>
          <a:xfrm>
            <a:off x="782409" y="2917140"/>
            <a:ext cx="3837764" cy="2344365"/>
          </a:xfrm>
          <a:custGeom>
            <a:avLst/>
            <a:gdLst>
              <a:gd name="connsiteX0" fmla="*/ 0 w 3837764"/>
              <a:gd name="connsiteY0" fmla="*/ 0 h 2344365"/>
              <a:gd name="connsiteX1" fmla="*/ 3837764 w 3837764"/>
              <a:gd name="connsiteY1" fmla="*/ 0 h 2344365"/>
              <a:gd name="connsiteX2" fmla="*/ 3837764 w 3837764"/>
              <a:gd name="connsiteY2" fmla="*/ 2344365 h 2344365"/>
              <a:gd name="connsiteX3" fmla="*/ 0 w 3837764"/>
              <a:gd name="connsiteY3" fmla="*/ 2344365 h 2344365"/>
            </a:gdLst>
            <a:ahLst/>
            <a:cxnLst>
              <a:cxn ang="0">
                <a:pos x="connsiteX0" y="connsiteY0"/>
              </a:cxn>
              <a:cxn ang="0">
                <a:pos x="connsiteX1" y="connsiteY1"/>
              </a:cxn>
              <a:cxn ang="0">
                <a:pos x="connsiteX2" y="connsiteY2"/>
              </a:cxn>
              <a:cxn ang="0">
                <a:pos x="connsiteX3" y="connsiteY3"/>
              </a:cxn>
            </a:cxnLst>
            <a:rect l="l" t="t" r="r" b="b"/>
            <a:pathLst>
              <a:path w="3837764" h="2344365">
                <a:moveTo>
                  <a:pt x="0" y="0"/>
                </a:moveTo>
                <a:lnTo>
                  <a:pt x="3837764" y="0"/>
                </a:lnTo>
                <a:lnTo>
                  <a:pt x="3837764" y="2344365"/>
                </a:lnTo>
                <a:lnTo>
                  <a:pt x="0" y="2344365"/>
                </a:lnTo>
                <a:close/>
              </a:path>
            </a:pathLst>
          </a:custGeom>
        </p:spPr>
        <p:txBody>
          <a:bodyPr wrap="square">
            <a:noAutofit/>
          </a:bodyPr>
          <a:lstStyle/>
          <a:p>
            <a:endParaRPr lang="zh-CN" altLang="en-US"/>
          </a:p>
        </p:txBody>
      </p:sp>
      <p:sp>
        <p:nvSpPr>
          <p:cNvPr id="17" name="图片占位符 16"/>
          <p:cNvSpPr>
            <a:spLocks noGrp="1"/>
          </p:cNvSpPr>
          <p:nvPr>
            <p:ph type="pic" sz="quarter" idx="11"/>
          </p:nvPr>
        </p:nvSpPr>
        <p:spPr>
          <a:xfrm>
            <a:off x="4764265" y="2917140"/>
            <a:ext cx="1687951" cy="2344365"/>
          </a:xfrm>
          <a:custGeom>
            <a:avLst/>
            <a:gdLst>
              <a:gd name="connsiteX0" fmla="*/ 0 w 1687951"/>
              <a:gd name="connsiteY0" fmla="*/ 0 h 2344365"/>
              <a:gd name="connsiteX1" fmla="*/ 1687951 w 1687951"/>
              <a:gd name="connsiteY1" fmla="*/ 0 h 2344365"/>
              <a:gd name="connsiteX2" fmla="*/ 1687951 w 1687951"/>
              <a:gd name="connsiteY2" fmla="*/ 2344365 h 2344365"/>
              <a:gd name="connsiteX3" fmla="*/ 0 w 1687951"/>
              <a:gd name="connsiteY3" fmla="*/ 2344365 h 2344365"/>
            </a:gdLst>
            <a:ahLst/>
            <a:cxnLst>
              <a:cxn ang="0">
                <a:pos x="connsiteX0" y="connsiteY0"/>
              </a:cxn>
              <a:cxn ang="0">
                <a:pos x="connsiteX1" y="connsiteY1"/>
              </a:cxn>
              <a:cxn ang="0">
                <a:pos x="connsiteX2" y="connsiteY2"/>
              </a:cxn>
              <a:cxn ang="0">
                <a:pos x="connsiteX3" y="connsiteY3"/>
              </a:cxn>
            </a:cxnLst>
            <a:rect l="l" t="t" r="r" b="b"/>
            <a:pathLst>
              <a:path w="1687951" h="2344365">
                <a:moveTo>
                  <a:pt x="0" y="0"/>
                </a:moveTo>
                <a:lnTo>
                  <a:pt x="1687951" y="0"/>
                </a:lnTo>
                <a:lnTo>
                  <a:pt x="1687951" y="2344365"/>
                </a:lnTo>
                <a:lnTo>
                  <a:pt x="0" y="2344365"/>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6596308" y="2917140"/>
            <a:ext cx="1687951" cy="2344365"/>
          </a:xfrm>
          <a:custGeom>
            <a:avLst/>
            <a:gdLst>
              <a:gd name="connsiteX0" fmla="*/ 0 w 1687951"/>
              <a:gd name="connsiteY0" fmla="*/ 0 h 2344365"/>
              <a:gd name="connsiteX1" fmla="*/ 1687951 w 1687951"/>
              <a:gd name="connsiteY1" fmla="*/ 0 h 2344365"/>
              <a:gd name="connsiteX2" fmla="*/ 1687951 w 1687951"/>
              <a:gd name="connsiteY2" fmla="*/ 2344365 h 2344365"/>
              <a:gd name="connsiteX3" fmla="*/ 0 w 1687951"/>
              <a:gd name="connsiteY3" fmla="*/ 2344365 h 2344365"/>
            </a:gdLst>
            <a:ahLst/>
            <a:cxnLst>
              <a:cxn ang="0">
                <a:pos x="connsiteX0" y="connsiteY0"/>
              </a:cxn>
              <a:cxn ang="0">
                <a:pos x="connsiteX1" y="connsiteY1"/>
              </a:cxn>
              <a:cxn ang="0">
                <a:pos x="connsiteX2" y="connsiteY2"/>
              </a:cxn>
              <a:cxn ang="0">
                <a:pos x="connsiteX3" y="connsiteY3"/>
              </a:cxn>
            </a:cxnLst>
            <a:rect l="l" t="t" r="r" b="b"/>
            <a:pathLst>
              <a:path w="1687951" h="2344365">
                <a:moveTo>
                  <a:pt x="0" y="0"/>
                </a:moveTo>
                <a:lnTo>
                  <a:pt x="1687951" y="0"/>
                </a:lnTo>
                <a:lnTo>
                  <a:pt x="1687951" y="2344365"/>
                </a:lnTo>
                <a:lnTo>
                  <a:pt x="0" y="234436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428351" y="2917140"/>
            <a:ext cx="2999767" cy="2355251"/>
          </a:xfrm>
          <a:custGeom>
            <a:avLst/>
            <a:gdLst>
              <a:gd name="connsiteX0" fmla="*/ 1754223 w 2999767"/>
              <a:gd name="connsiteY0" fmla="*/ 1325089 h 2355251"/>
              <a:gd name="connsiteX1" fmla="*/ 2999767 w 2999767"/>
              <a:gd name="connsiteY1" fmla="*/ 1325089 h 2355251"/>
              <a:gd name="connsiteX2" fmla="*/ 2999767 w 2999767"/>
              <a:gd name="connsiteY2" fmla="*/ 2355251 h 2355251"/>
              <a:gd name="connsiteX3" fmla="*/ 1754223 w 2999767"/>
              <a:gd name="connsiteY3" fmla="*/ 2355251 h 2355251"/>
              <a:gd name="connsiteX4" fmla="*/ 1 w 2999767"/>
              <a:gd name="connsiteY4" fmla="*/ 1325089 h 2355251"/>
              <a:gd name="connsiteX5" fmla="*/ 1610131 w 2999767"/>
              <a:gd name="connsiteY5" fmla="*/ 1325089 h 2355251"/>
              <a:gd name="connsiteX6" fmla="*/ 1610131 w 2999767"/>
              <a:gd name="connsiteY6" fmla="*/ 2355251 h 2355251"/>
              <a:gd name="connsiteX7" fmla="*/ 1 w 2999767"/>
              <a:gd name="connsiteY7" fmla="*/ 2355251 h 2355251"/>
              <a:gd name="connsiteX8" fmla="*/ 0 w 2999767"/>
              <a:gd name="connsiteY8" fmla="*/ 0 h 2355251"/>
              <a:gd name="connsiteX9" fmla="*/ 2999767 w 2999767"/>
              <a:gd name="connsiteY9" fmla="*/ 0 h 2355251"/>
              <a:gd name="connsiteX10" fmla="*/ 2999767 w 2999767"/>
              <a:gd name="connsiteY10" fmla="*/ 1195095 h 2355251"/>
              <a:gd name="connsiteX11" fmla="*/ 0 w 2999767"/>
              <a:gd name="connsiteY11" fmla="*/ 1195095 h 2355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99767" h="2355251">
                <a:moveTo>
                  <a:pt x="1754223" y="1325089"/>
                </a:moveTo>
                <a:lnTo>
                  <a:pt x="2999767" y="1325089"/>
                </a:lnTo>
                <a:lnTo>
                  <a:pt x="2999767" y="2355251"/>
                </a:lnTo>
                <a:lnTo>
                  <a:pt x="1754223" y="2355251"/>
                </a:lnTo>
                <a:close/>
                <a:moveTo>
                  <a:pt x="1" y="1325089"/>
                </a:moveTo>
                <a:lnTo>
                  <a:pt x="1610131" y="1325089"/>
                </a:lnTo>
                <a:lnTo>
                  <a:pt x="1610131" y="2355251"/>
                </a:lnTo>
                <a:lnTo>
                  <a:pt x="1" y="2355251"/>
                </a:lnTo>
                <a:close/>
                <a:moveTo>
                  <a:pt x="0" y="0"/>
                </a:moveTo>
                <a:lnTo>
                  <a:pt x="2999767" y="0"/>
                </a:lnTo>
                <a:lnTo>
                  <a:pt x="2999767" y="1195095"/>
                </a:lnTo>
                <a:lnTo>
                  <a:pt x="0" y="1195095"/>
                </a:lnTo>
                <a:close/>
              </a:path>
            </a:pathLst>
          </a:custGeom>
        </p:spPr>
        <p:txBody>
          <a:bodyPr wrap="square">
            <a:noAutofit/>
          </a:bodyPr>
          <a:lstStyle/>
          <a:p>
            <a:endParaRPr lang="zh-CN" altLang="en-US"/>
          </a:p>
        </p:txBody>
      </p:sp>
    </p:spTree>
  </p:cSld>
  <p:clrMapOvr>
    <a:masterClrMapping/>
  </p:clrMapOvr>
  <p:transition spd="slow">
    <p:random/>
  </p:transition>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925121" y="1781251"/>
            <a:ext cx="3956718" cy="3956716"/>
          </a:xfrm>
          <a:custGeom>
            <a:avLst/>
            <a:gdLst>
              <a:gd name="connsiteX0" fmla="*/ 1978359 w 3956718"/>
              <a:gd name="connsiteY0" fmla="*/ 0 h 3956716"/>
              <a:gd name="connsiteX1" fmla="*/ 3956718 w 3956718"/>
              <a:gd name="connsiteY1" fmla="*/ 1978358 h 3956716"/>
              <a:gd name="connsiteX2" fmla="*/ 1978359 w 3956718"/>
              <a:gd name="connsiteY2" fmla="*/ 3956716 h 3956716"/>
              <a:gd name="connsiteX3" fmla="*/ 0 w 3956718"/>
              <a:gd name="connsiteY3" fmla="*/ 1978358 h 3956716"/>
              <a:gd name="connsiteX4" fmla="*/ 1978359 w 3956718"/>
              <a:gd name="connsiteY4" fmla="*/ 0 h 395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6718" h="3956716">
                <a:moveTo>
                  <a:pt x="1978359" y="0"/>
                </a:moveTo>
                <a:cubicBezTo>
                  <a:pt x="3070977" y="0"/>
                  <a:pt x="3956718" y="885741"/>
                  <a:pt x="3956718" y="1978358"/>
                </a:cubicBezTo>
                <a:cubicBezTo>
                  <a:pt x="3956718" y="3070975"/>
                  <a:pt x="3070977" y="3956716"/>
                  <a:pt x="1978359" y="3956716"/>
                </a:cubicBezTo>
                <a:cubicBezTo>
                  <a:pt x="885741" y="3956716"/>
                  <a:pt x="0" y="3070975"/>
                  <a:pt x="0" y="1978358"/>
                </a:cubicBezTo>
                <a:cubicBezTo>
                  <a:pt x="0" y="885741"/>
                  <a:pt x="885741" y="0"/>
                  <a:pt x="1978359"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6555402" y="3091543"/>
            <a:ext cx="1336134" cy="1336132"/>
          </a:xfrm>
          <a:custGeom>
            <a:avLst/>
            <a:gdLst>
              <a:gd name="connsiteX0" fmla="*/ 668067 w 1336134"/>
              <a:gd name="connsiteY0" fmla="*/ 0 h 1336132"/>
              <a:gd name="connsiteX1" fmla="*/ 1336134 w 1336134"/>
              <a:gd name="connsiteY1" fmla="*/ 668066 h 1336132"/>
              <a:gd name="connsiteX2" fmla="*/ 668067 w 1336134"/>
              <a:gd name="connsiteY2" fmla="*/ 1336132 h 1336132"/>
              <a:gd name="connsiteX3" fmla="*/ 0 w 1336134"/>
              <a:gd name="connsiteY3" fmla="*/ 668066 h 1336132"/>
              <a:gd name="connsiteX4" fmla="*/ 668067 w 1336134"/>
              <a:gd name="connsiteY4" fmla="*/ 0 h 133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134" h="1336132">
                <a:moveTo>
                  <a:pt x="668067" y="0"/>
                </a:moveTo>
                <a:cubicBezTo>
                  <a:pt x="1037030" y="0"/>
                  <a:pt x="1336134" y="299103"/>
                  <a:pt x="1336134" y="668066"/>
                </a:cubicBezTo>
                <a:cubicBezTo>
                  <a:pt x="1336134" y="1037029"/>
                  <a:pt x="1037030" y="1336132"/>
                  <a:pt x="668067" y="1336132"/>
                </a:cubicBezTo>
                <a:cubicBezTo>
                  <a:pt x="299104" y="1336132"/>
                  <a:pt x="0" y="1037029"/>
                  <a:pt x="0" y="668066"/>
                </a:cubicBezTo>
                <a:cubicBezTo>
                  <a:pt x="0" y="299103"/>
                  <a:pt x="299104" y="0"/>
                  <a:pt x="668067"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9555621" y="3091543"/>
            <a:ext cx="1336134" cy="1336132"/>
          </a:xfrm>
          <a:custGeom>
            <a:avLst/>
            <a:gdLst>
              <a:gd name="connsiteX0" fmla="*/ 668067 w 1336134"/>
              <a:gd name="connsiteY0" fmla="*/ 0 h 1336132"/>
              <a:gd name="connsiteX1" fmla="*/ 1336134 w 1336134"/>
              <a:gd name="connsiteY1" fmla="*/ 668066 h 1336132"/>
              <a:gd name="connsiteX2" fmla="*/ 668067 w 1336134"/>
              <a:gd name="connsiteY2" fmla="*/ 1336132 h 1336132"/>
              <a:gd name="connsiteX3" fmla="*/ 0 w 1336134"/>
              <a:gd name="connsiteY3" fmla="*/ 668066 h 1336132"/>
              <a:gd name="connsiteX4" fmla="*/ 668067 w 1336134"/>
              <a:gd name="connsiteY4" fmla="*/ 0 h 133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134" h="1336132">
                <a:moveTo>
                  <a:pt x="668067" y="0"/>
                </a:moveTo>
                <a:cubicBezTo>
                  <a:pt x="1037030" y="0"/>
                  <a:pt x="1336134" y="299103"/>
                  <a:pt x="1336134" y="668066"/>
                </a:cubicBezTo>
                <a:cubicBezTo>
                  <a:pt x="1336134" y="1037029"/>
                  <a:pt x="1037030" y="1336132"/>
                  <a:pt x="668067" y="1336132"/>
                </a:cubicBezTo>
                <a:cubicBezTo>
                  <a:pt x="299104" y="1336132"/>
                  <a:pt x="0" y="1037029"/>
                  <a:pt x="0" y="668066"/>
                </a:cubicBezTo>
                <a:cubicBezTo>
                  <a:pt x="0" y="299103"/>
                  <a:pt x="299104" y="0"/>
                  <a:pt x="668067" y="0"/>
                </a:cubicBezTo>
                <a:close/>
              </a:path>
            </a:pathLst>
          </a:custGeom>
        </p:spPr>
        <p:txBody>
          <a:bodyPr wrap="square">
            <a:noAutofit/>
          </a:bodyPr>
          <a:lstStyle/>
          <a:p>
            <a:endParaRPr lang="zh-CN" altLang="en-US"/>
          </a:p>
        </p:txBody>
      </p:sp>
    </p:spTree>
  </p:cSld>
  <p:clrMapOvr>
    <a:masterClrMapping/>
  </p:clrMapOvr>
  <p:transition spd="slow">
    <p:random/>
  </p:transition>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ransition spd="slow">
    <p:random/>
  </p:transition>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spd="slow">
    <p:rand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spd="slow">
    <p:rand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95" Type="http://schemas.openxmlformats.org/officeDocument/2006/relationships/theme" Target="../theme/theme1.xml"/><Relationship Id="rId94" Type="http://schemas.openxmlformats.org/officeDocument/2006/relationships/image" Target="../media/image1.png"/><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6.xml"/><Relationship Id="rId2" Type="http://schemas.openxmlformats.org/officeDocument/2006/relationships/slideLayout" Target="../slideLayouts/slideLayout95.xml"/><Relationship Id="rId1"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4"/>
          <a:stretch>
            <a:fillRect/>
          </a:stretch>
        </p:blipFill>
        <p:spPr>
          <a:xfrm>
            <a:off x="999302" y="1392075"/>
            <a:ext cx="10193395" cy="48528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Lst>
  <p:transition spd="slow">
    <p:random/>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transition spd="slow">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tags" Target="../tags/tag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90.xml"/><Relationship Id="rId3" Type="http://schemas.openxmlformats.org/officeDocument/2006/relationships/themeOverride" Target="../theme/themeOverride2.xml"/><Relationship Id="rId2" Type="http://schemas.openxmlformats.org/officeDocument/2006/relationships/image" Target="../media/image12.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90.xml"/><Relationship Id="rId4" Type="http://schemas.openxmlformats.org/officeDocument/2006/relationships/tags" Target="../tags/tag9.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6.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image" Target="../media/image17.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90.xml"/><Relationship Id="rId3" Type="http://schemas.microsoft.com/office/2007/relationships/hdphoto" Target="../media/image19.wdp"/><Relationship Id="rId2" Type="http://schemas.openxmlformats.org/officeDocument/2006/relationships/image" Target="../media/image18.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7" Type="http://schemas.openxmlformats.org/officeDocument/2006/relationships/notesSlide" Target="../notesSlides/notesSlide6.xml"/><Relationship Id="rId16" Type="http://schemas.openxmlformats.org/officeDocument/2006/relationships/slideLayout" Target="../slideLayouts/slideLayout2.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tags" Target="../tags/tag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_图片 4"/>
          <p:cNvPicPr>
            <a:picLocks noChangeAspect="1"/>
          </p:cNvPicPr>
          <p:nvPr>
            <p:custDataLst>
              <p:tags r:id="rId1"/>
            </p:custDataLst>
          </p:nvPr>
        </p:nvPicPr>
        <p:blipFill rotWithShape="1">
          <a:blip r:embed="rId2"/>
          <a:srcRect l="1719" t="1719" r="1719" b="1719"/>
          <a:stretch>
            <a:fillRect/>
          </a:stretch>
        </p:blipFill>
        <p:spPr>
          <a:xfrm>
            <a:off x="0" y="0"/>
            <a:ext cx="12192635" cy="6858635"/>
          </a:xfrm>
          <a:prstGeom prst="rect">
            <a:avLst/>
          </a:prstGeom>
        </p:spPr>
      </p:pic>
      <p:pic>
        <p:nvPicPr>
          <p:cNvPr id="3" name="PA_图片 2"/>
          <p:cNvPicPr>
            <a:picLocks noChangeAspect="1"/>
          </p:cNvPicPr>
          <p:nvPr>
            <p:custDataLst>
              <p:tags r:id="rId3"/>
            </p:custDataLst>
          </p:nvPr>
        </p:nvPicPr>
        <p:blipFill>
          <a:blip r:embed="rId4"/>
          <a:stretch>
            <a:fillRect/>
          </a:stretch>
        </p:blipFill>
        <p:spPr>
          <a:xfrm>
            <a:off x="4209143" y="871142"/>
            <a:ext cx="3773714" cy="2456844"/>
          </a:xfrm>
          <a:prstGeom prst="rect">
            <a:avLst/>
          </a:prstGeom>
        </p:spPr>
      </p:pic>
      <p:sp>
        <p:nvSpPr>
          <p:cNvPr id="6" name="PA_文本框 5"/>
          <p:cNvSpPr txBox="1"/>
          <p:nvPr>
            <p:custDataLst>
              <p:tags r:id="rId5"/>
            </p:custDataLst>
          </p:nvPr>
        </p:nvSpPr>
        <p:spPr>
          <a:xfrm>
            <a:off x="2194930" y="3594898"/>
            <a:ext cx="7802137" cy="1107996"/>
          </a:xfrm>
          <a:prstGeom prst="rect">
            <a:avLst/>
          </a:prstGeom>
          <a:noFill/>
        </p:spPr>
        <p:txBody>
          <a:bodyPr wrap="none" rtlCol="0">
            <a:spAutoFit/>
            <a:scene3d>
              <a:camera prst="orthographicFront"/>
              <a:lightRig rig="threePt" dir="t"/>
            </a:scene3d>
            <a:sp3d contourW="12700"/>
          </a:bodyPr>
          <a:lstStyle/>
          <a:p>
            <a:pPr algn="ctr"/>
            <a:r>
              <a:rPr lang="zh-CN" altLang="en-US" sz="6600" dirty="0">
                <a:solidFill>
                  <a:schemeClr val="bg1"/>
                </a:solidFill>
                <a:latin typeface="腾讯体 W7" panose="020C08030202040F0204" pitchFamily="34" charset="-122"/>
                <a:ea typeface="腾讯体 W7" panose="020C08030202040F0204" pitchFamily="34" charset="-122"/>
              </a:rPr>
              <a:t>连锁便利店滞销分析</a:t>
            </a:r>
            <a:endParaRPr lang="zh-CN" altLang="en-US" sz="6600" dirty="0">
              <a:solidFill>
                <a:schemeClr val="bg1"/>
              </a:solidFill>
              <a:latin typeface="腾讯体 W7" panose="020C08030202040F0204" pitchFamily="34" charset="-122"/>
              <a:ea typeface="腾讯体 W7" panose="020C08030202040F0204" pitchFamily="34" charset="-122"/>
            </a:endParaRPr>
          </a:p>
        </p:txBody>
      </p:sp>
      <p:sp>
        <p:nvSpPr>
          <p:cNvPr id="7" name="PA_文本框 6"/>
          <p:cNvSpPr txBox="1"/>
          <p:nvPr>
            <p:custDataLst>
              <p:tags r:id="rId6"/>
            </p:custDataLst>
          </p:nvPr>
        </p:nvSpPr>
        <p:spPr>
          <a:xfrm>
            <a:off x="1917697" y="4827377"/>
            <a:ext cx="8356604" cy="400110"/>
          </a:xfrm>
          <a:prstGeom prst="rect">
            <a:avLst/>
          </a:prstGeom>
          <a:noFill/>
        </p:spPr>
        <p:txBody>
          <a:bodyPr wrap="square" rtlCol="0">
            <a:spAutoFit/>
            <a:scene3d>
              <a:camera prst="orthographicFront"/>
              <a:lightRig rig="threePt" dir="t">
                <a:rot lat="0" lon="0" rev="0"/>
              </a:lightRig>
            </a:scene3d>
            <a:sp3d contourW="12700"/>
          </a:bodyPr>
          <a:lstStyle/>
          <a:p>
            <a:pPr algn="dist"/>
            <a:endParaRPr lang="en-US" altLang="zh-CN" sz="2000" dirty="0">
              <a:solidFill>
                <a:schemeClr val="bg1"/>
              </a:solidFill>
            </a:endParaRPr>
          </a:p>
        </p:txBody>
      </p:sp>
      <p:grpSp>
        <p:nvGrpSpPr>
          <p:cNvPr id="2" name="PA_组合 1"/>
          <p:cNvGrpSpPr/>
          <p:nvPr>
            <p:custDataLst>
              <p:tags r:id="rId7"/>
            </p:custDataLst>
          </p:nvPr>
        </p:nvGrpSpPr>
        <p:grpSpPr>
          <a:xfrm>
            <a:off x="3449320" y="5698490"/>
            <a:ext cx="5518150" cy="933975"/>
            <a:chOff x="3168993" y="5121614"/>
            <a:chExt cx="4750018" cy="869931"/>
          </a:xfrm>
          <a:noFill/>
        </p:grpSpPr>
        <p:sp>
          <p:nvSpPr>
            <p:cNvPr id="8" name="矩形 7"/>
            <p:cNvSpPr/>
            <p:nvPr/>
          </p:nvSpPr>
          <p:spPr>
            <a:xfrm>
              <a:off x="3168993" y="5121614"/>
              <a:ext cx="4750018" cy="655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3440187" y="5218511"/>
              <a:ext cx="4281975" cy="773034"/>
            </a:xfrm>
            <a:prstGeom prst="rect">
              <a:avLst/>
            </a:prstGeom>
            <a:grpFill/>
          </p:spPr>
          <p:txBody>
            <a:bodyPr wrap="square" rtlCol="0">
              <a:spAutoFit/>
              <a:scene3d>
                <a:camera prst="orthographicFront"/>
                <a:lightRig rig="threePt" dir="t">
                  <a:rot lat="0" lon="0" rev="0"/>
                </a:lightRig>
              </a:scene3d>
              <a:sp3d contourW="12700"/>
            </a:bodyPr>
            <a:lstStyle/>
            <a:p>
              <a:pPr algn="ctr"/>
              <a:r>
                <a:rPr lang="zh-CN" altLang="en-US" sz="1600" dirty="0">
                  <a:solidFill>
                    <a:schemeClr val="bg1"/>
                  </a:solidFill>
                </a:rPr>
                <a:t>  第六小组 ：</a:t>
              </a:r>
              <a:endParaRPr lang="en-US" altLang="zh-CN" sz="1600" dirty="0">
                <a:solidFill>
                  <a:schemeClr val="bg1"/>
                </a:solidFill>
              </a:endParaRPr>
            </a:p>
            <a:p>
              <a:pPr algn="ctr"/>
              <a:r>
                <a:rPr lang="zh-CN" altLang="en-US" sz="1600" dirty="0">
                  <a:solidFill>
                    <a:schemeClr val="bg1"/>
                  </a:solidFill>
                </a:rPr>
                <a:t>刘付雄、李桥辉、翁丽纯、李燕萍、翁橙橙、陈晓莹</a:t>
              </a:r>
              <a:endParaRPr lang="zh-CN" altLang="en-US" sz="1600" dirty="0">
                <a:solidFill>
                  <a:schemeClr val="bg1"/>
                </a:solidFill>
              </a:endParaRPr>
            </a:p>
          </p:txBody>
        </p:sp>
      </p:grpSp>
      <p:grpSp>
        <p:nvGrpSpPr>
          <p:cNvPr id="4" name="PA_组合 3"/>
          <p:cNvGrpSpPr/>
          <p:nvPr>
            <p:custDataLst>
              <p:tags r:id="rId8"/>
            </p:custDataLst>
          </p:nvPr>
        </p:nvGrpSpPr>
        <p:grpSpPr>
          <a:xfrm>
            <a:off x="5293358" y="5072292"/>
            <a:ext cx="1605280" cy="391072"/>
            <a:chOff x="6239508" y="5699901"/>
            <a:chExt cx="1605280" cy="391072"/>
          </a:xfrm>
          <a:noFill/>
        </p:grpSpPr>
        <p:sp>
          <p:nvSpPr>
            <p:cNvPr id="9" name="矩形 8"/>
            <p:cNvSpPr/>
            <p:nvPr/>
          </p:nvSpPr>
          <p:spPr>
            <a:xfrm>
              <a:off x="6330950" y="5699901"/>
              <a:ext cx="1422400"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239508" y="5753788"/>
              <a:ext cx="1605280" cy="337185"/>
            </a:xfrm>
            <a:prstGeom prst="rect">
              <a:avLst/>
            </a:prstGeom>
            <a:grpFill/>
          </p:spPr>
          <p:txBody>
            <a:bodyPr wrap="none" rtlCol="0">
              <a:spAutoFit/>
              <a:scene3d>
                <a:camera prst="orthographicFront"/>
                <a:lightRig rig="threePt" dir="t">
                  <a:rot lat="0" lon="0" rev="0"/>
                </a:lightRig>
              </a:scene3d>
              <a:sp3d contourW="12700"/>
            </a:bodyPr>
            <a:lstStyle/>
            <a:p>
              <a:pPr algn="ctr"/>
              <a:r>
                <a:rPr lang="zh-CN" altLang="en-US" sz="1600" dirty="0">
                  <a:solidFill>
                    <a:schemeClr val="bg1"/>
                  </a:solidFill>
                </a:rPr>
                <a:t>汇报人：翁丽纯</a:t>
              </a:r>
              <a:endParaRPr lang="zh-CN" altLang="en-US" sz="1600" dirty="0">
                <a:solidFill>
                  <a:schemeClr val="bg1"/>
                </a:solidFill>
              </a:endParaRPr>
            </a:p>
          </p:txBody>
        </p:sp>
      </p:grpSp>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2" name="矩形 1"/>
          <p:cNvSpPr/>
          <p:nvPr/>
        </p:nvSpPr>
        <p:spPr>
          <a:xfrm>
            <a:off x="708025" y="1269371"/>
            <a:ext cx="7831064" cy="5708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查看</a:t>
            </a:r>
            <a:r>
              <a:rPr lang="en-US" altLang="zh-CN" sz="2600" b="1" dirty="0">
                <a:solidFill>
                  <a:srgbClr val="F55F13"/>
                </a:solidFill>
                <a:sym typeface="+mn-ea"/>
              </a:rPr>
              <a:t>数据情况</a:t>
            </a:r>
            <a:endParaRPr lang="en-US" altLang="zh-CN" sz="2600" b="1" dirty="0">
              <a:solidFill>
                <a:srgbClr val="F55F13"/>
              </a:solidFill>
              <a:sym typeface="+mn-ea"/>
            </a:endParaRPr>
          </a:p>
        </p:txBody>
      </p:sp>
      <p:sp>
        <p:nvSpPr>
          <p:cNvPr id="12" name="矩形 11"/>
          <p:cNvSpPr/>
          <p:nvPr/>
        </p:nvSpPr>
        <p:spPr>
          <a:xfrm>
            <a:off x="708024" y="1975384"/>
            <a:ext cx="10261707" cy="724109"/>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en-US" altLang="zh-CN" dirty="0">
                <a:solidFill>
                  <a:schemeClr val="tx1">
                    <a:lumMod val="75000"/>
                    <a:lumOff val="25000"/>
                  </a:schemeClr>
                </a:solidFill>
              </a:rPr>
              <a:t>2.1</a:t>
            </a:r>
            <a:r>
              <a:rPr lang="zh-CN" altLang="en-US" dirty="0">
                <a:solidFill>
                  <a:schemeClr val="tx1">
                    <a:lumMod val="75000"/>
                    <a:lumOff val="25000"/>
                  </a:schemeClr>
                </a:solidFill>
              </a:rPr>
              <a:t>、缺失值情况：</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使用</a:t>
            </a:r>
            <a:r>
              <a:rPr lang="en-US" altLang="zh-CN" sz="1800" kern="100" dirty="0">
                <a:effectLst/>
                <a:latin typeface="Times New Roman" panose="02020603050405020304" pitchFamily="18" charset="0"/>
                <a:ea typeface="仿宋" panose="02010609060101010101" pitchFamily="49" charset="-122"/>
              </a:rPr>
              <a:t> Python </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中</a:t>
            </a:r>
            <a:r>
              <a:rPr lang="en-US" altLang="zh-CN" sz="1800" kern="100" dirty="0">
                <a:effectLst/>
                <a:latin typeface="Times New Roman" panose="02020603050405020304" pitchFamily="18" charset="0"/>
                <a:ea typeface="仿宋" panose="02010609060101010101" pitchFamily="49" charset="-122"/>
              </a:rPr>
              <a:t> pandas </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库下</a:t>
            </a:r>
            <a:r>
              <a:rPr lang="en-US" altLang="zh-CN" sz="1800" kern="100" dirty="0">
                <a:effectLst/>
                <a:latin typeface="Times New Roman" panose="02020603050405020304" pitchFamily="18" charset="0"/>
                <a:ea typeface="仿宋" panose="02010609060101010101" pitchFamily="49" charset="-122"/>
              </a:rPr>
              <a:t> </a:t>
            </a:r>
            <a:r>
              <a:rPr lang="en-US" altLang="zh-CN" sz="1800" kern="100" dirty="0" err="1">
                <a:effectLst/>
                <a:latin typeface="Times New Roman" panose="02020603050405020304" pitchFamily="18" charset="0"/>
                <a:ea typeface="仿宋" panose="02010609060101010101" pitchFamily="49" charset="-122"/>
              </a:rPr>
              <a:t>Dataframe</a:t>
            </a:r>
            <a:r>
              <a:rPr lang="en-US" altLang="zh-CN" sz="1800" kern="100" dirty="0">
                <a:effectLst/>
                <a:latin typeface="Times New Roman" panose="02020603050405020304" pitchFamily="18" charset="0"/>
                <a:ea typeface="仿宋" panose="02010609060101010101" pitchFamily="49" charset="-122"/>
              </a:rPr>
              <a:t> </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类的</a:t>
            </a:r>
            <a:r>
              <a:rPr lang="en-US" altLang="zh-CN" sz="1800" kern="100" dirty="0">
                <a:effectLst/>
                <a:latin typeface="Times New Roman" panose="02020603050405020304" pitchFamily="18" charset="0"/>
                <a:ea typeface="仿宋" panose="02010609060101010101" pitchFamily="49" charset="-122"/>
              </a:rPr>
              <a:t> </a:t>
            </a:r>
            <a:r>
              <a:rPr lang="en-US" altLang="zh-CN" sz="1800" kern="100" dirty="0" err="1">
                <a:effectLst/>
                <a:latin typeface="Times New Roman" panose="02020603050405020304" pitchFamily="18" charset="0"/>
                <a:ea typeface="仿宋" panose="02010609060101010101" pitchFamily="49" charset="-122"/>
              </a:rPr>
              <a:t>isnull</a:t>
            </a:r>
            <a:r>
              <a:rPr lang="en-US" altLang="zh-CN" sz="1800" kern="100" dirty="0">
                <a:effectLst/>
                <a:latin typeface="Times New Roman" panose="02020603050405020304" pitchFamily="18" charset="0"/>
                <a:ea typeface="仿宋" panose="02010609060101010101" pitchFamily="49" charset="-122"/>
              </a:rPr>
              <a:t>().sum()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方法，查看数据集中是否存在缺失值，其缺失值情况</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如表所示。</a:t>
            </a:r>
            <a:endParaRPr lang="zh-CN" altLang="en-US" dirty="0">
              <a:solidFill>
                <a:schemeClr val="tx1">
                  <a:lumMod val="75000"/>
                  <a:lumOff val="25000"/>
                </a:schemeClr>
              </a:solidFill>
            </a:endParaRPr>
          </a:p>
        </p:txBody>
      </p:sp>
      <p:graphicFrame>
        <p:nvGraphicFramePr>
          <p:cNvPr id="8" name="表格 7"/>
          <p:cNvGraphicFramePr>
            <a:graphicFrameLocks noGrp="1"/>
          </p:cNvGraphicFramePr>
          <p:nvPr/>
        </p:nvGraphicFramePr>
        <p:xfrm>
          <a:off x="1653057" y="3188001"/>
          <a:ext cx="4331368" cy="2164708"/>
        </p:xfrm>
        <a:graphic>
          <a:graphicData uri="http://schemas.openxmlformats.org/drawingml/2006/table">
            <a:tbl>
              <a:tblPr firstRow="1" bandRow="1">
                <a:tableStyleId>{F5AB1C69-6EDB-4FF4-983F-18BD219EF322}</a:tableStyleId>
              </a:tblPr>
              <a:tblGrid>
                <a:gridCol w="2165684"/>
                <a:gridCol w="2165684"/>
              </a:tblGrid>
              <a:tr h="575300">
                <a:tc>
                  <a:txBody>
                    <a:bodyPr/>
                    <a:lstStyle/>
                    <a:p>
                      <a:pPr algn="ctr"/>
                      <a:r>
                        <a:rPr lang="zh-CN" altLang="en-US" dirty="0"/>
                        <a:t>列</a:t>
                      </a:r>
                      <a:endParaRPr lang="zh-CN" altLang="en-US" dirty="0"/>
                    </a:p>
                  </a:txBody>
                  <a:tcPr/>
                </a:tc>
                <a:tc>
                  <a:txBody>
                    <a:bodyPr/>
                    <a:lstStyle/>
                    <a:p>
                      <a:pPr algn="ctr"/>
                      <a:r>
                        <a:rPr lang="zh-CN" altLang="en-US" dirty="0"/>
                        <a:t>缺失值</a:t>
                      </a:r>
                      <a:endParaRPr lang="zh-CN" altLang="en-US" dirty="0"/>
                    </a:p>
                  </a:txBody>
                  <a:tcPr/>
                </a:tc>
              </a:tr>
              <a:tr h="397352">
                <a:tc>
                  <a:txBody>
                    <a:bodyPr/>
                    <a:lstStyle/>
                    <a:p>
                      <a:pPr algn="ctr"/>
                      <a:r>
                        <a:rPr lang="zh-CN" altLang="en-US" dirty="0"/>
                        <a:t>商品代号</a:t>
                      </a:r>
                      <a:endParaRPr lang="zh-CN" altLang="en-US" dirty="0"/>
                    </a:p>
                  </a:txBody>
                  <a:tcPr/>
                </a:tc>
                <a:tc>
                  <a:txBody>
                    <a:bodyPr/>
                    <a:lstStyle/>
                    <a:p>
                      <a:pPr algn="ctr"/>
                      <a:r>
                        <a:rPr lang="en-US" altLang="zh-CN" dirty="0"/>
                        <a:t>0</a:t>
                      </a:r>
                      <a:endParaRPr lang="zh-CN" altLang="en-US" dirty="0"/>
                    </a:p>
                  </a:txBody>
                  <a:tcPr/>
                </a:tc>
              </a:tr>
              <a:tr h="397352">
                <a:tc>
                  <a:txBody>
                    <a:bodyPr/>
                    <a:lstStyle/>
                    <a:p>
                      <a:pPr algn="ctr"/>
                      <a:r>
                        <a:rPr lang="zh-CN" altLang="en-US" dirty="0"/>
                        <a:t>销售月份</a:t>
                      </a:r>
                      <a:endParaRPr lang="zh-CN" altLang="en-US" dirty="0"/>
                    </a:p>
                  </a:txBody>
                  <a:tcPr/>
                </a:tc>
                <a:tc>
                  <a:txBody>
                    <a:bodyPr/>
                    <a:lstStyle/>
                    <a:p>
                      <a:pPr algn="ctr"/>
                      <a:r>
                        <a:rPr lang="en-US" altLang="zh-CN" dirty="0"/>
                        <a:t>0</a:t>
                      </a:r>
                      <a:endParaRPr lang="zh-CN" altLang="en-US" dirty="0"/>
                    </a:p>
                  </a:txBody>
                  <a:tcPr/>
                </a:tc>
              </a:tr>
              <a:tr h="397352">
                <a:tc>
                  <a:txBody>
                    <a:bodyPr/>
                    <a:lstStyle/>
                    <a:p>
                      <a:pPr algn="ctr"/>
                      <a:r>
                        <a:rPr lang="zh-CN" altLang="en-US" dirty="0"/>
                        <a:t>销售点类型</a:t>
                      </a:r>
                      <a:endParaRPr lang="zh-CN" altLang="en-US" dirty="0"/>
                    </a:p>
                  </a:txBody>
                  <a:tcPr/>
                </a:tc>
                <a:tc>
                  <a:txBody>
                    <a:bodyPr/>
                    <a:lstStyle/>
                    <a:p>
                      <a:pPr algn="ctr"/>
                      <a:r>
                        <a:rPr lang="en-US" altLang="zh-CN" dirty="0"/>
                        <a:t>0</a:t>
                      </a:r>
                      <a:endParaRPr lang="zh-CN" altLang="en-US" dirty="0"/>
                    </a:p>
                  </a:txBody>
                  <a:tcPr/>
                </a:tc>
              </a:tr>
              <a:tr h="397352">
                <a:tc>
                  <a:txBody>
                    <a:bodyPr/>
                    <a:lstStyle/>
                    <a:p>
                      <a:pPr algn="ctr"/>
                      <a:r>
                        <a:rPr lang="zh-CN" altLang="en-US" dirty="0"/>
                        <a:t>销售额（万元）</a:t>
                      </a:r>
                      <a:endParaRPr lang="zh-CN" altLang="en-US" dirty="0"/>
                    </a:p>
                  </a:txBody>
                  <a:tcPr/>
                </a:tc>
                <a:tc>
                  <a:txBody>
                    <a:bodyPr/>
                    <a:lstStyle/>
                    <a:p>
                      <a:pPr algn="ctr"/>
                      <a:r>
                        <a:rPr lang="en-US" altLang="zh-CN" dirty="0"/>
                        <a:t>0</a:t>
                      </a:r>
                      <a:endParaRPr lang="zh-CN" altLang="en-US" dirty="0"/>
                    </a:p>
                  </a:txBody>
                  <a:tcPr/>
                </a:tc>
              </a:tr>
            </a:tbl>
          </a:graphicData>
        </a:graphic>
      </p:graphicFrame>
      <p:sp>
        <p:nvSpPr>
          <p:cNvPr id="10" name="箭头: 下弧形 9"/>
          <p:cNvSpPr/>
          <p:nvPr/>
        </p:nvSpPr>
        <p:spPr>
          <a:xfrm>
            <a:off x="5052768" y="5594494"/>
            <a:ext cx="2941163" cy="936167"/>
          </a:xfrm>
          <a:prstGeom prst="curved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4" name="流程图: 过程 13"/>
          <p:cNvSpPr/>
          <p:nvPr/>
        </p:nvSpPr>
        <p:spPr>
          <a:xfrm>
            <a:off x="7117237" y="3196557"/>
            <a:ext cx="3148553" cy="2164708"/>
          </a:xfrm>
          <a:prstGeom prst="flowChartProcess">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发现该商品数据表中并不存在缺失值，说明该表数据分布完整</a:t>
            </a:r>
            <a:r>
              <a:rPr lang="zh-CN" altLang="en-US" b="1" kern="100" dirty="0">
                <a:latin typeface="Times New Roman" panose="02020603050405020304" pitchFamily="18" charset="0"/>
                <a:ea typeface="仿宋" panose="02010609060101010101" pitchFamily="49" charset="-122"/>
                <a:cs typeface="Times New Roman" panose="02020603050405020304" pitchFamily="18" charset="0"/>
              </a:rPr>
              <a:t>，无需进行缺失值处理</a:t>
            </a:r>
            <a:endParaRPr lang="zh-CN" altLang="en-US" b="1" dirty="0">
              <a:ln w="22225">
                <a:solidFill>
                  <a:schemeClr val="accent2"/>
                </a:solidFill>
                <a:prstDash val="solid"/>
              </a:ln>
              <a:solidFill>
                <a:schemeClr val="accent2">
                  <a:lumMod val="40000"/>
                  <a:lumOff val="60000"/>
                </a:schemeClr>
              </a:solidFill>
            </a:endParaRPr>
          </a:p>
        </p:txBody>
      </p:sp>
      <p:sp>
        <p:nvSpPr>
          <p:cNvPr id="3" name="文本框 2"/>
          <p:cNvSpPr txBox="1"/>
          <p:nvPr>
            <p:custDataLst>
              <p:tags r:id="rId2"/>
            </p:custDataLst>
          </p:nvPr>
        </p:nvSpPr>
        <p:spPr>
          <a:xfrm>
            <a:off x="4311009" y="169350"/>
            <a:ext cx="3569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rPr>
              <a:t>2.1</a:t>
            </a:r>
            <a:r>
              <a:rPr lang="zh-CN" altLang="en-US" dirty="0">
                <a:solidFill>
                  <a:prstClr val="white"/>
                </a:solidFill>
                <a:latin typeface="Arial" panose="020B0604020202020204"/>
                <a:ea typeface="微软雅黑" panose="020B0503020204020204" pitchFamily="34" charset="-122"/>
              </a:rPr>
              <a:t>数据预处理</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853510"/>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311010" y="103257"/>
            <a:ext cx="3569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rPr>
              <a:t>2.1</a:t>
            </a:r>
            <a:r>
              <a:rPr lang="zh-CN" altLang="en-US" dirty="0">
                <a:solidFill>
                  <a:prstClr val="white"/>
                </a:solidFill>
                <a:latin typeface="Arial" panose="020B0604020202020204"/>
                <a:ea typeface="微软雅黑" panose="020B0503020204020204" pitchFamily="34" charset="-122"/>
              </a:rPr>
              <a:t>数据预处理</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708025" y="1268736"/>
            <a:ext cx="7831064" cy="570865"/>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en-US" altLang="zh-CN" sz="2600" b="1" dirty="0">
                <a:solidFill>
                  <a:srgbClr val="F55F13"/>
                </a:solidFill>
              </a:rPr>
              <a:t>2.</a:t>
            </a:r>
            <a:r>
              <a:rPr lang="zh-CN" altLang="en-US" sz="2400" b="1" dirty="0">
                <a:solidFill>
                  <a:srgbClr val="F55F13"/>
                </a:solidFill>
              </a:rPr>
              <a:t>查看</a:t>
            </a:r>
            <a:r>
              <a:rPr lang="zh-CN" altLang="en-US" sz="2600" b="1" dirty="0">
                <a:solidFill>
                  <a:srgbClr val="F55F13"/>
                </a:solidFill>
              </a:rPr>
              <a:t>数据情况</a:t>
            </a:r>
            <a:endParaRPr lang="zh-CN" altLang="en-US" sz="2600" b="1" dirty="0">
              <a:solidFill>
                <a:srgbClr val="F55F13"/>
              </a:solidFill>
            </a:endParaRPr>
          </a:p>
        </p:txBody>
      </p:sp>
      <p:sp>
        <p:nvSpPr>
          <p:cNvPr id="12" name="矩形 11"/>
          <p:cNvSpPr/>
          <p:nvPr/>
        </p:nvSpPr>
        <p:spPr>
          <a:xfrm>
            <a:off x="965144" y="1943547"/>
            <a:ext cx="10261707" cy="393569"/>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2.2</a:t>
            </a:r>
            <a:r>
              <a:rPr lang="zh-CN" altLang="en-US" dirty="0">
                <a:solidFill>
                  <a:schemeClr val="tx1">
                    <a:lumMod val="75000"/>
                    <a:lumOff val="25000"/>
                  </a:schemeClr>
                </a:solidFill>
              </a:rPr>
              <a:t>、异常值情况：</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通过</a:t>
            </a:r>
            <a:r>
              <a:rPr lang="en-US" altLang="zh-CN" sz="1800" kern="100" dirty="0">
                <a:effectLst/>
                <a:latin typeface="Times New Roman" panose="02020603050405020304" pitchFamily="18" charset="0"/>
                <a:ea typeface="仿宋" panose="02010609060101010101" pitchFamily="49" charset="-122"/>
              </a:rPr>
              <a:t>python</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中的绘图工具</a:t>
            </a:r>
            <a:r>
              <a:rPr lang="en-US" altLang="zh-CN" sz="1800" kern="100" dirty="0">
                <a:effectLst/>
                <a:latin typeface="Times New Roman" panose="02020603050405020304" pitchFamily="18" charset="0"/>
                <a:ea typeface="仿宋" panose="02010609060101010101" pitchFamily="49" charset="-122"/>
              </a:rPr>
              <a:t>matplotlib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库的</a:t>
            </a:r>
            <a:r>
              <a:rPr lang="en-US" altLang="zh-CN" sz="1800" kern="100" dirty="0">
                <a:effectLst/>
                <a:latin typeface="Times New Roman" panose="02020603050405020304" pitchFamily="18" charset="0"/>
                <a:ea typeface="仿宋" panose="02010609060101010101" pitchFamily="49" charset="-122"/>
              </a:rPr>
              <a:t>boxplot()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函数绘出关于销售额的箱线图</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en-US" dirty="0">
              <a:solidFill>
                <a:schemeClr val="tx1">
                  <a:lumMod val="75000"/>
                  <a:lumOff val="25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3369" y="2481204"/>
            <a:ext cx="4556760" cy="2911475"/>
          </a:xfrm>
          <a:prstGeom prst="rect">
            <a:avLst/>
          </a:prstGeom>
          <a:noFill/>
          <a:ln>
            <a:noFill/>
          </a:ln>
        </p:spPr>
      </p:pic>
      <p:sp>
        <p:nvSpPr>
          <p:cNvPr id="10" name="流程图: 文档 9"/>
          <p:cNvSpPr/>
          <p:nvPr/>
        </p:nvSpPr>
        <p:spPr>
          <a:xfrm>
            <a:off x="7542068" y="2849623"/>
            <a:ext cx="2136074" cy="178594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无异常点，无需进行异常值处理</a:t>
            </a:r>
            <a:endParaRPr lang="zh-CN" altLang="en-US" dirty="0"/>
          </a:p>
        </p:txBody>
      </p:sp>
      <p:sp>
        <p:nvSpPr>
          <p:cNvPr id="13" name="箭头: 右 12"/>
          <p:cNvSpPr/>
          <p:nvPr/>
        </p:nvSpPr>
        <p:spPr>
          <a:xfrm>
            <a:off x="5982343" y="3411729"/>
            <a:ext cx="1182028" cy="66173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矩形 13"/>
          <p:cNvSpPr/>
          <p:nvPr/>
        </p:nvSpPr>
        <p:spPr>
          <a:xfrm>
            <a:off x="965143" y="5293441"/>
            <a:ext cx="10261707" cy="1056508"/>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en-US" altLang="zh-CN" dirty="0">
                <a:solidFill>
                  <a:schemeClr val="tx1">
                    <a:lumMod val="75000"/>
                    <a:lumOff val="25000"/>
                  </a:schemeClr>
                </a:solidFill>
              </a:rPr>
              <a:t>2.3</a:t>
            </a:r>
            <a:r>
              <a:rPr lang="zh-CN" altLang="en-US" dirty="0">
                <a:solidFill>
                  <a:schemeClr val="tx1">
                    <a:lumMod val="75000"/>
                    <a:lumOff val="25000"/>
                  </a:schemeClr>
                </a:solidFill>
              </a:rPr>
              <a:t>、重复值情况：</a:t>
            </a:r>
            <a:r>
              <a:rPr lang="zh-CN" alt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根据生活逻辑，我们可知同一销售点在同一月份中是可能存在同一商品的销售额值是相同的，因此商品数据表的重复值存在属于正常现象，所以在其商品的数据分析分析中，并不需要对其</a:t>
            </a:r>
            <a:r>
              <a:rPr lang="zh-CN" altLang="en-US" sz="1800" b="1" kern="100" dirty="0">
                <a:effectLst/>
                <a:latin typeface="Times New Roman" panose="02020603050405020304" pitchFamily="18" charset="0"/>
                <a:ea typeface="仿宋" panose="02010609060101010101" pitchFamily="49" charset="-122"/>
                <a:cs typeface="Times New Roman" panose="02020603050405020304" pitchFamily="18" charset="0"/>
              </a:rPr>
              <a:t>重复值进行查看且</a:t>
            </a:r>
            <a:r>
              <a:rPr lang="zh-CN" alt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删除</a:t>
            </a:r>
            <a:endParaRPr lang="zh-CN" altLang="en-US" b="1" dirty="0"/>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853510"/>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803008" y="103257"/>
            <a:ext cx="4585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2.2</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构建新数据指标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708024" y="1175892"/>
            <a:ext cx="11483976" cy="5708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3.</a:t>
            </a:r>
            <a:r>
              <a:rPr lang="en-US" altLang="zh-CN" sz="2600" b="1" dirty="0">
                <a:solidFill>
                  <a:srgbClr val="F55F13"/>
                </a:solidFill>
                <a:sym typeface="+mn-ea"/>
              </a:rPr>
              <a:t>构建商品大类、季度指标</a:t>
            </a:r>
            <a:endParaRPr lang="en-US" altLang="zh-CN" sz="2600" b="1" dirty="0">
              <a:solidFill>
                <a:srgbClr val="F55F13"/>
              </a:solidFill>
              <a:sym typeface="+mn-ea"/>
            </a:endParaRPr>
          </a:p>
        </p:txBody>
      </p:sp>
      <p:graphicFrame>
        <p:nvGraphicFramePr>
          <p:cNvPr id="11" name="表格 10"/>
          <p:cNvGraphicFramePr>
            <a:graphicFrameLocks noGrp="1"/>
          </p:cNvGraphicFramePr>
          <p:nvPr/>
        </p:nvGraphicFramePr>
        <p:xfrm>
          <a:off x="2098281" y="3087121"/>
          <a:ext cx="1727607" cy="2824645"/>
        </p:xfrm>
        <a:graphic>
          <a:graphicData uri="http://schemas.openxmlformats.org/drawingml/2006/table">
            <a:tbl>
              <a:tblPr firstRow="1" firstCol="1" bandRow="1">
                <a:tableStyleId>{5C22544A-7EE6-4342-B048-85BDC9FD1C3A}</a:tableStyleId>
              </a:tblPr>
              <a:tblGrid>
                <a:gridCol w="971607"/>
                <a:gridCol w="756000"/>
              </a:tblGrid>
              <a:tr h="185461">
                <a:tc>
                  <a:txBody>
                    <a:bodyPr/>
                    <a:lstStyle/>
                    <a:p>
                      <a:pPr algn="ctr"/>
                      <a:r>
                        <a:rPr lang="en-US" altLang="zh-CN" sz="1200" kern="100" dirty="0">
                          <a:effectLst/>
                          <a:latin typeface="Times New Roman" panose="02020603050405020304" pitchFamily="18" charset="0"/>
                          <a:ea typeface="仿宋" panose="02010609060101010101" pitchFamily="49" charset="-122"/>
                          <a:cs typeface="Times New Roman" panose="02020603050405020304" pitchFamily="18" charset="0"/>
                        </a:rPr>
                        <a:t>month</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season</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185461">
                <a:tc>
                  <a:txBody>
                    <a:bodyPr/>
                    <a:lstStyle/>
                    <a:p>
                      <a:pPr algn="just"/>
                      <a:r>
                        <a:rPr lang="en-US" sz="1200" kern="100" dirty="0">
                          <a:effectLst/>
                        </a:rPr>
                        <a:t>January</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rowSpan="3">
                  <a:txBody>
                    <a:bodyPr/>
                    <a:lstStyle/>
                    <a:p>
                      <a:pPr algn="ctr"/>
                      <a:r>
                        <a:rPr lang="en-US" sz="1200" kern="100" dirty="0">
                          <a:effectLst/>
                        </a:rPr>
                        <a:t>1</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r>
              <a:tr h="185461">
                <a:tc>
                  <a:txBody>
                    <a:bodyPr/>
                    <a:lstStyle/>
                    <a:p>
                      <a:pPr algn="just"/>
                      <a:r>
                        <a:rPr lang="en-US" sz="1200" kern="100" dirty="0">
                          <a:effectLst/>
                        </a:rPr>
                        <a:t>February</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185461">
                <a:tc>
                  <a:txBody>
                    <a:bodyPr/>
                    <a:lstStyle/>
                    <a:p>
                      <a:pPr algn="just"/>
                      <a:r>
                        <a:rPr lang="en-US" sz="1200" kern="100">
                          <a:effectLst/>
                        </a:rPr>
                        <a:t>March</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185461">
                <a:tc>
                  <a:txBody>
                    <a:bodyPr/>
                    <a:lstStyle/>
                    <a:p>
                      <a:pPr algn="just"/>
                      <a:r>
                        <a:rPr lang="en-US" sz="1200" kern="100">
                          <a:effectLst/>
                        </a:rPr>
                        <a:t>April</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rowSpan="3">
                  <a:txBody>
                    <a:bodyPr/>
                    <a:lstStyle/>
                    <a:p>
                      <a:pPr algn="ctr"/>
                      <a:r>
                        <a:rPr lang="en-US" sz="1200" kern="100" dirty="0">
                          <a:effectLst/>
                        </a:rPr>
                        <a:t>2</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r>
              <a:tr h="185461">
                <a:tc>
                  <a:txBody>
                    <a:bodyPr/>
                    <a:lstStyle/>
                    <a:p>
                      <a:pPr algn="just"/>
                      <a:r>
                        <a:rPr lang="en-US" sz="1200" kern="100">
                          <a:effectLst/>
                        </a:rPr>
                        <a:t>May</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185461">
                <a:tc>
                  <a:txBody>
                    <a:bodyPr/>
                    <a:lstStyle/>
                    <a:p>
                      <a:pPr algn="just"/>
                      <a:r>
                        <a:rPr lang="en-US" sz="1200" kern="100">
                          <a:effectLst/>
                        </a:rPr>
                        <a:t>June</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185461">
                <a:tc>
                  <a:txBody>
                    <a:bodyPr/>
                    <a:lstStyle/>
                    <a:p>
                      <a:pPr algn="just"/>
                      <a:r>
                        <a:rPr lang="en-US" sz="1200" kern="100">
                          <a:effectLst/>
                        </a:rPr>
                        <a:t>July</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rowSpan="3">
                  <a:txBody>
                    <a:bodyPr/>
                    <a:lstStyle/>
                    <a:p>
                      <a:pPr algn="ctr"/>
                      <a:r>
                        <a:rPr lang="en-US" sz="1200" kern="100" dirty="0">
                          <a:effectLst/>
                        </a:rPr>
                        <a:t>3</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r>
              <a:tr h="185461">
                <a:tc>
                  <a:txBody>
                    <a:bodyPr/>
                    <a:lstStyle/>
                    <a:p>
                      <a:pPr algn="just"/>
                      <a:r>
                        <a:rPr lang="en-US" sz="1200" kern="100">
                          <a:effectLst/>
                        </a:rPr>
                        <a:t>August</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323345">
                <a:tc>
                  <a:txBody>
                    <a:bodyPr/>
                    <a:lstStyle/>
                    <a:p>
                      <a:pPr algn="just"/>
                      <a:r>
                        <a:rPr lang="en-US" sz="1200" kern="100">
                          <a:effectLst/>
                        </a:rPr>
                        <a:t>September</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185461">
                <a:tc>
                  <a:txBody>
                    <a:bodyPr/>
                    <a:lstStyle/>
                    <a:p>
                      <a:pPr algn="just"/>
                      <a:r>
                        <a:rPr lang="en-US" sz="1200" kern="100">
                          <a:effectLst/>
                        </a:rPr>
                        <a:t>October</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rowSpan="3">
                  <a:txBody>
                    <a:bodyPr/>
                    <a:lstStyle/>
                    <a:p>
                      <a:pPr algn="ctr"/>
                      <a:r>
                        <a:rPr lang="en-US" sz="1200" kern="100" dirty="0">
                          <a:effectLst/>
                        </a:rPr>
                        <a:t>4</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r>
              <a:tr h="323345">
                <a:tc>
                  <a:txBody>
                    <a:bodyPr/>
                    <a:lstStyle/>
                    <a:p>
                      <a:pPr algn="just"/>
                      <a:r>
                        <a:rPr lang="en-US" sz="1200" kern="100">
                          <a:effectLst/>
                        </a:rPr>
                        <a:t>November</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r h="323345">
                <a:tc>
                  <a:txBody>
                    <a:bodyPr/>
                    <a:lstStyle/>
                    <a:p>
                      <a:pPr algn="just"/>
                      <a:r>
                        <a:rPr lang="en-US" sz="1200" kern="100" dirty="0">
                          <a:effectLst/>
                        </a:rPr>
                        <a:t>December</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vMerge="1">
                  <a:tcPr/>
                </a:tc>
              </a:tr>
            </a:tbl>
          </a:graphicData>
        </a:graphic>
      </p:graphicFrame>
      <p:sp>
        <p:nvSpPr>
          <p:cNvPr id="15" name="左大括号 14"/>
          <p:cNvSpPr/>
          <p:nvPr/>
        </p:nvSpPr>
        <p:spPr>
          <a:xfrm>
            <a:off x="1447833" y="3009322"/>
            <a:ext cx="650448" cy="30319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流程图: 可选过程 15"/>
          <p:cNvSpPr/>
          <p:nvPr/>
        </p:nvSpPr>
        <p:spPr>
          <a:xfrm>
            <a:off x="109829" y="3876972"/>
            <a:ext cx="1288480" cy="120608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月份与季度映射关系</a:t>
            </a:r>
            <a:endParaRPr lang="zh-CN" altLang="en-US" sz="1600" dirty="0"/>
          </a:p>
        </p:txBody>
      </p:sp>
      <p:graphicFrame>
        <p:nvGraphicFramePr>
          <p:cNvPr id="18" name="表格 17"/>
          <p:cNvGraphicFramePr>
            <a:graphicFrameLocks noGrp="1"/>
          </p:cNvGraphicFramePr>
          <p:nvPr/>
        </p:nvGraphicFramePr>
        <p:xfrm>
          <a:off x="4047862" y="3139448"/>
          <a:ext cx="6646571" cy="2719990"/>
        </p:xfrm>
        <a:graphic>
          <a:graphicData uri="http://schemas.openxmlformats.org/drawingml/2006/table">
            <a:tbl>
              <a:tblPr firstRow="1" bandRow="1">
                <a:tableStyleId>{5C22544A-7EE6-4342-B048-85BDC9FD1C3A}</a:tableStyleId>
              </a:tblPr>
              <a:tblGrid>
                <a:gridCol w="5431198"/>
                <a:gridCol w="1215373"/>
              </a:tblGrid>
              <a:tr h="432000">
                <a:tc>
                  <a:txBody>
                    <a:bodyPr/>
                    <a:lstStyle/>
                    <a:p>
                      <a:pPr algn="ctr"/>
                      <a:r>
                        <a:rPr lang="zh-CN" altLang="en-US" dirty="0"/>
                        <a:t>商品代号</a:t>
                      </a:r>
                      <a:endParaRPr lang="zh-CN" altLang="en-US" dirty="0"/>
                    </a:p>
                  </a:txBody>
                  <a:tcPr anchor="ctr"/>
                </a:tc>
                <a:tc>
                  <a:txBody>
                    <a:bodyPr/>
                    <a:lstStyle/>
                    <a:p>
                      <a:r>
                        <a:rPr lang="zh-CN" altLang="en-US" dirty="0"/>
                        <a:t>商品大类</a:t>
                      </a:r>
                      <a:endParaRPr lang="zh-CN" altLang="en-US" dirty="0"/>
                    </a:p>
                  </a:txBody>
                  <a:tcPr/>
                </a:tc>
              </a:tr>
              <a:tr h="720000">
                <a:tc>
                  <a:txBody>
                    <a:bodyPr/>
                    <a:lstStyle/>
                    <a:p>
                      <a:r>
                        <a:rPr lang="en-US" altLang="zh-CN" dirty="0"/>
                        <a:t>Tape 1</a:t>
                      </a:r>
                      <a:r>
                        <a:rPr lang="zh-CN" altLang="en-US" dirty="0"/>
                        <a:t>、</a:t>
                      </a:r>
                      <a:r>
                        <a:rPr lang="en-US" altLang="zh-CN" dirty="0"/>
                        <a:t>Tape 2</a:t>
                      </a:r>
                      <a:r>
                        <a:rPr lang="zh-CN" altLang="en-US" dirty="0"/>
                        <a:t>、</a:t>
                      </a:r>
                      <a:r>
                        <a:rPr lang="en-US" altLang="zh-CN" dirty="0"/>
                        <a:t>Tape 3</a:t>
                      </a:r>
                      <a:r>
                        <a:rPr lang="zh-CN" altLang="en-US" dirty="0"/>
                        <a:t>、</a:t>
                      </a:r>
                      <a:r>
                        <a:rPr lang="en-US" altLang="zh-CN" dirty="0"/>
                        <a:t>Tape 4</a:t>
                      </a:r>
                      <a:r>
                        <a:rPr lang="zh-CN" altLang="en-US" dirty="0"/>
                        <a:t>、</a:t>
                      </a:r>
                      <a:r>
                        <a:rPr lang="en-US" altLang="zh-CN" dirty="0"/>
                        <a:t>Tape 5 </a:t>
                      </a:r>
                      <a:r>
                        <a:rPr lang="zh-CN" altLang="en-US" dirty="0"/>
                        <a:t>、</a:t>
                      </a:r>
                      <a:r>
                        <a:rPr lang="en-US" altLang="zh-CN" dirty="0"/>
                        <a:t>Tape 6</a:t>
                      </a:r>
                      <a:r>
                        <a:rPr lang="zh-CN" altLang="en-US" dirty="0"/>
                        <a:t>、</a:t>
                      </a:r>
                      <a:r>
                        <a:rPr lang="en-US" altLang="zh-CN" dirty="0"/>
                        <a:t>Tape 7</a:t>
                      </a:r>
                      <a:r>
                        <a:rPr lang="zh-CN" altLang="en-US" dirty="0"/>
                        <a:t>、</a:t>
                      </a:r>
                      <a:r>
                        <a:rPr lang="en-US" altLang="zh-CN" dirty="0"/>
                        <a:t>Tape 8</a:t>
                      </a:r>
                      <a:r>
                        <a:rPr lang="zh-CN" altLang="en-US" dirty="0"/>
                        <a:t>、</a:t>
                      </a:r>
                      <a:r>
                        <a:rPr lang="en-US" altLang="zh-CN" dirty="0"/>
                        <a:t>Tape 9</a:t>
                      </a:r>
                      <a:r>
                        <a:rPr lang="zh-CN" altLang="en-US" dirty="0"/>
                        <a:t>、</a:t>
                      </a:r>
                      <a:r>
                        <a:rPr lang="en-US" altLang="zh-CN" dirty="0"/>
                        <a:t>Tape 10</a:t>
                      </a:r>
                      <a:endParaRPr lang="en-US" altLang="zh-CN" dirty="0"/>
                    </a:p>
                  </a:txBody>
                  <a:tcPr/>
                </a:tc>
                <a:tc>
                  <a:txBody>
                    <a:bodyPr/>
                    <a:lstStyle/>
                    <a:p>
                      <a:pPr algn="ctr"/>
                      <a:r>
                        <a:rPr lang="en-US" altLang="zh-CN" dirty="0"/>
                        <a:t>Tape</a:t>
                      </a:r>
                      <a:endParaRPr lang="zh-CN" altLang="en-US" dirty="0"/>
                    </a:p>
                  </a:txBody>
                  <a:tcPr anchor="ctr"/>
                </a:tc>
              </a:tr>
              <a:tr h="65359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Safety 1</a:t>
                      </a:r>
                      <a:r>
                        <a:rPr lang="zh-CN" altLang="en-US" dirty="0"/>
                        <a:t>、</a:t>
                      </a:r>
                      <a:r>
                        <a:rPr lang="en-US" altLang="zh-CN" dirty="0"/>
                        <a:t>Safety 2</a:t>
                      </a:r>
                      <a:r>
                        <a:rPr lang="zh-CN" altLang="en-US" dirty="0"/>
                        <a:t>、</a:t>
                      </a:r>
                      <a:r>
                        <a:rPr lang="en-US" altLang="zh-CN" dirty="0"/>
                        <a:t>Safety 3</a:t>
                      </a:r>
                      <a:r>
                        <a:rPr lang="zh-CN" altLang="en-US" dirty="0"/>
                        <a:t>、</a:t>
                      </a:r>
                      <a:r>
                        <a:rPr lang="en-US" altLang="zh-CN" dirty="0"/>
                        <a:t>Safety 4</a:t>
                      </a:r>
                      <a:r>
                        <a:rPr lang="zh-CN" altLang="en-US" dirty="0"/>
                        <a:t>、</a:t>
                      </a:r>
                      <a:r>
                        <a:rPr lang="en-US" altLang="zh-CN" dirty="0"/>
                        <a:t>Safety 5</a:t>
                      </a:r>
                      <a:r>
                        <a:rPr lang="zh-CN" altLang="en-US" dirty="0"/>
                        <a:t>、</a:t>
                      </a:r>
                      <a:r>
                        <a:rPr lang="en-US" altLang="zh-CN" dirty="0"/>
                        <a:t>Safety 6</a:t>
                      </a:r>
                      <a:r>
                        <a:rPr lang="zh-CN" altLang="en-US" dirty="0"/>
                        <a:t>、</a:t>
                      </a:r>
                      <a:r>
                        <a:rPr lang="en-US" altLang="zh-CN" dirty="0"/>
                        <a:t>Safety 7</a:t>
                      </a:r>
                      <a:r>
                        <a:rPr lang="zh-CN" altLang="en-US" dirty="0"/>
                        <a:t>、</a:t>
                      </a:r>
                      <a:r>
                        <a:rPr lang="en-US" altLang="zh-CN" dirty="0"/>
                        <a:t>Safety 8</a:t>
                      </a:r>
                      <a:r>
                        <a:rPr lang="zh-CN" altLang="en-US" dirty="0"/>
                        <a:t>、</a:t>
                      </a:r>
                      <a:r>
                        <a:rPr lang="en-US" altLang="zh-CN" dirty="0"/>
                        <a:t>Safety 9</a:t>
                      </a:r>
                      <a:r>
                        <a:rPr lang="zh-CN" altLang="en-US" dirty="0"/>
                        <a:t>、</a:t>
                      </a:r>
                      <a:r>
                        <a:rPr lang="en-US" altLang="zh-CN" dirty="0"/>
                        <a:t>Safety 10</a:t>
                      </a:r>
                      <a:endParaRPr lang="en-US" altLang="zh-CN" dirty="0"/>
                    </a:p>
                  </a:txBody>
                  <a:tcPr/>
                </a:tc>
                <a:tc>
                  <a:txBody>
                    <a:bodyPr/>
                    <a:lstStyle/>
                    <a:p>
                      <a:pPr algn="ctr"/>
                      <a:r>
                        <a:rPr lang="en-US" altLang="zh-CN" dirty="0"/>
                        <a:t>Safety</a:t>
                      </a:r>
                      <a:endParaRPr lang="zh-CN" altLang="en-US" dirty="0"/>
                    </a:p>
                  </a:txBody>
                  <a:tcPr anchor="ctr"/>
                </a:tc>
              </a:tr>
              <a:tr h="65359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Adhesive 1</a:t>
                      </a:r>
                      <a:r>
                        <a:rPr lang="zh-CN" altLang="en-US" dirty="0"/>
                        <a:t>、</a:t>
                      </a:r>
                      <a:r>
                        <a:rPr lang="en-US" altLang="zh-CN" dirty="0"/>
                        <a:t>Adhesive 2</a:t>
                      </a:r>
                      <a:r>
                        <a:rPr lang="zh-CN" altLang="en-US" dirty="0"/>
                        <a:t>、</a:t>
                      </a:r>
                      <a:r>
                        <a:rPr lang="en-US" altLang="zh-CN" dirty="0"/>
                        <a:t>Adhesive 3</a:t>
                      </a:r>
                      <a:r>
                        <a:rPr lang="zh-CN" altLang="en-US" dirty="0"/>
                        <a:t>、</a:t>
                      </a:r>
                      <a:r>
                        <a:rPr lang="en-US" altLang="zh-CN" dirty="0"/>
                        <a:t>Adhesive 4.Adhesive 5</a:t>
                      </a:r>
                      <a:r>
                        <a:rPr lang="zh-CN" altLang="en-US" dirty="0"/>
                        <a:t>、</a:t>
                      </a:r>
                      <a:r>
                        <a:rPr lang="en-US" altLang="zh-CN" dirty="0"/>
                        <a:t>Adhesive 6</a:t>
                      </a:r>
                      <a:r>
                        <a:rPr lang="zh-CN" altLang="en-US" dirty="0"/>
                        <a:t>、</a:t>
                      </a:r>
                      <a:r>
                        <a:rPr lang="en-US" altLang="zh-CN" dirty="0"/>
                        <a:t>Adhesive 7</a:t>
                      </a:r>
                      <a:r>
                        <a:rPr lang="zh-CN" altLang="en-US" dirty="0"/>
                        <a:t>、</a:t>
                      </a:r>
                      <a:r>
                        <a:rPr lang="en-US" altLang="zh-CN" dirty="0"/>
                        <a:t>Adhesive 8.Adhesive 9</a:t>
                      </a:r>
                      <a:r>
                        <a:rPr lang="zh-CN" altLang="en-US" dirty="0"/>
                        <a:t>、</a:t>
                      </a:r>
                      <a:r>
                        <a:rPr lang="en-US" altLang="zh-CN" dirty="0"/>
                        <a:t>Adhesive 10</a:t>
                      </a:r>
                      <a:endParaRPr lang="zh-CN" altLang="en-US" dirty="0"/>
                    </a:p>
                  </a:txBody>
                  <a:tcPr/>
                </a:tc>
                <a:tc>
                  <a:txBody>
                    <a:bodyPr/>
                    <a:lstStyle/>
                    <a:p>
                      <a:pPr algn="ctr"/>
                      <a:r>
                        <a:rPr lang="en-US" altLang="zh-CN" dirty="0"/>
                        <a:t>Adhesive</a:t>
                      </a:r>
                      <a:endParaRPr lang="en-US" altLang="zh-CN" dirty="0"/>
                    </a:p>
                    <a:p>
                      <a:pPr algn="ctr"/>
                      <a:r>
                        <a:rPr lang="zh-CN" altLang="en-US" dirty="0"/>
                        <a:t>（粘合剂）</a:t>
                      </a:r>
                      <a:endParaRPr lang="zh-CN" altLang="en-US" dirty="0"/>
                    </a:p>
                  </a:txBody>
                  <a:tcPr anchor="ctr"/>
                </a:tc>
              </a:tr>
            </a:tbl>
          </a:graphicData>
        </a:graphic>
      </p:graphicFrame>
      <p:sp>
        <p:nvSpPr>
          <p:cNvPr id="20" name="右大括号 19"/>
          <p:cNvSpPr/>
          <p:nvPr/>
        </p:nvSpPr>
        <p:spPr>
          <a:xfrm>
            <a:off x="10470789" y="2971411"/>
            <a:ext cx="546755" cy="3011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流程图: 可选过程 20"/>
          <p:cNvSpPr/>
          <p:nvPr/>
        </p:nvSpPr>
        <p:spPr>
          <a:xfrm>
            <a:off x="10918078" y="3925213"/>
            <a:ext cx="1153212" cy="118777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商品代号与商品大类的映射关系</a:t>
            </a:r>
            <a:endParaRPr lang="zh-CN" altLang="en-US" sz="1400" dirty="0"/>
          </a:p>
        </p:txBody>
      </p:sp>
      <p:sp>
        <p:nvSpPr>
          <p:cNvPr id="3" name="文本框 2"/>
          <p:cNvSpPr txBox="1"/>
          <p:nvPr/>
        </p:nvSpPr>
        <p:spPr>
          <a:xfrm>
            <a:off x="995246" y="1817272"/>
            <a:ext cx="9699822" cy="646331"/>
          </a:xfrm>
          <a:prstGeom prst="rect">
            <a:avLst/>
          </a:prstGeom>
          <a:noFill/>
        </p:spPr>
        <p:txBody>
          <a:bodyPr wrap="square" rtlCol="0">
            <a:spAutoFit/>
          </a:bodyPr>
          <a:lstStyle/>
          <a:p>
            <a:r>
              <a:rPr lang="zh-CN" altLang="en-US" dirty="0">
                <a:solidFill>
                  <a:schemeClr val="tx1">
                    <a:lumMod val="75000"/>
                    <a:lumOff val="25000"/>
                  </a:schemeClr>
                </a:solidFill>
              </a:rPr>
              <a:t>利用原数据表已有的商品代号、月份指标，根据商品代号与商品大类的映射关系、月份与季度之间的映射，其映射关系如下，新增</a:t>
            </a:r>
            <a:r>
              <a:rPr lang="en-US" altLang="zh-CN" dirty="0">
                <a:solidFill>
                  <a:schemeClr val="tx1">
                    <a:lumMod val="75000"/>
                    <a:lumOff val="25000"/>
                  </a:schemeClr>
                </a:solidFill>
              </a:rPr>
              <a:t>season</a:t>
            </a:r>
            <a:r>
              <a:rPr lang="zh-CN" altLang="en-US" dirty="0">
                <a:solidFill>
                  <a:schemeClr val="tx1">
                    <a:lumMod val="75000"/>
                    <a:lumOff val="25000"/>
                  </a:schemeClr>
                </a:solidFill>
              </a:rPr>
              <a:t>列、商品大类列。</a:t>
            </a:r>
            <a:endParaRPr lang="zh-CN" altLang="en-US" dirty="0">
              <a:solidFill>
                <a:schemeClr val="tx1">
                  <a:lumMod val="75000"/>
                  <a:lumOff val="25000"/>
                </a:schemeClr>
              </a:solidFill>
            </a:endParaRPr>
          </a:p>
        </p:txBody>
      </p:sp>
      <p:sp>
        <p:nvSpPr>
          <p:cNvPr id="8" name="云形标注 7"/>
          <p:cNvSpPr/>
          <p:nvPr/>
        </p:nvSpPr>
        <p:spPr>
          <a:xfrm>
            <a:off x="9003030" y="197485"/>
            <a:ext cx="1466850" cy="908050"/>
          </a:xfrm>
          <a:prstGeom prst="cloudCallou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9330055" y="477520"/>
            <a:ext cx="6096000" cy="398780"/>
          </a:xfrm>
          <a:prstGeom prst="rect">
            <a:avLst/>
          </a:prstGeom>
          <a:noFill/>
        </p:spPr>
        <p:txBody>
          <a:bodyPr wrap="square" rtlCol="0" anchor="t">
            <a:spAutoFit/>
          </a:bodyPr>
          <a:p>
            <a:r>
              <a:rPr lang="en-US" altLang="zh-CN" sz="2000" b="1" dirty="0">
                <a:solidFill>
                  <a:srgbClr val="FFFFFF"/>
                </a:solidFill>
                <a:sym typeface="+mn-ea"/>
              </a:rPr>
              <a:t>Why?</a:t>
            </a:r>
            <a:endParaRPr lang="en-US" altLang="zh-CN" sz="2000" b="1" dirty="0">
              <a:solidFill>
                <a:srgbClr val="FFFFFF"/>
              </a:solidFill>
              <a:sym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4"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rPr>
              <a:t>2.3</a:t>
            </a:r>
            <a:r>
              <a:rPr lang="zh-CN" altLang="en-US" dirty="0">
                <a:solidFill>
                  <a:prstClr val="white"/>
                </a:solidFill>
                <a:latin typeface="Arial" panose="020B0604020202020204"/>
                <a:ea typeface="微软雅黑" panose="020B0503020204020204" pitchFamily="34" charset="-122"/>
              </a:rPr>
              <a:t>数据分析与可视化</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397565" y="1147451"/>
            <a:ext cx="5532060" cy="55308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1.</a:t>
            </a:r>
            <a:r>
              <a:rPr lang="en-US" altLang="zh-CN" sz="2600" b="1" dirty="0">
                <a:solidFill>
                  <a:srgbClr val="F55F13"/>
                </a:solidFill>
                <a:sym typeface="+mn-ea"/>
              </a:rPr>
              <a:t>各商品及各类商品销售分析</a:t>
            </a:r>
            <a:endParaRPr lang="en-US" altLang="zh-CN" sz="2600" b="1" dirty="0">
              <a:solidFill>
                <a:srgbClr val="F55F13"/>
              </a:solidFill>
              <a:sym typeface="+mn-ea"/>
            </a:endParaRPr>
          </a:p>
        </p:txBody>
      </p:sp>
      <p:sp>
        <p:nvSpPr>
          <p:cNvPr id="3" name="矩形 2"/>
          <p:cNvSpPr/>
          <p:nvPr/>
        </p:nvSpPr>
        <p:spPr>
          <a:xfrm>
            <a:off x="828675" y="2549525"/>
            <a:ext cx="4904740" cy="2000250"/>
          </a:xfrm>
          <a:prstGeom prst="rect">
            <a:avLst/>
          </a:prstGeom>
          <a:noFill/>
        </p:spPr>
        <p:txBody>
          <a:bodyPr wrap="square" rtlCol="0">
            <a:noAutofit/>
            <a:scene3d>
              <a:camera prst="orthographicFront"/>
              <a:lightRig rig="threePt" dir="t">
                <a:rot lat="0" lon="0" rev="0"/>
              </a:lightRig>
            </a:scene3d>
            <a:sp3d contourW="12700"/>
          </a:bodyPr>
          <a:lstStyle/>
          <a:p>
            <a:pPr>
              <a:lnSpc>
                <a:spcPct val="120000"/>
              </a:lnSpc>
            </a:pPr>
            <a:endParaRPr lang="en-US" altLang="zh-CN" dirty="0">
              <a:solidFill>
                <a:schemeClr val="tx1">
                  <a:lumMod val="75000"/>
                  <a:lumOff val="25000"/>
                </a:schemeClr>
              </a:solidFill>
            </a:endParaRPr>
          </a:p>
          <a:p>
            <a:pPr indent="457200">
              <a:lnSpc>
                <a:spcPct val="120000"/>
              </a:lnSpc>
            </a:pPr>
            <a:r>
              <a:rPr lang="zh-CN" altLang="en-US" dirty="0">
                <a:solidFill>
                  <a:schemeClr val="tx1">
                    <a:lumMod val="75000"/>
                    <a:lumOff val="25000"/>
                  </a:schemeClr>
                </a:solidFill>
              </a:rPr>
              <a:t>可以看出，</a:t>
            </a:r>
            <a:r>
              <a:rPr lang="en-US" altLang="zh-CN" dirty="0">
                <a:solidFill>
                  <a:schemeClr val="tx1">
                    <a:lumMod val="75000"/>
                    <a:lumOff val="25000"/>
                  </a:schemeClr>
                </a:solidFill>
              </a:rPr>
              <a:t>Safety</a:t>
            </a:r>
            <a:r>
              <a:rPr lang="zh-CN" altLang="en-US" dirty="0">
                <a:solidFill>
                  <a:schemeClr val="tx1">
                    <a:lumMod val="75000"/>
                    <a:lumOff val="25000"/>
                  </a:schemeClr>
                </a:solidFill>
              </a:rPr>
              <a:t>类商品销售额占比最高，高达</a:t>
            </a:r>
            <a:r>
              <a:rPr lang="en-US" altLang="zh-CN" dirty="0">
                <a:solidFill>
                  <a:schemeClr val="tx1">
                    <a:lumMod val="75000"/>
                    <a:lumOff val="25000"/>
                  </a:schemeClr>
                </a:solidFill>
              </a:rPr>
              <a:t>7572</a:t>
            </a:r>
            <a:r>
              <a:rPr lang="zh-CN" altLang="en-US" dirty="0">
                <a:solidFill>
                  <a:schemeClr val="tx1">
                    <a:lumMod val="75000"/>
                    <a:lumOff val="25000"/>
                  </a:schemeClr>
                </a:solidFill>
              </a:rPr>
              <a:t>万元。</a:t>
            </a:r>
            <a:endParaRPr lang="zh-CN" altLang="en-US" dirty="0">
              <a:solidFill>
                <a:schemeClr val="tx1">
                  <a:lumMod val="75000"/>
                  <a:lumOff val="25000"/>
                </a:schemeClr>
              </a:solidFill>
            </a:endParaRPr>
          </a:p>
          <a:p>
            <a:pPr>
              <a:lnSpc>
                <a:spcPct val="120000"/>
              </a:lnSpc>
            </a:pPr>
            <a:r>
              <a:rPr lang="en-US" altLang="zh-CN" dirty="0">
                <a:solidFill>
                  <a:schemeClr val="tx1">
                    <a:lumMod val="75000"/>
                    <a:lumOff val="25000"/>
                  </a:schemeClr>
                </a:solidFill>
              </a:rPr>
              <a:t>     </a:t>
            </a:r>
            <a:r>
              <a:rPr lang="zh-CN" altLang="en-US" dirty="0">
                <a:solidFill>
                  <a:schemeClr val="tx1">
                    <a:lumMod val="75000"/>
                    <a:lumOff val="25000"/>
                  </a:schemeClr>
                </a:solidFill>
              </a:rPr>
              <a:t>而在三十种商品中，销售额最高是</a:t>
            </a:r>
            <a:r>
              <a:rPr lang="en-US" altLang="zh-CN" dirty="0">
                <a:solidFill>
                  <a:schemeClr val="tx1">
                    <a:lumMod val="75000"/>
                    <a:lumOff val="25000"/>
                  </a:schemeClr>
                </a:solidFill>
              </a:rPr>
              <a:t>Safety</a:t>
            </a:r>
            <a:r>
              <a:rPr lang="zh-CN" altLang="en-US" dirty="0">
                <a:solidFill>
                  <a:schemeClr val="tx1">
                    <a:lumMod val="75000"/>
                    <a:lumOff val="25000"/>
                  </a:schemeClr>
                </a:solidFill>
              </a:rPr>
              <a:t>品类的</a:t>
            </a:r>
            <a:r>
              <a:rPr lang="en-US" altLang="zh-CN" dirty="0">
                <a:solidFill>
                  <a:schemeClr val="tx1">
                    <a:lumMod val="75000"/>
                    <a:lumOff val="25000"/>
                  </a:schemeClr>
                </a:solidFill>
              </a:rPr>
              <a:t>Safety 8</a:t>
            </a:r>
            <a:r>
              <a:rPr lang="zh-CN" altLang="en-US" dirty="0">
                <a:solidFill>
                  <a:schemeClr val="tx1">
                    <a:lumMod val="75000"/>
                    <a:lumOff val="25000"/>
                  </a:schemeClr>
                </a:solidFill>
              </a:rPr>
              <a:t>，远超其它商品。</a:t>
            </a:r>
            <a:endParaRPr lang="zh-CN" altLang="en-US" dirty="0">
              <a:solidFill>
                <a:schemeClr val="tx1">
                  <a:lumMod val="75000"/>
                  <a:lumOff val="25000"/>
                </a:schemeClr>
              </a:solidFill>
            </a:endParaRPr>
          </a:p>
        </p:txBody>
      </p:sp>
      <p:pic>
        <p:nvPicPr>
          <p:cNvPr id="11" name="图片 10"/>
          <p:cNvPicPr>
            <a:picLocks noChangeAspect="1"/>
          </p:cNvPicPr>
          <p:nvPr/>
        </p:nvPicPr>
        <p:blipFill>
          <a:blip r:embed="rId2">
            <a:clrChange>
              <a:clrFrom>
                <a:srgbClr val="FFFFFF"/>
              </a:clrFrom>
              <a:clrTo>
                <a:srgbClr val="FFFFFF">
                  <a:alpha val="0"/>
                </a:srgbClr>
              </a:clrTo>
            </a:clrChange>
          </a:blip>
          <a:stretch>
            <a:fillRect/>
          </a:stretch>
        </p:blipFill>
        <p:spPr>
          <a:xfrm>
            <a:off x="6489167" y="1350973"/>
            <a:ext cx="5420862" cy="5321005"/>
          </a:xfrm>
          <a:prstGeom prst="rect">
            <a:avLst/>
          </a:prstGeom>
        </p:spPr>
      </p:pic>
      <p:pic>
        <p:nvPicPr>
          <p:cNvPr id="14" name="图片 13"/>
          <p:cNvPicPr>
            <a:picLocks noChangeAspect="1"/>
          </p:cNvPicPr>
          <p:nvPr/>
        </p:nvPicPr>
        <p:blipFill>
          <a:blip r:embed="rId3">
            <a:clrChange>
              <a:clrFrom>
                <a:srgbClr val="FFFFFF"/>
              </a:clrFrom>
              <a:clrTo>
                <a:srgbClr val="FFFFFF">
                  <a:alpha val="0"/>
                </a:srgbClr>
              </a:clrTo>
            </a:clrChange>
          </a:blip>
          <a:stretch>
            <a:fillRect/>
          </a:stretch>
        </p:blipFill>
        <p:spPr>
          <a:xfrm>
            <a:off x="7891808" y="2723321"/>
            <a:ext cx="4291788" cy="3658985"/>
          </a:xfrm>
          <a:prstGeom prst="rect">
            <a:avLst/>
          </a:prstGeom>
        </p:spPr>
      </p:pic>
      <p:sp>
        <p:nvSpPr>
          <p:cNvPr id="15" name="矩形 14"/>
          <p:cNvSpPr/>
          <p:nvPr/>
        </p:nvSpPr>
        <p:spPr>
          <a:xfrm>
            <a:off x="6489166" y="914400"/>
            <a:ext cx="5138891" cy="463588"/>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2200" b="1" dirty="0">
                <a:solidFill>
                  <a:srgbClr val="F55F13"/>
                </a:solidFill>
              </a:rPr>
              <a:t>各类商品销售占比及销售额排行</a:t>
            </a:r>
            <a:endParaRPr lang="zh-CN" altLang="en-US" sz="2200" b="1" dirty="0">
              <a:solidFill>
                <a:srgbClr val="F55F1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619503" y="103257"/>
            <a:ext cx="4953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5" name="矩形 14"/>
          <p:cNvSpPr/>
          <p:nvPr/>
        </p:nvSpPr>
        <p:spPr>
          <a:xfrm>
            <a:off x="443239" y="1069087"/>
            <a:ext cx="5924904" cy="5835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各月份与各季度销售分析</a:t>
            </a:r>
            <a:endParaRPr lang="en-US" altLang="zh-CN" sz="2600" b="1" dirty="0">
              <a:solidFill>
                <a:srgbClr val="F55F13"/>
              </a:solidFill>
              <a:sym typeface="+mn-ea"/>
            </a:endParaRPr>
          </a:p>
        </p:txBody>
      </p:sp>
      <p:sp>
        <p:nvSpPr>
          <p:cNvPr id="2" name="文本框 1"/>
          <p:cNvSpPr txBox="1"/>
          <p:nvPr/>
        </p:nvSpPr>
        <p:spPr>
          <a:xfrm>
            <a:off x="1263192" y="1613743"/>
            <a:ext cx="9436231" cy="1695065"/>
          </a:xfrm>
          <a:prstGeom prst="rect">
            <a:avLst/>
          </a:prstGeom>
          <a:noFill/>
        </p:spPr>
        <p:txBody>
          <a:bodyPr wrap="square" rtlCol="0">
            <a:spAutoFit/>
          </a:bodyPr>
          <a:lstStyle/>
          <a:p>
            <a:pPr>
              <a:lnSpc>
                <a:spcPct val="150000"/>
              </a:lnSpc>
            </a:pPr>
            <a:r>
              <a:rPr lang="en-US" altLang="zh-CN" dirty="0"/>
              <a:t>       3</a:t>
            </a:r>
            <a:r>
              <a:rPr lang="zh-CN" altLang="en-US" dirty="0"/>
              <a:t>月份总销售金额最低，</a:t>
            </a:r>
            <a:r>
              <a:rPr lang="en-US" altLang="zh-CN" dirty="0"/>
              <a:t>8</a:t>
            </a:r>
            <a:r>
              <a:rPr lang="zh-CN" altLang="en-US" dirty="0"/>
              <a:t>月份到</a:t>
            </a:r>
            <a:r>
              <a:rPr lang="en-US" altLang="zh-CN" dirty="0"/>
              <a:t>10</a:t>
            </a:r>
            <a:r>
              <a:rPr lang="zh-CN" altLang="en-US" dirty="0"/>
              <a:t>月份之间的销售总金额相对不稳定，在此月份应考虑减少进货，避免商品滞销的可能，降低成本。</a:t>
            </a:r>
            <a:endParaRPr lang="en-US" altLang="zh-CN" dirty="0"/>
          </a:p>
          <a:p>
            <a:pPr>
              <a:lnSpc>
                <a:spcPct val="150000"/>
              </a:lnSpc>
            </a:pPr>
            <a:r>
              <a:rPr lang="en-US" altLang="zh-CN" dirty="0"/>
              <a:t>       4</a:t>
            </a:r>
            <a:r>
              <a:rPr lang="zh-CN" altLang="en-US" dirty="0"/>
              <a:t>月份到</a:t>
            </a:r>
            <a:r>
              <a:rPr lang="en-US" altLang="zh-CN" dirty="0"/>
              <a:t>7</a:t>
            </a:r>
            <a:r>
              <a:rPr lang="zh-CN" altLang="en-US" dirty="0"/>
              <a:t>月份和</a:t>
            </a:r>
            <a:r>
              <a:rPr lang="en-US" altLang="zh-CN" dirty="0"/>
              <a:t>11</a:t>
            </a:r>
            <a:r>
              <a:rPr lang="zh-CN" altLang="en-US" dirty="0"/>
              <a:t>月份到</a:t>
            </a:r>
            <a:r>
              <a:rPr lang="en-US" altLang="zh-CN" dirty="0"/>
              <a:t>2</a:t>
            </a:r>
            <a:r>
              <a:rPr lang="zh-CN" altLang="en-US" dirty="0"/>
              <a:t>月份之间的总销售额较高，在此期间可以增加商品的进货量，防止商品出现缺货的情况，影响收入。</a:t>
            </a:r>
            <a:endParaRPr lang="en-US" altLang="zh-CN" dirty="0"/>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68" y="3240882"/>
            <a:ext cx="10162440" cy="3184028"/>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p:cNvSpPr/>
          <p:nvPr/>
        </p:nvSpPr>
        <p:spPr>
          <a:xfrm>
            <a:off x="2997724" y="5495827"/>
            <a:ext cx="659876" cy="37876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 calcmode="lin" valueType="num">
                                      <p:cBhvr additive="base">
                                        <p:cTn id="7" dur="500" fill="hold"/>
                                        <p:tgtEl>
                                          <p:spTgt spid="2056"/>
                                        </p:tgtEl>
                                        <p:attrNameLst>
                                          <p:attrName>ppt_x</p:attrName>
                                        </p:attrNameLst>
                                      </p:cBhvr>
                                      <p:tavLst>
                                        <p:tav tm="0">
                                          <p:val>
                                            <p:strVal val="#ppt_x"/>
                                          </p:val>
                                        </p:tav>
                                        <p:tav tm="100000">
                                          <p:val>
                                            <p:strVal val="#ppt_x"/>
                                          </p:val>
                                        </p:tav>
                                      </p:tavLst>
                                    </p:anim>
                                    <p:anim calcmode="lin" valueType="num">
                                      <p:cBhvr additive="base">
                                        <p:cTn id="8"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619503" y="103257"/>
            <a:ext cx="4953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6710485" y="2992090"/>
            <a:ext cx="5484758"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346866"/>
                </a:solidFill>
              </a:rPr>
              <a:t> </a:t>
            </a:r>
            <a:endParaRPr lang="zh-CN" altLang="en-US" sz="1600" b="1" dirty="0">
              <a:solidFill>
                <a:srgbClr val="346866"/>
              </a:solidFill>
            </a:endParaRPr>
          </a:p>
        </p:txBody>
      </p:sp>
      <p:pic>
        <p:nvPicPr>
          <p:cNvPr id="2" name="图片 1"/>
          <p:cNvPicPr>
            <a:picLocks noChangeAspect="1"/>
          </p:cNvPicPr>
          <p:nvPr/>
        </p:nvPicPr>
        <p:blipFill>
          <a:blip r:embed="rId2"/>
          <a:stretch>
            <a:fillRect/>
          </a:stretch>
        </p:blipFill>
        <p:spPr>
          <a:xfrm>
            <a:off x="725170" y="3338195"/>
            <a:ext cx="10200640" cy="3194685"/>
          </a:xfrm>
          <a:prstGeom prst="rect">
            <a:avLst/>
          </a:prstGeom>
        </p:spPr>
      </p:pic>
      <p:sp>
        <p:nvSpPr>
          <p:cNvPr id="3" name="文本框 2"/>
          <p:cNvSpPr txBox="1"/>
          <p:nvPr/>
        </p:nvSpPr>
        <p:spPr>
          <a:xfrm>
            <a:off x="966245" y="1695933"/>
            <a:ext cx="9959419" cy="1476375"/>
          </a:xfrm>
          <a:prstGeom prst="rect">
            <a:avLst/>
          </a:prstGeom>
          <a:noFill/>
        </p:spPr>
        <p:txBody>
          <a:bodyPr wrap="square" rtlCol="0">
            <a:spAutoFit/>
          </a:bodyPr>
          <a:lstStyle/>
          <a:p>
            <a:r>
              <a:rPr lang="zh-CN" altLang="en-US" dirty="0"/>
              <a:t>        从不同商品类型的不同月份的销售额上看，</a:t>
            </a:r>
            <a:r>
              <a:rPr lang="en-US" altLang="zh-CN" dirty="0"/>
              <a:t>Safety</a:t>
            </a:r>
            <a:r>
              <a:rPr lang="zh-CN" altLang="en-US" dirty="0"/>
              <a:t>类在每一个月的销售额都比其他两类高，可以考虑进货量比其他两类多，但在</a:t>
            </a:r>
            <a:r>
              <a:rPr lang="en-US" altLang="zh-CN" dirty="0"/>
              <a:t>2</a:t>
            </a:r>
            <a:r>
              <a:rPr lang="zh-CN" altLang="en-US" dirty="0"/>
              <a:t>月份到 </a:t>
            </a:r>
            <a:r>
              <a:rPr lang="en-US" altLang="zh-CN" dirty="0"/>
              <a:t>3</a:t>
            </a:r>
            <a:r>
              <a:rPr lang="zh-CN" altLang="en-US" dirty="0"/>
              <a:t>月份和</a:t>
            </a:r>
            <a:r>
              <a:rPr lang="en-US" altLang="zh-CN" dirty="0"/>
              <a:t>8</a:t>
            </a:r>
            <a:r>
              <a:rPr lang="zh-CN" altLang="en-US" dirty="0"/>
              <a:t>月份到</a:t>
            </a:r>
            <a:r>
              <a:rPr lang="en-US" altLang="zh-CN" dirty="0"/>
              <a:t>10</a:t>
            </a:r>
            <a:r>
              <a:rPr lang="zh-CN" altLang="en-US" dirty="0"/>
              <a:t>月份之间的销售额均有波动，需要调整好进货量，以免出现滞销。</a:t>
            </a:r>
            <a:r>
              <a:rPr lang="en-US" altLang="zh-CN" dirty="0"/>
              <a:t>Tape</a:t>
            </a:r>
            <a:r>
              <a:rPr lang="zh-CN" altLang="en-US" dirty="0"/>
              <a:t>类的每个月销售额几乎都是逐月增加的，可以逐月增加但进货量，但在</a:t>
            </a:r>
            <a:r>
              <a:rPr lang="en-US" altLang="zh-CN" dirty="0"/>
              <a:t>10</a:t>
            </a:r>
            <a:r>
              <a:rPr lang="zh-CN" altLang="en-US" dirty="0"/>
              <a:t>月和</a:t>
            </a:r>
            <a:r>
              <a:rPr lang="en-US" altLang="zh-CN" dirty="0"/>
              <a:t>12</a:t>
            </a:r>
            <a:r>
              <a:rPr lang="zh-CN" altLang="en-US" dirty="0"/>
              <a:t>月的销售额比相邻的两个月的稍低，可以考虑在上一个月末减少进货，在该月月末增加进货。</a:t>
            </a:r>
            <a:r>
              <a:rPr lang="en-US" altLang="zh-CN" dirty="0"/>
              <a:t>Adhesive</a:t>
            </a:r>
            <a:r>
              <a:rPr lang="zh-CN" altLang="en-US" dirty="0"/>
              <a:t>（粘合剂）类可以增加</a:t>
            </a:r>
            <a:r>
              <a:rPr lang="en-US" altLang="zh-CN" dirty="0"/>
              <a:t>3</a:t>
            </a:r>
            <a:r>
              <a:rPr lang="zh-CN" altLang="en-US" dirty="0"/>
              <a:t>月，</a:t>
            </a:r>
            <a:r>
              <a:rPr lang="en-US" altLang="zh-CN" dirty="0"/>
              <a:t>6</a:t>
            </a:r>
            <a:r>
              <a:rPr lang="zh-CN" altLang="en-US" dirty="0"/>
              <a:t>月，</a:t>
            </a:r>
            <a:r>
              <a:rPr lang="en-US" altLang="zh-CN" dirty="0"/>
              <a:t>7</a:t>
            </a:r>
            <a:r>
              <a:rPr lang="zh-CN" altLang="en-US" dirty="0"/>
              <a:t>月和十月的进货量。</a:t>
            </a:r>
            <a:endParaRPr lang="zh-CN" altLang="en-US" dirty="0"/>
          </a:p>
        </p:txBody>
      </p:sp>
      <p:sp>
        <p:nvSpPr>
          <p:cNvPr id="8" name="矩形 7"/>
          <p:cNvSpPr/>
          <p:nvPr/>
        </p:nvSpPr>
        <p:spPr>
          <a:xfrm>
            <a:off x="171096" y="983411"/>
            <a:ext cx="5924904" cy="5835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各月份与各季度销售分析</a:t>
            </a:r>
            <a:endParaRPr lang="en-US" altLang="zh-CN" sz="2600" b="1" dirty="0">
              <a:solidFill>
                <a:srgbClr val="F55F13"/>
              </a:solidFill>
              <a:sym typeface="+mn-ea"/>
            </a:endParaRPr>
          </a:p>
        </p:txBody>
      </p:sp>
      <p:sp>
        <p:nvSpPr>
          <p:cNvPr id="9" name="矩形 8"/>
          <p:cNvSpPr/>
          <p:nvPr/>
        </p:nvSpPr>
        <p:spPr>
          <a:xfrm>
            <a:off x="2526030" y="5670550"/>
            <a:ext cx="1093470" cy="560705"/>
          </a:xfrm>
          <a:prstGeom prst="rect">
            <a:avLst/>
          </a:prstGeom>
          <a:ln>
            <a:solidFill>
              <a:schemeClr val="accent6">
                <a:lumMod val="75000"/>
              </a:schemeClr>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619503" y="103257"/>
            <a:ext cx="4953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1150070" y="2992090"/>
            <a:ext cx="11045173"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346866"/>
                </a:solidFill>
              </a:rPr>
              <a:t> </a:t>
            </a:r>
            <a:endParaRPr lang="zh-CN" altLang="en-US" sz="1600" b="1" dirty="0">
              <a:solidFill>
                <a:srgbClr val="346866"/>
              </a:solidFill>
            </a:endParaRPr>
          </a:p>
        </p:txBody>
      </p:sp>
      <p:pic>
        <p:nvPicPr>
          <p:cNvPr id="26" name="图片 25"/>
          <p:cNvPicPr>
            <a:picLocks noChangeAspect="1"/>
          </p:cNvPicPr>
          <p:nvPr/>
        </p:nvPicPr>
        <p:blipFill>
          <a:blip r:embed="rId2"/>
          <a:stretch>
            <a:fillRect/>
          </a:stretch>
        </p:blipFill>
        <p:spPr>
          <a:xfrm>
            <a:off x="5809095" y="1697323"/>
            <a:ext cx="5672874" cy="2247607"/>
          </a:xfrm>
          <a:prstGeom prst="rect">
            <a:avLst/>
          </a:prstGeom>
        </p:spPr>
      </p:pic>
      <p:pic>
        <p:nvPicPr>
          <p:cNvPr id="42" name="图片 41"/>
          <p:cNvPicPr>
            <a:picLocks noChangeAspect="1"/>
          </p:cNvPicPr>
          <p:nvPr/>
        </p:nvPicPr>
        <p:blipFill>
          <a:blip r:embed="rId3"/>
          <a:stretch>
            <a:fillRect/>
          </a:stretch>
        </p:blipFill>
        <p:spPr>
          <a:xfrm>
            <a:off x="5809095" y="4166829"/>
            <a:ext cx="5672875" cy="2247608"/>
          </a:xfrm>
          <a:prstGeom prst="rect">
            <a:avLst/>
          </a:prstGeom>
        </p:spPr>
      </p:pic>
      <p:sp>
        <p:nvSpPr>
          <p:cNvPr id="43" name="文本框 42"/>
          <p:cNvSpPr txBox="1"/>
          <p:nvPr/>
        </p:nvSpPr>
        <p:spPr>
          <a:xfrm>
            <a:off x="539115" y="2073910"/>
            <a:ext cx="4866640" cy="3488055"/>
          </a:xfrm>
          <a:prstGeom prst="rect">
            <a:avLst/>
          </a:prstGeom>
          <a:noFill/>
        </p:spPr>
        <p:txBody>
          <a:bodyPr wrap="square" rtlCol="0">
            <a:noAutofit/>
          </a:bodyPr>
          <a:lstStyle/>
          <a:p>
            <a:pPr>
              <a:lnSpc>
                <a:spcPct val="150000"/>
              </a:lnSpc>
            </a:pPr>
            <a:r>
              <a:rPr lang="en-US" altLang="zh-CN" dirty="0"/>
              <a:t>       </a:t>
            </a:r>
            <a:r>
              <a:rPr lang="zh-CN" altLang="en-US" dirty="0"/>
              <a:t>从季度上看，</a:t>
            </a:r>
            <a:r>
              <a:rPr lang="en-US" altLang="zh-CN" dirty="0"/>
              <a:t>CBD</a:t>
            </a:r>
            <a:r>
              <a:rPr lang="zh-CN" altLang="en-US" dirty="0"/>
              <a:t>店第</a:t>
            </a:r>
            <a:r>
              <a:rPr lang="en-US" altLang="zh-CN" dirty="0"/>
              <a:t>1</a:t>
            </a:r>
            <a:r>
              <a:rPr lang="zh-CN" altLang="en-US" dirty="0"/>
              <a:t>季度到第</a:t>
            </a:r>
            <a:r>
              <a:rPr lang="en-US" altLang="zh-CN" dirty="0"/>
              <a:t>4</a:t>
            </a:r>
            <a:r>
              <a:rPr lang="zh-CN" altLang="en-US" dirty="0"/>
              <a:t>季度的总的销售额是逐渐递增的，而社区店在第</a:t>
            </a:r>
            <a:r>
              <a:rPr lang="en-US" altLang="zh-CN" dirty="0"/>
              <a:t>2</a:t>
            </a:r>
            <a:r>
              <a:rPr lang="zh-CN" altLang="en-US" dirty="0"/>
              <a:t>季度的总的销售额最高，第</a:t>
            </a:r>
            <a:r>
              <a:rPr lang="en-US" altLang="zh-CN" dirty="0"/>
              <a:t>3</a:t>
            </a:r>
            <a:r>
              <a:rPr lang="zh-CN" altLang="en-US" dirty="0"/>
              <a:t>季度的总的销售额最低。</a:t>
            </a:r>
            <a:endParaRPr lang="zh-CN" altLang="en-US" dirty="0"/>
          </a:p>
          <a:p>
            <a:pPr>
              <a:lnSpc>
                <a:spcPct val="150000"/>
              </a:lnSpc>
            </a:pPr>
            <a:endParaRPr lang="zh-CN" altLang="en-US" dirty="0"/>
          </a:p>
          <a:p>
            <a:pPr marL="285750" indent="-285750">
              <a:lnSpc>
                <a:spcPct val="150000"/>
              </a:lnSpc>
              <a:buFont typeface="Wingdings" panose="05000000000000000000" charset="0"/>
              <a:buChar char="Ø"/>
            </a:pPr>
            <a:r>
              <a:rPr lang="en-US" altLang="zh-CN" dirty="0"/>
              <a:t>CBD</a:t>
            </a:r>
            <a:r>
              <a:rPr lang="zh-CN" altLang="en-US" dirty="0"/>
              <a:t>店的旺季在第</a:t>
            </a:r>
            <a:r>
              <a:rPr lang="en-US" altLang="zh-CN" dirty="0"/>
              <a:t>4</a:t>
            </a:r>
            <a:r>
              <a:rPr lang="zh-CN" altLang="en-US" dirty="0"/>
              <a:t>季度，淡季在第</a:t>
            </a:r>
            <a:r>
              <a:rPr lang="en-US" altLang="zh-CN" dirty="0"/>
              <a:t>1</a:t>
            </a:r>
            <a:r>
              <a:rPr lang="zh-CN" altLang="en-US" dirty="0"/>
              <a:t>季度；</a:t>
            </a:r>
            <a:endParaRPr lang="zh-CN" altLang="en-US" dirty="0"/>
          </a:p>
          <a:p>
            <a:pPr marL="285750" indent="-285750">
              <a:lnSpc>
                <a:spcPct val="150000"/>
              </a:lnSpc>
              <a:buFont typeface="Wingdings" panose="05000000000000000000" charset="0"/>
              <a:buChar char="Ø"/>
            </a:pPr>
            <a:r>
              <a:rPr lang="zh-CN" altLang="en-US" dirty="0"/>
              <a:t>社区店的旺季在第</a:t>
            </a:r>
            <a:r>
              <a:rPr lang="en-US" altLang="zh-CN" dirty="0"/>
              <a:t>2</a:t>
            </a:r>
            <a:r>
              <a:rPr lang="zh-CN" altLang="en-US" dirty="0"/>
              <a:t>季度，淡季在第</a:t>
            </a:r>
            <a:r>
              <a:rPr lang="en-US" altLang="zh-CN" dirty="0"/>
              <a:t>3</a:t>
            </a:r>
            <a:r>
              <a:rPr lang="zh-CN" altLang="en-US" dirty="0"/>
              <a:t>季度。</a:t>
            </a:r>
            <a:endParaRPr lang="zh-CN" altLang="en-US" dirty="0"/>
          </a:p>
          <a:p>
            <a:pPr marL="285750" indent="-285750">
              <a:lnSpc>
                <a:spcPct val="150000"/>
              </a:lnSpc>
              <a:buFont typeface="Wingdings" panose="05000000000000000000" charset="0"/>
              <a:buChar char="Ø"/>
            </a:pPr>
            <a:endParaRPr lang="zh-CN" altLang="en-US" dirty="0"/>
          </a:p>
          <a:p>
            <a:pPr indent="0">
              <a:lnSpc>
                <a:spcPct val="150000"/>
              </a:lnSpc>
              <a:buFont typeface="Wingdings" panose="05000000000000000000" charset="0"/>
              <a:buNone/>
            </a:pPr>
            <a:endParaRPr lang="en-US" altLang="zh-CN" dirty="0"/>
          </a:p>
          <a:p>
            <a:endParaRPr lang="en-US" altLang="zh-CN" dirty="0"/>
          </a:p>
        </p:txBody>
      </p:sp>
      <p:sp>
        <p:nvSpPr>
          <p:cNvPr id="2" name="矩形 1"/>
          <p:cNvSpPr/>
          <p:nvPr/>
        </p:nvSpPr>
        <p:spPr>
          <a:xfrm>
            <a:off x="171096" y="1038764"/>
            <a:ext cx="5924904" cy="5835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各月份与各季度销售分析</a:t>
            </a:r>
            <a:endParaRPr lang="en-US" altLang="zh-CN" sz="2600" b="1" dirty="0">
              <a:solidFill>
                <a:srgbClr val="F55F13"/>
              </a:solidFill>
              <a:sym typeface="+mn-ea"/>
            </a:endParaRPr>
          </a:p>
        </p:txBody>
      </p:sp>
      <p:sp>
        <p:nvSpPr>
          <p:cNvPr id="18" name="椭圆 17"/>
          <p:cNvSpPr/>
          <p:nvPr/>
        </p:nvSpPr>
        <p:spPr>
          <a:xfrm>
            <a:off x="6964045" y="4363085"/>
            <a:ext cx="579120" cy="310515"/>
          </a:xfrm>
          <a:prstGeom prst="ellipse">
            <a:avLst/>
          </a:prstGeom>
          <a:noFill/>
          <a:ln w="28575">
            <a:solidFill>
              <a:srgbClr val="4B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custDataLst>
              <p:tags r:id="rId4"/>
            </p:custDataLst>
          </p:nvPr>
        </p:nvSpPr>
        <p:spPr>
          <a:xfrm>
            <a:off x="7543165" y="4526280"/>
            <a:ext cx="589280" cy="259080"/>
          </a:xfrm>
          <a:prstGeom prst="ellipse">
            <a:avLst/>
          </a:prstGeom>
          <a:noFill/>
          <a:ln w="28575">
            <a:solidFill>
              <a:srgbClr val="4B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3" grpId="0"/>
      <p:bldP spid="18" grpId="0" animBg="1"/>
      <p:bldP spid="18" grpId="1" animBg="1"/>
      <p:bldP spid="8" grpId="0" bldLvl="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619503" y="103257"/>
            <a:ext cx="4953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6710485" y="2992090"/>
            <a:ext cx="5484758"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346866"/>
                </a:solidFill>
              </a:rPr>
              <a:t> </a:t>
            </a:r>
            <a:endParaRPr lang="zh-CN" altLang="en-US" sz="1600" b="1" dirty="0">
              <a:solidFill>
                <a:srgbClr val="346866"/>
              </a:solidFill>
            </a:endParaRPr>
          </a:p>
        </p:txBody>
      </p:sp>
      <p:pic>
        <p:nvPicPr>
          <p:cNvPr id="2" name="图片 1"/>
          <p:cNvPicPr>
            <a:picLocks noChangeAspect="1"/>
          </p:cNvPicPr>
          <p:nvPr/>
        </p:nvPicPr>
        <p:blipFill>
          <a:blip r:embed="rId2"/>
          <a:stretch>
            <a:fillRect/>
          </a:stretch>
        </p:blipFill>
        <p:spPr>
          <a:xfrm>
            <a:off x="669522" y="1563716"/>
            <a:ext cx="6310327" cy="5081246"/>
          </a:xfrm>
          <a:prstGeom prst="rect">
            <a:avLst/>
          </a:prstGeom>
        </p:spPr>
      </p:pic>
      <p:sp>
        <p:nvSpPr>
          <p:cNvPr id="3" name="文本框 2"/>
          <p:cNvSpPr txBox="1"/>
          <p:nvPr/>
        </p:nvSpPr>
        <p:spPr>
          <a:xfrm>
            <a:off x="7694765" y="2048248"/>
            <a:ext cx="3516198" cy="2951449"/>
          </a:xfrm>
          <a:prstGeom prst="rect">
            <a:avLst/>
          </a:prstGeom>
          <a:noFill/>
        </p:spPr>
        <p:txBody>
          <a:bodyPr wrap="square" rtlCol="0">
            <a:spAutoFit/>
          </a:bodyPr>
          <a:lstStyle/>
          <a:p>
            <a:pPr>
              <a:lnSpc>
                <a:spcPct val="150000"/>
              </a:lnSpc>
            </a:pPr>
            <a:r>
              <a:rPr lang="zh-CN" altLang="en-US" dirty="0"/>
              <a:t>        从季度上看每个商品的销售额在该季度的销售是否畅销，需要根据季度变化对各个商品进行相应的增加或减少该商品的进货量，并且每个商品的季度销售额都不一致，针对各个商品的进货量，要有相应的进货数量方案。</a:t>
            </a:r>
            <a:endParaRPr lang="zh-CN" altLang="en-US" dirty="0"/>
          </a:p>
        </p:txBody>
      </p:sp>
      <p:sp>
        <p:nvSpPr>
          <p:cNvPr id="8" name="矩形 7"/>
          <p:cNvSpPr/>
          <p:nvPr/>
        </p:nvSpPr>
        <p:spPr>
          <a:xfrm>
            <a:off x="171096" y="983411"/>
            <a:ext cx="5924904" cy="5708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各月份与各季度销售分析</a:t>
            </a:r>
            <a:endParaRPr lang="en-US" altLang="zh-CN" sz="2600" b="1" dirty="0">
              <a:solidFill>
                <a:srgbClr val="F55F1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619503" y="103257"/>
            <a:ext cx="4953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6710485" y="2992090"/>
            <a:ext cx="5484758"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346866"/>
                </a:solidFill>
              </a:rPr>
              <a:t> </a:t>
            </a:r>
            <a:endParaRPr lang="zh-CN" altLang="en-US" sz="1600" b="1" dirty="0">
              <a:solidFill>
                <a:srgbClr val="346866"/>
              </a:solidFill>
            </a:endParaRPr>
          </a:p>
        </p:txBody>
      </p:sp>
      <p:pic>
        <p:nvPicPr>
          <p:cNvPr id="3" name="图片 2"/>
          <p:cNvPicPr>
            <a:picLocks noChangeAspect="1"/>
          </p:cNvPicPr>
          <p:nvPr/>
        </p:nvPicPr>
        <p:blipFill>
          <a:blip r:embed="rId2"/>
          <a:stretch>
            <a:fillRect/>
          </a:stretch>
        </p:blipFill>
        <p:spPr>
          <a:xfrm>
            <a:off x="1550924" y="3542614"/>
            <a:ext cx="8428482" cy="2262382"/>
          </a:xfrm>
          <a:prstGeom prst="rect">
            <a:avLst/>
          </a:prstGeom>
        </p:spPr>
      </p:pic>
      <p:sp>
        <p:nvSpPr>
          <p:cNvPr id="10" name="文本框 9"/>
          <p:cNvSpPr txBox="1"/>
          <p:nvPr/>
        </p:nvSpPr>
        <p:spPr>
          <a:xfrm>
            <a:off x="1264822" y="1803375"/>
            <a:ext cx="9125146" cy="1287532"/>
          </a:xfrm>
          <a:prstGeom prst="rect">
            <a:avLst/>
          </a:prstGeom>
          <a:noFill/>
        </p:spPr>
        <p:txBody>
          <a:bodyPr wrap="square">
            <a:spAutoFit/>
          </a:bodyPr>
          <a:lstStyle/>
          <a:p>
            <a:pPr>
              <a:lnSpc>
                <a:spcPct val="150000"/>
              </a:lnSpc>
            </a:pPr>
            <a:r>
              <a:rPr lang="zh-CN" altLang="en-US" dirty="0"/>
              <a:t>       根据每个季度的销售情况，对进货量进行相应的调整。因为有些商品在某些季节是热销商品，在某些季节是滞销商品，所以需要根据每个季度的销售情况进行合理的安排进货，</a:t>
            </a:r>
            <a:endParaRPr lang="en-US" altLang="zh-CN" dirty="0"/>
          </a:p>
          <a:p>
            <a:pPr>
              <a:lnSpc>
                <a:spcPct val="150000"/>
              </a:lnSpc>
            </a:pPr>
            <a:r>
              <a:rPr lang="zh-CN" altLang="en-US" dirty="0"/>
              <a:t>如</a:t>
            </a:r>
            <a:r>
              <a:rPr lang="en-US" altLang="zh-CN" dirty="0"/>
              <a:t>Adhesive 1</a:t>
            </a:r>
            <a:r>
              <a:rPr lang="zh-CN" altLang="en-US" dirty="0"/>
              <a:t>在第一和第二季度是滞销品在第三和第四不是滞销品。</a:t>
            </a:r>
            <a:endParaRPr lang="zh-CN" altLang="en-US" dirty="0"/>
          </a:p>
        </p:txBody>
      </p:sp>
      <p:sp>
        <p:nvSpPr>
          <p:cNvPr id="2" name="矩形 1"/>
          <p:cNvSpPr/>
          <p:nvPr/>
        </p:nvSpPr>
        <p:spPr>
          <a:xfrm>
            <a:off x="171096" y="983411"/>
            <a:ext cx="5924904" cy="5835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各月份与各季度销售分析</a:t>
            </a:r>
            <a:endParaRPr lang="en-US" altLang="zh-CN" sz="2600" b="1" dirty="0">
              <a:solidFill>
                <a:srgbClr val="F55F1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619503" y="103257"/>
            <a:ext cx="4953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6710485" y="2992090"/>
            <a:ext cx="5484758"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346866"/>
                </a:solidFill>
              </a:rPr>
              <a:t> </a:t>
            </a:r>
            <a:endParaRPr lang="zh-CN" altLang="en-US" sz="1600" b="1" dirty="0">
              <a:solidFill>
                <a:srgbClr val="346866"/>
              </a:solidFill>
            </a:endParaRPr>
          </a:p>
        </p:txBody>
      </p:sp>
      <p:sp>
        <p:nvSpPr>
          <p:cNvPr id="2" name="文本框 1"/>
          <p:cNvSpPr txBox="1"/>
          <p:nvPr/>
        </p:nvSpPr>
        <p:spPr>
          <a:xfrm>
            <a:off x="675722" y="3918043"/>
            <a:ext cx="2837468"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安排员工休息时间</a:t>
            </a:r>
            <a:endParaRPr lang="zh-CN" altLang="en-US" sz="2000" dirty="0"/>
          </a:p>
        </p:txBody>
      </p:sp>
      <p:sp>
        <p:nvSpPr>
          <p:cNvPr id="3" name="文本框 2"/>
          <p:cNvSpPr txBox="1"/>
          <p:nvPr/>
        </p:nvSpPr>
        <p:spPr>
          <a:xfrm>
            <a:off x="675722" y="1591235"/>
            <a:ext cx="2677212"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安排员工培训时间</a:t>
            </a:r>
            <a:endParaRPr lang="zh-CN" altLang="en-US" sz="2000" dirty="0"/>
          </a:p>
        </p:txBody>
      </p:sp>
      <p:pic>
        <p:nvPicPr>
          <p:cNvPr id="9" name="图片 8"/>
          <p:cNvPicPr>
            <a:picLocks noChangeAspect="1"/>
          </p:cNvPicPr>
          <p:nvPr/>
        </p:nvPicPr>
        <p:blipFill>
          <a:blip r:embed="rId2">
            <a:extLst>
              <a:ext uri="{BEBA8EAE-BF5A-486C-A8C5-ECC9F3942E4B}">
                <a14:imgProps xmlns:a14="http://schemas.microsoft.com/office/drawing/2010/main">
                  <a14:imgLayer r:embed="rId3">
                    <a14:imgEffect>
                      <a14:colorTemperature colorTemp="5800"/>
                    </a14:imgEffect>
                  </a14:imgLayer>
                </a14:imgProps>
              </a:ext>
            </a:extLst>
          </a:blip>
          <a:stretch>
            <a:fillRect/>
          </a:stretch>
        </p:blipFill>
        <p:spPr>
          <a:xfrm>
            <a:off x="5916562" y="1826099"/>
            <a:ext cx="5524500" cy="4086225"/>
          </a:xfrm>
          <a:prstGeom prst="rect">
            <a:avLst/>
          </a:prstGeom>
          <a:noFill/>
          <a:ln>
            <a:noFill/>
          </a:ln>
          <a:effectLst/>
        </p:spPr>
      </p:pic>
      <p:sp>
        <p:nvSpPr>
          <p:cNvPr id="11" name="文本框 10"/>
          <p:cNvSpPr txBox="1"/>
          <p:nvPr/>
        </p:nvSpPr>
        <p:spPr>
          <a:xfrm>
            <a:off x="1065229" y="2033291"/>
            <a:ext cx="4402317" cy="1754326"/>
          </a:xfrm>
          <a:prstGeom prst="rect">
            <a:avLst/>
          </a:prstGeom>
          <a:noFill/>
        </p:spPr>
        <p:txBody>
          <a:bodyPr wrap="square" rtlCol="0">
            <a:spAutoFit/>
          </a:bodyPr>
          <a:lstStyle/>
          <a:p>
            <a:r>
              <a:rPr lang="zh-CN" altLang="en-US" dirty="0"/>
              <a:t>        员工培训时间要在比较空闲的时间并且在下一个月的销售额有大幅度增加前进行，为客户提高良好的销售服务。从热力图可以看出，</a:t>
            </a:r>
            <a:r>
              <a:rPr lang="en-US" altLang="zh-CN" dirty="0"/>
              <a:t>CBD</a:t>
            </a:r>
            <a:r>
              <a:rPr lang="zh-CN" altLang="en-US" dirty="0"/>
              <a:t>店可以安排在</a:t>
            </a:r>
            <a:r>
              <a:rPr lang="en-US" altLang="zh-CN" dirty="0"/>
              <a:t>3</a:t>
            </a:r>
            <a:r>
              <a:rPr lang="zh-CN" altLang="en-US" dirty="0"/>
              <a:t>月份进行培训，社区店可以安排在</a:t>
            </a:r>
            <a:r>
              <a:rPr lang="en-US" altLang="zh-CN" dirty="0"/>
              <a:t>8</a:t>
            </a:r>
            <a:r>
              <a:rPr lang="zh-CN" altLang="en-US" dirty="0"/>
              <a:t>月份进行培训。</a:t>
            </a:r>
            <a:endParaRPr lang="zh-CN" altLang="en-US" dirty="0"/>
          </a:p>
        </p:txBody>
      </p:sp>
      <p:sp>
        <p:nvSpPr>
          <p:cNvPr id="13" name="文本框 12"/>
          <p:cNvSpPr txBox="1"/>
          <p:nvPr/>
        </p:nvSpPr>
        <p:spPr>
          <a:xfrm>
            <a:off x="1065229" y="4312127"/>
            <a:ext cx="4402317" cy="1477328"/>
          </a:xfrm>
          <a:prstGeom prst="rect">
            <a:avLst/>
          </a:prstGeom>
          <a:noFill/>
        </p:spPr>
        <p:txBody>
          <a:bodyPr wrap="square" rtlCol="0">
            <a:spAutoFit/>
          </a:bodyPr>
          <a:lstStyle/>
          <a:p>
            <a:r>
              <a:rPr lang="zh-CN" altLang="en-US" dirty="0"/>
              <a:t>        为了调动员工的积极性与最大程度的发挥员工的能力需要合理安排员工休息时间。</a:t>
            </a:r>
            <a:r>
              <a:rPr lang="en-US" altLang="zh-CN" dirty="0"/>
              <a:t>CBD</a:t>
            </a:r>
            <a:r>
              <a:rPr lang="zh-CN" altLang="en-US" dirty="0"/>
              <a:t>店的员工休息时间可以安排在上半年，社区店可以按排在</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8</a:t>
            </a:r>
            <a:r>
              <a:rPr lang="zh-CN" altLang="en-US" dirty="0"/>
              <a:t>，</a:t>
            </a:r>
            <a:r>
              <a:rPr lang="en-US" altLang="zh-CN" dirty="0"/>
              <a:t>10</a:t>
            </a:r>
            <a:r>
              <a:rPr lang="zh-CN" altLang="en-US" dirty="0"/>
              <a:t>，</a:t>
            </a:r>
            <a:r>
              <a:rPr lang="en-US" altLang="zh-CN" dirty="0"/>
              <a:t>11</a:t>
            </a:r>
            <a:r>
              <a:rPr lang="zh-CN" altLang="en-US" dirty="0"/>
              <a:t>月份。</a:t>
            </a:r>
            <a:endParaRPr lang="zh-CN" altLang="en-US" dirty="0"/>
          </a:p>
        </p:txBody>
      </p:sp>
      <p:sp>
        <p:nvSpPr>
          <p:cNvPr id="8" name="矩形 7"/>
          <p:cNvSpPr/>
          <p:nvPr/>
        </p:nvSpPr>
        <p:spPr>
          <a:xfrm>
            <a:off x="171096" y="983411"/>
            <a:ext cx="5924904" cy="5835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2.</a:t>
            </a:r>
            <a:r>
              <a:rPr lang="en-US" altLang="zh-CN" sz="2600" b="1" dirty="0">
                <a:solidFill>
                  <a:srgbClr val="F55F13"/>
                </a:solidFill>
                <a:sym typeface="+mn-ea"/>
              </a:rPr>
              <a:t>各月份与各季度销售分析</a:t>
            </a:r>
            <a:endParaRPr lang="en-US" altLang="zh-CN" sz="2600" b="1" dirty="0">
              <a:solidFill>
                <a:srgbClr val="F55F1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55435"/>
            <a:ext cx="12192000" cy="212725"/>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594627" y="103257"/>
            <a:ext cx="3002745" cy="707886"/>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r>
              <a:rPr lang="en-US" altLang="zh-CN" dirty="0"/>
              <a:t>CONTENTS</a:t>
            </a:r>
            <a:endParaRPr lang="zh-CN" altLang="en-US" dirty="0"/>
          </a:p>
        </p:txBody>
      </p:sp>
      <p:pic>
        <p:nvPicPr>
          <p:cNvPr id="38" name="图片 37"/>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96612"/>
            <a:ext cx="12192000" cy="213038"/>
          </a:xfrm>
          <a:prstGeom prst="rect">
            <a:avLst/>
          </a:prstGeom>
        </p:spPr>
      </p:pic>
      <p:pic>
        <p:nvPicPr>
          <p:cNvPr id="44" name="图片 43"/>
          <p:cNvPicPr>
            <a:picLocks noChangeAspect="1"/>
          </p:cNvPicPr>
          <p:nvPr/>
        </p:nvPicPr>
        <p:blipFill rotWithShape="1">
          <a:blip r:embed="rId1"/>
          <a:srcRect l="1719" t="1719" r="1719" b="85942"/>
          <a:stretch>
            <a:fillRect/>
          </a:stretch>
        </p:blipFill>
        <p:spPr>
          <a:xfrm>
            <a:off x="0" y="19050"/>
            <a:ext cx="12192000" cy="876300"/>
          </a:xfrm>
          <a:prstGeom prst="rect">
            <a:avLst/>
          </a:prstGeom>
        </p:spPr>
      </p:pic>
      <p:sp>
        <p:nvSpPr>
          <p:cNvPr id="50" name="文本框 49"/>
          <p:cNvSpPr txBox="1"/>
          <p:nvPr/>
        </p:nvSpPr>
        <p:spPr>
          <a:xfrm>
            <a:off x="5224547" y="122307"/>
            <a:ext cx="119888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r>
              <a:rPr lang="zh-CN" altLang="en-US" dirty="0"/>
              <a:t>目录</a:t>
            </a:r>
            <a:endParaRPr lang="zh-CN" altLang="en-US" dirty="0"/>
          </a:p>
        </p:txBody>
      </p:sp>
      <p:grpSp>
        <p:nvGrpSpPr>
          <p:cNvPr id="51" name="组合 50"/>
          <p:cNvGrpSpPr/>
          <p:nvPr/>
        </p:nvGrpSpPr>
        <p:grpSpPr>
          <a:xfrm>
            <a:off x="611141" y="2729570"/>
            <a:ext cx="7852230" cy="536500"/>
            <a:chOff x="2169884" y="1768358"/>
            <a:chExt cx="7852230" cy="536500"/>
          </a:xfrm>
        </p:grpSpPr>
        <p:grpSp>
          <p:nvGrpSpPr>
            <p:cNvPr id="52" name="组合 51"/>
            <p:cNvGrpSpPr/>
            <p:nvPr/>
          </p:nvGrpSpPr>
          <p:grpSpPr>
            <a:xfrm>
              <a:off x="2387599" y="1768358"/>
              <a:ext cx="7634515" cy="526385"/>
              <a:chOff x="2090056" y="1620972"/>
              <a:chExt cx="7634515" cy="918262"/>
            </a:xfrm>
          </p:grpSpPr>
          <p:sp>
            <p:nvSpPr>
              <p:cNvPr id="55" name="矩形 54"/>
              <p:cNvSpPr/>
              <p:nvPr/>
            </p:nvSpPr>
            <p:spPr>
              <a:xfrm>
                <a:off x="2090056" y="1653862"/>
                <a:ext cx="1088571" cy="885372"/>
              </a:xfrm>
              <a:prstGeom prst="rect">
                <a:avLst/>
              </a:prstGeom>
              <a:gradFill flip="none" rotWithShape="1">
                <a:gsLst>
                  <a:gs pos="50000">
                    <a:srgbClr val="499B99"/>
                  </a:gs>
                  <a:gs pos="50000">
                    <a:srgbClr val="3468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矩形 55"/>
              <p:cNvSpPr/>
              <p:nvPr/>
            </p:nvSpPr>
            <p:spPr>
              <a:xfrm>
                <a:off x="3396342" y="1620972"/>
                <a:ext cx="6328229" cy="885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53" name="矩形 52"/>
            <p:cNvSpPr/>
            <p:nvPr/>
          </p:nvSpPr>
          <p:spPr>
            <a:xfrm>
              <a:off x="4163655" y="1821707"/>
              <a:ext cx="5003477" cy="461665"/>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400" dirty="0">
                  <a:solidFill>
                    <a:schemeClr val="tx1">
                      <a:lumMod val="75000"/>
                      <a:lumOff val="25000"/>
                    </a:schemeClr>
                  </a:solidFill>
                </a:rPr>
                <a:t>目标达成情况 </a:t>
              </a:r>
              <a:endParaRPr lang="zh-CN" altLang="en-US" sz="2400" dirty="0">
                <a:solidFill>
                  <a:schemeClr val="tx1">
                    <a:lumMod val="75000"/>
                    <a:lumOff val="25000"/>
                  </a:schemeClr>
                </a:solidFill>
              </a:endParaRPr>
            </a:p>
          </p:txBody>
        </p:sp>
        <p:sp>
          <p:nvSpPr>
            <p:cNvPr id="54" name="矩形 53"/>
            <p:cNvSpPr/>
            <p:nvPr/>
          </p:nvSpPr>
          <p:spPr>
            <a:xfrm>
              <a:off x="2169884" y="1781638"/>
              <a:ext cx="1524002" cy="5232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2800" b="1" dirty="0">
                  <a:solidFill>
                    <a:schemeClr val="bg1"/>
                  </a:solidFill>
                </a:rPr>
                <a:t>02</a:t>
              </a:r>
              <a:endParaRPr lang="zh-CN" altLang="en-US" sz="2800" b="1" dirty="0">
                <a:solidFill>
                  <a:schemeClr val="bg1"/>
                </a:solidFill>
              </a:endParaRPr>
            </a:p>
          </p:txBody>
        </p:sp>
      </p:grpSp>
      <p:grpSp>
        <p:nvGrpSpPr>
          <p:cNvPr id="57" name="组合 56"/>
          <p:cNvGrpSpPr/>
          <p:nvPr/>
        </p:nvGrpSpPr>
        <p:grpSpPr>
          <a:xfrm>
            <a:off x="611141" y="3905541"/>
            <a:ext cx="7852230" cy="523220"/>
            <a:chOff x="2169884" y="2638771"/>
            <a:chExt cx="7852230" cy="523220"/>
          </a:xfrm>
        </p:grpSpPr>
        <p:grpSp>
          <p:nvGrpSpPr>
            <p:cNvPr id="58" name="组合 57"/>
            <p:cNvGrpSpPr/>
            <p:nvPr/>
          </p:nvGrpSpPr>
          <p:grpSpPr>
            <a:xfrm>
              <a:off x="2387599" y="2644345"/>
              <a:ext cx="7634515" cy="507531"/>
              <a:chOff x="2090056" y="1653862"/>
              <a:chExt cx="7634515" cy="885372"/>
            </a:xfrm>
          </p:grpSpPr>
          <p:sp>
            <p:nvSpPr>
              <p:cNvPr id="61" name="矩形 60"/>
              <p:cNvSpPr/>
              <p:nvPr/>
            </p:nvSpPr>
            <p:spPr>
              <a:xfrm>
                <a:off x="2090056" y="1653862"/>
                <a:ext cx="1088571" cy="885372"/>
              </a:xfrm>
              <a:prstGeom prst="rect">
                <a:avLst/>
              </a:prstGeom>
              <a:gradFill flip="none" rotWithShape="1">
                <a:gsLst>
                  <a:gs pos="50000">
                    <a:srgbClr val="499B99"/>
                  </a:gs>
                  <a:gs pos="50000">
                    <a:srgbClr val="3468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矩形 61"/>
              <p:cNvSpPr/>
              <p:nvPr/>
            </p:nvSpPr>
            <p:spPr>
              <a:xfrm>
                <a:off x="3396342" y="1653862"/>
                <a:ext cx="6328229" cy="885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9" name="矩形 58"/>
            <p:cNvSpPr/>
            <p:nvPr/>
          </p:nvSpPr>
          <p:spPr>
            <a:xfrm>
              <a:off x="4163655" y="2678840"/>
              <a:ext cx="5003477" cy="461665"/>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400" dirty="0">
                  <a:solidFill>
                    <a:schemeClr val="tx1">
                      <a:lumMod val="75000"/>
                      <a:lumOff val="25000"/>
                    </a:schemeClr>
                  </a:solidFill>
                </a:rPr>
                <a:t>技术难点分析</a:t>
              </a:r>
              <a:endParaRPr lang="zh-CN" altLang="en-US" sz="2400" dirty="0">
                <a:solidFill>
                  <a:schemeClr val="tx1">
                    <a:lumMod val="75000"/>
                    <a:lumOff val="25000"/>
                  </a:schemeClr>
                </a:solidFill>
              </a:endParaRPr>
            </a:p>
          </p:txBody>
        </p:sp>
        <p:sp>
          <p:nvSpPr>
            <p:cNvPr id="60" name="矩形 59"/>
            <p:cNvSpPr/>
            <p:nvPr/>
          </p:nvSpPr>
          <p:spPr>
            <a:xfrm>
              <a:off x="2169884" y="2638771"/>
              <a:ext cx="1524002" cy="5232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2800" b="1" dirty="0">
                  <a:solidFill>
                    <a:schemeClr val="bg1"/>
                  </a:solidFill>
                </a:rPr>
                <a:t>03</a:t>
              </a:r>
              <a:endParaRPr lang="zh-CN" altLang="en-US" sz="2800" b="1" dirty="0">
                <a:solidFill>
                  <a:schemeClr val="bg1"/>
                </a:solidFill>
              </a:endParaRPr>
            </a:p>
          </p:txBody>
        </p:sp>
      </p:grpSp>
      <p:grpSp>
        <p:nvGrpSpPr>
          <p:cNvPr id="69" name="组合 68"/>
          <p:cNvGrpSpPr/>
          <p:nvPr/>
        </p:nvGrpSpPr>
        <p:grpSpPr>
          <a:xfrm>
            <a:off x="611141" y="5217075"/>
            <a:ext cx="7852230" cy="523220"/>
            <a:chOff x="2169884" y="4353037"/>
            <a:chExt cx="7852230" cy="523220"/>
          </a:xfrm>
        </p:grpSpPr>
        <p:grpSp>
          <p:nvGrpSpPr>
            <p:cNvPr id="70" name="组合 69"/>
            <p:cNvGrpSpPr/>
            <p:nvPr/>
          </p:nvGrpSpPr>
          <p:grpSpPr>
            <a:xfrm>
              <a:off x="2387599" y="4358611"/>
              <a:ext cx="7634515" cy="507531"/>
              <a:chOff x="2090056" y="1653862"/>
              <a:chExt cx="7634515" cy="885372"/>
            </a:xfrm>
          </p:grpSpPr>
          <p:sp>
            <p:nvSpPr>
              <p:cNvPr id="73" name="矩形 72"/>
              <p:cNvSpPr/>
              <p:nvPr/>
            </p:nvSpPr>
            <p:spPr>
              <a:xfrm>
                <a:off x="2090056" y="1653862"/>
                <a:ext cx="1088571" cy="885372"/>
              </a:xfrm>
              <a:prstGeom prst="rect">
                <a:avLst/>
              </a:prstGeom>
              <a:gradFill flip="none" rotWithShape="1">
                <a:gsLst>
                  <a:gs pos="50000">
                    <a:srgbClr val="499B99"/>
                  </a:gs>
                  <a:gs pos="50000">
                    <a:srgbClr val="3468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4" name="矩形 73"/>
              <p:cNvSpPr/>
              <p:nvPr/>
            </p:nvSpPr>
            <p:spPr>
              <a:xfrm>
                <a:off x="3396342" y="1653862"/>
                <a:ext cx="6328229" cy="885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71" name="矩形 70"/>
            <p:cNvSpPr/>
            <p:nvPr/>
          </p:nvSpPr>
          <p:spPr>
            <a:xfrm>
              <a:off x="4163655" y="4393106"/>
              <a:ext cx="5003477" cy="461665"/>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400" dirty="0">
                  <a:solidFill>
                    <a:schemeClr val="tx1">
                      <a:lumMod val="75000"/>
                      <a:lumOff val="25000"/>
                    </a:schemeClr>
                  </a:solidFill>
                </a:rPr>
                <a:t>项目复盘</a:t>
              </a:r>
              <a:endParaRPr lang="zh-CN" altLang="en-US" sz="2400" dirty="0">
                <a:solidFill>
                  <a:schemeClr val="tx1">
                    <a:lumMod val="75000"/>
                    <a:lumOff val="25000"/>
                  </a:schemeClr>
                </a:solidFill>
              </a:endParaRPr>
            </a:p>
          </p:txBody>
        </p:sp>
        <p:sp>
          <p:nvSpPr>
            <p:cNvPr id="72" name="矩形 71"/>
            <p:cNvSpPr/>
            <p:nvPr/>
          </p:nvSpPr>
          <p:spPr>
            <a:xfrm>
              <a:off x="2169884" y="4353037"/>
              <a:ext cx="1524002" cy="5232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2800" b="1" dirty="0">
                  <a:solidFill>
                    <a:schemeClr val="bg1"/>
                  </a:solidFill>
                </a:rPr>
                <a:t>04</a:t>
              </a:r>
              <a:endParaRPr lang="zh-CN" altLang="en-US" sz="2800" b="1" dirty="0">
                <a:solidFill>
                  <a:schemeClr val="bg1"/>
                </a:solidFill>
              </a:endParaRPr>
            </a:p>
          </p:txBody>
        </p:sp>
      </p:grpSp>
      <p:sp>
        <p:nvSpPr>
          <p:cNvPr id="81"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0365" y="1434369"/>
            <a:ext cx="7852230" cy="523220"/>
            <a:chOff x="2169884" y="1781638"/>
            <a:chExt cx="7852230" cy="523220"/>
          </a:xfrm>
        </p:grpSpPr>
        <p:grpSp>
          <p:nvGrpSpPr>
            <p:cNvPr id="15" name="组合 14"/>
            <p:cNvGrpSpPr/>
            <p:nvPr/>
          </p:nvGrpSpPr>
          <p:grpSpPr>
            <a:xfrm>
              <a:off x="2387599" y="1787212"/>
              <a:ext cx="7634515" cy="507531"/>
              <a:chOff x="2090056" y="1653862"/>
              <a:chExt cx="7634515" cy="885372"/>
            </a:xfrm>
          </p:grpSpPr>
          <p:sp>
            <p:nvSpPr>
              <p:cNvPr id="18" name="矩形 17"/>
              <p:cNvSpPr/>
              <p:nvPr/>
            </p:nvSpPr>
            <p:spPr>
              <a:xfrm>
                <a:off x="2090056" y="1653862"/>
                <a:ext cx="1088571" cy="885372"/>
              </a:xfrm>
              <a:prstGeom prst="rect">
                <a:avLst/>
              </a:prstGeom>
              <a:gradFill flip="none" rotWithShape="1">
                <a:gsLst>
                  <a:gs pos="50000">
                    <a:srgbClr val="499B99"/>
                  </a:gs>
                  <a:gs pos="50000">
                    <a:srgbClr val="3468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矩形 18"/>
              <p:cNvSpPr/>
              <p:nvPr/>
            </p:nvSpPr>
            <p:spPr>
              <a:xfrm>
                <a:off x="3396342" y="1653862"/>
                <a:ext cx="6328229" cy="885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6" name="矩形 15"/>
            <p:cNvSpPr/>
            <p:nvPr/>
          </p:nvSpPr>
          <p:spPr>
            <a:xfrm>
              <a:off x="4163655" y="1821707"/>
              <a:ext cx="5003477" cy="461665"/>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400" dirty="0">
                  <a:solidFill>
                    <a:schemeClr val="tx1">
                      <a:lumMod val="75000"/>
                      <a:lumOff val="25000"/>
                    </a:schemeClr>
                  </a:solidFill>
                </a:rPr>
                <a:t>项目基本情况</a:t>
              </a:r>
              <a:endParaRPr lang="zh-CN" altLang="en-US" sz="2400" dirty="0">
                <a:solidFill>
                  <a:schemeClr val="tx1">
                    <a:lumMod val="75000"/>
                    <a:lumOff val="25000"/>
                  </a:schemeClr>
                </a:solidFill>
              </a:endParaRPr>
            </a:p>
          </p:txBody>
        </p:sp>
        <p:sp>
          <p:nvSpPr>
            <p:cNvPr id="17" name="矩形 16"/>
            <p:cNvSpPr/>
            <p:nvPr/>
          </p:nvSpPr>
          <p:spPr>
            <a:xfrm>
              <a:off x="2169884" y="1781638"/>
              <a:ext cx="1524002" cy="5232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2800" b="1" dirty="0">
                  <a:solidFill>
                    <a:schemeClr val="bg1"/>
                  </a:solidFill>
                </a:rPr>
                <a:t>01</a:t>
              </a:r>
              <a:endParaRPr lang="zh-CN" altLang="en-US" sz="2800" b="1" dirty="0">
                <a:solidFill>
                  <a:schemeClr val="bg1"/>
                </a:solidFill>
              </a:endParaRPr>
            </a:p>
          </p:txBody>
        </p:sp>
      </p:grpSp>
      <p:sp>
        <p:nvSpPr>
          <p:cNvPr id="13" name="左大括号 12"/>
          <p:cNvSpPr/>
          <p:nvPr/>
        </p:nvSpPr>
        <p:spPr>
          <a:xfrm>
            <a:off x="8750300" y="1845945"/>
            <a:ext cx="473075" cy="2099945"/>
          </a:xfrm>
          <a:prstGeom prst="leftBrace">
            <a:avLst/>
          </a:prstGeom>
          <a:ln w="28575">
            <a:solidFill>
              <a:srgbClr val="3468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9236006" y="1787383"/>
            <a:ext cx="2895600" cy="2245360"/>
          </a:xfrm>
          <a:prstGeom prst="rect">
            <a:avLst/>
          </a:prstGeom>
          <a:noFill/>
        </p:spPr>
        <p:txBody>
          <a:bodyPr wrap="square" rtlCol="0">
            <a:spAutoFit/>
          </a:bodyPr>
          <a:lstStyle/>
          <a:p>
            <a:r>
              <a:rPr lang="zh-CN" altLang="en-US" sz="2000" dirty="0">
                <a:solidFill>
                  <a:schemeClr val="tx1">
                    <a:lumMod val="75000"/>
                    <a:lumOff val="25000"/>
                  </a:schemeClr>
                </a:solidFill>
              </a:rPr>
              <a:t>1.数据预处理</a:t>
            </a:r>
            <a:endParaRPr lang="zh-CN" altLang="en-US" sz="2000" dirty="0">
              <a:solidFill>
                <a:schemeClr val="tx1">
                  <a:lumMod val="75000"/>
                  <a:lumOff val="25000"/>
                </a:schemeClr>
              </a:solidFill>
            </a:endParaRPr>
          </a:p>
          <a:p>
            <a:endParaRPr lang="zh-CN" altLang="en-US" sz="2000" dirty="0">
              <a:solidFill>
                <a:schemeClr val="tx1">
                  <a:lumMod val="75000"/>
                  <a:lumOff val="25000"/>
                </a:schemeClr>
              </a:solidFill>
            </a:endParaRPr>
          </a:p>
          <a:p>
            <a:r>
              <a:rPr lang="zh-CN" altLang="en-US" sz="2000" dirty="0">
                <a:solidFill>
                  <a:schemeClr val="tx1">
                    <a:lumMod val="75000"/>
                    <a:lumOff val="25000"/>
                  </a:schemeClr>
                </a:solidFill>
              </a:rPr>
              <a:t>2构建新数据指标</a:t>
            </a:r>
            <a:endParaRPr lang="zh-CN" altLang="en-US" sz="2000" dirty="0">
              <a:solidFill>
                <a:schemeClr val="tx1">
                  <a:lumMod val="75000"/>
                  <a:lumOff val="25000"/>
                </a:schemeClr>
              </a:solidFill>
            </a:endParaRPr>
          </a:p>
          <a:p>
            <a:endParaRPr lang="zh-CN" altLang="en-US" sz="2000" dirty="0">
              <a:solidFill>
                <a:schemeClr val="tx1">
                  <a:lumMod val="75000"/>
                  <a:lumOff val="25000"/>
                </a:schemeClr>
              </a:solidFill>
            </a:endParaRPr>
          </a:p>
          <a:p>
            <a:r>
              <a:rPr lang="zh-CN" altLang="en-US" sz="2000" dirty="0">
                <a:solidFill>
                  <a:schemeClr val="tx1">
                    <a:lumMod val="75000"/>
                    <a:lumOff val="25000"/>
                  </a:schemeClr>
                </a:solidFill>
              </a:rPr>
              <a:t>3.数据分析与可视化</a:t>
            </a:r>
            <a:endParaRPr lang="zh-CN" altLang="en-US" sz="2000" dirty="0">
              <a:solidFill>
                <a:schemeClr val="tx1">
                  <a:lumMod val="75000"/>
                  <a:lumOff val="25000"/>
                </a:schemeClr>
              </a:solidFill>
            </a:endParaRPr>
          </a:p>
          <a:p>
            <a:endParaRPr lang="zh-CN" altLang="en-US" sz="2000" dirty="0">
              <a:solidFill>
                <a:schemeClr val="tx1">
                  <a:lumMod val="75000"/>
                  <a:lumOff val="25000"/>
                </a:schemeClr>
              </a:solidFill>
            </a:endParaRPr>
          </a:p>
          <a:p>
            <a:r>
              <a:rPr lang="zh-CN" altLang="en-US" sz="2000" dirty="0">
                <a:solidFill>
                  <a:schemeClr val="tx1">
                    <a:lumMod val="75000"/>
                    <a:lumOff val="25000"/>
                  </a:schemeClr>
                </a:solidFill>
              </a:rPr>
              <a:t>4.得到优化方案</a:t>
            </a:r>
            <a:endParaRPr lang="zh-CN" altLang="en-US" sz="2000" dirty="0">
              <a:solidFill>
                <a:schemeClr val="tx1">
                  <a:lumMod val="75000"/>
                  <a:lumOff val="25000"/>
                </a:schemeClr>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p:bldP spid="13" grpId="1" animBg="1"/>
      <p:bldP spid="20"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矩形 7"/>
          <p:cNvSpPr/>
          <p:nvPr/>
        </p:nvSpPr>
        <p:spPr>
          <a:xfrm>
            <a:off x="437713" y="1138543"/>
            <a:ext cx="10801350" cy="57086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3.</a:t>
            </a:r>
            <a:r>
              <a:rPr lang="zh-CN" altLang="en-US" sz="2600" b="1" dirty="0">
                <a:solidFill>
                  <a:srgbClr val="F55F13"/>
                </a:solidFill>
                <a:sym typeface="+mn-ea"/>
              </a:rPr>
              <a:t>各</a:t>
            </a:r>
            <a:r>
              <a:rPr lang="en-US" altLang="zh-CN" sz="2600" b="1" dirty="0">
                <a:solidFill>
                  <a:srgbClr val="F55F13"/>
                </a:solidFill>
                <a:sym typeface="+mn-ea"/>
              </a:rPr>
              <a:t>销售点的销售分析</a:t>
            </a:r>
            <a:endParaRPr lang="en-US" altLang="zh-CN" sz="2600" b="1" dirty="0">
              <a:solidFill>
                <a:srgbClr val="F55F13"/>
              </a:solidFill>
              <a:sym typeface="+mn-ea"/>
            </a:endParaRPr>
          </a:p>
        </p:txBody>
      </p:sp>
      <p:sp>
        <p:nvSpPr>
          <p:cNvPr id="3" name="文本框 2"/>
          <p:cNvSpPr txBox="1"/>
          <p:nvPr/>
        </p:nvSpPr>
        <p:spPr>
          <a:xfrm>
            <a:off x="619816" y="1783705"/>
            <a:ext cx="4372843" cy="429861"/>
          </a:xfrm>
          <a:prstGeom prst="rect">
            <a:avLst/>
          </a:prstGeom>
          <a:noFill/>
        </p:spPr>
        <p:txBody>
          <a:bodyPr wrap="square">
            <a:spAutoFit/>
          </a:bodyPr>
          <a:lstStyle/>
          <a:p>
            <a:pPr>
              <a:lnSpc>
                <a:spcPct val="120000"/>
              </a:lnSpc>
            </a:pPr>
            <a:r>
              <a:rPr lang="zh-CN" altLang="en-US" sz="2000" b="1" dirty="0">
                <a:solidFill>
                  <a:srgbClr val="346866"/>
                </a:solidFill>
              </a:rPr>
              <a:t>分析目标：</a:t>
            </a:r>
            <a:r>
              <a:rPr lang="zh-CN" altLang="en-US" sz="2000" b="1" dirty="0"/>
              <a:t>分析新开拓销售点的选址</a:t>
            </a:r>
            <a:endParaRPr lang="zh-CN" altLang="en-US" sz="2000" b="1" dirty="0"/>
          </a:p>
        </p:txBody>
      </p:sp>
      <p:sp>
        <p:nvSpPr>
          <p:cNvPr id="12" name="矩形 11"/>
          <p:cNvSpPr/>
          <p:nvPr/>
        </p:nvSpPr>
        <p:spPr>
          <a:xfrm>
            <a:off x="619760" y="1971675"/>
            <a:ext cx="10701655" cy="3863340"/>
          </a:xfrm>
          <a:prstGeom prst="rect">
            <a:avLst/>
          </a:prstGeom>
          <a:noFill/>
        </p:spPr>
        <p:txBody>
          <a:bodyPr wrap="square" rtlCol="0">
            <a:noAutofit/>
            <a:scene3d>
              <a:camera prst="orthographicFront"/>
              <a:lightRig rig="threePt" dir="t">
                <a:rot lat="0" lon="0" rev="0"/>
              </a:lightRig>
            </a:scene3d>
            <a:sp3d contourW="12700"/>
          </a:bodyPr>
          <a:lstStyle/>
          <a:p>
            <a:pPr marL="285750" indent="-285750">
              <a:lnSpc>
                <a:spcPct val="120000"/>
              </a:lnSpc>
              <a:buFont typeface="Arial" panose="020B0604020202020204" pitchFamily="34" charset="0"/>
              <a:buChar char="•"/>
            </a:pPr>
            <a:endParaRPr lang="zh-CN" altLang="en-US" dirty="0">
              <a:solidFill>
                <a:schemeClr val="tx1">
                  <a:lumMod val="75000"/>
                  <a:lumOff val="25000"/>
                </a:schemeClr>
              </a:solidFill>
            </a:endParaRPr>
          </a:p>
          <a:p>
            <a:pPr marL="285750" indent="-285750">
              <a:lnSpc>
                <a:spcPct val="120000"/>
              </a:lnSpc>
              <a:buFont typeface="Arial" panose="020B0604020202020204" pitchFamily="34" charset="0"/>
              <a:buChar char="•"/>
            </a:pPr>
            <a:endParaRPr lang="zh-CN" altLang="en-US" dirty="0">
              <a:solidFill>
                <a:schemeClr val="tx1">
                  <a:lumMod val="75000"/>
                  <a:lumOff val="25000"/>
                </a:schemeClr>
              </a:solidFill>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rPr>
              <a:t>随着销售额不断增加，可以考虑开拓新的销售点以加大连锁便利店规模，而新开拓销售点地址的选取，将直接关系到一个店的整体收益，故需要对销售点进行分析。</a:t>
            </a:r>
            <a:endParaRPr lang="zh-CN" altLang="en-US" dirty="0">
              <a:solidFill>
                <a:schemeClr val="tx1">
                  <a:lumMod val="75000"/>
                  <a:lumOff val="25000"/>
                </a:schemeClr>
              </a:solidFill>
            </a:endParaRPr>
          </a:p>
          <a:p>
            <a:pPr indent="0">
              <a:lnSpc>
                <a:spcPct val="120000"/>
              </a:lnSpc>
              <a:buFont typeface="Arial" panose="020B0604020202020204" pitchFamily="34" charset="0"/>
              <a:buNone/>
            </a:pPr>
            <a:endParaRPr lang="en-US" altLang="zh-CN" dirty="0">
              <a:solidFill>
                <a:schemeClr val="tx1">
                  <a:lumMod val="75000"/>
                  <a:lumOff val="25000"/>
                </a:schemeClr>
              </a:solidFill>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rPr>
              <a:t>连锁店地址有两处，</a:t>
            </a:r>
            <a:r>
              <a:rPr lang="en-US" altLang="zh-CN" dirty="0">
                <a:solidFill>
                  <a:schemeClr val="tx1">
                    <a:lumMod val="75000"/>
                    <a:lumOff val="25000"/>
                  </a:schemeClr>
                </a:solidFill>
              </a:rPr>
              <a:t>CBD</a:t>
            </a:r>
            <a:r>
              <a:rPr lang="zh-CN" altLang="en-US" dirty="0">
                <a:solidFill>
                  <a:schemeClr val="tx1">
                    <a:lumMod val="75000"/>
                    <a:lumOff val="25000"/>
                  </a:schemeClr>
                </a:solidFill>
              </a:rPr>
              <a:t>店和社区店，利用已有数据，从两销售点的销售额进行分析，比较两店之间的</a:t>
            </a:r>
            <a:r>
              <a:rPr lang="zh-CN" altLang="en-US" b="1" dirty="0">
                <a:solidFill>
                  <a:schemeClr val="tx1">
                    <a:lumMod val="75000"/>
                    <a:lumOff val="25000"/>
                  </a:schemeClr>
                </a:solidFill>
              </a:rPr>
              <a:t>总销售额、商品情况、各时间段情况和收益稳定性</a:t>
            </a:r>
            <a:r>
              <a:rPr lang="zh-CN" altLang="en-US" dirty="0">
                <a:solidFill>
                  <a:schemeClr val="tx1">
                    <a:lumMod val="75000"/>
                    <a:lumOff val="25000"/>
                  </a:schemeClr>
                </a:solidFill>
              </a:rPr>
              <a:t>，最终选取优选地址。</a:t>
            </a:r>
            <a:endParaRPr lang="zh-CN" altLang="en-US" dirty="0">
              <a:solidFill>
                <a:schemeClr val="tx1">
                  <a:lumMod val="75000"/>
                  <a:lumOff val="25000"/>
                </a:schemeClr>
              </a:solidFill>
            </a:endParaRPr>
          </a:p>
          <a:p>
            <a:pPr marL="285750" indent="-285750">
              <a:lnSpc>
                <a:spcPct val="120000"/>
              </a:lnSpc>
              <a:buFont typeface="Arial" panose="020B0604020202020204" pitchFamily="34" charset="0"/>
              <a:buChar char="•"/>
            </a:pPr>
            <a:endParaRPr lang="zh-CN" altLang="en-US" dirty="0">
              <a:solidFill>
                <a:schemeClr val="tx1">
                  <a:lumMod val="75000"/>
                  <a:lumOff val="25000"/>
                </a:schemeClr>
              </a:solidFill>
            </a:endParaRPr>
          </a:p>
          <a:p>
            <a:pPr marL="285750" indent="-285750">
              <a:lnSpc>
                <a:spcPct val="120000"/>
              </a:lnSpc>
              <a:buFont typeface="Arial" panose="020B0604020202020204" pitchFamily="34" charset="0"/>
              <a:buChar char="•"/>
            </a:pPr>
            <a:endParaRPr lang="zh-CN" altLang="en-US" dirty="0">
              <a:solidFill>
                <a:schemeClr val="tx1">
                  <a:lumMod val="75000"/>
                  <a:lumOff val="25000"/>
                </a:schemeClr>
              </a:solidFill>
              <a:sym typeface="+mn-ea"/>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sym typeface="+mn-ea"/>
              </a:rPr>
              <a:t>针对不同对销售点地址，分析出销售情况较好的产品。</a:t>
            </a:r>
            <a:endParaRPr lang="zh-CN" altLang="en-US" dirty="0">
              <a:solidFill>
                <a:schemeClr val="tx1">
                  <a:lumMod val="75000"/>
                  <a:lumOff val="25000"/>
                </a:schemeClr>
              </a:solidFill>
              <a:sym typeface="+mn-ea"/>
            </a:endParaRPr>
          </a:p>
          <a:p>
            <a:pPr indent="0">
              <a:lnSpc>
                <a:spcPct val="120000"/>
              </a:lnSpc>
              <a:buFont typeface="Arial" panose="020B0604020202020204" pitchFamily="34" charset="0"/>
              <a:buNone/>
            </a:pPr>
            <a:endParaRPr lang="zh-CN" altLang="en-US"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311726" y="1157424"/>
            <a:ext cx="2403765" cy="429861"/>
          </a:xfrm>
          <a:prstGeom prst="rect">
            <a:avLst/>
          </a:prstGeom>
          <a:noFill/>
        </p:spPr>
        <p:txBody>
          <a:bodyPr wrap="square">
            <a:spAutoFit/>
          </a:bodyPr>
          <a:lstStyle/>
          <a:p>
            <a:pPr>
              <a:lnSpc>
                <a:spcPct val="120000"/>
              </a:lnSpc>
            </a:pPr>
            <a:r>
              <a:rPr lang="zh-CN" altLang="en-US" sz="2000" b="1" dirty="0"/>
              <a:t>总销售额对比</a:t>
            </a:r>
            <a:endParaRPr lang="zh-CN" altLang="en-US" sz="2000" b="1" dirty="0"/>
          </a:p>
        </p:txBody>
      </p:sp>
      <p:pic>
        <p:nvPicPr>
          <p:cNvPr id="2" name="图片 1"/>
          <p:cNvPicPr>
            <a:picLocks noChangeAspect="1"/>
          </p:cNvPicPr>
          <p:nvPr/>
        </p:nvPicPr>
        <p:blipFill rotWithShape="1">
          <a:blip r:embed="rId2"/>
          <a:srcRect r="44783"/>
          <a:stretch>
            <a:fillRect/>
          </a:stretch>
        </p:blipFill>
        <p:spPr>
          <a:xfrm>
            <a:off x="1904386" y="3030247"/>
            <a:ext cx="3886813" cy="3555459"/>
          </a:xfrm>
          <a:prstGeom prst="rect">
            <a:avLst/>
          </a:prstGeom>
        </p:spPr>
      </p:pic>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5839" b="6061"/>
          <a:stretch>
            <a:fillRect/>
          </a:stretch>
        </p:blipFill>
        <p:spPr>
          <a:xfrm>
            <a:off x="6790539" y="3392725"/>
            <a:ext cx="3840488" cy="3133726"/>
          </a:xfrm>
          <a:prstGeom prst="rect">
            <a:avLst/>
          </a:prstGeom>
        </p:spPr>
      </p:pic>
      <p:sp>
        <p:nvSpPr>
          <p:cNvPr id="16" name="矩形 15"/>
          <p:cNvSpPr/>
          <p:nvPr/>
        </p:nvSpPr>
        <p:spPr>
          <a:xfrm>
            <a:off x="828326" y="1754109"/>
            <a:ext cx="10154347" cy="953274"/>
          </a:xfrm>
          <a:prstGeom prst="rect">
            <a:avLst/>
          </a:prstGeom>
          <a:noFill/>
        </p:spPr>
        <p:txBody>
          <a:bodyPr wrap="square" rtlCol="0">
            <a:spAutoFit/>
            <a:scene3d>
              <a:camera prst="orthographicFront"/>
              <a:lightRig rig="threePt" dir="t">
                <a:rot lat="0" lon="0" rev="0"/>
              </a:lightRig>
            </a:scene3d>
            <a:sp3d contourW="12700"/>
          </a:bodyPr>
          <a:lstStyle/>
          <a:p>
            <a:pPr marL="285750" indent="-285750">
              <a:lnSpc>
                <a:spcPct val="120000"/>
              </a:lnSpc>
              <a:buFont typeface="Arial" panose="020B0604020202020204" pitchFamily="34" charset="0"/>
              <a:buChar char="•"/>
            </a:pP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店总体销售额为为</a:t>
            </a:r>
            <a:r>
              <a:rPr lang="en-US" altLang="zh-CN" sz="1600" dirty="0">
                <a:solidFill>
                  <a:schemeClr val="tx1">
                    <a:lumMod val="75000"/>
                    <a:lumOff val="25000"/>
                  </a:schemeClr>
                </a:solidFill>
              </a:rPr>
              <a:t>4985.50</a:t>
            </a:r>
            <a:r>
              <a:rPr lang="zh-CN" altLang="en-US" sz="1600" dirty="0">
                <a:solidFill>
                  <a:schemeClr val="tx1">
                    <a:lumMod val="75000"/>
                    <a:lumOff val="25000"/>
                  </a:schemeClr>
                </a:solidFill>
              </a:rPr>
              <a:t>（万元），占总体的</a:t>
            </a:r>
            <a:r>
              <a:rPr lang="en-US" altLang="zh-CN" sz="1600" dirty="0">
                <a:solidFill>
                  <a:schemeClr val="tx1">
                    <a:lumMod val="75000"/>
                    <a:lumOff val="25000"/>
                  </a:schemeClr>
                </a:solidFill>
              </a:rPr>
              <a:t>51.98%</a:t>
            </a:r>
            <a:r>
              <a:rPr lang="zh-CN" altLang="en-US" sz="1600" dirty="0">
                <a:solidFill>
                  <a:schemeClr val="tx1">
                    <a:lumMod val="75000"/>
                    <a:lumOff val="25000"/>
                  </a:schemeClr>
                </a:solidFill>
              </a:rPr>
              <a:t>；社区店的总体销售额为</a:t>
            </a:r>
            <a:r>
              <a:rPr lang="en-US" altLang="zh-CN" sz="1600" dirty="0">
                <a:solidFill>
                  <a:schemeClr val="tx1">
                    <a:lumMod val="75000"/>
                    <a:lumOff val="25000"/>
                  </a:schemeClr>
                </a:solidFill>
              </a:rPr>
              <a:t>4606.50</a:t>
            </a:r>
            <a:r>
              <a:rPr lang="zh-CN" altLang="en-US" sz="1600" dirty="0">
                <a:solidFill>
                  <a:schemeClr val="tx1">
                    <a:lumMod val="75000"/>
                    <a:lumOff val="25000"/>
                  </a:schemeClr>
                </a:solidFill>
              </a:rPr>
              <a:t>（万元），占总体的</a:t>
            </a:r>
            <a:r>
              <a:rPr lang="en-US" altLang="zh-CN" sz="1600" dirty="0">
                <a:solidFill>
                  <a:schemeClr val="tx1">
                    <a:lumMod val="75000"/>
                    <a:lumOff val="25000"/>
                  </a:schemeClr>
                </a:solidFill>
              </a:rPr>
              <a:t>48.02%</a:t>
            </a:r>
            <a:r>
              <a:rPr lang="zh-CN" altLang="en-US" sz="1600" dirty="0">
                <a:solidFill>
                  <a:schemeClr val="tx1">
                    <a:lumMod val="75000"/>
                    <a:lumOff val="25000"/>
                  </a:schemeClr>
                </a:solidFill>
              </a:rPr>
              <a:t>。同时可以得出，在相同时时间段里，两店之间的总体销售额之差为</a:t>
            </a:r>
            <a:r>
              <a:rPr lang="en-US" altLang="zh-CN" sz="1600" dirty="0">
                <a:solidFill>
                  <a:schemeClr val="tx1">
                    <a:lumMod val="75000"/>
                    <a:lumOff val="25000"/>
                  </a:schemeClr>
                </a:solidFill>
              </a:rPr>
              <a:t>379</a:t>
            </a:r>
            <a:r>
              <a:rPr lang="zh-CN" altLang="en-US" sz="1600" dirty="0">
                <a:solidFill>
                  <a:schemeClr val="tx1">
                    <a:lumMod val="75000"/>
                    <a:lumOff val="25000"/>
                  </a:schemeClr>
                </a:solidFill>
              </a:rPr>
              <a:t>（万元）。这可能是因为主要人流集中在市中心，故</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店的销量会略高于社区店。</a:t>
            </a:r>
            <a:endParaRPr lang="zh-CN" altLang="en-US" sz="1600" dirty="0">
              <a:solidFill>
                <a:schemeClr val="tx1">
                  <a:lumMod val="75000"/>
                  <a:lumOff val="25000"/>
                </a:schemeClr>
              </a:solidFill>
            </a:endParaRPr>
          </a:p>
        </p:txBody>
      </p:sp>
      <p:sp>
        <p:nvSpPr>
          <p:cNvPr id="17" name="椭圆 16"/>
          <p:cNvSpPr/>
          <p:nvPr/>
        </p:nvSpPr>
        <p:spPr>
          <a:xfrm>
            <a:off x="2504767" y="2987740"/>
            <a:ext cx="1343025" cy="834797"/>
          </a:xfrm>
          <a:prstGeom prst="ellipse">
            <a:avLst/>
          </a:prstGeom>
          <a:noFill/>
          <a:ln w="28575">
            <a:solidFill>
              <a:srgbClr val="4B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819900" y="4632553"/>
            <a:ext cx="1590675" cy="844322"/>
          </a:xfrm>
          <a:prstGeom prst="ellipse">
            <a:avLst/>
          </a:prstGeom>
          <a:noFill/>
          <a:ln w="28575">
            <a:solidFill>
              <a:srgbClr val="4B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311726" y="1157424"/>
            <a:ext cx="2403765" cy="429861"/>
          </a:xfrm>
          <a:prstGeom prst="rect">
            <a:avLst/>
          </a:prstGeom>
          <a:noFill/>
        </p:spPr>
        <p:txBody>
          <a:bodyPr wrap="square">
            <a:spAutoFit/>
          </a:bodyPr>
          <a:lstStyle/>
          <a:p>
            <a:pPr>
              <a:lnSpc>
                <a:spcPct val="120000"/>
              </a:lnSpc>
            </a:pPr>
            <a:r>
              <a:rPr lang="zh-CN" altLang="en-US" sz="2000" b="1" dirty="0"/>
              <a:t>月销售额对比</a:t>
            </a:r>
            <a:endParaRPr lang="zh-CN" altLang="en-US" sz="2000" b="1" dirty="0"/>
          </a:p>
        </p:txBody>
      </p:sp>
      <p:sp>
        <p:nvSpPr>
          <p:cNvPr id="16" name="矩形 15"/>
          <p:cNvSpPr/>
          <p:nvPr/>
        </p:nvSpPr>
        <p:spPr>
          <a:xfrm>
            <a:off x="520324" y="2543319"/>
            <a:ext cx="4390334" cy="2133405"/>
          </a:xfrm>
          <a:prstGeom prst="rect">
            <a:avLst/>
          </a:prstGeom>
          <a:noFill/>
        </p:spPr>
        <p:txBody>
          <a:bodyPr wrap="square" rtlCol="0">
            <a:spAutoFit/>
            <a:scene3d>
              <a:camera prst="orthographicFront"/>
              <a:lightRig rig="threePt" dir="t">
                <a:rot lat="0" lon="0" rev="0"/>
              </a:lightRig>
            </a:scene3d>
            <a:sp3d contourW="12700"/>
          </a:bodyPr>
          <a:lstStyle/>
          <a:p>
            <a:pPr indent="-457200">
              <a:lnSpc>
                <a:spcPct val="120000"/>
              </a:lnSpc>
            </a:pPr>
            <a:r>
              <a:rPr lang="zh-CN" altLang="en-US" sz="1600" b="1" dirty="0">
                <a:solidFill>
                  <a:srgbClr val="53868B"/>
                </a:solidFill>
              </a:rPr>
              <a:t>总体：</a:t>
            </a:r>
            <a:r>
              <a:rPr lang="zh-CN" altLang="en-US" sz="1600" dirty="0">
                <a:solidFill>
                  <a:schemeClr val="tx1">
                    <a:lumMod val="75000"/>
                    <a:lumOff val="25000"/>
                  </a:schemeClr>
                </a:solidFill>
              </a:rPr>
              <a:t>销售额在三月下降变化较多，在十一      月、十二月和一月的销量较高；</a:t>
            </a:r>
            <a:endParaRPr lang="en-US" altLang="zh-CN" sz="1600" dirty="0">
              <a:solidFill>
                <a:schemeClr val="tx1">
                  <a:lumMod val="75000"/>
                  <a:lumOff val="25000"/>
                </a:schemeClr>
              </a:solidFill>
            </a:endParaRPr>
          </a:p>
          <a:p>
            <a:pPr indent="-457200">
              <a:lnSpc>
                <a:spcPct val="120000"/>
              </a:lnSpc>
            </a:pPr>
            <a:endParaRPr lang="en-US" altLang="zh-CN" sz="1600" dirty="0">
              <a:solidFill>
                <a:schemeClr val="tx1">
                  <a:lumMod val="75000"/>
                  <a:lumOff val="25000"/>
                </a:schemeClr>
              </a:solidFill>
            </a:endParaRPr>
          </a:p>
          <a:p>
            <a:pPr indent="-457200">
              <a:lnSpc>
                <a:spcPct val="120000"/>
              </a:lnSpc>
            </a:pPr>
            <a:r>
              <a:rPr lang="zh-CN" altLang="en-US" sz="1600" b="1" dirty="0">
                <a:solidFill>
                  <a:srgbClr val="53868B"/>
                </a:solidFill>
              </a:rPr>
              <a:t>两店对比：</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店总体上每个月销售额均比社区店销售额高，在二月、三月时社区店销售额高于</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店，可能是寒假的原因。</a:t>
            </a:r>
            <a:endParaRPr lang="zh-CN" altLang="en-US" sz="1600" dirty="0">
              <a:solidFill>
                <a:schemeClr val="tx1">
                  <a:lumMod val="75000"/>
                  <a:lumOff val="25000"/>
                </a:schemeClr>
              </a:solidFill>
            </a:endParaRPr>
          </a:p>
          <a:p>
            <a:pPr marL="285750" indent="-285750">
              <a:lnSpc>
                <a:spcPct val="120000"/>
              </a:lnSpc>
              <a:buFont typeface="Arial" panose="020B0604020202020204" pitchFamily="34" charset="0"/>
              <a:buChar char="•"/>
            </a:pPr>
            <a:endParaRPr lang="zh-CN" altLang="en-US" sz="1600" dirty="0">
              <a:solidFill>
                <a:schemeClr val="tx1">
                  <a:lumMod val="75000"/>
                  <a:lumOff val="25000"/>
                </a:schemeClr>
              </a:solidFill>
            </a:endParaRPr>
          </a:p>
        </p:txBody>
      </p:sp>
      <p:pic>
        <p:nvPicPr>
          <p:cNvPr id="8" name="图片 7"/>
          <p:cNvPicPr>
            <a:picLocks noChangeAspect="1"/>
          </p:cNvPicPr>
          <p:nvPr/>
        </p:nvPicPr>
        <p:blipFill>
          <a:blip r:embed="rId2"/>
          <a:stretch>
            <a:fillRect/>
          </a:stretch>
        </p:blipFill>
        <p:spPr>
          <a:xfrm>
            <a:off x="5409695" y="2133629"/>
            <a:ext cx="6535522" cy="4155490"/>
          </a:xfrm>
          <a:prstGeom prst="rect">
            <a:avLst/>
          </a:prstGeom>
        </p:spPr>
      </p:pic>
      <p:sp>
        <p:nvSpPr>
          <p:cNvPr id="2" name="椭圆 1"/>
          <p:cNvSpPr/>
          <p:nvPr/>
        </p:nvSpPr>
        <p:spPr>
          <a:xfrm>
            <a:off x="6419850" y="2663563"/>
            <a:ext cx="1152525" cy="144171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311726" y="1157424"/>
            <a:ext cx="2403765" cy="429861"/>
          </a:xfrm>
          <a:prstGeom prst="rect">
            <a:avLst/>
          </a:prstGeom>
          <a:noFill/>
        </p:spPr>
        <p:txBody>
          <a:bodyPr wrap="square">
            <a:spAutoFit/>
          </a:bodyPr>
          <a:lstStyle/>
          <a:p>
            <a:pPr>
              <a:lnSpc>
                <a:spcPct val="120000"/>
              </a:lnSpc>
            </a:pPr>
            <a:r>
              <a:rPr lang="zh-CN" altLang="en-US" sz="2000" b="1" dirty="0"/>
              <a:t>月销售额对比</a:t>
            </a:r>
            <a:endParaRPr lang="zh-CN" altLang="en-US" sz="2000" b="1" dirty="0"/>
          </a:p>
        </p:txBody>
      </p:sp>
      <p:sp>
        <p:nvSpPr>
          <p:cNvPr id="16" name="矩形 15"/>
          <p:cNvSpPr/>
          <p:nvPr/>
        </p:nvSpPr>
        <p:spPr>
          <a:xfrm>
            <a:off x="416025" y="2463584"/>
            <a:ext cx="4598932" cy="2428870"/>
          </a:xfrm>
          <a:prstGeom prst="rect">
            <a:avLst/>
          </a:prstGeom>
          <a:noFill/>
        </p:spPr>
        <p:txBody>
          <a:bodyPr wrap="square" rtlCol="0">
            <a:spAutoFit/>
            <a:scene3d>
              <a:camera prst="orthographicFront"/>
              <a:lightRig rig="threePt" dir="t">
                <a:rot lat="0" lon="0" rev="0"/>
              </a:lightRig>
            </a:scene3d>
            <a:sp3d contourW="12700"/>
          </a:bodyPr>
          <a:lstStyle/>
          <a:p>
            <a:pPr indent="-457200">
              <a:lnSpc>
                <a:spcPct val="120000"/>
              </a:lnSpc>
            </a:pPr>
            <a:r>
              <a:rPr lang="zh-CN" altLang="en-US" sz="1600" b="1" dirty="0">
                <a:solidFill>
                  <a:srgbClr val="53868B"/>
                </a:solidFill>
              </a:rPr>
              <a:t>均值：</a:t>
            </a:r>
            <a:r>
              <a:rPr lang="zh-CN" altLang="en-US" sz="1600" dirty="0">
                <a:solidFill>
                  <a:schemeClr val="tx1">
                    <a:lumMod val="75000"/>
                    <a:lumOff val="25000"/>
                  </a:schemeClr>
                </a:solidFill>
              </a:rPr>
              <a:t>在均销售额中，</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店为</a:t>
            </a:r>
            <a:r>
              <a:rPr lang="en-US" altLang="zh-CN" sz="1600" dirty="0">
                <a:solidFill>
                  <a:schemeClr val="tx1">
                    <a:lumMod val="75000"/>
                    <a:lumOff val="25000"/>
                  </a:schemeClr>
                </a:solidFill>
              </a:rPr>
              <a:t>415.5</a:t>
            </a:r>
            <a:r>
              <a:rPr lang="zh-CN" altLang="en-US" sz="1600" dirty="0">
                <a:solidFill>
                  <a:schemeClr val="tx1">
                    <a:lumMod val="75000"/>
                    <a:lumOff val="25000"/>
                  </a:schemeClr>
                </a:solidFill>
              </a:rPr>
              <a:t>万元，而社区店为</a:t>
            </a:r>
            <a:r>
              <a:rPr lang="en-US" altLang="zh-CN" sz="1600" dirty="0">
                <a:solidFill>
                  <a:schemeClr val="tx1">
                    <a:lumMod val="75000"/>
                    <a:lumOff val="25000"/>
                  </a:schemeClr>
                </a:solidFill>
              </a:rPr>
              <a:t>383.9</a:t>
            </a:r>
            <a:r>
              <a:rPr lang="zh-CN" altLang="en-US" sz="1600" dirty="0">
                <a:solidFill>
                  <a:schemeClr val="tx1">
                    <a:lumMod val="75000"/>
                    <a:lumOff val="25000"/>
                  </a:schemeClr>
                </a:solidFill>
              </a:rPr>
              <a:t>万元，单在一个月的销售额上</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店平均高出</a:t>
            </a:r>
            <a:r>
              <a:rPr lang="en-US" altLang="zh-CN" sz="1600" dirty="0">
                <a:solidFill>
                  <a:schemeClr val="tx1">
                    <a:lumMod val="75000"/>
                    <a:lumOff val="25000"/>
                  </a:schemeClr>
                </a:solidFill>
              </a:rPr>
              <a:t>31.6</a:t>
            </a:r>
            <a:r>
              <a:rPr lang="zh-CN" altLang="en-US" sz="1600" dirty="0">
                <a:solidFill>
                  <a:schemeClr val="tx1">
                    <a:lumMod val="75000"/>
                    <a:lumOff val="25000"/>
                  </a:schemeClr>
                </a:solidFill>
              </a:rPr>
              <a:t>万元；</a:t>
            </a:r>
            <a:endParaRPr lang="en-US" altLang="zh-CN" sz="1600" dirty="0">
              <a:solidFill>
                <a:schemeClr val="tx1">
                  <a:lumMod val="75000"/>
                  <a:lumOff val="25000"/>
                </a:schemeClr>
              </a:solidFill>
            </a:endParaRPr>
          </a:p>
          <a:p>
            <a:pPr indent="-457200">
              <a:lnSpc>
                <a:spcPct val="120000"/>
              </a:lnSpc>
            </a:pPr>
            <a:endParaRPr lang="en-US" altLang="zh-CN" sz="1600" dirty="0">
              <a:solidFill>
                <a:schemeClr val="tx1">
                  <a:lumMod val="75000"/>
                  <a:lumOff val="25000"/>
                </a:schemeClr>
              </a:solidFill>
            </a:endParaRPr>
          </a:p>
          <a:p>
            <a:pPr indent="-457200">
              <a:lnSpc>
                <a:spcPct val="120000"/>
              </a:lnSpc>
            </a:pPr>
            <a:r>
              <a:rPr lang="zh-CN" altLang="en-US" sz="1600" b="1" dirty="0">
                <a:solidFill>
                  <a:srgbClr val="53868B"/>
                </a:solidFill>
              </a:rPr>
              <a:t>标准差：</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店的标准差为</a:t>
            </a:r>
            <a:r>
              <a:rPr lang="en-US" altLang="zh-CN" sz="1600" dirty="0">
                <a:solidFill>
                  <a:schemeClr val="tx1">
                    <a:lumMod val="75000"/>
                    <a:lumOff val="25000"/>
                  </a:schemeClr>
                </a:solidFill>
              </a:rPr>
              <a:t>56.6</a:t>
            </a:r>
            <a:r>
              <a:rPr lang="zh-CN" altLang="en-US" sz="1600" dirty="0">
                <a:solidFill>
                  <a:schemeClr val="tx1">
                    <a:lumMod val="75000"/>
                    <a:lumOff val="25000"/>
                  </a:schemeClr>
                </a:solidFill>
              </a:rPr>
              <a:t>，社区店为</a:t>
            </a:r>
            <a:r>
              <a:rPr lang="en-US" altLang="zh-CN" sz="1600" dirty="0">
                <a:solidFill>
                  <a:schemeClr val="tx1">
                    <a:lumMod val="75000"/>
                    <a:lumOff val="25000"/>
                  </a:schemeClr>
                </a:solidFill>
              </a:rPr>
              <a:t>42.8</a:t>
            </a:r>
            <a:r>
              <a:rPr lang="zh-CN" altLang="en-US" sz="1600" dirty="0">
                <a:solidFill>
                  <a:schemeClr val="tx1">
                    <a:lumMod val="75000"/>
                    <a:lumOff val="25000"/>
                  </a:schemeClr>
                </a:solidFill>
              </a:rPr>
              <a:t>，社区店的稳定性高于</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店，并且社区店的最低月销售额高于</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a:t>
            </a:r>
            <a:endParaRPr lang="zh-CN" altLang="en-US" sz="1600" dirty="0">
              <a:solidFill>
                <a:schemeClr val="tx1">
                  <a:lumMod val="75000"/>
                  <a:lumOff val="25000"/>
                </a:schemeClr>
              </a:solidFill>
            </a:endParaRPr>
          </a:p>
          <a:p>
            <a:pPr marL="285750" indent="-285750">
              <a:lnSpc>
                <a:spcPct val="120000"/>
              </a:lnSpc>
              <a:buFont typeface="Arial" panose="020B0604020202020204" pitchFamily="34" charset="0"/>
              <a:buChar char="•"/>
            </a:pPr>
            <a:endParaRPr lang="zh-CN" altLang="en-US" sz="1600" dirty="0">
              <a:solidFill>
                <a:schemeClr val="tx1">
                  <a:lumMod val="75000"/>
                  <a:lumOff val="25000"/>
                </a:schemeClr>
              </a:solidFill>
            </a:endParaRPr>
          </a:p>
        </p:txBody>
      </p:sp>
      <p:pic>
        <p:nvPicPr>
          <p:cNvPr id="2" name="图片 1"/>
          <p:cNvPicPr>
            <a:picLocks noChangeAspect="1"/>
          </p:cNvPicPr>
          <p:nvPr/>
        </p:nvPicPr>
        <p:blipFill>
          <a:blip r:embed="rId2"/>
          <a:stretch>
            <a:fillRect/>
          </a:stretch>
        </p:blipFill>
        <p:spPr>
          <a:xfrm>
            <a:off x="4910658" y="1866899"/>
            <a:ext cx="7173327" cy="4280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311726" y="1157424"/>
            <a:ext cx="2750129" cy="429861"/>
          </a:xfrm>
          <a:prstGeom prst="rect">
            <a:avLst/>
          </a:prstGeom>
          <a:noFill/>
        </p:spPr>
        <p:txBody>
          <a:bodyPr wrap="square">
            <a:spAutoFit/>
          </a:bodyPr>
          <a:lstStyle/>
          <a:p>
            <a:pPr>
              <a:lnSpc>
                <a:spcPct val="120000"/>
              </a:lnSpc>
            </a:pPr>
            <a:r>
              <a:rPr lang="zh-CN" altLang="en-US" sz="2000" b="1" dirty="0"/>
              <a:t>不同商品销售额对比</a:t>
            </a:r>
            <a:endParaRPr lang="zh-CN" altLang="en-US" sz="2000" b="1"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709" y="2902595"/>
            <a:ext cx="8438016" cy="3742367"/>
          </a:xfrm>
          <a:prstGeom prst="rect">
            <a:avLst/>
          </a:prstGeom>
        </p:spPr>
      </p:pic>
      <p:sp>
        <p:nvSpPr>
          <p:cNvPr id="11" name="文本框 10"/>
          <p:cNvSpPr txBox="1"/>
          <p:nvPr/>
        </p:nvSpPr>
        <p:spPr>
          <a:xfrm>
            <a:off x="1219198" y="1784922"/>
            <a:ext cx="9753600" cy="584775"/>
          </a:xfrm>
          <a:prstGeom prst="rect">
            <a:avLst/>
          </a:prstGeom>
          <a:noFill/>
        </p:spPr>
        <p:txBody>
          <a:bodyPr wrap="square">
            <a:spAutoFit/>
          </a:bodyPr>
          <a:lstStyle/>
          <a:p>
            <a:r>
              <a:rPr lang="zh-CN" altLang="en-US" sz="1600" dirty="0">
                <a:solidFill>
                  <a:schemeClr val="tx1">
                    <a:lumMod val="75000"/>
                    <a:lumOff val="25000"/>
                  </a:schemeClr>
                </a:solidFill>
              </a:rPr>
              <a:t>大部分的商品在两店的销售额情况差不多，但是商品“</a:t>
            </a:r>
            <a:r>
              <a:rPr lang="en-US" altLang="zh-CN" sz="1600" dirty="0">
                <a:solidFill>
                  <a:schemeClr val="tx1">
                    <a:lumMod val="75000"/>
                    <a:lumOff val="25000"/>
                  </a:schemeClr>
                </a:solidFill>
              </a:rPr>
              <a:t>Safety 8”</a:t>
            </a:r>
            <a:r>
              <a:rPr lang="zh-CN" altLang="en-US" sz="1600" dirty="0">
                <a:solidFill>
                  <a:schemeClr val="tx1">
                    <a:lumMod val="75000"/>
                    <a:lumOff val="25000"/>
                  </a:schemeClr>
                </a:solidFill>
              </a:rPr>
              <a:t>在</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店的销售额相对于在社区店的销售额相差较大，可能是该商品在中央商务区用处较多，需求较大，可考虑往</a:t>
            </a:r>
            <a:r>
              <a:rPr lang="en-US" altLang="zh-CN" sz="1600" dirty="0">
                <a:solidFill>
                  <a:schemeClr val="tx1">
                    <a:lumMod val="75000"/>
                    <a:lumOff val="25000"/>
                  </a:schemeClr>
                </a:solidFill>
              </a:rPr>
              <a:t>CBD</a:t>
            </a:r>
            <a:r>
              <a:rPr lang="zh-CN" altLang="en-US" sz="1600" dirty="0">
                <a:solidFill>
                  <a:schemeClr val="tx1">
                    <a:lumMod val="75000"/>
                    <a:lumOff val="25000"/>
                  </a:schemeClr>
                </a:solidFill>
              </a:rPr>
              <a:t>店多进货该商品。</a:t>
            </a:r>
            <a:endParaRPr lang="zh-CN" altLang="en-US" sz="1600" dirty="0">
              <a:solidFill>
                <a:schemeClr val="tx1">
                  <a:lumMod val="75000"/>
                  <a:lumOff val="25000"/>
                </a:schemeClr>
              </a:solidFill>
            </a:endParaRPr>
          </a:p>
        </p:txBody>
      </p:sp>
      <p:sp>
        <p:nvSpPr>
          <p:cNvPr id="12" name="椭圆 11"/>
          <p:cNvSpPr/>
          <p:nvPr/>
        </p:nvSpPr>
        <p:spPr>
          <a:xfrm>
            <a:off x="6400800" y="3164018"/>
            <a:ext cx="981075" cy="912681"/>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矩形 7"/>
          <p:cNvSpPr/>
          <p:nvPr/>
        </p:nvSpPr>
        <p:spPr>
          <a:xfrm>
            <a:off x="437713" y="1272528"/>
            <a:ext cx="10801350" cy="632353"/>
          </a:xfrm>
          <a:prstGeom prst="rect">
            <a:avLst/>
          </a:prstGeom>
          <a:noFill/>
        </p:spPr>
        <p:txBody>
          <a:bodyPr wrap="square" rtlCol="0">
            <a:spAutoFit/>
            <a:scene3d>
              <a:camera prst="orthographicFront"/>
              <a:lightRig rig="threePt" dir="t">
                <a:rot lat="0" lon="0" rev="0"/>
              </a:lightRig>
            </a:scene3d>
            <a:sp3d contourW="12700"/>
          </a:bodyPr>
          <a:lstStyle/>
          <a:p>
            <a:pPr algn="ctr">
              <a:lnSpc>
                <a:spcPct val="120000"/>
              </a:lnSpc>
            </a:pPr>
            <a:r>
              <a:rPr lang="zh-CN" altLang="en-US" sz="3200" b="1" dirty="0">
                <a:solidFill>
                  <a:srgbClr val="2B363F"/>
                </a:solidFill>
              </a:rPr>
              <a:t>主体</a:t>
            </a:r>
            <a:r>
              <a:rPr lang="en-US" altLang="zh-CN" sz="3200" b="1" dirty="0">
                <a:solidFill>
                  <a:srgbClr val="2B363F"/>
                </a:solidFill>
              </a:rPr>
              <a:t>3</a:t>
            </a:r>
            <a:r>
              <a:rPr lang="zh-CN" altLang="en-US" sz="3200" b="1" dirty="0">
                <a:solidFill>
                  <a:srgbClr val="2B363F"/>
                </a:solidFill>
              </a:rPr>
              <a:t>：</a:t>
            </a:r>
            <a:r>
              <a:rPr lang="zh-CN" altLang="en-US" sz="3200" b="1" dirty="0">
                <a:solidFill>
                  <a:srgbClr val="F55F13"/>
                </a:solidFill>
              </a:rPr>
              <a:t>销售点</a:t>
            </a:r>
            <a:endParaRPr lang="zh-CN" altLang="en-US" sz="3200" b="1" dirty="0">
              <a:solidFill>
                <a:srgbClr val="2B363F"/>
              </a:solidFill>
            </a:endParaRPr>
          </a:p>
        </p:txBody>
      </p:sp>
      <p:sp>
        <p:nvSpPr>
          <p:cNvPr id="3" name="文本框 2"/>
          <p:cNvSpPr txBox="1"/>
          <p:nvPr/>
        </p:nvSpPr>
        <p:spPr>
          <a:xfrm>
            <a:off x="326446" y="2240905"/>
            <a:ext cx="4372843" cy="429861"/>
          </a:xfrm>
          <a:prstGeom prst="rect">
            <a:avLst/>
          </a:prstGeom>
          <a:noFill/>
        </p:spPr>
        <p:txBody>
          <a:bodyPr wrap="square">
            <a:spAutoFit/>
          </a:bodyPr>
          <a:lstStyle/>
          <a:p>
            <a:pPr>
              <a:lnSpc>
                <a:spcPct val="120000"/>
              </a:lnSpc>
            </a:pPr>
            <a:r>
              <a:rPr lang="zh-CN" altLang="en-US" sz="2000" b="1" dirty="0">
                <a:solidFill>
                  <a:srgbClr val="346866"/>
                </a:solidFill>
              </a:rPr>
              <a:t>分析目标：</a:t>
            </a:r>
            <a:r>
              <a:rPr lang="zh-CN" altLang="en-US" sz="2000" b="1" dirty="0"/>
              <a:t>分析新开拓销售点的选址</a:t>
            </a:r>
            <a:endParaRPr lang="zh-CN" altLang="en-US" sz="2000" b="1" dirty="0"/>
          </a:p>
        </p:txBody>
      </p:sp>
      <p:graphicFrame>
        <p:nvGraphicFramePr>
          <p:cNvPr id="10" name="表格 9"/>
          <p:cNvGraphicFramePr>
            <a:graphicFrameLocks noGrp="1"/>
          </p:cNvGraphicFramePr>
          <p:nvPr/>
        </p:nvGraphicFramePr>
        <p:xfrm>
          <a:off x="1491595" y="3006790"/>
          <a:ext cx="8350686" cy="2085501"/>
        </p:xfrm>
        <a:graphic>
          <a:graphicData uri="http://schemas.openxmlformats.org/drawingml/2006/table">
            <a:tbl>
              <a:tblPr firstRow="1" bandRow="1">
                <a:tableStyleId>{5C22544A-7EE6-4342-B048-85BDC9FD1C3A}</a:tableStyleId>
              </a:tblPr>
              <a:tblGrid>
                <a:gridCol w="2783562"/>
                <a:gridCol w="2783562"/>
                <a:gridCol w="2783562"/>
              </a:tblGrid>
              <a:tr h="257217">
                <a:tc>
                  <a:txBody>
                    <a:bodyPr/>
                    <a:lstStyle/>
                    <a:p>
                      <a:endParaRPr lang="zh-CN" altLang="en-US"/>
                    </a:p>
                  </a:txBody>
                  <a:tcPr/>
                </a:tc>
                <a:tc>
                  <a:txBody>
                    <a:bodyPr/>
                    <a:lstStyle/>
                    <a:p>
                      <a:pPr algn="ctr"/>
                      <a:r>
                        <a:rPr lang="en-US" altLang="zh-CN" dirty="0"/>
                        <a:t>CBD</a:t>
                      </a:r>
                      <a:r>
                        <a:rPr lang="zh-CN" altLang="en-US" dirty="0"/>
                        <a:t>店</a:t>
                      </a:r>
                      <a:endParaRPr lang="zh-CN" altLang="en-US" dirty="0"/>
                    </a:p>
                  </a:txBody>
                  <a:tcPr/>
                </a:tc>
                <a:tc>
                  <a:txBody>
                    <a:bodyPr/>
                    <a:lstStyle/>
                    <a:p>
                      <a:pPr algn="ctr"/>
                      <a:r>
                        <a:rPr lang="zh-CN" altLang="en-US" dirty="0"/>
                        <a:t>社区店</a:t>
                      </a:r>
                      <a:endParaRPr lang="zh-CN" altLang="en-US" dirty="0"/>
                    </a:p>
                  </a:txBody>
                  <a:tcPr/>
                </a:tc>
              </a:tr>
              <a:tr h="805341">
                <a:tc>
                  <a:txBody>
                    <a:bodyPr/>
                    <a:lstStyle/>
                    <a:p>
                      <a:pPr algn="ctr"/>
                      <a:r>
                        <a:rPr lang="zh-CN" altLang="en-US" dirty="0"/>
                        <a:t>优点</a:t>
                      </a:r>
                      <a:endParaRPr lang="zh-CN" altLang="en-US" dirty="0"/>
                    </a:p>
                  </a:txBody>
                  <a:tcPr anchor="ctr"/>
                </a:tc>
                <a:tc>
                  <a:txBody>
                    <a:bodyPr/>
                    <a:lstStyle/>
                    <a:p>
                      <a:pPr algn="l"/>
                      <a:r>
                        <a:rPr lang="zh-CN" altLang="en-US" dirty="0"/>
                        <a:t>人流量多，总销售额大，且月销售额大部分高于社区店</a:t>
                      </a:r>
                      <a:endParaRPr lang="en-US" altLang="zh-CN" dirty="0"/>
                    </a:p>
                  </a:txBody>
                  <a:tcPr anchor="ctr"/>
                </a:tc>
                <a:tc>
                  <a:txBody>
                    <a:bodyPr/>
                    <a:lstStyle/>
                    <a:p>
                      <a:r>
                        <a:rPr lang="zh-CN" altLang="en-US" dirty="0"/>
                        <a:t>销售额稳定</a:t>
                      </a:r>
                      <a:endParaRPr lang="zh-CN" altLang="en-US" dirty="0"/>
                    </a:p>
                  </a:txBody>
                  <a:tcPr/>
                </a:tc>
              </a:tr>
              <a:tr h="805341">
                <a:tc>
                  <a:txBody>
                    <a:bodyPr/>
                    <a:lstStyle/>
                    <a:p>
                      <a:pPr algn="ctr"/>
                      <a:r>
                        <a:rPr lang="zh-CN" altLang="en-US" dirty="0"/>
                        <a:t>缺点</a:t>
                      </a:r>
                      <a:endParaRPr lang="zh-CN" altLang="en-US" dirty="0"/>
                    </a:p>
                  </a:txBody>
                  <a:tcPr anchor="ctr"/>
                </a:tc>
                <a:tc>
                  <a:txBody>
                    <a:bodyPr/>
                    <a:lstStyle/>
                    <a:p>
                      <a:pPr algn="l"/>
                      <a:r>
                        <a:rPr lang="zh-CN" altLang="en-US" dirty="0"/>
                        <a:t>寒假时期销售额比社区店低，销售额不稳定</a:t>
                      </a:r>
                      <a:endParaRPr lang="zh-CN" altLang="en-US" dirty="0"/>
                    </a:p>
                  </a:txBody>
                  <a:tcPr anchor="ctr"/>
                </a:tc>
                <a:tc>
                  <a:txBody>
                    <a:bodyPr/>
                    <a:lstStyle/>
                    <a:p>
                      <a:r>
                        <a:rPr lang="zh-CN" altLang="en-US" dirty="0"/>
                        <a:t>总销售额和</a:t>
                      </a:r>
                      <a:r>
                        <a:rPr lang="en-US" altLang="zh-CN" dirty="0"/>
                        <a:t>CBD</a:t>
                      </a:r>
                      <a:r>
                        <a:rPr lang="zh-CN" altLang="en-US" dirty="0"/>
                        <a:t>店相差太多，销售额低</a:t>
                      </a:r>
                      <a:endParaRPr lang="zh-CN" altLang="en-US" dirty="0"/>
                    </a:p>
                  </a:txBody>
                  <a:tcPr/>
                </a:tc>
              </a:tr>
            </a:tbl>
          </a:graphicData>
        </a:graphic>
      </p:graphicFrame>
      <p:sp>
        <p:nvSpPr>
          <p:cNvPr id="11" name="文本框 10"/>
          <p:cNvSpPr txBox="1"/>
          <p:nvPr/>
        </p:nvSpPr>
        <p:spPr>
          <a:xfrm>
            <a:off x="2829786" y="5585472"/>
            <a:ext cx="6017204" cy="429861"/>
          </a:xfrm>
          <a:prstGeom prst="rect">
            <a:avLst/>
          </a:prstGeom>
          <a:noFill/>
        </p:spPr>
        <p:txBody>
          <a:bodyPr wrap="square">
            <a:spAutoFit/>
          </a:bodyPr>
          <a:lstStyle/>
          <a:p>
            <a:pPr>
              <a:lnSpc>
                <a:spcPct val="120000"/>
              </a:lnSpc>
            </a:pPr>
            <a:r>
              <a:rPr lang="zh-CN" altLang="en-US" sz="2000" b="1" dirty="0"/>
              <a:t>综上所述，新销售点选址为</a:t>
            </a:r>
            <a:r>
              <a:rPr lang="en-US" altLang="zh-CN" sz="2000" b="1" dirty="0"/>
              <a:t>CBD</a:t>
            </a:r>
            <a:r>
              <a:rPr lang="zh-CN" altLang="en-US" sz="2000" b="1" dirty="0"/>
              <a:t>店销售额更高</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3549013" y="103257"/>
            <a:ext cx="5093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sym typeface="+mn-ea"/>
              </a:rPr>
              <a:t>2.3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数据分析与可视化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矩形 7"/>
          <p:cNvSpPr/>
          <p:nvPr/>
        </p:nvSpPr>
        <p:spPr>
          <a:xfrm>
            <a:off x="590550" y="990746"/>
            <a:ext cx="10801350" cy="681990"/>
          </a:xfrm>
          <a:prstGeom prst="rect">
            <a:avLst/>
          </a:prstGeom>
          <a:noFill/>
        </p:spPr>
        <p:txBody>
          <a:bodyPr wrap="square" rtlCol="0">
            <a:spAutoFit/>
            <a:scene3d>
              <a:camera prst="orthographicFront"/>
              <a:lightRig rig="threePt" dir="t">
                <a:rot lat="0" lon="0" rev="0"/>
              </a:lightRig>
            </a:scene3d>
            <a:sp3d contourW="12700"/>
          </a:bodyPr>
          <a:lstStyle/>
          <a:p>
            <a:pPr algn="ctr">
              <a:lnSpc>
                <a:spcPct val="120000"/>
              </a:lnSpc>
            </a:pPr>
            <a:r>
              <a:rPr lang="zh-CN" sz="3200" b="1">
                <a:solidFill>
                  <a:srgbClr val="4BA5A5"/>
                </a:solidFill>
                <a:ea typeface="仿宋" panose="02010609060101010101" pitchFamily="49" charset="-122"/>
                <a:sym typeface="+mn-ea"/>
              </a:rPr>
              <a:t>总结</a:t>
            </a:r>
            <a:r>
              <a:rPr lang="en-US" altLang="zh-CN" sz="3200" b="1">
                <a:solidFill>
                  <a:srgbClr val="4BA5A5"/>
                </a:solidFill>
                <a:ea typeface="仿宋" panose="02010609060101010101" pitchFamily="49" charset="-122"/>
                <a:sym typeface="+mn-ea"/>
              </a:rPr>
              <a:t>--</a:t>
            </a:r>
            <a:r>
              <a:rPr lang="zh-CN" sz="3200" b="1">
                <a:solidFill>
                  <a:srgbClr val="4BA5A5"/>
                </a:solidFill>
                <a:ea typeface="仿宋" panose="02010609060101010101" pitchFamily="49" charset="-122"/>
                <a:sym typeface="+mn-ea"/>
              </a:rPr>
              <a:t>销售策略优化方案</a:t>
            </a:r>
            <a:endParaRPr lang="zh-CN" altLang="en-US" sz="3200" b="1" dirty="0">
              <a:solidFill>
                <a:srgbClr val="346866"/>
              </a:solidFill>
            </a:endParaRPr>
          </a:p>
        </p:txBody>
      </p:sp>
      <p:sp>
        <p:nvSpPr>
          <p:cNvPr id="2" name="椭圆 1"/>
          <p:cNvSpPr/>
          <p:nvPr/>
        </p:nvSpPr>
        <p:spPr>
          <a:xfrm>
            <a:off x="510554" y="2044147"/>
            <a:ext cx="852992" cy="852992"/>
          </a:xfrm>
          <a:prstGeom prst="ellipse">
            <a:avLst/>
          </a:prstGeom>
          <a:solidFill>
            <a:srgbClr val="499B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516815" y="3120593"/>
            <a:ext cx="3568690" cy="2857779"/>
          </a:xfrm>
          <a:prstGeom prst="roundRect">
            <a:avLst>
              <a:gd name="adj" fmla="val 0"/>
            </a:avLst>
          </a:prstGeom>
          <a:solidFill>
            <a:srgbClr val="499B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4228501" y="2049524"/>
            <a:ext cx="852992" cy="852992"/>
          </a:xfrm>
          <a:prstGeom prst="ellipse">
            <a:avLst/>
          </a:prstGeom>
          <a:solidFill>
            <a:srgbClr val="5167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4272398" y="3120282"/>
            <a:ext cx="3567600" cy="2858400"/>
          </a:xfrm>
          <a:prstGeom prst="roundRect">
            <a:avLst>
              <a:gd name="adj" fmla="val 0"/>
            </a:avLst>
          </a:prstGeom>
          <a:solidFill>
            <a:srgbClr val="5167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8026891" y="2044147"/>
            <a:ext cx="852992" cy="852992"/>
          </a:xfrm>
          <a:prstGeom prst="ellipse">
            <a:avLst/>
          </a:prstGeom>
          <a:solidFill>
            <a:srgbClr val="346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8026891" y="3120282"/>
            <a:ext cx="3567600" cy="2858400"/>
          </a:xfrm>
          <a:prstGeom prst="roundRect">
            <a:avLst>
              <a:gd name="adj" fmla="val 0"/>
            </a:avLst>
          </a:prstGeom>
          <a:solidFill>
            <a:srgbClr val="346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716797" y="2250390"/>
            <a:ext cx="440506" cy="440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434744" y="2255767"/>
            <a:ext cx="440506" cy="440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233134" y="2250390"/>
            <a:ext cx="440506" cy="440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380649" y="2289471"/>
            <a:ext cx="2241974"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499B99"/>
                </a:solidFill>
              </a:rPr>
              <a:t>商品</a:t>
            </a:r>
            <a:endParaRPr lang="zh-CN" altLang="en-US" sz="1600" b="1" dirty="0">
              <a:solidFill>
                <a:srgbClr val="499B99"/>
              </a:solidFill>
            </a:endParaRPr>
          </a:p>
        </p:txBody>
      </p:sp>
      <p:sp>
        <p:nvSpPr>
          <p:cNvPr id="20" name="矩形 19"/>
          <p:cNvSpPr/>
          <p:nvPr/>
        </p:nvSpPr>
        <p:spPr>
          <a:xfrm>
            <a:off x="5134285" y="2289471"/>
            <a:ext cx="2241974"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51677C"/>
                </a:solidFill>
              </a:rPr>
              <a:t>时间</a:t>
            </a:r>
            <a:endParaRPr lang="zh-CN" altLang="en-US" sz="1600" b="1" dirty="0">
              <a:solidFill>
                <a:srgbClr val="51677C"/>
              </a:solidFill>
            </a:endParaRPr>
          </a:p>
        </p:txBody>
      </p:sp>
      <p:sp>
        <p:nvSpPr>
          <p:cNvPr id="21" name="矩形 20"/>
          <p:cNvSpPr/>
          <p:nvPr/>
        </p:nvSpPr>
        <p:spPr>
          <a:xfrm>
            <a:off x="8879883" y="2289471"/>
            <a:ext cx="2241974" cy="362343"/>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en-US" sz="1600" b="1" dirty="0">
                <a:solidFill>
                  <a:srgbClr val="346866"/>
                </a:solidFill>
              </a:rPr>
              <a:t>销售点</a:t>
            </a:r>
            <a:endParaRPr lang="zh-CN" altLang="en-US" sz="1600" b="1" dirty="0">
              <a:solidFill>
                <a:srgbClr val="346866"/>
              </a:solidFill>
            </a:endParaRPr>
          </a:p>
        </p:txBody>
      </p:sp>
      <p:sp>
        <p:nvSpPr>
          <p:cNvPr id="22" name="矩形 21"/>
          <p:cNvSpPr/>
          <p:nvPr/>
        </p:nvSpPr>
        <p:spPr>
          <a:xfrm>
            <a:off x="549941" y="3260194"/>
            <a:ext cx="3503942" cy="2653868"/>
          </a:xfrm>
          <a:prstGeom prst="rect">
            <a:avLst/>
          </a:prstGeom>
          <a:noFill/>
        </p:spPr>
        <p:txBody>
          <a:bodyPr wrap="square" rtlCol="0">
            <a:spAutoFit/>
            <a:scene3d>
              <a:camera prst="orthographicFront"/>
              <a:lightRig rig="threePt" dir="t">
                <a:rot lat="0" lon="0" rev="0"/>
              </a:lightRig>
            </a:scene3d>
            <a:sp3d contourW="12700"/>
          </a:bodyPr>
          <a:lstStyle/>
          <a:p>
            <a:pPr marL="285750" indent="-285750">
              <a:lnSpc>
                <a:spcPct val="120000"/>
              </a:lnSpc>
              <a:buFont typeface="Wingdings" panose="05000000000000000000" pitchFamily="2" charset="2"/>
              <a:buChar char="l"/>
            </a:pPr>
            <a:r>
              <a:rPr lang="en-US" altLang="zh-CN" sz="1400" dirty="0">
                <a:solidFill>
                  <a:schemeClr val="bg1"/>
                </a:solidFill>
              </a:rPr>
              <a:t>Safety</a:t>
            </a:r>
            <a:r>
              <a:rPr lang="zh-CN" altLang="en-US" sz="1400" dirty="0">
                <a:solidFill>
                  <a:schemeClr val="bg1"/>
                </a:solidFill>
              </a:rPr>
              <a:t>类商品销售额占比最高，其中销售额最高位</a:t>
            </a:r>
            <a:r>
              <a:rPr lang="en-US" altLang="zh-CN" sz="1400" dirty="0">
                <a:solidFill>
                  <a:schemeClr val="bg1"/>
                </a:solidFill>
              </a:rPr>
              <a:t>safety8</a:t>
            </a:r>
            <a:r>
              <a:rPr lang="zh-CN" altLang="en-US" sz="1400" dirty="0">
                <a:solidFill>
                  <a:schemeClr val="bg1"/>
                </a:solidFill>
              </a:rPr>
              <a:t>，可多进货该类商品</a:t>
            </a:r>
            <a:endParaRPr lang="zh-CN" altLang="en-US" sz="1400" dirty="0">
              <a:solidFill>
                <a:schemeClr val="bg1"/>
              </a:solidFill>
            </a:endParaRPr>
          </a:p>
          <a:p>
            <a:pPr marL="285750" indent="-285750">
              <a:lnSpc>
                <a:spcPct val="120000"/>
              </a:lnSpc>
              <a:buFont typeface="Wingdings" panose="05000000000000000000" pitchFamily="2" charset="2"/>
              <a:buChar char="l"/>
            </a:pPr>
            <a:r>
              <a:rPr lang="zh-CN" altLang="en-US" sz="1400" dirty="0">
                <a:solidFill>
                  <a:schemeClr val="bg1"/>
                </a:solidFill>
              </a:rPr>
              <a:t>销售额最低的类为</a:t>
            </a:r>
            <a:r>
              <a:rPr lang="en-US" altLang="zh-CN" sz="1400" dirty="0">
                <a:solidFill>
                  <a:schemeClr val="bg1"/>
                </a:solidFill>
              </a:rPr>
              <a:t>adhesive</a:t>
            </a:r>
            <a:r>
              <a:rPr lang="zh-CN" altLang="en-US" sz="1400" dirty="0">
                <a:solidFill>
                  <a:schemeClr val="bg1"/>
                </a:solidFill>
              </a:rPr>
              <a:t>，滞销榜里大部分是</a:t>
            </a:r>
            <a:r>
              <a:rPr lang="en-US" altLang="zh-CN" sz="1400" dirty="0">
                <a:solidFill>
                  <a:schemeClr val="bg1"/>
                </a:solidFill>
              </a:rPr>
              <a:t>tape</a:t>
            </a:r>
            <a:r>
              <a:rPr lang="zh-CN" altLang="en-US" sz="1400" dirty="0">
                <a:solidFill>
                  <a:schemeClr val="bg1"/>
                </a:solidFill>
              </a:rPr>
              <a:t>类，猜测是该子类不受欢迎，可以换掉</a:t>
            </a:r>
            <a:endParaRPr lang="en-US" altLang="zh-CN" sz="1400" dirty="0">
              <a:solidFill>
                <a:schemeClr val="bg1"/>
              </a:solidFill>
            </a:endParaRPr>
          </a:p>
          <a:p>
            <a:pPr marL="285750" indent="-285750">
              <a:lnSpc>
                <a:spcPct val="120000"/>
              </a:lnSpc>
              <a:buFont typeface="Wingdings" panose="05000000000000000000" pitchFamily="2" charset="2"/>
              <a:buChar char="l"/>
            </a:pPr>
            <a:r>
              <a:rPr lang="en-US" altLang="zh-CN" sz="1400" dirty="0">
                <a:solidFill>
                  <a:schemeClr val="bg1"/>
                </a:solidFill>
              </a:rPr>
              <a:t>Safety</a:t>
            </a:r>
            <a:r>
              <a:rPr lang="zh-CN" altLang="en-US" sz="1400" dirty="0">
                <a:solidFill>
                  <a:schemeClr val="bg1"/>
                </a:solidFill>
              </a:rPr>
              <a:t>类在</a:t>
            </a:r>
            <a:r>
              <a:rPr lang="en-US" altLang="zh-CN" sz="1400" dirty="0">
                <a:solidFill>
                  <a:schemeClr val="bg1"/>
                </a:solidFill>
              </a:rPr>
              <a:t>2-3</a:t>
            </a:r>
            <a:r>
              <a:rPr lang="zh-CN" altLang="en-US" sz="1400" dirty="0">
                <a:solidFill>
                  <a:schemeClr val="bg1"/>
                </a:solidFill>
              </a:rPr>
              <a:t>、</a:t>
            </a:r>
            <a:r>
              <a:rPr lang="en-US" altLang="zh-CN" sz="1400" dirty="0">
                <a:solidFill>
                  <a:schemeClr val="bg1"/>
                </a:solidFill>
              </a:rPr>
              <a:t>8-10</a:t>
            </a:r>
            <a:r>
              <a:rPr lang="zh-CN" altLang="en-US" sz="1400" dirty="0">
                <a:solidFill>
                  <a:schemeClr val="bg1"/>
                </a:solidFill>
              </a:rPr>
              <a:t>月份销售额波动，调整进货量</a:t>
            </a:r>
            <a:endParaRPr lang="en-US" altLang="zh-CN" sz="1400" dirty="0">
              <a:solidFill>
                <a:schemeClr val="bg1"/>
              </a:solidFill>
            </a:endParaRPr>
          </a:p>
          <a:p>
            <a:pPr marL="285750" indent="-285750">
              <a:lnSpc>
                <a:spcPct val="120000"/>
              </a:lnSpc>
              <a:buFont typeface="Wingdings" panose="05000000000000000000" pitchFamily="2" charset="2"/>
              <a:buChar char="l"/>
            </a:pPr>
            <a:r>
              <a:rPr lang="zh-CN" altLang="en-US" sz="1400" dirty="0">
                <a:solidFill>
                  <a:schemeClr val="bg1"/>
                </a:solidFill>
              </a:rPr>
              <a:t>根据各季度畅销榜、滞销榜调整进货量</a:t>
            </a:r>
            <a:endParaRPr lang="en-US" altLang="zh-CN" sz="1400" dirty="0">
              <a:solidFill>
                <a:schemeClr val="bg1"/>
              </a:solidFill>
            </a:endParaRPr>
          </a:p>
          <a:p>
            <a:pPr marL="285750" indent="-285750">
              <a:lnSpc>
                <a:spcPct val="120000"/>
              </a:lnSpc>
              <a:buFont typeface="Wingdings" panose="05000000000000000000" pitchFamily="2" charset="2"/>
              <a:buChar char="l"/>
            </a:pPr>
            <a:endParaRPr lang="zh-CN" altLang="en-US" sz="1400" dirty="0">
              <a:solidFill>
                <a:schemeClr val="bg1"/>
              </a:solidFill>
            </a:endParaRPr>
          </a:p>
        </p:txBody>
      </p:sp>
      <p:sp>
        <p:nvSpPr>
          <p:cNvPr id="23" name="矩形 22"/>
          <p:cNvSpPr/>
          <p:nvPr/>
        </p:nvSpPr>
        <p:spPr>
          <a:xfrm>
            <a:off x="4417346" y="3260194"/>
            <a:ext cx="3147758" cy="2653868"/>
          </a:xfrm>
          <a:prstGeom prst="rect">
            <a:avLst/>
          </a:prstGeom>
          <a:noFill/>
        </p:spPr>
        <p:txBody>
          <a:bodyPr wrap="square" rtlCol="0">
            <a:spAutoFit/>
            <a:scene3d>
              <a:camera prst="orthographicFront"/>
              <a:lightRig rig="threePt" dir="t">
                <a:rot lat="0" lon="0" rev="0"/>
              </a:lightRig>
            </a:scene3d>
            <a:sp3d contourW="12700"/>
          </a:bodyPr>
          <a:lstStyle/>
          <a:p>
            <a:pPr marL="285750" indent="-285750">
              <a:lnSpc>
                <a:spcPct val="120000"/>
              </a:lnSpc>
              <a:buFont typeface="Wingdings" panose="05000000000000000000" pitchFamily="2" charset="2"/>
              <a:buChar char="l"/>
            </a:pPr>
            <a:r>
              <a:rPr lang="en-US" altLang="zh-CN" sz="1400" dirty="0">
                <a:solidFill>
                  <a:schemeClr val="bg1"/>
                </a:solidFill>
              </a:rPr>
              <a:t>3</a:t>
            </a:r>
            <a:r>
              <a:rPr lang="zh-CN" altLang="en-US" sz="1400" dirty="0">
                <a:solidFill>
                  <a:schemeClr val="bg1"/>
                </a:solidFill>
              </a:rPr>
              <a:t>月份、</a:t>
            </a:r>
            <a:r>
              <a:rPr lang="en-US" altLang="zh-CN" sz="1400" dirty="0">
                <a:solidFill>
                  <a:schemeClr val="bg1"/>
                </a:solidFill>
              </a:rPr>
              <a:t>8-10</a:t>
            </a:r>
            <a:r>
              <a:rPr lang="zh-CN" altLang="en-US" sz="1400" dirty="0">
                <a:solidFill>
                  <a:schemeClr val="bg1"/>
                </a:solidFill>
              </a:rPr>
              <a:t>月份销售额低且不稳定，考虑少进货，避免滞销。</a:t>
            </a:r>
            <a:r>
              <a:rPr lang="en-US" altLang="zh-CN" sz="1400" dirty="0">
                <a:solidFill>
                  <a:schemeClr val="bg1"/>
                </a:solidFill>
              </a:rPr>
              <a:t>4-7</a:t>
            </a:r>
            <a:r>
              <a:rPr lang="zh-CN" altLang="en-US" sz="1400" dirty="0">
                <a:solidFill>
                  <a:schemeClr val="bg1"/>
                </a:solidFill>
              </a:rPr>
              <a:t>、</a:t>
            </a:r>
            <a:r>
              <a:rPr lang="en-US" altLang="zh-CN" sz="1400" dirty="0">
                <a:solidFill>
                  <a:schemeClr val="bg1"/>
                </a:solidFill>
              </a:rPr>
              <a:t>11-2</a:t>
            </a:r>
            <a:r>
              <a:rPr lang="zh-CN" altLang="en-US" sz="1400" dirty="0">
                <a:solidFill>
                  <a:schemeClr val="bg1"/>
                </a:solidFill>
              </a:rPr>
              <a:t>月份销售额考，可增大进货量</a:t>
            </a:r>
            <a:endParaRPr lang="en-US" altLang="zh-CN" sz="1400" dirty="0">
              <a:solidFill>
                <a:schemeClr val="bg1"/>
              </a:solidFill>
            </a:endParaRPr>
          </a:p>
          <a:p>
            <a:pPr marL="285750" indent="-285750">
              <a:lnSpc>
                <a:spcPct val="120000"/>
              </a:lnSpc>
              <a:buFont typeface="Wingdings" panose="05000000000000000000" pitchFamily="2" charset="2"/>
              <a:buChar char="l"/>
            </a:pPr>
            <a:r>
              <a:rPr lang="zh-CN" altLang="en-US" sz="1400" dirty="0">
                <a:solidFill>
                  <a:schemeClr val="bg1"/>
                </a:solidFill>
              </a:rPr>
              <a:t>员工培训时间</a:t>
            </a:r>
            <a:r>
              <a:rPr lang="en-US" altLang="zh-CN" sz="1400" dirty="0">
                <a:solidFill>
                  <a:schemeClr val="bg1"/>
                </a:solidFill>
              </a:rPr>
              <a:t>CBD</a:t>
            </a:r>
            <a:r>
              <a:rPr lang="zh-CN" altLang="en-US" sz="1400" dirty="0">
                <a:solidFill>
                  <a:schemeClr val="bg1"/>
                </a:solidFill>
              </a:rPr>
              <a:t>店可安排在</a:t>
            </a:r>
            <a:r>
              <a:rPr lang="en-US" altLang="zh-CN" sz="1400" dirty="0">
                <a:solidFill>
                  <a:schemeClr val="bg1"/>
                </a:solidFill>
              </a:rPr>
              <a:t>3</a:t>
            </a:r>
            <a:r>
              <a:rPr lang="zh-CN" altLang="en-US" sz="1400" dirty="0">
                <a:solidFill>
                  <a:schemeClr val="bg1"/>
                </a:solidFill>
              </a:rPr>
              <a:t>月份，社区店可安排在八月份。</a:t>
            </a:r>
            <a:endParaRPr lang="en-US" altLang="zh-CN" sz="1400" dirty="0">
              <a:solidFill>
                <a:schemeClr val="bg1"/>
              </a:solidFill>
            </a:endParaRPr>
          </a:p>
          <a:p>
            <a:pPr marL="285750" indent="-285750">
              <a:lnSpc>
                <a:spcPct val="120000"/>
              </a:lnSpc>
              <a:buFont typeface="Wingdings" panose="05000000000000000000" pitchFamily="2" charset="2"/>
              <a:buChar char="l"/>
            </a:pPr>
            <a:r>
              <a:rPr lang="zh-CN" altLang="en-US" sz="1400" dirty="0">
                <a:solidFill>
                  <a:schemeClr val="bg1"/>
                </a:solidFill>
              </a:rPr>
              <a:t>休息时间</a:t>
            </a:r>
            <a:r>
              <a:rPr lang="en-US" altLang="zh-CN" sz="1400" dirty="0">
                <a:solidFill>
                  <a:schemeClr val="bg1"/>
                </a:solidFill>
              </a:rPr>
              <a:t>CBD</a:t>
            </a:r>
            <a:r>
              <a:rPr lang="zh-CN" altLang="en-US" sz="1400" dirty="0">
                <a:solidFill>
                  <a:schemeClr val="bg1"/>
                </a:solidFill>
              </a:rPr>
              <a:t>店可安排在上半年，社区店较分散，可安排在</a:t>
            </a:r>
            <a:r>
              <a:rPr lang="en-US" altLang="zh-CN" sz="1400" dirty="0">
                <a:solidFill>
                  <a:schemeClr val="bg1"/>
                </a:solidFill>
              </a:rPr>
              <a:t>1</a:t>
            </a:r>
            <a:r>
              <a:rPr lang="zh-CN" altLang="en-US" sz="1400" dirty="0">
                <a:solidFill>
                  <a:schemeClr val="bg1"/>
                </a:solidFill>
              </a:rPr>
              <a:t>、</a:t>
            </a:r>
            <a:r>
              <a:rPr lang="en-US" altLang="zh-CN" sz="1400" dirty="0">
                <a:solidFill>
                  <a:schemeClr val="bg1"/>
                </a:solidFill>
              </a:rPr>
              <a:t>3</a:t>
            </a:r>
            <a:r>
              <a:rPr lang="zh-CN" altLang="en-US" sz="1400" dirty="0">
                <a:solidFill>
                  <a:schemeClr val="bg1"/>
                </a:solidFill>
              </a:rPr>
              <a:t>、</a:t>
            </a:r>
            <a:r>
              <a:rPr lang="en-US" altLang="zh-CN" sz="1400" dirty="0">
                <a:solidFill>
                  <a:schemeClr val="bg1"/>
                </a:solidFill>
              </a:rPr>
              <a:t>4</a:t>
            </a:r>
            <a:r>
              <a:rPr lang="zh-CN" altLang="en-US" sz="1400" dirty="0">
                <a:solidFill>
                  <a:schemeClr val="bg1"/>
                </a:solidFill>
              </a:rPr>
              <a:t>、</a:t>
            </a:r>
            <a:r>
              <a:rPr lang="en-US" altLang="zh-CN" sz="1400" dirty="0">
                <a:solidFill>
                  <a:schemeClr val="bg1"/>
                </a:solidFill>
              </a:rPr>
              <a:t>8</a:t>
            </a:r>
            <a:r>
              <a:rPr lang="zh-CN" altLang="en-US" sz="1400" dirty="0">
                <a:solidFill>
                  <a:schemeClr val="bg1"/>
                </a:solidFill>
              </a:rPr>
              <a:t>、</a:t>
            </a:r>
            <a:r>
              <a:rPr lang="en-US" altLang="zh-CN" sz="1400" dirty="0">
                <a:solidFill>
                  <a:schemeClr val="bg1"/>
                </a:solidFill>
              </a:rPr>
              <a:t>10</a:t>
            </a:r>
            <a:r>
              <a:rPr lang="zh-CN" altLang="en-US" sz="1400" dirty="0">
                <a:solidFill>
                  <a:schemeClr val="bg1"/>
                </a:solidFill>
              </a:rPr>
              <a:t>、</a:t>
            </a:r>
            <a:r>
              <a:rPr lang="en-US" altLang="zh-CN" sz="1400" dirty="0">
                <a:solidFill>
                  <a:schemeClr val="bg1"/>
                </a:solidFill>
              </a:rPr>
              <a:t>11</a:t>
            </a:r>
            <a:r>
              <a:rPr lang="zh-CN" altLang="en-US" sz="1400" dirty="0">
                <a:solidFill>
                  <a:schemeClr val="bg1"/>
                </a:solidFill>
              </a:rPr>
              <a:t>月份。</a:t>
            </a:r>
            <a:endParaRPr lang="en-US" altLang="zh-CN" sz="1400" dirty="0">
              <a:solidFill>
                <a:schemeClr val="bg1"/>
              </a:solidFill>
            </a:endParaRPr>
          </a:p>
          <a:p>
            <a:pPr>
              <a:lnSpc>
                <a:spcPct val="120000"/>
              </a:lnSpc>
            </a:pPr>
            <a:endParaRPr lang="en-US" altLang="zh-CN" sz="1400" dirty="0">
              <a:solidFill>
                <a:schemeClr val="bg1"/>
              </a:solidFill>
            </a:endParaRPr>
          </a:p>
          <a:p>
            <a:pPr marL="285750" indent="-285750">
              <a:lnSpc>
                <a:spcPct val="120000"/>
              </a:lnSpc>
              <a:buFont typeface="Wingdings" panose="05000000000000000000" pitchFamily="2" charset="2"/>
              <a:buChar char="l"/>
            </a:pPr>
            <a:endParaRPr lang="zh-CN" altLang="en-US" sz="1400" dirty="0">
              <a:solidFill>
                <a:schemeClr val="bg1"/>
              </a:solidFill>
            </a:endParaRPr>
          </a:p>
        </p:txBody>
      </p:sp>
      <p:sp>
        <p:nvSpPr>
          <p:cNvPr id="24" name="矩形 23"/>
          <p:cNvSpPr/>
          <p:nvPr/>
        </p:nvSpPr>
        <p:spPr>
          <a:xfrm>
            <a:off x="8197208" y="3260194"/>
            <a:ext cx="3194692" cy="2653868"/>
          </a:xfrm>
          <a:prstGeom prst="rect">
            <a:avLst/>
          </a:prstGeom>
          <a:noFill/>
        </p:spPr>
        <p:txBody>
          <a:bodyPr wrap="square" rtlCol="0">
            <a:spAutoFit/>
            <a:scene3d>
              <a:camera prst="orthographicFront"/>
              <a:lightRig rig="threePt" dir="t">
                <a:rot lat="0" lon="0" rev="0"/>
              </a:lightRig>
            </a:scene3d>
            <a:sp3d contourW="12700"/>
          </a:bodyPr>
          <a:lstStyle/>
          <a:p>
            <a:pPr marL="285750" indent="-285750">
              <a:lnSpc>
                <a:spcPct val="120000"/>
              </a:lnSpc>
              <a:buFont typeface="Wingdings" panose="05000000000000000000" pitchFamily="2" charset="2"/>
              <a:buChar char="l"/>
            </a:pPr>
            <a:r>
              <a:rPr lang="en-US" altLang="zh-CN" sz="1400" dirty="0">
                <a:solidFill>
                  <a:schemeClr val="bg1"/>
                </a:solidFill>
              </a:rPr>
              <a:t>CBD</a:t>
            </a:r>
            <a:r>
              <a:rPr lang="zh-CN" altLang="en-US" sz="1400" dirty="0">
                <a:solidFill>
                  <a:schemeClr val="bg1"/>
                </a:solidFill>
              </a:rPr>
              <a:t>店的总销售额高，并且各月均销售额基本高于社区店，各商品销售额两店相差不大，故新店地址选取</a:t>
            </a:r>
            <a:r>
              <a:rPr lang="en-US" altLang="zh-CN" sz="1400" dirty="0">
                <a:solidFill>
                  <a:schemeClr val="bg1"/>
                </a:solidFill>
              </a:rPr>
              <a:t>CBD</a:t>
            </a:r>
            <a:r>
              <a:rPr lang="zh-CN" altLang="en-US" sz="1400" dirty="0">
                <a:solidFill>
                  <a:schemeClr val="bg1"/>
                </a:solidFill>
              </a:rPr>
              <a:t>店。</a:t>
            </a:r>
            <a:endParaRPr lang="en-US" altLang="zh-CN" sz="1400" dirty="0">
              <a:solidFill>
                <a:schemeClr val="bg1"/>
              </a:solidFill>
            </a:endParaRPr>
          </a:p>
          <a:p>
            <a:pPr marL="285750" indent="-285750">
              <a:lnSpc>
                <a:spcPct val="120000"/>
              </a:lnSpc>
              <a:buFont typeface="Wingdings" panose="05000000000000000000" pitchFamily="2" charset="2"/>
              <a:buChar char="l"/>
            </a:pPr>
            <a:r>
              <a:rPr lang="en-US" altLang="zh-CN" sz="1400" dirty="0">
                <a:solidFill>
                  <a:schemeClr val="bg1"/>
                </a:solidFill>
              </a:rPr>
              <a:t>Safety8</a:t>
            </a:r>
            <a:r>
              <a:rPr lang="zh-CN" altLang="en-US" sz="1400" dirty="0">
                <a:solidFill>
                  <a:schemeClr val="bg1"/>
                </a:solidFill>
              </a:rPr>
              <a:t>产品在</a:t>
            </a:r>
            <a:r>
              <a:rPr lang="en-US" altLang="zh-CN" sz="1400" dirty="0">
                <a:solidFill>
                  <a:schemeClr val="bg1"/>
                </a:solidFill>
              </a:rPr>
              <a:t>CBD</a:t>
            </a:r>
            <a:r>
              <a:rPr lang="zh-CN" altLang="en-US" sz="1400" dirty="0">
                <a:solidFill>
                  <a:schemeClr val="bg1"/>
                </a:solidFill>
              </a:rPr>
              <a:t>店销售额较高，可考虑</a:t>
            </a:r>
            <a:r>
              <a:rPr lang="en-US" altLang="zh-CN" sz="1400" dirty="0">
                <a:solidFill>
                  <a:schemeClr val="bg1"/>
                </a:solidFill>
              </a:rPr>
              <a:t>CBD</a:t>
            </a:r>
            <a:r>
              <a:rPr lang="zh-CN" altLang="en-US" sz="1400" dirty="0">
                <a:solidFill>
                  <a:schemeClr val="bg1"/>
                </a:solidFill>
              </a:rPr>
              <a:t>店多进货该商品。</a:t>
            </a:r>
            <a:endParaRPr lang="en-US" altLang="zh-CN" sz="1400" dirty="0">
              <a:solidFill>
                <a:schemeClr val="bg1"/>
              </a:solidFill>
            </a:endParaRPr>
          </a:p>
          <a:p>
            <a:pPr marL="285750" indent="-285750">
              <a:lnSpc>
                <a:spcPct val="120000"/>
              </a:lnSpc>
              <a:buFont typeface="Wingdings" panose="05000000000000000000" pitchFamily="2" charset="2"/>
              <a:buChar char="l"/>
            </a:pPr>
            <a:r>
              <a:rPr lang="en-US" altLang="zh-CN" sz="1400" dirty="0">
                <a:solidFill>
                  <a:schemeClr val="bg1"/>
                </a:solidFill>
              </a:rPr>
              <a:t>CBD</a:t>
            </a:r>
            <a:r>
              <a:rPr lang="zh-CN" altLang="en-US" sz="1400" dirty="0">
                <a:solidFill>
                  <a:schemeClr val="bg1"/>
                </a:solidFill>
              </a:rPr>
              <a:t>店旺季为第四季度，淡季为第一季度，社区店旺季为第二季度，淡季为第一季度</a:t>
            </a:r>
            <a:endParaRPr lang="en-US" altLang="zh-CN" sz="1400" dirty="0">
              <a:solidFill>
                <a:schemeClr val="bg1"/>
              </a:solidFill>
            </a:endParaRPr>
          </a:p>
          <a:p>
            <a:pPr marL="285750" indent="-285750">
              <a:lnSpc>
                <a:spcPct val="120000"/>
              </a:lnSpc>
              <a:buFont typeface="Wingdings" panose="05000000000000000000" pitchFamily="2" charset="2"/>
              <a:buChar char="l"/>
            </a:pPr>
            <a:endParaRPr lang="zh-CN" alt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9"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719" t="1719" r="1719" b="1719"/>
          <a:stretch>
            <a:fillRect/>
          </a:stretch>
        </p:blipFill>
        <p:spPr>
          <a:xfrm>
            <a:off x="0" y="0"/>
            <a:ext cx="12192000" cy="6858000"/>
          </a:xfrm>
          <a:prstGeom prst="rect">
            <a:avLst/>
          </a:prstGeom>
        </p:spPr>
      </p:pic>
      <p:sp>
        <p:nvSpPr>
          <p:cNvPr id="6" name="文本框 5"/>
          <p:cNvSpPr txBox="1"/>
          <p:nvPr/>
        </p:nvSpPr>
        <p:spPr>
          <a:xfrm>
            <a:off x="5102585" y="2566018"/>
            <a:ext cx="2234565"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bg1"/>
                </a:solidFill>
              </a:rPr>
              <a:t>PART 03</a:t>
            </a:r>
            <a:endParaRPr lang="zh-CN" altLang="en-US" sz="4000" b="1" dirty="0">
              <a:solidFill>
                <a:schemeClr val="bg1"/>
              </a:solidFill>
            </a:endParaRPr>
          </a:p>
        </p:txBody>
      </p:sp>
      <p:grpSp>
        <p:nvGrpSpPr>
          <p:cNvPr id="8" name="组合 7"/>
          <p:cNvGrpSpPr/>
          <p:nvPr/>
        </p:nvGrpSpPr>
        <p:grpSpPr>
          <a:xfrm>
            <a:off x="1409799" y="1590448"/>
            <a:ext cx="3362325" cy="3362325"/>
            <a:chOff x="1114425" y="1323975"/>
            <a:chExt cx="3362325" cy="3362325"/>
          </a:xfrm>
        </p:grpSpPr>
        <p:pic>
          <p:nvPicPr>
            <p:cNvPr id="3" name="图片 2"/>
            <p:cNvPicPr>
              <a:picLocks noChangeAspect="1"/>
            </p:cNvPicPr>
            <p:nvPr/>
          </p:nvPicPr>
          <p:blipFill>
            <a:blip r:embed="rId2"/>
            <a:stretch>
              <a:fillRect/>
            </a:stretch>
          </p:blipFill>
          <p:spPr>
            <a:xfrm>
              <a:off x="1628775" y="1809750"/>
              <a:ext cx="2380093" cy="2280753"/>
            </a:xfrm>
            <a:prstGeom prst="rect">
              <a:avLst/>
            </a:prstGeom>
          </p:spPr>
        </p:pic>
        <p:sp>
          <p:nvSpPr>
            <p:cNvPr id="7" name="椭圆 6"/>
            <p:cNvSpPr/>
            <p:nvPr/>
          </p:nvSpPr>
          <p:spPr>
            <a:xfrm>
              <a:off x="1114425" y="1323975"/>
              <a:ext cx="3362325" cy="336232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102584" y="3276287"/>
            <a:ext cx="6044387"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bg1"/>
                </a:solidFill>
              </a:rPr>
              <a:t>技术难点 </a:t>
            </a:r>
            <a:endParaRPr lang="zh-CN" altLang="en-US" sz="4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rotWithShape="1">
          <a:blip r:embed="rId2"/>
          <a:srcRect l="1719" t="1719" r="1719" b="85942"/>
          <a:stretch>
            <a:fillRect/>
          </a:stretch>
        </p:blipFill>
        <p:spPr>
          <a:xfrm>
            <a:off x="0" y="6644962"/>
            <a:ext cx="12192000" cy="213038"/>
          </a:xfrm>
          <a:prstGeom prst="rect">
            <a:avLst/>
          </a:prstGeom>
        </p:spPr>
      </p:pic>
      <p:pic>
        <p:nvPicPr>
          <p:cNvPr id="6" name="图片 5"/>
          <p:cNvPicPr>
            <a:picLocks noChangeAspect="1"/>
          </p:cNvPicPr>
          <p:nvPr>
            <p:custDataLst>
              <p:tags r:id="rId3"/>
            </p:custDataLst>
          </p:nvPr>
        </p:nvPicPr>
        <p:blipFill rotWithShape="1">
          <a:blip r:embed="rId2">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custDataLst>
              <p:tags r:id="rId4"/>
            </p:custDataLst>
          </p:nvPr>
        </p:nvPicPr>
        <p:blipFill rotWithShape="1">
          <a:blip r:embed="rId2"/>
          <a:srcRect l="1719" t="1719" r="1719" b="85942"/>
          <a:stretch>
            <a:fillRect/>
          </a:stretch>
        </p:blipFill>
        <p:spPr>
          <a:xfrm>
            <a:off x="0" y="0"/>
            <a:ext cx="12192000" cy="876300"/>
          </a:xfrm>
          <a:prstGeom prst="rect">
            <a:avLst/>
          </a:prstGeom>
        </p:spPr>
      </p:pic>
      <p:sp>
        <p:nvSpPr>
          <p:cNvPr id="7" name="文本框 6"/>
          <p:cNvSpPr txBox="1"/>
          <p:nvPr>
            <p:custDataLst>
              <p:tags r:id="rId5"/>
            </p:custDataLst>
          </p:nvPr>
        </p:nvSpPr>
        <p:spPr>
          <a:xfrm>
            <a:off x="4706304" y="103257"/>
            <a:ext cx="2779395"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技术难点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椭圆 11"/>
          <p:cNvSpPr/>
          <p:nvPr>
            <p:custDataLst>
              <p:tags r:id="rId6"/>
            </p:custDataLst>
          </p:nvPr>
        </p:nvSpPr>
        <p:spPr>
          <a:xfrm>
            <a:off x="1465580" y="2744470"/>
            <a:ext cx="1627505" cy="1607185"/>
          </a:xfrm>
          <a:prstGeom prst="ellipse">
            <a:avLst/>
          </a:prstGeom>
          <a:solidFill>
            <a:srgbClr val="499B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圆角 2"/>
          <p:cNvSpPr/>
          <p:nvPr>
            <p:custDataLst>
              <p:tags r:id="rId7"/>
            </p:custDataLst>
          </p:nvPr>
        </p:nvSpPr>
        <p:spPr>
          <a:xfrm>
            <a:off x="932180" y="2362200"/>
            <a:ext cx="10542905" cy="2261235"/>
          </a:xfrm>
          <a:prstGeom prst="roundRect">
            <a:avLst>
              <a:gd name="adj" fmla="val 3910"/>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custDataLst>
              <p:tags r:id="rId8"/>
            </p:custDataLst>
          </p:nvPr>
        </p:nvSpPr>
        <p:spPr>
          <a:xfrm>
            <a:off x="1323739" y="3272771"/>
            <a:ext cx="1910878" cy="460375"/>
          </a:xfrm>
          <a:prstGeom prst="rect">
            <a:avLst/>
          </a:prstGeom>
          <a:noFill/>
        </p:spPr>
        <p:txBody>
          <a:bodyPr wrap="square" rtlCol="0">
            <a:spAutoFit/>
            <a:scene3d>
              <a:camera prst="orthographicFront"/>
              <a:lightRig rig="threePt" dir="t">
                <a:rot lat="0" lon="0" rev="0"/>
              </a:lightRig>
            </a:scene3d>
            <a:sp3d contourW="12700"/>
          </a:bodyPr>
          <a:p>
            <a:pPr algn="ctr">
              <a:lnSpc>
                <a:spcPct val="120000"/>
              </a:lnSpc>
            </a:pPr>
            <a:r>
              <a:rPr lang="zh-CN" altLang="en-US" sz="2000" b="1" dirty="0">
                <a:solidFill>
                  <a:schemeClr val="bg1"/>
                </a:solidFill>
              </a:rPr>
              <a:t>技术难点</a:t>
            </a:r>
            <a:endParaRPr lang="zh-CN" altLang="en-US" sz="2000" b="1" dirty="0">
              <a:solidFill>
                <a:schemeClr val="bg1"/>
              </a:solidFill>
            </a:endParaRPr>
          </a:p>
        </p:txBody>
      </p:sp>
      <p:sp>
        <p:nvSpPr>
          <p:cNvPr id="24" name="矩形 23"/>
          <p:cNvSpPr/>
          <p:nvPr>
            <p:custDataLst>
              <p:tags r:id="rId9"/>
            </p:custDataLst>
          </p:nvPr>
        </p:nvSpPr>
        <p:spPr>
          <a:xfrm>
            <a:off x="3523615" y="2755265"/>
            <a:ext cx="6520180" cy="1271270"/>
          </a:xfrm>
          <a:prstGeom prst="rect">
            <a:avLst/>
          </a:prstGeom>
          <a:noFill/>
        </p:spPr>
        <p:txBody>
          <a:bodyPr wrap="square" rtlCol="0">
            <a:spAutoFit/>
            <a:scene3d>
              <a:camera prst="orthographicFront"/>
              <a:lightRig rig="threePt" dir="t">
                <a:rot lat="0" lon="0" rev="0"/>
              </a:lightRig>
            </a:scene3d>
            <a:sp3d contourW="12700"/>
          </a:bodyPr>
          <a:p>
            <a:pPr indent="0">
              <a:lnSpc>
                <a:spcPct val="120000"/>
              </a:lnSpc>
              <a:buFont typeface="Wingdings" panose="05000000000000000000" pitchFamily="2" charset="2"/>
              <a:buNone/>
            </a:pPr>
            <a:r>
              <a:rPr lang="zh-CN" altLang="en-US" sz="1600" b="1" dirty="0">
                <a:solidFill>
                  <a:srgbClr val="346866"/>
                </a:solidFill>
              </a:rPr>
              <a:t>1.分析与可视化各主体（商品、销售时间、销售点类型）的情况。</a:t>
            </a:r>
            <a:endParaRPr lang="zh-CN" altLang="en-US" sz="1600" b="1" dirty="0">
              <a:solidFill>
                <a:srgbClr val="346866"/>
              </a:solidFill>
            </a:endParaRPr>
          </a:p>
          <a:p>
            <a:pPr indent="0">
              <a:lnSpc>
                <a:spcPct val="120000"/>
              </a:lnSpc>
              <a:buFont typeface="Wingdings" panose="05000000000000000000" pitchFamily="2" charset="2"/>
              <a:buNone/>
            </a:pPr>
            <a:endParaRPr lang="zh-CN" altLang="en-US" sz="1600" b="1" dirty="0">
              <a:solidFill>
                <a:srgbClr val="346866"/>
              </a:solidFill>
            </a:endParaRPr>
          </a:p>
          <a:p>
            <a:pPr indent="0">
              <a:lnSpc>
                <a:spcPct val="120000"/>
              </a:lnSpc>
              <a:buFont typeface="Wingdings" panose="05000000000000000000" pitchFamily="2" charset="2"/>
              <a:buNone/>
            </a:pPr>
            <a:endParaRPr lang="zh-CN" altLang="en-US" sz="1600" b="1" dirty="0">
              <a:solidFill>
                <a:srgbClr val="346866"/>
              </a:solidFill>
            </a:endParaRPr>
          </a:p>
          <a:p>
            <a:pPr indent="0">
              <a:lnSpc>
                <a:spcPct val="120000"/>
              </a:lnSpc>
              <a:buFont typeface="Wingdings" panose="05000000000000000000" pitchFamily="2" charset="2"/>
              <a:buNone/>
            </a:pPr>
            <a:r>
              <a:rPr lang="en-US" altLang="zh-CN" sz="1600" b="1" dirty="0">
                <a:solidFill>
                  <a:srgbClr val="346866"/>
                </a:solidFill>
                <a:sym typeface="+mn-ea"/>
              </a:rPr>
              <a:t>2.确定</a:t>
            </a:r>
            <a:r>
              <a:rPr lang="zh-CN" altLang="en-US" sz="1600" b="1" dirty="0">
                <a:solidFill>
                  <a:srgbClr val="346866"/>
                </a:solidFill>
                <a:sym typeface="+mn-ea"/>
              </a:rPr>
              <a:t>各主体如何具体影响销售策略优化方案的制定。</a:t>
            </a:r>
            <a:endParaRPr lang="zh-CN" altLang="en-US" sz="1600" b="1" dirty="0">
              <a:solidFill>
                <a:srgbClr val="346866"/>
              </a:solidFill>
              <a:sym typeface="+mn-ea"/>
            </a:endParaRPr>
          </a:p>
        </p:txBody>
      </p:sp>
      <p:sp>
        <p:nvSpPr>
          <p:cNvPr id="26" name="等腰三角形 25"/>
          <p:cNvSpPr/>
          <p:nvPr>
            <p:custDataLst>
              <p:tags r:id="rId10"/>
            </p:custDataLst>
          </p:nvPr>
        </p:nvSpPr>
        <p:spPr>
          <a:xfrm rot="5400000">
            <a:off x="3276079" y="2947152"/>
            <a:ext cx="186434" cy="160719"/>
          </a:xfrm>
          <a:prstGeom prst="triangle">
            <a:avLst/>
          </a:prstGeom>
          <a:solidFill>
            <a:srgbClr val="499B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等腰三角形 26"/>
          <p:cNvSpPr/>
          <p:nvPr>
            <p:custDataLst>
              <p:tags r:id="rId11"/>
            </p:custDataLst>
          </p:nvPr>
        </p:nvSpPr>
        <p:spPr>
          <a:xfrm rot="5400000">
            <a:off x="3276079" y="3745996"/>
            <a:ext cx="186434" cy="160719"/>
          </a:xfrm>
          <a:prstGeom prst="triangle">
            <a:avLst/>
          </a:prstGeom>
          <a:solidFill>
            <a:srgbClr val="499B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23" grpId="0"/>
      <p:bldP spid="24" grpId="0"/>
      <p:bldP spid="26" grpId="0" bldLvl="0" animBg="1"/>
      <p:bldP spid="2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719" t="1719" r="1719" b="1719"/>
          <a:stretch>
            <a:fillRect/>
          </a:stretch>
        </p:blipFill>
        <p:spPr>
          <a:xfrm>
            <a:off x="0" y="0"/>
            <a:ext cx="12192000" cy="6858000"/>
          </a:xfrm>
          <a:prstGeom prst="rect">
            <a:avLst/>
          </a:prstGeom>
        </p:spPr>
      </p:pic>
      <p:sp>
        <p:nvSpPr>
          <p:cNvPr id="6" name="文本框 5"/>
          <p:cNvSpPr txBox="1"/>
          <p:nvPr/>
        </p:nvSpPr>
        <p:spPr>
          <a:xfrm>
            <a:off x="5102585" y="2566018"/>
            <a:ext cx="2234565" cy="706755"/>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bg1"/>
                </a:solidFill>
              </a:rPr>
              <a:t>PART 04</a:t>
            </a:r>
            <a:endParaRPr lang="zh-CN" altLang="en-US" sz="4000" b="1" dirty="0">
              <a:solidFill>
                <a:schemeClr val="bg1"/>
              </a:solidFill>
            </a:endParaRPr>
          </a:p>
        </p:txBody>
      </p:sp>
      <p:grpSp>
        <p:nvGrpSpPr>
          <p:cNvPr id="8" name="组合 7"/>
          <p:cNvGrpSpPr/>
          <p:nvPr/>
        </p:nvGrpSpPr>
        <p:grpSpPr>
          <a:xfrm>
            <a:off x="1409799" y="1590448"/>
            <a:ext cx="3362325" cy="3362325"/>
            <a:chOff x="1114425" y="1323975"/>
            <a:chExt cx="3362325" cy="3362325"/>
          </a:xfrm>
        </p:grpSpPr>
        <p:pic>
          <p:nvPicPr>
            <p:cNvPr id="3" name="图片 2"/>
            <p:cNvPicPr>
              <a:picLocks noChangeAspect="1"/>
            </p:cNvPicPr>
            <p:nvPr/>
          </p:nvPicPr>
          <p:blipFill>
            <a:blip r:embed="rId2"/>
            <a:stretch>
              <a:fillRect/>
            </a:stretch>
          </p:blipFill>
          <p:spPr>
            <a:xfrm>
              <a:off x="1628775" y="1809750"/>
              <a:ext cx="2380093" cy="2280753"/>
            </a:xfrm>
            <a:prstGeom prst="rect">
              <a:avLst/>
            </a:prstGeom>
          </p:spPr>
        </p:pic>
        <p:sp>
          <p:nvSpPr>
            <p:cNvPr id="7" name="椭圆 6"/>
            <p:cNvSpPr/>
            <p:nvPr/>
          </p:nvSpPr>
          <p:spPr>
            <a:xfrm>
              <a:off x="1114425" y="1323975"/>
              <a:ext cx="3362325" cy="336232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102584" y="3276287"/>
            <a:ext cx="6044387"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bg1"/>
                </a:solidFill>
              </a:rPr>
              <a:t>项目复盘 </a:t>
            </a:r>
            <a:endParaRPr lang="zh-CN" altLang="en-US" sz="4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719" t="1719" r="1719" b="1719"/>
          <a:stretch>
            <a:fillRect/>
          </a:stretch>
        </p:blipFill>
        <p:spPr>
          <a:xfrm>
            <a:off x="0" y="0"/>
            <a:ext cx="12192000" cy="6858000"/>
          </a:xfrm>
          <a:prstGeom prst="rect">
            <a:avLst/>
          </a:prstGeom>
        </p:spPr>
      </p:pic>
      <p:sp>
        <p:nvSpPr>
          <p:cNvPr id="6" name="文本框 5"/>
          <p:cNvSpPr txBox="1"/>
          <p:nvPr/>
        </p:nvSpPr>
        <p:spPr>
          <a:xfrm>
            <a:off x="5102585" y="2566018"/>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bg1"/>
                </a:solidFill>
              </a:rPr>
              <a:t>PART 01</a:t>
            </a:r>
            <a:endParaRPr lang="zh-CN" altLang="en-US" sz="4000" b="1" dirty="0">
              <a:solidFill>
                <a:schemeClr val="bg1"/>
              </a:solidFill>
            </a:endParaRPr>
          </a:p>
        </p:txBody>
      </p:sp>
      <p:grpSp>
        <p:nvGrpSpPr>
          <p:cNvPr id="8" name="组合 7"/>
          <p:cNvGrpSpPr/>
          <p:nvPr/>
        </p:nvGrpSpPr>
        <p:grpSpPr>
          <a:xfrm>
            <a:off x="1409799" y="1590448"/>
            <a:ext cx="3362325" cy="3362325"/>
            <a:chOff x="1114425" y="1323975"/>
            <a:chExt cx="3362325" cy="3362325"/>
          </a:xfrm>
        </p:grpSpPr>
        <p:pic>
          <p:nvPicPr>
            <p:cNvPr id="3" name="图片 2"/>
            <p:cNvPicPr>
              <a:picLocks noChangeAspect="1"/>
            </p:cNvPicPr>
            <p:nvPr/>
          </p:nvPicPr>
          <p:blipFill>
            <a:blip r:embed="rId2"/>
            <a:stretch>
              <a:fillRect/>
            </a:stretch>
          </p:blipFill>
          <p:spPr>
            <a:xfrm>
              <a:off x="1628775" y="1809750"/>
              <a:ext cx="2380093" cy="2280753"/>
            </a:xfrm>
            <a:prstGeom prst="rect">
              <a:avLst/>
            </a:prstGeom>
          </p:spPr>
        </p:pic>
        <p:sp>
          <p:nvSpPr>
            <p:cNvPr id="7" name="椭圆 6"/>
            <p:cNvSpPr/>
            <p:nvPr/>
          </p:nvSpPr>
          <p:spPr>
            <a:xfrm>
              <a:off x="1114425" y="1323975"/>
              <a:ext cx="3362325" cy="336232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102584" y="3276287"/>
            <a:ext cx="6044387"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bg1"/>
                </a:solidFill>
              </a:rPr>
              <a:t>项目基本情况 </a:t>
            </a:r>
            <a:endParaRPr lang="zh-CN" altLang="en-US" sz="4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776786" y="103257"/>
            <a:ext cx="2638425"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4.</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项目复盘</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0"/>
          <p:cNvSpPr/>
          <p:nvPr/>
        </p:nvSpPr>
        <p:spPr>
          <a:xfrm>
            <a:off x="2917663" y="4577375"/>
            <a:ext cx="952135" cy="1019120"/>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椭圆 11"/>
          <p:cNvSpPr/>
          <p:nvPr/>
        </p:nvSpPr>
        <p:spPr>
          <a:xfrm>
            <a:off x="5724235" y="4622718"/>
            <a:ext cx="1019120" cy="928433"/>
          </a:xfrm>
          <a:custGeom>
            <a:avLst/>
            <a:gdLst>
              <a:gd name="connsiteX0" fmla="*/ 260506 w 331788"/>
              <a:gd name="connsiteY0" fmla="*/ 76839 h 302264"/>
              <a:gd name="connsiteX1" fmla="*/ 326604 w 331788"/>
              <a:gd name="connsiteY1" fmla="*/ 76839 h 302264"/>
              <a:gd name="connsiteX2" fmla="*/ 326604 w 331788"/>
              <a:gd name="connsiteY2" fmla="*/ 291959 h 302264"/>
              <a:gd name="connsiteX3" fmla="*/ 331788 w 331788"/>
              <a:gd name="connsiteY3" fmla="*/ 297111 h 302264"/>
              <a:gd name="connsiteX4" fmla="*/ 326604 w 331788"/>
              <a:gd name="connsiteY4" fmla="*/ 302264 h 302264"/>
              <a:gd name="connsiteX5" fmla="*/ 5184 w 331788"/>
              <a:gd name="connsiteY5" fmla="*/ 302264 h 302264"/>
              <a:gd name="connsiteX6" fmla="*/ 0 w 331788"/>
              <a:gd name="connsiteY6" fmla="*/ 297111 h 302264"/>
              <a:gd name="connsiteX7" fmla="*/ 5184 w 331788"/>
              <a:gd name="connsiteY7" fmla="*/ 291959 h 302264"/>
              <a:gd name="connsiteX8" fmla="*/ 11664 w 331788"/>
              <a:gd name="connsiteY8" fmla="*/ 291959 h 302264"/>
              <a:gd name="connsiteX9" fmla="*/ 11664 w 331788"/>
              <a:gd name="connsiteY9" fmla="*/ 214670 h 302264"/>
              <a:gd name="connsiteX10" fmla="*/ 77763 w 331788"/>
              <a:gd name="connsiteY10" fmla="*/ 214670 h 302264"/>
              <a:gd name="connsiteX11" fmla="*/ 77763 w 331788"/>
              <a:gd name="connsiteY11" fmla="*/ 291959 h 302264"/>
              <a:gd name="connsiteX12" fmla="*/ 94612 w 331788"/>
              <a:gd name="connsiteY12" fmla="*/ 291959 h 302264"/>
              <a:gd name="connsiteX13" fmla="*/ 94612 w 331788"/>
              <a:gd name="connsiteY13" fmla="*/ 165721 h 302264"/>
              <a:gd name="connsiteX14" fmla="*/ 160710 w 331788"/>
              <a:gd name="connsiteY14" fmla="*/ 165721 h 302264"/>
              <a:gd name="connsiteX15" fmla="*/ 160710 w 331788"/>
              <a:gd name="connsiteY15" fmla="*/ 291959 h 302264"/>
              <a:gd name="connsiteX16" fmla="*/ 177559 w 331788"/>
              <a:gd name="connsiteY16" fmla="*/ 291959 h 302264"/>
              <a:gd name="connsiteX17" fmla="*/ 177559 w 331788"/>
              <a:gd name="connsiteY17" fmla="*/ 121924 h 302264"/>
              <a:gd name="connsiteX18" fmla="*/ 243657 w 331788"/>
              <a:gd name="connsiteY18" fmla="*/ 121924 h 302264"/>
              <a:gd name="connsiteX19" fmla="*/ 243657 w 331788"/>
              <a:gd name="connsiteY19" fmla="*/ 291959 h 302264"/>
              <a:gd name="connsiteX20" fmla="*/ 260506 w 331788"/>
              <a:gd name="connsiteY20" fmla="*/ 291959 h 302264"/>
              <a:gd name="connsiteX21" fmla="*/ 260506 w 331788"/>
              <a:gd name="connsiteY21" fmla="*/ 76839 h 302264"/>
              <a:gd name="connsiteX22" fmla="*/ 212230 w 331788"/>
              <a:gd name="connsiteY22" fmla="*/ 334 h 302264"/>
              <a:gd name="connsiteX23" fmla="*/ 259954 w 331788"/>
              <a:gd name="connsiteY23" fmla="*/ 4179 h 302264"/>
              <a:gd name="connsiteX24" fmla="*/ 261244 w 331788"/>
              <a:gd name="connsiteY24" fmla="*/ 5460 h 302264"/>
              <a:gd name="connsiteX25" fmla="*/ 262534 w 331788"/>
              <a:gd name="connsiteY25" fmla="*/ 5460 h 302264"/>
              <a:gd name="connsiteX26" fmla="*/ 263823 w 331788"/>
              <a:gd name="connsiteY26" fmla="*/ 6742 h 302264"/>
              <a:gd name="connsiteX27" fmla="*/ 263823 w 331788"/>
              <a:gd name="connsiteY27" fmla="*/ 8024 h 302264"/>
              <a:gd name="connsiteX28" fmla="*/ 265113 w 331788"/>
              <a:gd name="connsiteY28" fmla="*/ 8024 h 302264"/>
              <a:gd name="connsiteX29" fmla="*/ 265113 w 331788"/>
              <a:gd name="connsiteY29" fmla="*/ 9305 h 302264"/>
              <a:gd name="connsiteX30" fmla="*/ 265113 w 331788"/>
              <a:gd name="connsiteY30" fmla="*/ 10587 h 302264"/>
              <a:gd name="connsiteX31" fmla="*/ 265113 w 331788"/>
              <a:gd name="connsiteY31" fmla="*/ 11869 h 302264"/>
              <a:gd name="connsiteX32" fmla="*/ 263823 w 331788"/>
              <a:gd name="connsiteY32" fmla="*/ 11869 h 302264"/>
              <a:gd name="connsiteX33" fmla="*/ 244476 w 331788"/>
              <a:gd name="connsiteY33" fmla="*/ 55445 h 302264"/>
              <a:gd name="connsiteX34" fmla="*/ 239316 w 331788"/>
              <a:gd name="connsiteY34" fmla="*/ 58008 h 302264"/>
              <a:gd name="connsiteX35" fmla="*/ 238026 w 331788"/>
              <a:gd name="connsiteY35" fmla="*/ 58008 h 302264"/>
              <a:gd name="connsiteX36" fmla="*/ 234157 w 331788"/>
              <a:gd name="connsiteY36" fmla="*/ 50318 h 302264"/>
              <a:gd name="connsiteX37" fmla="*/ 247055 w 331788"/>
              <a:gd name="connsiteY37" fmla="*/ 23403 h 302264"/>
              <a:gd name="connsiteX38" fmla="*/ 47129 w 331788"/>
              <a:gd name="connsiteY38" fmla="*/ 137470 h 302264"/>
              <a:gd name="connsiteX39" fmla="*/ 44549 w 331788"/>
              <a:gd name="connsiteY39" fmla="*/ 138752 h 302264"/>
              <a:gd name="connsiteX40" fmla="*/ 40680 w 331788"/>
              <a:gd name="connsiteY40" fmla="*/ 136189 h 302264"/>
              <a:gd name="connsiteX41" fmla="*/ 41970 w 331788"/>
              <a:gd name="connsiteY41" fmla="*/ 128499 h 302264"/>
              <a:gd name="connsiteX42" fmla="*/ 241896 w 331788"/>
              <a:gd name="connsiteY42" fmla="*/ 13150 h 302264"/>
              <a:gd name="connsiteX43" fmla="*/ 212230 w 331788"/>
              <a:gd name="connsiteY43" fmla="*/ 10587 h 302264"/>
              <a:gd name="connsiteX44" fmla="*/ 207070 w 331788"/>
              <a:gd name="connsiteY44" fmla="*/ 5460 h 302264"/>
              <a:gd name="connsiteX45" fmla="*/ 212230 w 331788"/>
              <a:gd name="connsiteY45" fmla="*/ 334 h 30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31788" h="302264">
                <a:moveTo>
                  <a:pt x="260506" y="76839"/>
                </a:moveTo>
                <a:cubicBezTo>
                  <a:pt x="260506" y="76839"/>
                  <a:pt x="260506" y="76839"/>
                  <a:pt x="326604" y="76839"/>
                </a:cubicBezTo>
                <a:cubicBezTo>
                  <a:pt x="326604" y="76839"/>
                  <a:pt x="326604" y="76839"/>
                  <a:pt x="326604" y="291959"/>
                </a:cubicBezTo>
                <a:cubicBezTo>
                  <a:pt x="329196" y="291959"/>
                  <a:pt x="331788" y="294535"/>
                  <a:pt x="331788" y="297111"/>
                </a:cubicBezTo>
                <a:cubicBezTo>
                  <a:pt x="331788" y="299688"/>
                  <a:pt x="329196" y="302264"/>
                  <a:pt x="326604" y="302264"/>
                </a:cubicBezTo>
                <a:cubicBezTo>
                  <a:pt x="326604" y="302264"/>
                  <a:pt x="326604" y="302264"/>
                  <a:pt x="5184" y="302264"/>
                </a:cubicBezTo>
                <a:cubicBezTo>
                  <a:pt x="2592" y="302264"/>
                  <a:pt x="0" y="299688"/>
                  <a:pt x="0" y="297111"/>
                </a:cubicBezTo>
                <a:cubicBezTo>
                  <a:pt x="0" y="294535"/>
                  <a:pt x="2592" y="291959"/>
                  <a:pt x="5184" y="291959"/>
                </a:cubicBezTo>
                <a:cubicBezTo>
                  <a:pt x="5184" y="291959"/>
                  <a:pt x="5184" y="291959"/>
                  <a:pt x="11664" y="291959"/>
                </a:cubicBezTo>
                <a:cubicBezTo>
                  <a:pt x="11664" y="291959"/>
                  <a:pt x="11664" y="291959"/>
                  <a:pt x="11664" y="214670"/>
                </a:cubicBezTo>
                <a:cubicBezTo>
                  <a:pt x="11664" y="214670"/>
                  <a:pt x="11664" y="214670"/>
                  <a:pt x="77763" y="214670"/>
                </a:cubicBezTo>
                <a:cubicBezTo>
                  <a:pt x="77763" y="214670"/>
                  <a:pt x="77763" y="214670"/>
                  <a:pt x="77763" y="291959"/>
                </a:cubicBezTo>
                <a:cubicBezTo>
                  <a:pt x="77763" y="291959"/>
                  <a:pt x="77763" y="291959"/>
                  <a:pt x="94612" y="291959"/>
                </a:cubicBezTo>
                <a:cubicBezTo>
                  <a:pt x="94612" y="291959"/>
                  <a:pt x="94612" y="291959"/>
                  <a:pt x="94612" y="165721"/>
                </a:cubicBezTo>
                <a:cubicBezTo>
                  <a:pt x="94612" y="165721"/>
                  <a:pt x="94612" y="165721"/>
                  <a:pt x="160710" y="165721"/>
                </a:cubicBezTo>
                <a:cubicBezTo>
                  <a:pt x="160710" y="165721"/>
                  <a:pt x="160710" y="165721"/>
                  <a:pt x="160710" y="291959"/>
                </a:cubicBezTo>
                <a:cubicBezTo>
                  <a:pt x="160710" y="291959"/>
                  <a:pt x="160710" y="291959"/>
                  <a:pt x="177559" y="291959"/>
                </a:cubicBezTo>
                <a:cubicBezTo>
                  <a:pt x="177559" y="291959"/>
                  <a:pt x="177559" y="291959"/>
                  <a:pt x="177559" y="121924"/>
                </a:cubicBezTo>
                <a:cubicBezTo>
                  <a:pt x="177559" y="121924"/>
                  <a:pt x="177559" y="121924"/>
                  <a:pt x="243657" y="121924"/>
                </a:cubicBezTo>
                <a:cubicBezTo>
                  <a:pt x="243657" y="121924"/>
                  <a:pt x="243657" y="121924"/>
                  <a:pt x="243657" y="291959"/>
                </a:cubicBezTo>
                <a:cubicBezTo>
                  <a:pt x="243657" y="291959"/>
                  <a:pt x="243657" y="291959"/>
                  <a:pt x="260506" y="291959"/>
                </a:cubicBezTo>
                <a:cubicBezTo>
                  <a:pt x="260506" y="291959"/>
                  <a:pt x="260506" y="291959"/>
                  <a:pt x="260506" y="76839"/>
                </a:cubicBezTo>
                <a:close/>
                <a:moveTo>
                  <a:pt x="212230" y="334"/>
                </a:moveTo>
                <a:cubicBezTo>
                  <a:pt x="212230" y="334"/>
                  <a:pt x="212230" y="334"/>
                  <a:pt x="259954" y="4179"/>
                </a:cubicBezTo>
                <a:cubicBezTo>
                  <a:pt x="259954" y="4179"/>
                  <a:pt x="261244" y="4179"/>
                  <a:pt x="261244" y="5460"/>
                </a:cubicBezTo>
                <a:cubicBezTo>
                  <a:pt x="262534" y="5460"/>
                  <a:pt x="262534" y="5460"/>
                  <a:pt x="262534" y="5460"/>
                </a:cubicBezTo>
                <a:cubicBezTo>
                  <a:pt x="262534" y="5460"/>
                  <a:pt x="263823" y="6742"/>
                  <a:pt x="263823" y="6742"/>
                </a:cubicBezTo>
                <a:cubicBezTo>
                  <a:pt x="263823" y="6742"/>
                  <a:pt x="263823" y="8024"/>
                  <a:pt x="263823" y="8024"/>
                </a:cubicBezTo>
                <a:cubicBezTo>
                  <a:pt x="263823" y="8024"/>
                  <a:pt x="265113" y="8024"/>
                  <a:pt x="265113" y="8024"/>
                </a:cubicBezTo>
                <a:cubicBezTo>
                  <a:pt x="265113" y="8024"/>
                  <a:pt x="265113" y="8024"/>
                  <a:pt x="265113" y="9305"/>
                </a:cubicBezTo>
                <a:cubicBezTo>
                  <a:pt x="265113" y="9305"/>
                  <a:pt x="265113" y="10587"/>
                  <a:pt x="265113" y="10587"/>
                </a:cubicBezTo>
                <a:cubicBezTo>
                  <a:pt x="265113" y="10587"/>
                  <a:pt x="265113" y="11869"/>
                  <a:pt x="265113" y="11869"/>
                </a:cubicBezTo>
                <a:cubicBezTo>
                  <a:pt x="263823" y="11869"/>
                  <a:pt x="263823" y="11869"/>
                  <a:pt x="263823" y="11869"/>
                </a:cubicBezTo>
                <a:cubicBezTo>
                  <a:pt x="263823" y="11869"/>
                  <a:pt x="263823" y="11869"/>
                  <a:pt x="244476" y="55445"/>
                </a:cubicBezTo>
                <a:cubicBezTo>
                  <a:pt x="244476" y="56726"/>
                  <a:pt x="241896" y="58008"/>
                  <a:pt x="239316" y="58008"/>
                </a:cubicBezTo>
                <a:cubicBezTo>
                  <a:pt x="239316" y="58008"/>
                  <a:pt x="238026" y="58008"/>
                  <a:pt x="238026" y="58008"/>
                </a:cubicBezTo>
                <a:cubicBezTo>
                  <a:pt x="234157" y="56726"/>
                  <a:pt x="232867" y="52881"/>
                  <a:pt x="234157" y="50318"/>
                </a:cubicBezTo>
                <a:cubicBezTo>
                  <a:pt x="234157" y="50318"/>
                  <a:pt x="234157" y="50318"/>
                  <a:pt x="247055" y="23403"/>
                </a:cubicBezTo>
                <a:cubicBezTo>
                  <a:pt x="247055" y="23403"/>
                  <a:pt x="247055" y="23403"/>
                  <a:pt x="47129" y="137470"/>
                </a:cubicBezTo>
                <a:cubicBezTo>
                  <a:pt x="47129" y="138752"/>
                  <a:pt x="45839" y="138752"/>
                  <a:pt x="44549" y="138752"/>
                </a:cubicBezTo>
                <a:cubicBezTo>
                  <a:pt x="43260" y="138752"/>
                  <a:pt x="40680" y="137470"/>
                  <a:pt x="40680" y="136189"/>
                </a:cubicBezTo>
                <a:cubicBezTo>
                  <a:pt x="38100" y="133625"/>
                  <a:pt x="39390" y="129780"/>
                  <a:pt x="41970" y="128499"/>
                </a:cubicBezTo>
                <a:cubicBezTo>
                  <a:pt x="41970" y="128499"/>
                  <a:pt x="41970" y="128499"/>
                  <a:pt x="241896" y="13150"/>
                </a:cubicBezTo>
                <a:cubicBezTo>
                  <a:pt x="241896" y="13150"/>
                  <a:pt x="241896" y="13150"/>
                  <a:pt x="212230" y="10587"/>
                </a:cubicBezTo>
                <a:cubicBezTo>
                  <a:pt x="208360" y="10587"/>
                  <a:pt x="207070" y="8024"/>
                  <a:pt x="207070" y="5460"/>
                </a:cubicBezTo>
                <a:cubicBezTo>
                  <a:pt x="207070" y="1615"/>
                  <a:pt x="209650" y="-948"/>
                  <a:pt x="212230" y="3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12"/>
          <p:cNvSpPr/>
          <p:nvPr/>
        </p:nvSpPr>
        <p:spPr>
          <a:xfrm>
            <a:off x="8435169" y="4602775"/>
            <a:ext cx="973852" cy="1019120"/>
          </a:xfrm>
          <a:custGeom>
            <a:avLst/>
            <a:gdLst>
              <a:gd name="connsiteX0" fmla="*/ 205582 w 321601"/>
              <a:gd name="connsiteY0" fmla="*/ 285750 h 336550"/>
              <a:gd name="connsiteX1" fmla="*/ 200257 w 321601"/>
              <a:gd name="connsiteY1" fmla="*/ 288396 h 336550"/>
              <a:gd name="connsiteX2" fmla="*/ 196262 w 321601"/>
              <a:gd name="connsiteY2" fmla="*/ 297657 h 336550"/>
              <a:gd name="connsiteX3" fmla="*/ 196262 w 321601"/>
              <a:gd name="connsiteY3" fmla="*/ 300302 h 336550"/>
              <a:gd name="connsiteX4" fmla="*/ 197594 w 321601"/>
              <a:gd name="connsiteY4" fmla="*/ 304271 h 336550"/>
              <a:gd name="connsiteX5" fmla="*/ 216234 w 321601"/>
              <a:gd name="connsiteY5" fmla="*/ 309563 h 336550"/>
              <a:gd name="connsiteX6" fmla="*/ 234874 w 321601"/>
              <a:gd name="connsiteY6" fmla="*/ 304271 h 336550"/>
              <a:gd name="connsiteX7" fmla="*/ 236206 w 321601"/>
              <a:gd name="connsiteY7" fmla="*/ 300302 h 336550"/>
              <a:gd name="connsiteX8" fmla="*/ 234874 w 321601"/>
              <a:gd name="connsiteY8" fmla="*/ 297657 h 336550"/>
              <a:gd name="connsiteX9" fmla="*/ 230880 w 321601"/>
              <a:gd name="connsiteY9" fmla="*/ 288396 h 336550"/>
              <a:gd name="connsiteX10" fmla="*/ 226886 w 321601"/>
              <a:gd name="connsiteY10" fmla="*/ 285750 h 336550"/>
              <a:gd name="connsiteX11" fmla="*/ 221560 w 321601"/>
              <a:gd name="connsiteY11" fmla="*/ 292365 h 336550"/>
              <a:gd name="connsiteX12" fmla="*/ 220228 w 321601"/>
              <a:gd name="connsiteY12" fmla="*/ 293688 h 336550"/>
              <a:gd name="connsiteX13" fmla="*/ 216234 w 321601"/>
              <a:gd name="connsiteY13" fmla="*/ 293688 h 336550"/>
              <a:gd name="connsiteX14" fmla="*/ 212240 w 321601"/>
              <a:gd name="connsiteY14" fmla="*/ 293688 h 336550"/>
              <a:gd name="connsiteX15" fmla="*/ 210908 w 321601"/>
              <a:gd name="connsiteY15" fmla="*/ 292365 h 336550"/>
              <a:gd name="connsiteX16" fmla="*/ 205582 w 321601"/>
              <a:gd name="connsiteY16" fmla="*/ 285750 h 336550"/>
              <a:gd name="connsiteX17" fmla="*/ 47431 w 321601"/>
              <a:gd name="connsiteY17" fmla="*/ 285750 h 336550"/>
              <a:gd name="connsiteX18" fmla="*/ 40874 w 321601"/>
              <a:gd name="connsiteY18" fmla="*/ 292270 h 336550"/>
              <a:gd name="connsiteX19" fmla="*/ 35629 w 321601"/>
              <a:gd name="connsiteY19" fmla="*/ 305311 h 336550"/>
              <a:gd name="connsiteX20" fmla="*/ 34317 w 321601"/>
              <a:gd name="connsiteY20" fmla="*/ 309223 h 336550"/>
              <a:gd name="connsiteX21" fmla="*/ 35629 w 321601"/>
              <a:gd name="connsiteY21" fmla="*/ 314439 h 336550"/>
              <a:gd name="connsiteX22" fmla="*/ 63168 w 321601"/>
              <a:gd name="connsiteY22" fmla="*/ 322263 h 336550"/>
              <a:gd name="connsiteX23" fmla="*/ 90708 w 321601"/>
              <a:gd name="connsiteY23" fmla="*/ 314439 h 336550"/>
              <a:gd name="connsiteX24" fmla="*/ 92019 w 321601"/>
              <a:gd name="connsiteY24" fmla="*/ 309223 h 336550"/>
              <a:gd name="connsiteX25" fmla="*/ 90708 w 321601"/>
              <a:gd name="connsiteY25" fmla="*/ 305311 h 336550"/>
              <a:gd name="connsiteX26" fmla="*/ 85462 w 321601"/>
              <a:gd name="connsiteY26" fmla="*/ 292270 h 336550"/>
              <a:gd name="connsiteX27" fmla="*/ 78905 w 321601"/>
              <a:gd name="connsiteY27" fmla="*/ 285750 h 336550"/>
              <a:gd name="connsiteX28" fmla="*/ 71037 w 321601"/>
              <a:gd name="connsiteY28" fmla="*/ 297486 h 336550"/>
              <a:gd name="connsiteX29" fmla="*/ 69725 w 321601"/>
              <a:gd name="connsiteY29" fmla="*/ 297486 h 336550"/>
              <a:gd name="connsiteX30" fmla="*/ 63168 w 321601"/>
              <a:gd name="connsiteY30" fmla="*/ 298790 h 336550"/>
              <a:gd name="connsiteX31" fmla="*/ 56611 w 321601"/>
              <a:gd name="connsiteY31" fmla="*/ 297486 h 336550"/>
              <a:gd name="connsiteX32" fmla="*/ 55300 w 321601"/>
              <a:gd name="connsiteY32" fmla="*/ 297486 h 336550"/>
              <a:gd name="connsiteX33" fmla="*/ 47431 w 321601"/>
              <a:gd name="connsiteY33" fmla="*/ 285750 h 336550"/>
              <a:gd name="connsiteX34" fmla="*/ 216204 w 321601"/>
              <a:gd name="connsiteY34" fmla="*/ 254000 h 336550"/>
              <a:gd name="connsiteX35" fmla="*/ 206044 w 321601"/>
              <a:gd name="connsiteY35" fmla="*/ 267040 h 336550"/>
              <a:gd name="connsiteX36" fmla="*/ 211124 w 321601"/>
              <a:gd name="connsiteY36" fmla="*/ 278777 h 336550"/>
              <a:gd name="connsiteX37" fmla="*/ 211124 w 321601"/>
              <a:gd name="connsiteY37" fmla="*/ 285297 h 336550"/>
              <a:gd name="connsiteX38" fmla="*/ 209854 w 321601"/>
              <a:gd name="connsiteY38" fmla="*/ 285297 h 336550"/>
              <a:gd name="connsiteX39" fmla="*/ 211124 w 321601"/>
              <a:gd name="connsiteY39" fmla="*/ 287905 h 336550"/>
              <a:gd name="connsiteX40" fmla="*/ 216204 w 321601"/>
              <a:gd name="connsiteY40" fmla="*/ 290513 h 336550"/>
              <a:gd name="connsiteX41" fmla="*/ 221284 w 321601"/>
              <a:gd name="connsiteY41" fmla="*/ 287905 h 336550"/>
              <a:gd name="connsiteX42" fmla="*/ 222554 w 321601"/>
              <a:gd name="connsiteY42" fmla="*/ 285297 h 336550"/>
              <a:gd name="connsiteX43" fmla="*/ 221284 w 321601"/>
              <a:gd name="connsiteY43" fmla="*/ 285297 h 336550"/>
              <a:gd name="connsiteX44" fmla="*/ 221284 w 321601"/>
              <a:gd name="connsiteY44" fmla="*/ 278777 h 336550"/>
              <a:gd name="connsiteX45" fmla="*/ 225094 w 321601"/>
              <a:gd name="connsiteY45" fmla="*/ 267040 h 336550"/>
              <a:gd name="connsiteX46" fmla="*/ 216204 w 321601"/>
              <a:gd name="connsiteY46" fmla="*/ 254000 h 336550"/>
              <a:gd name="connsiteX47" fmla="*/ 63168 w 321601"/>
              <a:gd name="connsiteY47" fmla="*/ 239713 h 336550"/>
              <a:gd name="connsiteX48" fmla="*/ 48881 w 321601"/>
              <a:gd name="connsiteY48" fmla="*/ 260776 h 336550"/>
              <a:gd name="connsiteX49" fmla="*/ 55375 w 321601"/>
              <a:gd name="connsiteY49" fmla="*/ 276574 h 336550"/>
              <a:gd name="connsiteX50" fmla="*/ 55375 w 321601"/>
              <a:gd name="connsiteY50" fmla="*/ 285789 h 336550"/>
              <a:gd name="connsiteX51" fmla="*/ 54076 w 321601"/>
              <a:gd name="connsiteY51" fmla="*/ 285789 h 336550"/>
              <a:gd name="connsiteX52" fmla="*/ 55375 w 321601"/>
              <a:gd name="connsiteY52" fmla="*/ 289739 h 336550"/>
              <a:gd name="connsiteX53" fmla="*/ 63168 w 321601"/>
              <a:gd name="connsiteY53" fmla="*/ 293688 h 336550"/>
              <a:gd name="connsiteX54" fmla="*/ 70961 w 321601"/>
              <a:gd name="connsiteY54" fmla="*/ 289739 h 336550"/>
              <a:gd name="connsiteX55" fmla="*/ 73559 w 321601"/>
              <a:gd name="connsiteY55" fmla="*/ 285789 h 336550"/>
              <a:gd name="connsiteX56" fmla="*/ 70961 w 321601"/>
              <a:gd name="connsiteY56" fmla="*/ 285789 h 336550"/>
              <a:gd name="connsiteX57" fmla="*/ 70961 w 321601"/>
              <a:gd name="connsiteY57" fmla="*/ 276574 h 336550"/>
              <a:gd name="connsiteX58" fmla="*/ 77456 w 321601"/>
              <a:gd name="connsiteY58" fmla="*/ 260776 h 336550"/>
              <a:gd name="connsiteX59" fmla="*/ 63168 w 321601"/>
              <a:gd name="connsiteY59" fmla="*/ 239713 h 336550"/>
              <a:gd name="connsiteX60" fmla="*/ 267751 w 321601"/>
              <a:gd name="connsiteY60" fmla="*/ 182563 h 336550"/>
              <a:gd name="connsiteX61" fmla="*/ 262426 w 321601"/>
              <a:gd name="connsiteY61" fmla="*/ 186532 h 336550"/>
              <a:gd name="connsiteX62" fmla="*/ 259763 w 321601"/>
              <a:gd name="connsiteY62" fmla="*/ 195792 h 336550"/>
              <a:gd name="connsiteX63" fmla="*/ 258431 w 321601"/>
              <a:gd name="connsiteY63" fmla="*/ 197115 h 336550"/>
              <a:gd name="connsiteX64" fmla="*/ 259763 w 321601"/>
              <a:gd name="connsiteY64" fmla="*/ 201084 h 336550"/>
              <a:gd name="connsiteX65" fmla="*/ 278403 w 321601"/>
              <a:gd name="connsiteY65" fmla="*/ 206376 h 336550"/>
              <a:gd name="connsiteX66" fmla="*/ 297043 w 321601"/>
              <a:gd name="connsiteY66" fmla="*/ 201084 h 336550"/>
              <a:gd name="connsiteX67" fmla="*/ 298375 w 321601"/>
              <a:gd name="connsiteY67" fmla="*/ 197115 h 336550"/>
              <a:gd name="connsiteX68" fmla="*/ 298375 w 321601"/>
              <a:gd name="connsiteY68" fmla="*/ 195792 h 336550"/>
              <a:gd name="connsiteX69" fmla="*/ 294380 w 321601"/>
              <a:gd name="connsiteY69" fmla="*/ 186532 h 336550"/>
              <a:gd name="connsiteX70" fmla="*/ 289055 w 321601"/>
              <a:gd name="connsiteY70" fmla="*/ 182563 h 336550"/>
              <a:gd name="connsiteX71" fmla="*/ 283729 w 321601"/>
              <a:gd name="connsiteY71" fmla="*/ 189178 h 336550"/>
              <a:gd name="connsiteX72" fmla="*/ 282397 w 321601"/>
              <a:gd name="connsiteY72" fmla="*/ 190501 h 336550"/>
              <a:gd name="connsiteX73" fmla="*/ 278403 w 321601"/>
              <a:gd name="connsiteY73" fmla="*/ 191824 h 336550"/>
              <a:gd name="connsiteX74" fmla="*/ 274409 w 321601"/>
              <a:gd name="connsiteY74" fmla="*/ 190501 h 336550"/>
              <a:gd name="connsiteX75" fmla="*/ 273077 w 321601"/>
              <a:gd name="connsiteY75" fmla="*/ 189178 h 336550"/>
              <a:gd name="connsiteX76" fmla="*/ 267751 w 321601"/>
              <a:gd name="connsiteY76" fmla="*/ 182563 h 336550"/>
              <a:gd name="connsiteX77" fmla="*/ 278434 w 321601"/>
              <a:gd name="connsiteY77" fmla="*/ 150813 h 336550"/>
              <a:gd name="connsiteX78" fmla="*/ 269544 w 321601"/>
              <a:gd name="connsiteY78" fmla="*/ 164420 h 336550"/>
              <a:gd name="connsiteX79" fmla="*/ 273354 w 321601"/>
              <a:gd name="connsiteY79" fmla="*/ 176667 h 336550"/>
              <a:gd name="connsiteX80" fmla="*/ 273354 w 321601"/>
              <a:gd name="connsiteY80" fmla="*/ 183470 h 336550"/>
              <a:gd name="connsiteX81" fmla="*/ 272084 w 321601"/>
              <a:gd name="connsiteY81" fmla="*/ 183470 h 336550"/>
              <a:gd name="connsiteX82" fmla="*/ 273354 w 321601"/>
              <a:gd name="connsiteY82" fmla="*/ 186192 h 336550"/>
              <a:gd name="connsiteX83" fmla="*/ 278434 w 321601"/>
              <a:gd name="connsiteY83" fmla="*/ 188913 h 336550"/>
              <a:gd name="connsiteX84" fmla="*/ 283514 w 321601"/>
              <a:gd name="connsiteY84" fmla="*/ 186192 h 336550"/>
              <a:gd name="connsiteX85" fmla="*/ 284784 w 321601"/>
              <a:gd name="connsiteY85" fmla="*/ 183470 h 336550"/>
              <a:gd name="connsiteX86" fmla="*/ 283514 w 321601"/>
              <a:gd name="connsiteY86" fmla="*/ 183470 h 336550"/>
              <a:gd name="connsiteX87" fmla="*/ 283514 w 321601"/>
              <a:gd name="connsiteY87" fmla="*/ 176667 h 336550"/>
              <a:gd name="connsiteX88" fmla="*/ 288594 w 321601"/>
              <a:gd name="connsiteY88" fmla="*/ 164420 h 336550"/>
              <a:gd name="connsiteX89" fmla="*/ 278434 w 321601"/>
              <a:gd name="connsiteY89" fmla="*/ 150813 h 336550"/>
              <a:gd name="connsiteX90" fmla="*/ 154681 w 321601"/>
              <a:gd name="connsiteY90" fmla="*/ 115888 h 336550"/>
              <a:gd name="connsiteX91" fmla="*/ 150840 w 321601"/>
              <a:gd name="connsiteY91" fmla="*/ 119899 h 336550"/>
              <a:gd name="connsiteX92" fmla="*/ 146999 w 321601"/>
              <a:gd name="connsiteY92" fmla="*/ 129256 h 336550"/>
              <a:gd name="connsiteX93" fmla="*/ 145719 w 321601"/>
              <a:gd name="connsiteY93" fmla="*/ 131930 h 336550"/>
              <a:gd name="connsiteX94" fmla="*/ 146999 w 321601"/>
              <a:gd name="connsiteY94" fmla="*/ 135941 h 336550"/>
              <a:gd name="connsiteX95" fmla="*/ 166203 w 321601"/>
              <a:gd name="connsiteY95" fmla="*/ 141288 h 336550"/>
              <a:gd name="connsiteX96" fmla="*/ 184126 w 321601"/>
              <a:gd name="connsiteY96" fmla="*/ 135941 h 336550"/>
              <a:gd name="connsiteX97" fmla="*/ 185407 w 321601"/>
              <a:gd name="connsiteY97" fmla="*/ 131930 h 336550"/>
              <a:gd name="connsiteX98" fmla="*/ 184126 w 321601"/>
              <a:gd name="connsiteY98" fmla="*/ 129256 h 336550"/>
              <a:gd name="connsiteX99" fmla="*/ 180286 w 321601"/>
              <a:gd name="connsiteY99" fmla="*/ 119899 h 336550"/>
              <a:gd name="connsiteX100" fmla="*/ 176445 w 321601"/>
              <a:gd name="connsiteY100" fmla="*/ 115888 h 336550"/>
              <a:gd name="connsiteX101" fmla="*/ 171324 w 321601"/>
              <a:gd name="connsiteY101" fmla="*/ 123909 h 336550"/>
              <a:gd name="connsiteX102" fmla="*/ 170044 w 321601"/>
              <a:gd name="connsiteY102" fmla="*/ 125246 h 336550"/>
              <a:gd name="connsiteX103" fmla="*/ 166203 w 321601"/>
              <a:gd name="connsiteY103" fmla="*/ 125246 h 336550"/>
              <a:gd name="connsiteX104" fmla="*/ 161082 w 321601"/>
              <a:gd name="connsiteY104" fmla="*/ 125246 h 336550"/>
              <a:gd name="connsiteX105" fmla="*/ 159802 w 321601"/>
              <a:gd name="connsiteY105" fmla="*/ 123909 h 336550"/>
              <a:gd name="connsiteX106" fmla="*/ 154681 w 321601"/>
              <a:gd name="connsiteY106" fmla="*/ 115888 h 336550"/>
              <a:gd name="connsiteX107" fmla="*/ 166251 w 321601"/>
              <a:gd name="connsiteY107" fmla="*/ 85725 h 336550"/>
              <a:gd name="connsiteX108" fmla="*/ 155244 w 321601"/>
              <a:gd name="connsiteY108" fmla="*/ 98765 h 336550"/>
              <a:gd name="connsiteX109" fmla="*/ 159371 w 321601"/>
              <a:gd name="connsiteY109" fmla="*/ 110502 h 336550"/>
              <a:gd name="connsiteX110" fmla="*/ 159371 w 321601"/>
              <a:gd name="connsiteY110" fmla="*/ 115718 h 336550"/>
              <a:gd name="connsiteX111" fmla="*/ 157995 w 321601"/>
              <a:gd name="connsiteY111" fmla="*/ 115718 h 336550"/>
              <a:gd name="connsiteX112" fmla="*/ 159371 w 321601"/>
              <a:gd name="connsiteY112" fmla="*/ 119630 h 336550"/>
              <a:gd name="connsiteX113" fmla="*/ 166251 w 321601"/>
              <a:gd name="connsiteY113" fmla="*/ 122238 h 336550"/>
              <a:gd name="connsiteX114" fmla="*/ 171754 w 321601"/>
              <a:gd name="connsiteY114" fmla="*/ 119630 h 336550"/>
              <a:gd name="connsiteX115" fmla="*/ 173130 w 321601"/>
              <a:gd name="connsiteY115" fmla="*/ 115718 h 336550"/>
              <a:gd name="connsiteX116" fmla="*/ 171754 w 321601"/>
              <a:gd name="connsiteY116" fmla="*/ 115718 h 336550"/>
              <a:gd name="connsiteX117" fmla="*/ 171754 w 321601"/>
              <a:gd name="connsiteY117" fmla="*/ 110502 h 336550"/>
              <a:gd name="connsiteX118" fmla="*/ 175882 w 321601"/>
              <a:gd name="connsiteY118" fmla="*/ 98765 h 336550"/>
              <a:gd name="connsiteX119" fmla="*/ 166251 w 321601"/>
              <a:gd name="connsiteY119" fmla="*/ 85725 h 336550"/>
              <a:gd name="connsiteX120" fmla="*/ 47431 w 321601"/>
              <a:gd name="connsiteY120" fmla="*/ 60325 h 336550"/>
              <a:gd name="connsiteX121" fmla="*/ 40874 w 321601"/>
              <a:gd name="connsiteY121" fmla="*/ 65541 h 336550"/>
              <a:gd name="connsiteX122" fmla="*/ 35629 w 321601"/>
              <a:gd name="connsiteY122" fmla="*/ 78582 h 336550"/>
              <a:gd name="connsiteX123" fmla="*/ 34317 w 321601"/>
              <a:gd name="connsiteY123" fmla="*/ 82494 h 336550"/>
              <a:gd name="connsiteX124" fmla="*/ 35629 w 321601"/>
              <a:gd name="connsiteY124" fmla="*/ 87710 h 336550"/>
              <a:gd name="connsiteX125" fmla="*/ 63168 w 321601"/>
              <a:gd name="connsiteY125" fmla="*/ 96838 h 336550"/>
              <a:gd name="connsiteX126" fmla="*/ 90708 w 321601"/>
              <a:gd name="connsiteY126" fmla="*/ 87710 h 336550"/>
              <a:gd name="connsiteX127" fmla="*/ 92019 w 321601"/>
              <a:gd name="connsiteY127" fmla="*/ 82494 h 336550"/>
              <a:gd name="connsiteX128" fmla="*/ 90708 w 321601"/>
              <a:gd name="connsiteY128" fmla="*/ 78582 h 336550"/>
              <a:gd name="connsiteX129" fmla="*/ 85462 w 321601"/>
              <a:gd name="connsiteY129" fmla="*/ 65541 h 336550"/>
              <a:gd name="connsiteX130" fmla="*/ 78905 w 321601"/>
              <a:gd name="connsiteY130" fmla="*/ 60325 h 336550"/>
              <a:gd name="connsiteX131" fmla="*/ 71037 w 321601"/>
              <a:gd name="connsiteY131" fmla="*/ 70757 h 336550"/>
              <a:gd name="connsiteX132" fmla="*/ 69725 w 321601"/>
              <a:gd name="connsiteY132" fmla="*/ 72061 h 336550"/>
              <a:gd name="connsiteX133" fmla="*/ 63168 w 321601"/>
              <a:gd name="connsiteY133" fmla="*/ 73365 h 336550"/>
              <a:gd name="connsiteX134" fmla="*/ 56611 w 321601"/>
              <a:gd name="connsiteY134" fmla="*/ 72061 h 336550"/>
              <a:gd name="connsiteX135" fmla="*/ 55300 w 321601"/>
              <a:gd name="connsiteY135" fmla="*/ 70757 h 336550"/>
              <a:gd name="connsiteX136" fmla="*/ 47431 w 321601"/>
              <a:gd name="connsiteY136" fmla="*/ 60325 h 336550"/>
              <a:gd name="connsiteX137" fmla="*/ 267751 w 321601"/>
              <a:gd name="connsiteY137" fmla="*/ 50800 h 336550"/>
              <a:gd name="connsiteX138" fmla="*/ 262426 w 321601"/>
              <a:gd name="connsiteY138" fmla="*/ 54560 h 336550"/>
              <a:gd name="connsiteX139" fmla="*/ 259763 w 321601"/>
              <a:gd name="connsiteY139" fmla="*/ 63333 h 336550"/>
              <a:gd name="connsiteX140" fmla="*/ 258431 w 321601"/>
              <a:gd name="connsiteY140" fmla="*/ 65840 h 336550"/>
              <a:gd name="connsiteX141" fmla="*/ 259763 w 321601"/>
              <a:gd name="connsiteY141" fmla="*/ 69600 h 336550"/>
              <a:gd name="connsiteX142" fmla="*/ 278403 w 321601"/>
              <a:gd name="connsiteY142" fmla="*/ 74613 h 336550"/>
              <a:gd name="connsiteX143" fmla="*/ 297043 w 321601"/>
              <a:gd name="connsiteY143" fmla="*/ 69600 h 336550"/>
              <a:gd name="connsiteX144" fmla="*/ 298375 w 321601"/>
              <a:gd name="connsiteY144" fmla="*/ 65840 h 336550"/>
              <a:gd name="connsiteX145" fmla="*/ 298375 w 321601"/>
              <a:gd name="connsiteY145" fmla="*/ 63333 h 336550"/>
              <a:gd name="connsiteX146" fmla="*/ 294380 w 321601"/>
              <a:gd name="connsiteY146" fmla="*/ 54560 h 336550"/>
              <a:gd name="connsiteX147" fmla="*/ 289055 w 321601"/>
              <a:gd name="connsiteY147" fmla="*/ 50800 h 336550"/>
              <a:gd name="connsiteX148" fmla="*/ 283729 w 321601"/>
              <a:gd name="connsiteY148" fmla="*/ 58320 h 336550"/>
              <a:gd name="connsiteX149" fmla="*/ 282397 w 321601"/>
              <a:gd name="connsiteY149" fmla="*/ 58320 h 336550"/>
              <a:gd name="connsiteX150" fmla="*/ 278403 w 321601"/>
              <a:gd name="connsiteY150" fmla="*/ 59573 h 336550"/>
              <a:gd name="connsiteX151" fmla="*/ 274409 w 321601"/>
              <a:gd name="connsiteY151" fmla="*/ 58320 h 336550"/>
              <a:gd name="connsiteX152" fmla="*/ 273077 w 321601"/>
              <a:gd name="connsiteY152" fmla="*/ 58320 h 336550"/>
              <a:gd name="connsiteX153" fmla="*/ 267751 w 321601"/>
              <a:gd name="connsiteY153" fmla="*/ 50800 h 336550"/>
              <a:gd name="connsiteX154" fmla="*/ 278434 w 321601"/>
              <a:gd name="connsiteY154" fmla="*/ 20638 h 336550"/>
              <a:gd name="connsiteX155" fmla="*/ 269544 w 321601"/>
              <a:gd name="connsiteY155" fmla="*/ 33573 h 336550"/>
              <a:gd name="connsiteX156" fmla="*/ 273354 w 321601"/>
              <a:gd name="connsiteY156" fmla="*/ 43921 h 336550"/>
              <a:gd name="connsiteX157" fmla="*/ 273354 w 321601"/>
              <a:gd name="connsiteY157" fmla="*/ 50389 h 336550"/>
              <a:gd name="connsiteX158" fmla="*/ 272084 w 321601"/>
              <a:gd name="connsiteY158" fmla="*/ 50389 h 336550"/>
              <a:gd name="connsiteX159" fmla="*/ 273354 w 321601"/>
              <a:gd name="connsiteY159" fmla="*/ 52976 h 336550"/>
              <a:gd name="connsiteX160" fmla="*/ 278434 w 321601"/>
              <a:gd name="connsiteY160" fmla="*/ 55563 h 336550"/>
              <a:gd name="connsiteX161" fmla="*/ 283514 w 321601"/>
              <a:gd name="connsiteY161" fmla="*/ 52976 h 336550"/>
              <a:gd name="connsiteX162" fmla="*/ 284784 w 321601"/>
              <a:gd name="connsiteY162" fmla="*/ 50389 h 336550"/>
              <a:gd name="connsiteX163" fmla="*/ 283514 w 321601"/>
              <a:gd name="connsiteY163" fmla="*/ 50389 h 336550"/>
              <a:gd name="connsiteX164" fmla="*/ 283514 w 321601"/>
              <a:gd name="connsiteY164" fmla="*/ 43921 h 336550"/>
              <a:gd name="connsiteX165" fmla="*/ 288594 w 321601"/>
              <a:gd name="connsiteY165" fmla="*/ 33573 h 336550"/>
              <a:gd name="connsiteX166" fmla="*/ 278434 w 321601"/>
              <a:gd name="connsiteY166" fmla="*/ 20638 h 336550"/>
              <a:gd name="connsiteX167" fmla="*/ 63168 w 321601"/>
              <a:gd name="connsiteY167" fmla="*/ 14288 h 336550"/>
              <a:gd name="connsiteX168" fmla="*/ 48881 w 321601"/>
              <a:gd name="connsiteY168" fmla="*/ 34035 h 336550"/>
              <a:gd name="connsiteX169" fmla="*/ 55375 w 321601"/>
              <a:gd name="connsiteY169" fmla="*/ 51149 h 336550"/>
              <a:gd name="connsiteX170" fmla="*/ 55375 w 321601"/>
              <a:gd name="connsiteY170" fmla="*/ 60364 h 336550"/>
              <a:gd name="connsiteX171" fmla="*/ 54076 w 321601"/>
              <a:gd name="connsiteY171" fmla="*/ 60364 h 336550"/>
              <a:gd name="connsiteX172" fmla="*/ 55375 w 321601"/>
              <a:gd name="connsiteY172" fmla="*/ 64314 h 336550"/>
              <a:gd name="connsiteX173" fmla="*/ 63168 w 321601"/>
              <a:gd name="connsiteY173" fmla="*/ 68263 h 336550"/>
              <a:gd name="connsiteX174" fmla="*/ 70961 w 321601"/>
              <a:gd name="connsiteY174" fmla="*/ 64314 h 336550"/>
              <a:gd name="connsiteX175" fmla="*/ 73559 w 321601"/>
              <a:gd name="connsiteY175" fmla="*/ 60364 h 336550"/>
              <a:gd name="connsiteX176" fmla="*/ 70961 w 321601"/>
              <a:gd name="connsiteY176" fmla="*/ 60364 h 336550"/>
              <a:gd name="connsiteX177" fmla="*/ 70961 w 321601"/>
              <a:gd name="connsiteY177" fmla="*/ 51149 h 336550"/>
              <a:gd name="connsiteX178" fmla="*/ 77456 w 321601"/>
              <a:gd name="connsiteY178" fmla="*/ 34035 h 336550"/>
              <a:gd name="connsiteX179" fmla="*/ 63168 w 321601"/>
              <a:gd name="connsiteY179" fmla="*/ 14288 h 336550"/>
              <a:gd name="connsiteX180" fmla="*/ 35329 w 321601"/>
              <a:gd name="connsiteY180" fmla="*/ 0 h 336550"/>
              <a:gd name="connsiteX181" fmla="*/ 90801 w 321601"/>
              <a:gd name="connsiteY181" fmla="*/ 0 h 336550"/>
              <a:gd name="connsiteX182" fmla="*/ 97404 w 321601"/>
              <a:gd name="connsiteY182" fmla="*/ 3944 h 336550"/>
              <a:gd name="connsiteX183" fmla="*/ 125140 w 321601"/>
              <a:gd name="connsiteY183" fmla="*/ 51271 h 336550"/>
              <a:gd name="connsiteX184" fmla="*/ 125140 w 321601"/>
              <a:gd name="connsiteY184" fmla="*/ 59159 h 336550"/>
              <a:gd name="connsiteX185" fmla="*/ 114574 w 321601"/>
              <a:gd name="connsiteY185" fmla="*/ 78879 h 336550"/>
              <a:gd name="connsiteX186" fmla="*/ 135706 w 321601"/>
              <a:gd name="connsiteY186" fmla="*/ 89396 h 336550"/>
              <a:gd name="connsiteX187" fmla="*/ 142310 w 321601"/>
              <a:gd name="connsiteY187" fmla="*/ 77564 h 336550"/>
              <a:gd name="connsiteX188" fmla="*/ 146272 w 321601"/>
              <a:gd name="connsiteY188" fmla="*/ 74935 h 336550"/>
              <a:gd name="connsiteX189" fmla="*/ 184574 w 321601"/>
              <a:gd name="connsiteY189" fmla="*/ 74935 h 336550"/>
              <a:gd name="connsiteX190" fmla="*/ 188536 w 321601"/>
              <a:gd name="connsiteY190" fmla="*/ 77564 h 336550"/>
              <a:gd name="connsiteX191" fmla="*/ 196461 w 321601"/>
              <a:gd name="connsiteY191" fmla="*/ 90711 h 336550"/>
              <a:gd name="connsiteX192" fmla="*/ 242687 w 321601"/>
              <a:gd name="connsiteY192" fmla="*/ 60474 h 336550"/>
              <a:gd name="connsiteX193" fmla="*/ 236083 w 321601"/>
              <a:gd name="connsiteY193" fmla="*/ 49957 h 336550"/>
              <a:gd name="connsiteX194" fmla="*/ 236083 w 321601"/>
              <a:gd name="connsiteY194" fmla="*/ 44698 h 336550"/>
              <a:gd name="connsiteX195" fmla="*/ 254574 w 321601"/>
              <a:gd name="connsiteY195" fmla="*/ 11832 h 336550"/>
              <a:gd name="connsiteX196" fmla="*/ 259857 w 321601"/>
              <a:gd name="connsiteY196" fmla="*/ 9203 h 336550"/>
              <a:gd name="connsiteX197" fmla="*/ 296838 w 321601"/>
              <a:gd name="connsiteY197" fmla="*/ 9203 h 336550"/>
              <a:gd name="connsiteX198" fmla="*/ 302121 w 321601"/>
              <a:gd name="connsiteY198" fmla="*/ 11832 h 336550"/>
              <a:gd name="connsiteX199" fmla="*/ 320611 w 321601"/>
              <a:gd name="connsiteY199" fmla="*/ 44698 h 336550"/>
              <a:gd name="connsiteX200" fmla="*/ 320611 w 321601"/>
              <a:gd name="connsiteY200" fmla="*/ 49957 h 336550"/>
              <a:gd name="connsiteX201" fmla="*/ 302121 w 321601"/>
              <a:gd name="connsiteY201" fmla="*/ 81508 h 336550"/>
              <a:gd name="connsiteX202" fmla="*/ 296838 w 321601"/>
              <a:gd name="connsiteY202" fmla="*/ 84138 h 336550"/>
              <a:gd name="connsiteX203" fmla="*/ 259857 w 321601"/>
              <a:gd name="connsiteY203" fmla="*/ 84138 h 336550"/>
              <a:gd name="connsiteX204" fmla="*/ 254574 w 321601"/>
              <a:gd name="connsiteY204" fmla="*/ 81508 h 336550"/>
              <a:gd name="connsiteX205" fmla="*/ 249291 w 321601"/>
              <a:gd name="connsiteY205" fmla="*/ 70991 h 336550"/>
              <a:gd name="connsiteX206" fmla="*/ 201744 w 321601"/>
              <a:gd name="connsiteY206" fmla="*/ 99913 h 336550"/>
              <a:gd name="connsiteX207" fmla="*/ 207027 w 321601"/>
              <a:gd name="connsiteY207" fmla="*/ 110430 h 336550"/>
              <a:gd name="connsiteX208" fmla="*/ 207027 w 321601"/>
              <a:gd name="connsiteY208" fmla="*/ 115689 h 336550"/>
              <a:gd name="connsiteX209" fmla="*/ 200423 w 321601"/>
              <a:gd name="connsiteY209" fmla="*/ 127521 h 336550"/>
              <a:gd name="connsiteX210" fmla="*/ 249291 w 321601"/>
              <a:gd name="connsiteY210" fmla="*/ 155129 h 336550"/>
              <a:gd name="connsiteX211" fmla="*/ 254574 w 321601"/>
              <a:gd name="connsiteY211" fmla="*/ 144611 h 336550"/>
              <a:gd name="connsiteX212" fmla="*/ 259857 w 321601"/>
              <a:gd name="connsiteY212" fmla="*/ 141982 h 336550"/>
              <a:gd name="connsiteX213" fmla="*/ 296838 w 321601"/>
              <a:gd name="connsiteY213" fmla="*/ 141982 h 336550"/>
              <a:gd name="connsiteX214" fmla="*/ 302121 w 321601"/>
              <a:gd name="connsiteY214" fmla="*/ 144611 h 336550"/>
              <a:gd name="connsiteX215" fmla="*/ 320611 w 321601"/>
              <a:gd name="connsiteY215" fmla="*/ 176163 h 336550"/>
              <a:gd name="connsiteX216" fmla="*/ 320611 w 321601"/>
              <a:gd name="connsiteY216" fmla="*/ 181421 h 336550"/>
              <a:gd name="connsiteX217" fmla="*/ 302121 w 321601"/>
              <a:gd name="connsiteY217" fmla="*/ 214288 h 336550"/>
              <a:gd name="connsiteX218" fmla="*/ 296838 w 321601"/>
              <a:gd name="connsiteY218" fmla="*/ 216917 h 336550"/>
              <a:gd name="connsiteX219" fmla="*/ 259857 w 321601"/>
              <a:gd name="connsiteY219" fmla="*/ 216917 h 336550"/>
              <a:gd name="connsiteX220" fmla="*/ 254574 w 321601"/>
              <a:gd name="connsiteY220" fmla="*/ 214288 h 336550"/>
              <a:gd name="connsiteX221" fmla="*/ 236083 w 321601"/>
              <a:gd name="connsiteY221" fmla="*/ 181421 h 336550"/>
              <a:gd name="connsiteX222" fmla="*/ 236083 w 321601"/>
              <a:gd name="connsiteY222" fmla="*/ 176163 h 336550"/>
              <a:gd name="connsiteX223" fmla="*/ 244008 w 321601"/>
              <a:gd name="connsiteY223" fmla="*/ 164331 h 336550"/>
              <a:gd name="connsiteX224" fmla="*/ 195140 w 321601"/>
              <a:gd name="connsiteY224" fmla="*/ 136723 h 336550"/>
              <a:gd name="connsiteX225" fmla="*/ 188536 w 321601"/>
              <a:gd name="connsiteY225" fmla="*/ 148555 h 336550"/>
              <a:gd name="connsiteX226" fmla="*/ 184574 w 321601"/>
              <a:gd name="connsiteY226" fmla="*/ 151185 h 336550"/>
              <a:gd name="connsiteX227" fmla="*/ 146272 w 321601"/>
              <a:gd name="connsiteY227" fmla="*/ 151185 h 336550"/>
              <a:gd name="connsiteX228" fmla="*/ 142310 w 321601"/>
              <a:gd name="connsiteY228" fmla="*/ 148555 h 336550"/>
              <a:gd name="connsiteX229" fmla="*/ 123819 w 321601"/>
              <a:gd name="connsiteY229" fmla="*/ 115689 h 336550"/>
              <a:gd name="connsiteX230" fmla="*/ 123819 w 321601"/>
              <a:gd name="connsiteY230" fmla="*/ 110430 h 336550"/>
              <a:gd name="connsiteX231" fmla="*/ 129102 w 321601"/>
              <a:gd name="connsiteY231" fmla="*/ 99913 h 336550"/>
              <a:gd name="connsiteX232" fmla="*/ 109291 w 321601"/>
              <a:gd name="connsiteY232" fmla="*/ 88081 h 336550"/>
              <a:gd name="connsiteX233" fmla="*/ 97404 w 321601"/>
              <a:gd name="connsiteY233" fmla="*/ 107801 h 336550"/>
              <a:gd name="connsiteX234" fmla="*/ 90801 w 321601"/>
              <a:gd name="connsiteY234" fmla="*/ 111745 h 336550"/>
              <a:gd name="connsiteX235" fmla="*/ 70989 w 321601"/>
              <a:gd name="connsiteY235" fmla="*/ 111745 h 336550"/>
              <a:gd name="connsiteX236" fmla="*/ 70989 w 321601"/>
              <a:gd name="connsiteY236" fmla="*/ 224805 h 336550"/>
              <a:gd name="connsiteX237" fmla="*/ 90801 w 321601"/>
              <a:gd name="connsiteY237" fmla="*/ 224805 h 336550"/>
              <a:gd name="connsiteX238" fmla="*/ 97404 w 321601"/>
              <a:gd name="connsiteY238" fmla="*/ 228749 h 336550"/>
              <a:gd name="connsiteX239" fmla="*/ 123819 w 321601"/>
              <a:gd name="connsiteY239" fmla="*/ 274762 h 336550"/>
              <a:gd name="connsiteX240" fmla="*/ 176649 w 321601"/>
              <a:gd name="connsiteY240" fmla="*/ 274762 h 336550"/>
              <a:gd name="connsiteX241" fmla="*/ 192498 w 321601"/>
              <a:gd name="connsiteY241" fmla="*/ 245839 h 336550"/>
              <a:gd name="connsiteX242" fmla="*/ 197781 w 321601"/>
              <a:gd name="connsiteY242" fmla="*/ 243210 h 336550"/>
              <a:gd name="connsiteX243" fmla="*/ 234762 w 321601"/>
              <a:gd name="connsiteY243" fmla="*/ 243210 h 336550"/>
              <a:gd name="connsiteX244" fmla="*/ 238725 w 321601"/>
              <a:gd name="connsiteY244" fmla="*/ 245839 h 336550"/>
              <a:gd name="connsiteX245" fmla="*/ 258536 w 321601"/>
              <a:gd name="connsiteY245" fmla="*/ 278705 h 336550"/>
              <a:gd name="connsiteX246" fmla="*/ 258536 w 321601"/>
              <a:gd name="connsiteY246" fmla="*/ 283964 h 336550"/>
              <a:gd name="connsiteX247" fmla="*/ 238725 w 321601"/>
              <a:gd name="connsiteY247" fmla="*/ 316830 h 336550"/>
              <a:gd name="connsiteX248" fmla="*/ 234762 w 321601"/>
              <a:gd name="connsiteY248" fmla="*/ 319460 h 336550"/>
              <a:gd name="connsiteX249" fmla="*/ 197781 w 321601"/>
              <a:gd name="connsiteY249" fmla="*/ 319460 h 336550"/>
              <a:gd name="connsiteX250" fmla="*/ 192498 w 321601"/>
              <a:gd name="connsiteY250" fmla="*/ 316830 h 336550"/>
              <a:gd name="connsiteX251" fmla="*/ 175329 w 321601"/>
              <a:gd name="connsiteY251" fmla="*/ 285279 h 336550"/>
              <a:gd name="connsiteX252" fmla="*/ 125140 w 321601"/>
              <a:gd name="connsiteY252" fmla="*/ 285279 h 336550"/>
              <a:gd name="connsiteX253" fmla="*/ 97404 w 321601"/>
              <a:gd name="connsiteY253" fmla="*/ 332606 h 336550"/>
              <a:gd name="connsiteX254" fmla="*/ 90801 w 321601"/>
              <a:gd name="connsiteY254" fmla="*/ 336550 h 336550"/>
              <a:gd name="connsiteX255" fmla="*/ 35329 w 321601"/>
              <a:gd name="connsiteY255" fmla="*/ 336550 h 336550"/>
              <a:gd name="connsiteX256" fmla="*/ 28725 w 321601"/>
              <a:gd name="connsiteY256" fmla="*/ 332606 h 336550"/>
              <a:gd name="connsiteX257" fmla="*/ 990 w 321601"/>
              <a:gd name="connsiteY257" fmla="*/ 285279 h 336550"/>
              <a:gd name="connsiteX258" fmla="*/ 990 w 321601"/>
              <a:gd name="connsiteY258" fmla="*/ 277391 h 336550"/>
              <a:gd name="connsiteX259" fmla="*/ 28725 w 321601"/>
              <a:gd name="connsiteY259" fmla="*/ 228749 h 336550"/>
              <a:gd name="connsiteX260" fmla="*/ 35329 w 321601"/>
              <a:gd name="connsiteY260" fmla="*/ 224805 h 336550"/>
              <a:gd name="connsiteX261" fmla="*/ 60423 w 321601"/>
              <a:gd name="connsiteY261" fmla="*/ 224805 h 336550"/>
              <a:gd name="connsiteX262" fmla="*/ 60423 w 321601"/>
              <a:gd name="connsiteY262" fmla="*/ 111745 h 336550"/>
              <a:gd name="connsiteX263" fmla="*/ 35329 w 321601"/>
              <a:gd name="connsiteY263" fmla="*/ 111745 h 336550"/>
              <a:gd name="connsiteX264" fmla="*/ 28725 w 321601"/>
              <a:gd name="connsiteY264" fmla="*/ 107801 h 336550"/>
              <a:gd name="connsiteX265" fmla="*/ 990 w 321601"/>
              <a:gd name="connsiteY265" fmla="*/ 59159 h 336550"/>
              <a:gd name="connsiteX266" fmla="*/ 990 w 321601"/>
              <a:gd name="connsiteY266" fmla="*/ 51271 h 336550"/>
              <a:gd name="connsiteX267" fmla="*/ 28725 w 321601"/>
              <a:gd name="connsiteY267" fmla="*/ 3944 h 336550"/>
              <a:gd name="connsiteX268" fmla="*/ 35329 w 321601"/>
              <a:gd name="connsiteY26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321601" h="336550">
                <a:moveTo>
                  <a:pt x="205582" y="285750"/>
                </a:moveTo>
                <a:cubicBezTo>
                  <a:pt x="202919" y="285750"/>
                  <a:pt x="201588" y="287073"/>
                  <a:pt x="200257" y="288396"/>
                </a:cubicBezTo>
                <a:cubicBezTo>
                  <a:pt x="200257" y="288396"/>
                  <a:pt x="200257" y="288396"/>
                  <a:pt x="196262" y="297657"/>
                </a:cubicBezTo>
                <a:cubicBezTo>
                  <a:pt x="196262" y="297657"/>
                  <a:pt x="196262" y="297657"/>
                  <a:pt x="196262" y="300302"/>
                </a:cubicBezTo>
                <a:cubicBezTo>
                  <a:pt x="194931" y="301625"/>
                  <a:pt x="196262" y="302948"/>
                  <a:pt x="197594" y="304271"/>
                </a:cubicBezTo>
                <a:cubicBezTo>
                  <a:pt x="202919" y="308240"/>
                  <a:pt x="209577" y="309563"/>
                  <a:pt x="216234" y="309563"/>
                </a:cubicBezTo>
                <a:cubicBezTo>
                  <a:pt x="222891" y="309563"/>
                  <a:pt x="229548" y="308240"/>
                  <a:pt x="234874" y="304271"/>
                </a:cubicBezTo>
                <a:cubicBezTo>
                  <a:pt x="236206" y="302948"/>
                  <a:pt x="236206" y="301625"/>
                  <a:pt x="236206" y="300302"/>
                </a:cubicBezTo>
                <a:cubicBezTo>
                  <a:pt x="236206" y="300302"/>
                  <a:pt x="236206" y="300302"/>
                  <a:pt x="234874" y="297657"/>
                </a:cubicBezTo>
                <a:cubicBezTo>
                  <a:pt x="234874" y="297657"/>
                  <a:pt x="234874" y="297657"/>
                  <a:pt x="230880" y="288396"/>
                </a:cubicBezTo>
                <a:cubicBezTo>
                  <a:pt x="230880" y="287073"/>
                  <a:pt x="228217" y="285750"/>
                  <a:pt x="226886" y="285750"/>
                </a:cubicBezTo>
                <a:cubicBezTo>
                  <a:pt x="225554" y="288396"/>
                  <a:pt x="224223" y="291042"/>
                  <a:pt x="221560" y="292365"/>
                </a:cubicBezTo>
                <a:cubicBezTo>
                  <a:pt x="221560" y="292365"/>
                  <a:pt x="220228" y="293688"/>
                  <a:pt x="220228" y="293688"/>
                </a:cubicBezTo>
                <a:cubicBezTo>
                  <a:pt x="218897" y="293688"/>
                  <a:pt x="217565" y="293688"/>
                  <a:pt x="216234" y="293688"/>
                </a:cubicBezTo>
                <a:cubicBezTo>
                  <a:pt x="214903" y="293688"/>
                  <a:pt x="213571" y="293688"/>
                  <a:pt x="212240" y="293688"/>
                </a:cubicBezTo>
                <a:cubicBezTo>
                  <a:pt x="210908" y="293688"/>
                  <a:pt x="210908" y="292365"/>
                  <a:pt x="210908" y="292365"/>
                </a:cubicBezTo>
                <a:cubicBezTo>
                  <a:pt x="208245" y="291042"/>
                  <a:pt x="205582" y="288396"/>
                  <a:pt x="205582" y="285750"/>
                </a:cubicBezTo>
                <a:close/>
                <a:moveTo>
                  <a:pt x="47431" y="285750"/>
                </a:moveTo>
                <a:cubicBezTo>
                  <a:pt x="44808" y="287054"/>
                  <a:pt x="42186" y="288358"/>
                  <a:pt x="40874" y="292270"/>
                </a:cubicBezTo>
                <a:cubicBezTo>
                  <a:pt x="40874" y="292270"/>
                  <a:pt x="40874" y="292270"/>
                  <a:pt x="35629" y="305311"/>
                </a:cubicBezTo>
                <a:cubicBezTo>
                  <a:pt x="35629" y="305311"/>
                  <a:pt x="35629" y="305311"/>
                  <a:pt x="34317" y="309223"/>
                </a:cubicBezTo>
                <a:cubicBezTo>
                  <a:pt x="33006" y="310527"/>
                  <a:pt x="34317" y="313135"/>
                  <a:pt x="35629" y="314439"/>
                </a:cubicBezTo>
                <a:cubicBezTo>
                  <a:pt x="43497" y="319655"/>
                  <a:pt x="53988" y="322263"/>
                  <a:pt x="63168" y="322263"/>
                </a:cubicBezTo>
                <a:cubicBezTo>
                  <a:pt x="73660" y="322263"/>
                  <a:pt x="82839" y="319655"/>
                  <a:pt x="90708" y="314439"/>
                </a:cubicBezTo>
                <a:cubicBezTo>
                  <a:pt x="92019" y="313135"/>
                  <a:pt x="93331" y="310527"/>
                  <a:pt x="92019" y="309223"/>
                </a:cubicBezTo>
                <a:cubicBezTo>
                  <a:pt x="92019" y="309223"/>
                  <a:pt x="92019" y="309223"/>
                  <a:pt x="90708" y="305311"/>
                </a:cubicBezTo>
                <a:cubicBezTo>
                  <a:pt x="90708" y="305311"/>
                  <a:pt x="90708" y="305311"/>
                  <a:pt x="85462" y="292270"/>
                </a:cubicBezTo>
                <a:cubicBezTo>
                  <a:pt x="85462" y="288358"/>
                  <a:pt x="82839" y="287054"/>
                  <a:pt x="78905" y="285750"/>
                </a:cubicBezTo>
                <a:cubicBezTo>
                  <a:pt x="77594" y="290966"/>
                  <a:pt x="74971" y="294878"/>
                  <a:pt x="71037" y="297486"/>
                </a:cubicBezTo>
                <a:cubicBezTo>
                  <a:pt x="71037" y="297486"/>
                  <a:pt x="69725" y="297486"/>
                  <a:pt x="69725" y="297486"/>
                </a:cubicBezTo>
                <a:cubicBezTo>
                  <a:pt x="68414" y="298790"/>
                  <a:pt x="65791" y="298790"/>
                  <a:pt x="63168" y="298790"/>
                </a:cubicBezTo>
                <a:cubicBezTo>
                  <a:pt x="61857" y="298790"/>
                  <a:pt x="59234" y="298790"/>
                  <a:pt x="56611" y="297486"/>
                </a:cubicBezTo>
                <a:cubicBezTo>
                  <a:pt x="56611" y="297486"/>
                  <a:pt x="56611" y="297486"/>
                  <a:pt x="55300" y="297486"/>
                </a:cubicBezTo>
                <a:cubicBezTo>
                  <a:pt x="51366" y="294878"/>
                  <a:pt x="48743" y="290966"/>
                  <a:pt x="47431" y="285750"/>
                </a:cubicBezTo>
                <a:close/>
                <a:moveTo>
                  <a:pt x="216204" y="254000"/>
                </a:moveTo>
                <a:cubicBezTo>
                  <a:pt x="211124" y="254000"/>
                  <a:pt x="206044" y="259216"/>
                  <a:pt x="206044" y="267040"/>
                </a:cubicBezTo>
                <a:cubicBezTo>
                  <a:pt x="206044" y="272257"/>
                  <a:pt x="208584" y="276169"/>
                  <a:pt x="211124" y="278777"/>
                </a:cubicBezTo>
                <a:cubicBezTo>
                  <a:pt x="211124" y="278777"/>
                  <a:pt x="211124" y="278777"/>
                  <a:pt x="211124" y="285297"/>
                </a:cubicBezTo>
                <a:cubicBezTo>
                  <a:pt x="211124" y="285297"/>
                  <a:pt x="211124" y="285297"/>
                  <a:pt x="209854" y="285297"/>
                </a:cubicBezTo>
                <a:cubicBezTo>
                  <a:pt x="209854" y="285297"/>
                  <a:pt x="209854" y="286601"/>
                  <a:pt x="211124" y="287905"/>
                </a:cubicBezTo>
                <a:cubicBezTo>
                  <a:pt x="212394" y="289209"/>
                  <a:pt x="213664" y="290513"/>
                  <a:pt x="216204" y="290513"/>
                </a:cubicBezTo>
                <a:cubicBezTo>
                  <a:pt x="217474" y="290513"/>
                  <a:pt x="220014" y="289209"/>
                  <a:pt x="221284" y="287905"/>
                </a:cubicBezTo>
                <a:cubicBezTo>
                  <a:pt x="221284" y="286601"/>
                  <a:pt x="222554" y="285297"/>
                  <a:pt x="222554" y="285297"/>
                </a:cubicBezTo>
                <a:cubicBezTo>
                  <a:pt x="222554" y="285297"/>
                  <a:pt x="222554" y="285297"/>
                  <a:pt x="221284" y="285297"/>
                </a:cubicBezTo>
                <a:cubicBezTo>
                  <a:pt x="221284" y="285297"/>
                  <a:pt x="221284" y="285297"/>
                  <a:pt x="221284" y="278777"/>
                </a:cubicBezTo>
                <a:cubicBezTo>
                  <a:pt x="223824" y="276169"/>
                  <a:pt x="225094" y="272257"/>
                  <a:pt x="225094" y="267040"/>
                </a:cubicBezTo>
                <a:cubicBezTo>
                  <a:pt x="225094" y="259216"/>
                  <a:pt x="221284" y="254000"/>
                  <a:pt x="216204" y="254000"/>
                </a:cubicBezTo>
                <a:close/>
                <a:moveTo>
                  <a:pt x="63168" y="239713"/>
                </a:moveTo>
                <a:cubicBezTo>
                  <a:pt x="55375" y="239713"/>
                  <a:pt x="48881" y="248928"/>
                  <a:pt x="48881" y="260776"/>
                </a:cubicBezTo>
                <a:cubicBezTo>
                  <a:pt x="48881" y="267359"/>
                  <a:pt x="51478" y="273941"/>
                  <a:pt x="55375" y="276574"/>
                </a:cubicBezTo>
                <a:cubicBezTo>
                  <a:pt x="55375" y="276574"/>
                  <a:pt x="55375" y="276574"/>
                  <a:pt x="55375" y="285789"/>
                </a:cubicBezTo>
                <a:cubicBezTo>
                  <a:pt x="55375" y="285789"/>
                  <a:pt x="55375" y="285789"/>
                  <a:pt x="54076" y="285789"/>
                </a:cubicBezTo>
                <a:cubicBezTo>
                  <a:pt x="54076" y="288422"/>
                  <a:pt x="54076" y="289739"/>
                  <a:pt x="55375" y="289739"/>
                </a:cubicBezTo>
                <a:cubicBezTo>
                  <a:pt x="57973" y="292372"/>
                  <a:pt x="60571" y="293688"/>
                  <a:pt x="63168" y="293688"/>
                </a:cubicBezTo>
                <a:cubicBezTo>
                  <a:pt x="67065" y="293688"/>
                  <a:pt x="69663" y="292372"/>
                  <a:pt x="70961" y="289739"/>
                </a:cubicBezTo>
                <a:cubicBezTo>
                  <a:pt x="72260" y="289739"/>
                  <a:pt x="73559" y="288422"/>
                  <a:pt x="73559" y="285789"/>
                </a:cubicBezTo>
                <a:cubicBezTo>
                  <a:pt x="73559" y="285789"/>
                  <a:pt x="73559" y="285789"/>
                  <a:pt x="70961" y="285789"/>
                </a:cubicBezTo>
                <a:cubicBezTo>
                  <a:pt x="70961" y="285789"/>
                  <a:pt x="70961" y="285789"/>
                  <a:pt x="70961" y="276574"/>
                </a:cubicBezTo>
                <a:cubicBezTo>
                  <a:pt x="74858" y="273941"/>
                  <a:pt x="77456" y="267359"/>
                  <a:pt x="77456" y="260776"/>
                </a:cubicBezTo>
                <a:cubicBezTo>
                  <a:pt x="77456" y="248928"/>
                  <a:pt x="70961" y="239713"/>
                  <a:pt x="63168" y="239713"/>
                </a:cubicBezTo>
                <a:close/>
                <a:moveTo>
                  <a:pt x="267751" y="182563"/>
                </a:moveTo>
                <a:cubicBezTo>
                  <a:pt x="265089" y="182563"/>
                  <a:pt x="263757" y="183886"/>
                  <a:pt x="262426" y="186532"/>
                </a:cubicBezTo>
                <a:cubicBezTo>
                  <a:pt x="262426" y="186532"/>
                  <a:pt x="262426" y="186532"/>
                  <a:pt x="259763" y="195792"/>
                </a:cubicBezTo>
                <a:cubicBezTo>
                  <a:pt x="259763" y="195792"/>
                  <a:pt x="259763" y="195792"/>
                  <a:pt x="258431" y="197115"/>
                </a:cubicBezTo>
                <a:cubicBezTo>
                  <a:pt x="258431" y="198438"/>
                  <a:pt x="258431" y="201084"/>
                  <a:pt x="259763" y="201084"/>
                </a:cubicBezTo>
                <a:cubicBezTo>
                  <a:pt x="265089" y="205053"/>
                  <a:pt x="271746" y="206376"/>
                  <a:pt x="278403" y="206376"/>
                </a:cubicBezTo>
                <a:cubicBezTo>
                  <a:pt x="285060" y="206376"/>
                  <a:pt x="291718" y="205053"/>
                  <a:pt x="297043" y="201084"/>
                </a:cubicBezTo>
                <a:cubicBezTo>
                  <a:pt x="298375" y="201084"/>
                  <a:pt x="299706" y="198438"/>
                  <a:pt x="298375" y="197115"/>
                </a:cubicBezTo>
                <a:cubicBezTo>
                  <a:pt x="298375" y="197115"/>
                  <a:pt x="298375" y="197115"/>
                  <a:pt x="298375" y="195792"/>
                </a:cubicBezTo>
                <a:cubicBezTo>
                  <a:pt x="298375" y="195792"/>
                  <a:pt x="298375" y="195792"/>
                  <a:pt x="294380" y="186532"/>
                </a:cubicBezTo>
                <a:cubicBezTo>
                  <a:pt x="293049" y="183886"/>
                  <a:pt x="291718" y="182563"/>
                  <a:pt x="289055" y="182563"/>
                </a:cubicBezTo>
                <a:cubicBezTo>
                  <a:pt x="289055" y="185209"/>
                  <a:pt x="286392" y="187855"/>
                  <a:pt x="283729" y="189178"/>
                </a:cubicBezTo>
                <a:cubicBezTo>
                  <a:pt x="283729" y="190501"/>
                  <a:pt x="283729" y="190501"/>
                  <a:pt x="282397" y="190501"/>
                </a:cubicBezTo>
                <a:cubicBezTo>
                  <a:pt x="281066" y="190501"/>
                  <a:pt x="279734" y="191824"/>
                  <a:pt x="278403" y="191824"/>
                </a:cubicBezTo>
                <a:cubicBezTo>
                  <a:pt x="277072" y="191824"/>
                  <a:pt x="275740" y="190501"/>
                  <a:pt x="274409" y="190501"/>
                </a:cubicBezTo>
                <a:cubicBezTo>
                  <a:pt x="274409" y="190501"/>
                  <a:pt x="273077" y="190501"/>
                  <a:pt x="273077" y="189178"/>
                </a:cubicBezTo>
                <a:cubicBezTo>
                  <a:pt x="270414" y="187855"/>
                  <a:pt x="269083" y="185209"/>
                  <a:pt x="267751" y="182563"/>
                </a:cubicBezTo>
                <a:close/>
                <a:moveTo>
                  <a:pt x="278434" y="150813"/>
                </a:moveTo>
                <a:cubicBezTo>
                  <a:pt x="273354" y="150813"/>
                  <a:pt x="269544" y="157617"/>
                  <a:pt x="269544" y="164420"/>
                </a:cubicBezTo>
                <a:cubicBezTo>
                  <a:pt x="269544" y="169863"/>
                  <a:pt x="270814" y="173945"/>
                  <a:pt x="273354" y="176667"/>
                </a:cubicBezTo>
                <a:cubicBezTo>
                  <a:pt x="273354" y="176667"/>
                  <a:pt x="273354" y="176667"/>
                  <a:pt x="273354" y="183470"/>
                </a:cubicBezTo>
                <a:cubicBezTo>
                  <a:pt x="273354" y="183470"/>
                  <a:pt x="273354" y="183470"/>
                  <a:pt x="272084" y="183470"/>
                </a:cubicBezTo>
                <a:cubicBezTo>
                  <a:pt x="272084" y="183470"/>
                  <a:pt x="273354" y="184831"/>
                  <a:pt x="273354" y="186192"/>
                </a:cubicBezTo>
                <a:cubicBezTo>
                  <a:pt x="274624" y="187552"/>
                  <a:pt x="277164" y="188913"/>
                  <a:pt x="278434" y="188913"/>
                </a:cubicBezTo>
                <a:cubicBezTo>
                  <a:pt x="280974" y="188913"/>
                  <a:pt x="282244" y="187552"/>
                  <a:pt x="283514" y="186192"/>
                </a:cubicBezTo>
                <a:cubicBezTo>
                  <a:pt x="284784" y="184831"/>
                  <a:pt x="284784" y="183470"/>
                  <a:pt x="284784" y="183470"/>
                </a:cubicBezTo>
                <a:cubicBezTo>
                  <a:pt x="284784" y="183470"/>
                  <a:pt x="284784" y="183470"/>
                  <a:pt x="283514" y="183470"/>
                </a:cubicBezTo>
                <a:cubicBezTo>
                  <a:pt x="283514" y="183470"/>
                  <a:pt x="283514" y="183470"/>
                  <a:pt x="283514" y="176667"/>
                </a:cubicBezTo>
                <a:cubicBezTo>
                  <a:pt x="286054" y="173945"/>
                  <a:pt x="288594" y="169863"/>
                  <a:pt x="288594" y="164420"/>
                </a:cubicBezTo>
                <a:cubicBezTo>
                  <a:pt x="288594" y="157617"/>
                  <a:pt x="283514" y="150813"/>
                  <a:pt x="278434" y="150813"/>
                </a:cubicBezTo>
                <a:close/>
                <a:moveTo>
                  <a:pt x="154681" y="115888"/>
                </a:moveTo>
                <a:cubicBezTo>
                  <a:pt x="153400" y="117225"/>
                  <a:pt x="150840" y="118562"/>
                  <a:pt x="150840" y="119899"/>
                </a:cubicBezTo>
                <a:cubicBezTo>
                  <a:pt x="150840" y="119899"/>
                  <a:pt x="150840" y="119899"/>
                  <a:pt x="146999" y="129256"/>
                </a:cubicBezTo>
                <a:cubicBezTo>
                  <a:pt x="146999" y="129256"/>
                  <a:pt x="146999" y="129256"/>
                  <a:pt x="145719" y="131930"/>
                </a:cubicBezTo>
                <a:cubicBezTo>
                  <a:pt x="145719" y="133267"/>
                  <a:pt x="145719" y="134604"/>
                  <a:pt x="146999" y="135941"/>
                </a:cubicBezTo>
                <a:cubicBezTo>
                  <a:pt x="152120" y="139951"/>
                  <a:pt x="158521" y="141288"/>
                  <a:pt x="166203" y="141288"/>
                </a:cubicBezTo>
                <a:cubicBezTo>
                  <a:pt x="172604" y="141288"/>
                  <a:pt x="179005" y="139951"/>
                  <a:pt x="184126" y="135941"/>
                </a:cubicBezTo>
                <a:cubicBezTo>
                  <a:pt x="185407" y="134604"/>
                  <a:pt x="185407" y="133267"/>
                  <a:pt x="185407" y="131930"/>
                </a:cubicBezTo>
                <a:cubicBezTo>
                  <a:pt x="185407" y="131930"/>
                  <a:pt x="185407" y="131930"/>
                  <a:pt x="184126" y="129256"/>
                </a:cubicBezTo>
                <a:cubicBezTo>
                  <a:pt x="184126" y="129256"/>
                  <a:pt x="184126" y="129256"/>
                  <a:pt x="180286" y="119899"/>
                </a:cubicBezTo>
                <a:cubicBezTo>
                  <a:pt x="180286" y="118562"/>
                  <a:pt x="177725" y="117225"/>
                  <a:pt x="176445" y="115888"/>
                </a:cubicBezTo>
                <a:cubicBezTo>
                  <a:pt x="175165" y="119899"/>
                  <a:pt x="173884" y="122572"/>
                  <a:pt x="171324" y="123909"/>
                </a:cubicBezTo>
                <a:cubicBezTo>
                  <a:pt x="170044" y="123909"/>
                  <a:pt x="170044" y="123909"/>
                  <a:pt x="170044" y="125246"/>
                </a:cubicBezTo>
                <a:cubicBezTo>
                  <a:pt x="168763" y="125246"/>
                  <a:pt x="167483" y="125246"/>
                  <a:pt x="166203" y="125246"/>
                </a:cubicBezTo>
                <a:cubicBezTo>
                  <a:pt x="163642" y="125246"/>
                  <a:pt x="162362" y="125246"/>
                  <a:pt x="161082" y="125246"/>
                </a:cubicBezTo>
                <a:cubicBezTo>
                  <a:pt x="161082" y="123909"/>
                  <a:pt x="161082" y="123909"/>
                  <a:pt x="159802" y="123909"/>
                </a:cubicBezTo>
                <a:cubicBezTo>
                  <a:pt x="157241" y="122572"/>
                  <a:pt x="155961" y="119899"/>
                  <a:pt x="154681" y="115888"/>
                </a:cubicBezTo>
                <a:close/>
                <a:moveTo>
                  <a:pt x="166251" y="85725"/>
                </a:moveTo>
                <a:cubicBezTo>
                  <a:pt x="159371" y="85725"/>
                  <a:pt x="155244" y="90941"/>
                  <a:pt x="155244" y="98765"/>
                </a:cubicBezTo>
                <a:cubicBezTo>
                  <a:pt x="155244" y="103982"/>
                  <a:pt x="156620" y="107894"/>
                  <a:pt x="159371" y="110502"/>
                </a:cubicBezTo>
                <a:cubicBezTo>
                  <a:pt x="159371" y="110502"/>
                  <a:pt x="159371" y="110502"/>
                  <a:pt x="159371" y="115718"/>
                </a:cubicBezTo>
                <a:cubicBezTo>
                  <a:pt x="159371" y="115718"/>
                  <a:pt x="159371" y="115718"/>
                  <a:pt x="157995" y="115718"/>
                </a:cubicBezTo>
                <a:cubicBezTo>
                  <a:pt x="159371" y="117022"/>
                  <a:pt x="159371" y="118326"/>
                  <a:pt x="159371" y="119630"/>
                </a:cubicBezTo>
                <a:cubicBezTo>
                  <a:pt x="160747" y="120934"/>
                  <a:pt x="163499" y="122238"/>
                  <a:pt x="166251" y="122238"/>
                </a:cubicBezTo>
                <a:cubicBezTo>
                  <a:pt x="167627" y="122238"/>
                  <a:pt x="170378" y="120934"/>
                  <a:pt x="171754" y="119630"/>
                </a:cubicBezTo>
                <a:cubicBezTo>
                  <a:pt x="171754" y="118326"/>
                  <a:pt x="173130" y="117022"/>
                  <a:pt x="173130" y="115718"/>
                </a:cubicBezTo>
                <a:cubicBezTo>
                  <a:pt x="173130" y="115718"/>
                  <a:pt x="173130" y="115718"/>
                  <a:pt x="171754" y="115718"/>
                </a:cubicBezTo>
                <a:cubicBezTo>
                  <a:pt x="171754" y="115718"/>
                  <a:pt x="171754" y="115718"/>
                  <a:pt x="171754" y="110502"/>
                </a:cubicBezTo>
                <a:cubicBezTo>
                  <a:pt x="174506" y="107894"/>
                  <a:pt x="175882" y="103982"/>
                  <a:pt x="175882" y="98765"/>
                </a:cubicBezTo>
                <a:cubicBezTo>
                  <a:pt x="175882" y="90941"/>
                  <a:pt x="171754" y="85725"/>
                  <a:pt x="166251" y="85725"/>
                </a:cubicBezTo>
                <a:close/>
                <a:moveTo>
                  <a:pt x="47431" y="60325"/>
                </a:moveTo>
                <a:cubicBezTo>
                  <a:pt x="44808" y="60325"/>
                  <a:pt x="42186" y="62933"/>
                  <a:pt x="40874" y="65541"/>
                </a:cubicBezTo>
                <a:cubicBezTo>
                  <a:pt x="40874" y="65541"/>
                  <a:pt x="40874" y="65541"/>
                  <a:pt x="35629" y="78582"/>
                </a:cubicBezTo>
                <a:cubicBezTo>
                  <a:pt x="35629" y="78582"/>
                  <a:pt x="35629" y="78582"/>
                  <a:pt x="34317" y="82494"/>
                </a:cubicBezTo>
                <a:cubicBezTo>
                  <a:pt x="33006" y="85102"/>
                  <a:pt x="34317" y="86406"/>
                  <a:pt x="35629" y="87710"/>
                </a:cubicBezTo>
                <a:cubicBezTo>
                  <a:pt x="43497" y="92926"/>
                  <a:pt x="53988" y="96838"/>
                  <a:pt x="63168" y="96838"/>
                </a:cubicBezTo>
                <a:cubicBezTo>
                  <a:pt x="73660" y="96838"/>
                  <a:pt x="82839" y="92926"/>
                  <a:pt x="90708" y="87710"/>
                </a:cubicBezTo>
                <a:cubicBezTo>
                  <a:pt x="92019" y="86406"/>
                  <a:pt x="93331" y="85102"/>
                  <a:pt x="92019" y="82494"/>
                </a:cubicBezTo>
                <a:cubicBezTo>
                  <a:pt x="92019" y="82494"/>
                  <a:pt x="92019" y="82494"/>
                  <a:pt x="90708" y="78582"/>
                </a:cubicBezTo>
                <a:cubicBezTo>
                  <a:pt x="90708" y="78582"/>
                  <a:pt x="90708" y="78582"/>
                  <a:pt x="85462" y="65541"/>
                </a:cubicBezTo>
                <a:cubicBezTo>
                  <a:pt x="85462" y="62933"/>
                  <a:pt x="82839" y="60325"/>
                  <a:pt x="78905" y="60325"/>
                </a:cubicBezTo>
                <a:cubicBezTo>
                  <a:pt x="77594" y="64237"/>
                  <a:pt x="74971" y="69453"/>
                  <a:pt x="71037" y="70757"/>
                </a:cubicBezTo>
                <a:cubicBezTo>
                  <a:pt x="71037" y="72061"/>
                  <a:pt x="69725" y="72061"/>
                  <a:pt x="69725" y="72061"/>
                </a:cubicBezTo>
                <a:cubicBezTo>
                  <a:pt x="68414" y="73365"/>
                  <a:pt x="65791" y="73365"/>
                  <a:pt x="63168" y="73365"/>
                </a:cubicBezTo>
                <a:cubicBezTo>
                  <a:pt x="61857" y="73365"/>
                  <a:pt x="59234" y="73365"/>
                  <a:pt x="56611" y="72061"/>
                </a:cubicBezTo>
                <a:cubicBezTo>
                  <a:pt x="56611" y="72061"/>
                  <a:pt x="56611" y="72061"/>
                  <a:pt x="55300" y="70757"/>
                </a:cubicBezTo>
                <a:cubicBezTo>
                  <a:pt x="51366" y="69453"/>
                  <a:pt x="48743" y="64237"/>
                  <a:pt x="47431" y="60325"/>
                </a:cubicBezTo>
                <a:close/>
                <a:moveTo>
                  <a:pt x="267751" y="50800"/>
                </a:moveTo>
                <a:cubicBezTo>
                  <a:pt x="265089" y="50800"/>
                  <a:pt x="263757" y="53307"/>
                  <a:pt x="262426" y="54560"/>
                </a:cubicBezTo>
                <a:cubicBezTo>
                  <a:pt x="262426" y="54560"/>
                  <a:pt x="262426" y="54560"/>
                  <a:pt x="259763" y="63333"/>
                </a:cubicBezTo>
                <a:cubicBezTo>
                  <a:pt x="259763" y="63333"/>
                  <a:pt x="259763" y="63333"/>
                  <a:pt x="258431" y="65840"/>
                </a:cubicBezTo>
                <a:cubicBezTo>
                  <a:pt x="258431" y="67093"/>
                  <a:pt x="258431" y="68346"/>
                  <a:pt x="259763" y="69600"/>
                </a:cubicBezTo>
                <a:cubicBezTo>
                  <a:pt x="265089" y="72106"/>
                  <a:pt x="271746" y="74613"/>
                  <a:pt x="278403" y="74613"/>
                </a:cubicBezTo>
                <a:cubicBezTo>
                  <a:pt x="285060" y="74613"/>
                  <a:pt x="291718" y="72106"/>
                  <a:pt x="297043" y="69600"/>
                </a:cubicBezTo>
                <a:cubicBezTo>
                  <a:pt x="298375" y="68346"/>
                  <a:pt x="299706" y="67093"/>
                  <a:pt x="298375" y="65840"/>
                </a:cubicBezTo>
                <a:cubicBezTo>
                  <a:pt x="298375" y="65840"/>
                  <a:pt x="298375" y="65840"/>
                  <a:pt x="298375" y="63333"/>
                </a:cubicBezTo>
                <a:cubicBezTo>
                  <a:pt x="298375" y="63333"/>
                  <a:pt x="298375" y="63333"/>
                  <a:pt x="294380" y="54560"/>
                </a:cubicBezTo>
                <a:cubicBezTo>
                  <a:pt x="293049" y="53307"/>
                  <a:pt x="291718" y="50800"/>
                  <a:pt x="289055" y="50800"/>
                </a:cubicBezTo>
                <a:cubicBezTo>
                  <a:pt x="289055" y="54560"/>
                  <a:pt x="286392" y="57067"/>
                  <a:pt x="283729" y="58320"/>
                </a:cubicBezTo>
                <a:cubicBezTo>
                  <a:pt x="283729" y="58320"/>
                  <a:pt x="283729" y="58320"/>
                  <a:pt x="282397" y="58320"/>
                </a:cubicBezTo>
                <a:cubicBezTo>
                  <a:pt x="281066" y="59573"/>
                  <a:pt x="279734" y="59573"/>
                  <a:pt x="278403" y="59573"/>
                </a:cubicBezTo>
                <a:cubicBezTo>
                  <a:pt x="277072" y="59573"/>
                  <a:pt x="275740" y="59573"/>
                  <a:pt x="274409" y="58320"/>
                </a:cubicBezTo>
                <a:cubicBezTo>
                  <a:pt x="274409" y="58320"/>
                  <a:pt x="273077" y="58320"/>
                  <a:pt x="273077" y="58320"/>
                </a:cubicBezTo>
                <a:cubicBezTo>
                  <a:pt x="270414" y="57067"/>
                  <a:pt x="269083" y="54560"/>
                  <a:pt x="267751" y="50800"/>
                </a:cubicBezTo>
                <a:close/>
                <a:moveTo>
                  <a:pt x="278434" y="20638"/>
                </a:moveTo>
                <a:cubicBezTo>
                  <a:pt x="273354" y="20638"/>
                  <a:pt x="269544" y="25812"/>
                  <a:pt x="269544" y="33573"/>
                </a:cubicBezTo>
                <a:cubicBezTo>
                  <a:pt x="269544" y="37454"/>
                  <a:pt x="270814" y="42628"/>
                  <a:pt x="273354" y="43921"/>
                </a:cubicBezTo>
                <a:cubicBezTo>
                  <a:pt x="273354" y="43921"/>
                  <a:pt x="273354" y="43921"/>
                  <a:pt x="273354" y="50389"/>
                </a:cubicBezTo>
                <a:cubicBezTo>
                  <a:pt x="273354" y="50389"/>
                  <a:pt x="273354" y="50389"/>
                  <a:pt x="272084" y="50389"/>
                </a:cubicBezTo>
                <a:cubicBezTo>
                  <a:pt x="272084" y="51682"/>
                  <a:pt x="273354" y="52976"/>
                  <a:pt x="273354" y="52976"/>
                </a:cubicBezTo>
                <a:cubicBezTo>
                  <a:pt x="274624" y="55563"/>
                  <a:pt x="277164" y="55563"/>
                  <a:pt x="278434" y="55563"/>
                </a:cubicBezTo>
                <a:cubicBezTo>
                  <a:pt x="280974" y="55563"/>
                  <a:pt x="282244" y="55563"/>
                  <a:pt x="283514" y="52976"/>
                </a:cubicBezTo>
                <a:cubicBezTo>
                  <a:pt x="284784" y="52976"/>
                  <a:pt x="284784" y="51682"/>
                  <a:pt x="284784" y="50389"/>
                </a:cubicBezTo>
                <a:cubicBezTo>
                  <a:pt x="284784" y="50389"/>
                  <a:pt x="284784" y="50389"/>
                  <a:pt x="283514" y="50389"/>
                </a:cubicBezTo>
                <a:cubicBezTo>
                  <a:pt x="283514" y="50389"/>
                  <a:pt x="283514" y="50389"/>
                  <a:pt x="283514" y="43921"/>
                </a:cubicBezTo>
                <a:cubicBezTo>
                  <a:pt x="286054" y="42628"/>
                  <a:pt x="288594" y="37454"/>
                  <a:pt x="288594" y="33573"/>
                </a:cubicBezTo>
                <a:cubicBezTo>
                  <a:pt x="288594" y="25812"/>
                  <a:pt x="283514" y="20638"/>
                  <a:pt x="278434" y="20638"/>
                </a:cubicBezTo>
                <a:close/>
                <a:moveTo>
                  <a:pt x="63168" y="14288"/>
                </a:moveTo>
                <a:cubicBezTo>
                  <a:pt x="55375" y="14288"/>
                  <a:pt x="48881" y="23503"/>
                  <a:pt x="48881" y="34035"/>
                </a:cubicBezTo>
                <a:cubicBezTo>
                  <a:pt x="48881" y="41934"/>
                  <a:pt x="51478" y="47200"/>
                  <a:pt x="55375" y="51149"/>
                </a:cubicBezTo>
                <a:cubicBezTo>
                  <a:pt x="55375" y="51149"/>
                  <a:pt x="55375" y="51149"/>
                  <a:pt x="55375" y="60364"/>
                </a:cubicBezTo>
                <a:cubicBezTo>
                  <a:pt x="55375" y="60364"/>
                  <a:pt x="55375" y="60364"/>
                  <a:pt x="54076" y="60364"/>
                </a:cubicBezTo>
                <a:cubicBezTo>
                  <a:pt x="54076" y="61681"/>
                  <a:pt x="54076" y="62997"/>
                  <a:pt x="55375" y="64314"/>
                </a:cubicBezTo>
                <a:cubicBezTo>
                  <a:pt x="57973" y="66947"/>
                  <a:pt x="60571" y="68263"/>
                  <a:pt x="63168" y="68263"/>
                </a:cubicBezTo>
                <a:cubicBezTo>
                  <a:pt x="67065" y="68263"/>
                  <a:pt x="69663" y="66947"/>
                  <a:pt x="70961" y="64314"/>
                </a:cubicBezTo>
                <a:cubicBezTo>
                  <a:pt x="72260" y="62997"/>
                  <a:pt x="73559" y="61681"/>
                  <a:pt x="73559" y="60364"/>
                </a:cubicBezTo>
                <a:cubicBezTo>
                  <a:pt x="73559" y="60364"/>
                  <a:pt x="73559" y="60364"/>
                  <a:pt x="70961" y="60364"/>
                </a:cubicBezTo>
                <a:cubicBezTo>
                  <a:pt x="70961" y="60364"/>
                  <a:pt x="70961" y="60364"/>
                  <a:pt x="70961" y="51149"/>
                </a:cubicBezTo>
                <a:cubicBezTo>
                  <a:pt x="74858" y="47200"/>
                  <a:pt x="77456" y="41934"/>
                  <a:pt x="77456" y="34035"/>
                </a:cubicBezTo>
                <a:cubicBezTo>
                  <a:pt x="77456" y="23503"/>
                  <a:pt x="70961" y="14288"/>
                  <a:pt x="63168" y="14288"/>
                </a:cubicBezTo>
                <a:close/>
                <a:moveTo>
                  <a:pt x="35329" y="0"/>
                </a:moveTo>
                <a:cubicBezTo>
                  <a:pt x="35329" y="0"/>
                  <a:pt x="35329" y="0"/>
                  <a:pt x="90801" y="0"/>
                </a:cubicBezTo>
                <a:cubicBezTo>
                  <a:pt x="93442" y="0"/>
                  <a:pt x="96084" y="1315"/>
                  <a:pt x="97404" y="3944"/>
                </a:cubicBezTo>
                <a:cubicBezTo>
                  <a:pt x="97404" y="3944"/>
                  <a:pt x="97404" y="3944"/>
                  <a:pt x="125140" y="51271"/>
                </a:cubicBezTo>
                <a:cubicBezTo>
                  <a:pt x="126461" y="53901"/>
                  <a:pt x="126461" y="56530"/>
                  <a:pt x="125140" y="59159"/>
                </a:cubicBezTo>
                <a:cubicBezTo>
                  <a:pt x="125140" y="59159"/>
                  <a:pt x="125140" y="59159"/>
                  <a:pt x="114574" y="78879"/>
                </a:cubicBezTo>
                <a:cubicBezTo>
                  <a:pt x="114574" y="78879"/>
                  <a:pt x="114574" y="78879"/>
                  <a:pt x="135706" y="89396"/>
                </a:cubicBezTo>
                <a:cubicBezTo>
                  <a:pt x="135706" y="89396"/>
                  <a:pt x="135706" y="89396"/>
                  <a:pt x="142310" y="77564"/>
                </a:cubicBezTo>
                <a:cubicBezTo>
                  <a:pt x="143631" y="76250"/>
                  <a:pt x="144951" y="74935"/>
                  <a:pt x="146272" y="74935"/>
                </a:cubicBezTo>
                <a:cubicBezTo>
                  <a:pt x="146272" y="74935"/>
                  <a:pt x="146272" y="74935"/>
                  <a:pt x="184574" y="74935"/>
                </a:cubicBezTo>
                <a:cubicBezTo>
                  <a:pt x="185895" y="74935"/>
                  <a:pt x="188536" y="76250"/>
                  <a:pt x="188536" y="77564"/>
                </a:cubicBezTo>
                <a:cubicBezTo>
                  <a:pt x="188536" y="77564"/>
                  <a:pt x="188536" y="77564"/>
                  <a:pt x="196461" y="90711"/>
                </a:cubicBezTo>
                <a:cubicBezTo>
                  <a:pt x="196461" y="90711"/>
                  <a:pt x="196461" y="90711"/>
                  <a:pt x="242687" y="60474"/>
                </a:cubicBezTo>
                <a:cubicBezTo>
                  <a:pt x="242687" y="60474"/>
                  <a:pt x="242687" y="60474"/>
                  <a:pt x="236083" y="49957"/>
                </a:cubicBezTo>
                <a:cubicBezTo>
                  <a:pt x="236083" y="48642"/>
                  <a:pt x="236083" y="46013"/>
                  <a:pt x="236083" y="44698"/>
                </a:cubicBezTo>
                <a:cubicBezTo>
                  <a:pt x="236083" y="44698"/>
                  <a:pt x="236083" y="44698"/>
                  <a:pt x="254574" y="11832"/>
                </a:cubicBezTo>
                <a:cubicBezTo>
                  <a:pt x="255894" y="10517"/>
                  <a:pt x="258536" y="9203"/>
                  <a:pt x="259857" y="9203"/>
                </a:cubicBezTo>
                <a:cubicBezTo>
                  <a:pt x="259857" y="9203"/>
                  <a:pt x="259857" y="9203"/>
                  <a:pt x="296838" y="9203"/>
                </a:cubicBezTo>
                <a:cubicBezTo>
                  <a:pt x="299479" y="9203"/>
                  <a:pt x="300800" y="10517"/>
                  <a:pt x="302121" y="11832"/>
                </a:cubicBezTo>
                <a:cubicBezTo>
                  <a:pt x="302121" y="11832"/>
                  <a:pt x="302121" y="11832"/>
                  <a:pt x="320611" y="44698"/>
                </a:cubicBezTo>
                <a:cubicBezTo>
                  <a:pt x="321932" y="46013"/>
                  <a:pt x="321932" y="48642"/>
                  <a:pt x="320611" y="49957"/>
                </a:cubicBezTo>
                <a:cubicBezTo>
                  <a:pt x="320611" y="49957"/>
                  <a:pt x="320611" y="49957"/>
                  <a:pt x="302121" y="81508"/>
                </a:cubicBezTo>
                <a:cubicBezTo>
                  <a:pt x="300800" y="84138"/>
                  <a:pt x="299479" y="84138"/>
                  <a:pt x="296838" y="84138"/>
                </a:cubicBezTo>
                <a:cubicBezTo>
                  <a:pt x="296838" y="84138"/>
                  <a:pt x="296838" y="84138"/>
                  <a:pt x="259857" y="84138"/>
                </a:cubicBezTo>
                <a:cubicBezTo>
                  <a:pt x="258536" y="84138"/>
                  <a:pt x="255894" y="84138"/>
                  <a:pt x="254574" y="81508"/>
                </a:cubicBezTo>
                <a:cubicBezTo>
                  <a:pt x="254574" y="81508"/>
                  <a:pt x="254574" y="81508"/>
                  <a:pt x="249291" y="70991"/>
                </a:cubicBezTo>
                <a:cubicBezTo>
                  <a:pt x="249291" y="70991"/>
                  <a:pt x="249291" y="70991"/>
                  <a:pt x="201744" y="99913"/>
                </a:cubicBezTo>
                <a:cubicBezTo>
                  <a:pt x="201744" y="99913"/>
                  <a:pt x="201744" y="99913"/>
                  <a:pt x="207027" y="110430"/>
                </a:cubicBezTo>
                <a:cubicBezTo>
                  <a:pt x="208347" y="111745"/>
                  <a:pt x="208347" y="114374"/>
                  <a:pt x="207027" y="115689"/>
                </a:cubicBezTo>
                <a:cubicBezTo>
                  <a:pt x="207027" y="115689"/>
                  <a:pt x="207027" y="115689"/>
                  <a:pt x="200423" y="127521"/>
                </a:cubicBezTo>
                <a:cubicBezTo>
                  <a:pt x="200423" y="127521"/>
                  <a:pt x="200423" y="127521"/>
                  <a:pt x="249291" y="155129"/>
                </a:cubicBezTo>
                <a:cubicBezTo>
                  <a:pt x="249291" y="155129"/>
                  <a:pt x="249291" y="155129"/>
                  <a:pt x="254574" y="144611"/>
                </a:cubicBezTo>
                <a:cubicBezTo>
                  <a:pt x="255894" y="141982"/>
                  <a:pt x="258536" y="141982"/>
                  <a:pt x="259857" y="141982"/>
                </a:cubicBezTo>
                <a:cubicBezTo>
                  <a:pt x="259857" y="141982"/>
                  <a:pt x="259857" y="141982"/>
                  <a:pt x="296838" y="141982"/>
                </a:cubicBezTo>
                <a:cubicBezTo>
                  <a:pt x="299479" y="141982"/>
                  <a:pt x="300800" y="141982"/>
                  <a:pt x="302121" y="144611"/>
                </a:cubicBezTo>
                <a:lnTo>
                  <a:pt x="320611" y="176163"/>
                </a:lnTo>
                <a:cubicBezTo>
                  <a:pt x="321932" y="177478"/>
                  <a:pt x="321932" y="180107"/>
                  <a:pt x="320611" y="181421"/>
                </a:cubicBezTo>
                <a:cubicBezTo>
                  <a:pt x="320611" y="181421"/>
                  <a:pt x="320611" y="181421"/>
                  <a:pt x="302121" y="214288"/>
                </a:cubicBezTo>
                <a:cubicBezTo>
                  <a:pt x="300800" y="215602"/>
                  <a:pt x="299479" y="216917"/>
                  <a:pt x="296838" y="216917"/>
                </a:cubicBezTo>
                <a:cubicBezTo>
                  <a:pt x="296838" y="216917"/>
                  <a:pt x="296838" y="216917"/>
                  <a:pt x="259857" y="216917"/>
                </a:cubicBezTo>
                <a:cubicBezTo>
                  <a:pt x="258536" y="216917"/>
                  <a:pt x="255894" y="215602"/>
                  <a:pt x="254574" y="214288"/>
                </a:cubicBezTo>
                <a:cubicBezTo>
                  <a:pt x="254574" y="214288"/>
                  <a:pt x="254574" y="214288"/>
                  <a:pt x="236083" y="181421"/>
                </a:cubicBezTo>
                <a:cubicBezTo>
                  <a:pt x="236083" y="180107"/>
                  <a:pt x="236083" y="177478"/>
                  <a:pt x="236083" y="176163"/>
                </a:cubicBezTo>
                <a:cubicBezTo>
                  <a:pt x="236083" y="176163"/>
                  <a:pt x="236083" y="176163"/>
                  <a:pt x="244008" y="164331"/>
                </a:cubicBezTo>
                <a:cubicBezTo>
                  <a:pt x="244008" y="164331"/>
                  <a:pt x="244008" y="164331"/>
                  <a:pt x="195140" y="136723"/>
                </a:cubicBezTo>
                <a:cubicBezTo>
                  <a:pt x="195140" y="136723"/>
                  <a:pt x="195140" y="136723"/>
                  <a:pt x="188536" y="148555"/>
                </a:cubicBezTo>
                <a:cubicBezTo>
                  <a:pt x="188536" y="149870"/>
                  <a:pt x="185895" y="151185"/>
                  <a:pt x="184574" y="151185"/>
                </a:cubicBezTo>
                <a:cubicBezTo>
                  <a:pt x="184574" y="151185"/>
                  <a:pt x="184574" y="151185"/>
                  <a:pt x="146272" y="151185"/>
                </a:cubicBezTo>
                <a:cubicBezTo>
                  <a:pt x="144951" y="151185"/>
                  <a:pt x="143631" y="149870"/>
                  <a:pt x="142310" y="148555"/>
                </a:cubicBezTo>
                <a:cubicBezTo>
                  <a:pt x="142310" y="148555"/>
                  <a:pt x="142310" y="148555"/>
                  <a:pt x="123819" y="115689"/>
                </a:cubicBezTo>
                <a:cubicBezTo>
                  <a:pt x="122499" y="114374"/>
                  <a:pt x="122499" y="111745"/>
                  <a:pt x="123819" y="110430"/>
                </a:cubicBezTo>
                <a:cubicBezTo>
                  <a:pt x="123819" y="110430"/>
                  <a:pt x="123819" y="110430"/>
                  <a:pt x="129102" y="99913"/>
                </a:cubicBezTo>
                <a:cubicBezTo>
                  <a:pt x="129102" y="99913"/>
                  <a:pt x="129102" y="99913"/>
                  <a:pt x="109291" y="88081"/>
                </a:cubicBezTo>
                <a:cubicBezTo>
                  <a:pt x="109291" y="88081"/>
                  <a:pt x="109291" y="88081"/>
                  <a:pt x="97404" y="107801"/>
                </a:cubicBezTo>
                <a:cubicBezTo>
                  <a:pt x="96084" y="109116"/>
                  <a:pt x="93442" y="111745"/>
                  <a:pt x="90801" y="111745"/>
                </a:cubicBezTo>
                <a:cubicBezTo>
                  <a:pt x="90801" y="111745"/>
                  <a:pt x="90801" y="111745"/>
                  <a:pt x="70989" y="111745"/>
                </a:cubicBezTo>
                <a:cubicBezTo>
                  <a:pt x="70989" y="111745"/>
                  <a:pt x="70989" y="111745"/>
                  <a:pt x="70989" y="224805"/>
                </a:cubicBezTo>
                <a:cubicBezTo>
                  <a:pt x="70989" y="224805"/>
                  <a:pt x="70989" y="224805"/>
                  <a:pt x="90801" y="224805"/>
                </a:cubicBezTo>
                <a:cubicBezTo>
                  <a:pt x="93442" y="224805"/>
                  <a:pt x="96084" y="227434"/>
                  <a:pt x="97404" y="228749"/>
                </a:cubicBezTo>
                <a:cubicBezTo>
                  <a:pt x="97404" y="228749"/>
                  <a:pt x="97404" y="228749"/>
                  <a:pt x="123819" y="274762"/>
                </a:cubicBezTo>
                <a:cubicBezTo>
                  <a:pt x="123819" y="274762"/>
                  <a:pt x="123819" y="274762"/>
                  <a:pt x="176649" y="274762"/>
                </a:cubicBezTo>
                <a:cubicBezTo>
                  <a:pt x="176649" y="274762"/>
                  <a:pt x="176649" y="274762"/>
                  <a:pt x="192498" y="245839"/>
                </a:cubicBezTo>
                <a:cubicBezTo>
                  <a:pt x="193819" y="244525"/>
                  <a:pt x="195140" y="243210"/>
                  <a:pt x="197781" y="243210"/>
                </a:cubicBezTo>
                <a:cubicBezTo>
                  <a:pt x="197781" y="243210"/>
                  <a:pt x="197781" y="243210"/>
                  <a:pt x="234762" y="243210"/>
                </a:cubicBezTo>
                <a:cubicBezTo>
                  <a:pt x="236083" y="243210"/>
                  <a:pt x="238725" y="244525"/>
                  <a:pt x="238725" y="245839"/>
                </a:cubicBezTo>
                <a:cubicBezTo>
                  <a:pt x="238725" y="245839"/>
                  <a:pt x="238725" y="245839"/>
                  <a:pt x="258536" y="278705"/>
                </a:cubicBezTo>
                <a:cubicBezTo>
                  <a:pt x="258536" y="280020"/>
                  <a:pt x="258536" y="282649"/>
                  <a:pt x="258536" y="283964"/>
                </a:cubicBezTo>
                <a:cubicBezTo>
                  <a:pt x="258536" y="283964"/>
                  <a:pt x="258536" y="283964"/>
                  <a:pt x="238725" y="316830"/>
                </a:cubicBezTo>
                <a:cubicBezTo>
                  <a:pt x="238725" y="318145"/>
                  <a:pt x="236083" y="319460"/>
                  <a:pt x="234762" y="319460"/>
                </a:cubicBezTo>
                <a:cubicBezTo>
                  <a:pt x="234762" y="319460"/>
                  <a:pt x="234762" y="319460"/>
                  <a:pt x="197781" y="319460"/>
                </a:cubicBezTo>
                <a:cubicBezTo>
                  <a:pt x="195140" y="319460"/>
                  <a:pt x="193819" y="318145"/>
                  <a:pt x="192498" y="316830"/>
                </a:cubicBezTo>
                <a:cubicBezTo>
                  <a:pt x="192498" y="316830"/>
                  <a:pt x="192498" y="316830"/>
                  <a:pt x="175329" y="285279"/>
                </a:cubicBezTo>
                <a:cubicBezTo>
                  <a:pt x="175329" y="285279"/>
                  <a:pt x="175329" y="285279"/>
                  <a:pt x="125140" y="285279"/>
                </a:cubicBezTo>
                <a:cubicBezTo>
                  <a:pt x="125140" y="285279"/>
                  <a:pt x="125140" y="285279"/>
                  <a:pt x="97404" y="332606"/>
                </a:cubicBezTo>
                <a:cubicBezTo>
                  <a:pt x="96084" y="335235"/>
                  <a:pt x="93442" y="336550"/>
                  <a:pt x="90801" y="336550"/>
                </a:cubicBezTo>
                <a:cubicBezTo>
                  <a:pt x="90801" y="336550"/>
                  <a:pt x="90801" y="336550"/>
                  <a:pt x="35329" y="336550"/>
                </a:cubicBezTo>
                <a:cubicBezTo>
                  <a:pt x="32688" y="336550"/>
                  <a:pt x="30046" y="335235"/>
                  <a:pt x="28725" y="332606"/>
                </a:cubicBezTo>
                <a:cubicBezTo>
                  <a:pt x="28725" y="332606"/>
                  <a:pt x="28725" y="332606"/>
                  <a:pt x="990" y="285279"/>
                </a:cubicBezTo>
                <a:cubicBezTo>
                  <a:pt x="-331" y="282649"/>
                  <a:pt x="-331" y="280020"/>
                  <a:pt x="990" y="277391"/>
                </a:cubicBezTo>
                <a:cubicBezTo>
                  <a:pt x="990" y="277391"/>
                  <a:pt x="990" y="277391"/>
                  <a:pt x="28725" y="228749"/>
                </a:cubicBezTo>
                <a:cubicBezTo>
                  <a:pt x="30046" y="227434"/>
                  <a:pt x="32688" y="224805"/>
                  <a:pt x="35329" y="224805"/>
                </a:cubicBezTo>
                <a:cubicBezTo>
                  <a:pt x="35329" y="224805"/>
                  <a:pt x="35329" y="224805"/>
                  <a:pt x="60423" y="224805"/>
                </a:cubicBezTo>
                <a:cubicBezTo>
                  <a:pt x="60423" y="224805"/>
                  <a:pt x="60423" y="224805"/>
                  <a:pt x="60423" y="111745"/>
                </a:cubicBezTo>
                <a:cubicBezTo>
                  <a:pt x="60423" y="111745"/>
                  <a:pt x="60423" y="111745"/>
                  <a:pt x="35329" y="111745"/>
                </a:cubicBezTo>
                <a:cubicBezTo>
                  <a:pt x="32688" y="111745"/>
                  <a:pt x="30046" y="109116"/>
                  <a:pt x="28725" y="107801"/>
                </a:cubicBezTo>
                <a:cubicBezTo>
                  <a:pt x="28725" y="107801"/>
                  <a:pt x="28725" y="107801"/>
                  <a:pt x="990" y="59159"/>
                </a:cubicBezTo>
                <a:cubicBezTo>
                  <a:pt x="-331" y="56530"/>
                  <a:pt x="-331" y="53901"/>
                  <a:pt x="990" y="51271"/>
                </a:cubicBezTo>
                <a:cubicBezTo>
                  <a:pt x="990" y="51271"/>
                  <a:pt x="990" y="51271"/>
                  <a:pt x="28725" y="3944"/>
                </a:cubicBezTo>
                <a:cubicBezTo>
                  <a:pt x="30046" y="1315"/>
                  <a:pt x="32688" y="0"/>
                  <a:pt x="353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矩形 31"/>
          <p:cNvSpPr/>
          <p:nvPr>
            <p:custDataLst>
              <p:tags r:id="rId2"/>
            </p:custDataLst>
          </p:nvPr>
        </p:nvSpPr>
        <p:spPr>
          <a:xfrm rot="10800000">
            <a:off x="6038458" y="1711221"/>
            <a:ext cx="249120" cy="59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charset="-122"/>
              <a:cs typeface="+mn-cs"/>
            </a:endParaRPr>
          </a:p>
        </p:txBody>
      </p:sp>
      <p:sp>
        <p:nvSpPr>
          <p:cNvPr id="33" name="like_97195"/>
          <p:cNvSpPr>
            <a:spLocks noChangeAspect="1"/>
          </p:cNvSpPr>
          <p:nvPr>
            <p:custDataLst>
              <p:tags r:id="rId3"/>
            </p:custDataLst>
          </p:nvPr>
        </p:nvSpPr>
        <p:spPr bwMode="auto">
          <a:xfrm>
            <a:off x="7382762" y="1255758"/>
            <a:ext cx="975021" cy="1048054"/>
          </a:xfrm>
          <a:custGeom>
            <a:avLst/>
            <a:gdLst>
              <a:gd name="T0" fmla="*/ 0 w 2667"/>
              <a:gd name="T1" fmla="*/ 1252 h 2871"/>
              <a:gd name="T2" fmla="*/ 695 w 2667"/>
              <a:gd name="T3" fmla="*/ 1252 h 2871"/>
              <a:gd name="T4" fmla="*/ 695 w 2667"/>
              <a:gd name="T5" fmla="*/ 2871 h 2871"/>
              <a:gd name="T6" fmla="*/ 0 w 2667"/>
              <a:gd name="T7" fmla="*/ 2871 h 2871"/>
              <a:gd name="T8" fmla="*/ 0 w 2667"/>
              <a:gd name="T9" fmla="*/ 1252 h 2871"/>
              <a:gd name="T10" fmla="*/ 2667 w 2667"/>
              <a:gd name="T11" fmla="*/ 1422 h 2871"/>
              <a:gd name="T12" fmla="*/ 2379 w 2667"/>
              <a:gd name="T13" fmla="*/ 1135 h 2871"/>
              <a:gd name="T14" fmla="*/ 1827 w 2667"/>
              <a:gd name="T15" fmla="*/ 1135 h 2871"/>
              <a:gd name="T16" fmla="*/ 1958 w 2667"/>
              <a:gd name="T17" fmla="*/ 800 h 2871"/>
              <a:gd name="T18" fmla="*/ 1996 w 2667"/>
              <a:gd name="T19" fmla="*/ 705 h 2871"/>
              <a:gd name="T20" fmla="*/ 1992 w 2667"/>
              <a:gd name="T21" fmla="*/ 678 h 2871"/>
              <a:gd name="T22" fmla="*/ 1911 w 2667"/>
              <a:gd name="T23" fmla="*/ 31 h 2871"/>
              <a:gd name="T24" fmla="*/ 1513 w 2667"/>
              <a:gd name="T25" fmla="*/ 0 h 2871"/>
              <a:gd name="T26" fmla="*/ 1367 w 2667"/>
              <a:gd name="T27" fmla="*/ 504 h 2871"/>
              <a:gd name="T28" fmla="*/ 977 w 2667"/>
              <a:gd name="T29" fmla="*/ 1136 h 2871"/>
              <a:gd name="T30" fmla="*/ 977 w 2667"/>
              <a:gd name="T31" fmla="*/ 2871 h 2871"/>
              <a:gd name="T32" fmla="*/ 2416 w 2667"/>
              <a:gd name="T33" fmla="*/ 2871 h 2871"/>
              <a:gd name="T34" fmla="*/ 2667 w 2667"/>
              <a:gd name="T35" fmla="*/ 1422 h 2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67" h="2871">
                <a:moveTo>
                  <a:pt x="0" y="1252"/>
                </a:moveTo>
                <a:lnTo>
                  <a:pt x="695" y="1252"/>
                </a:lnTo>
                <a:lnTo>
                  <a:pt x="695" y="2871"/>
                </a:lnTo>
                <a:lnTo>
                  <a:pt x="0" y="2871"/>
                </a:lnTo>
                <a:lnTo>
                  <a:pt x="0" y="1252"/>
                </a:lnTo>
                <a:close/>
                <a:moveTo>
                  <a:pt x="2667" y="1422"/>
                </a:moveTo>
                <a:cubicBezTo>
                  <a:pt x="2571" y="1327"/>
                  <a:pt x="2475" y="1231"/>
                  <a:pt x="2379" y="1135"/>
                </a:cubicBezTo>
                <a:lnTo>
                  <a:pt x="1827" y="1135"/>
                </a:lnTo>
                <a:lnTo>
                  <a:pt x="1958" y="800"/>
                </a:lnTo>
                <a:lnTo>
                  <a:pt x="1996" y="705"/>
                </a:lnTo>
                <a:lnTo>
                  <a:pt x="1992" y="678"/>
                </a:lnTo>
                <a:lnTo>
                  <a:pt x="1911" y="31"/>
                </a:lnTo>
                <a:lnTo>
                  <a:pt x="1513" y="0"/>
                </a:lnTo>
                <a:lnTo>
                  <a:pt x="1367" y="504"/>
                </a:lnTo>
                <a:lnTo>
                  <a:pt x="977" y="1136"/>
                </a:lnTo>
                <a:lnTo>
                  <a:pt x="977" y="2871"/>
                </a:lnTo>
                <a:lnTo>
                  <a:pt x="2416" y="2871"/>
                </a:lnTo>
                <a:lnTo>
                  <a:pt x="2667" y="1422"/>
                </a:lnTo>
                <a:close/>
              </a:path>
            </a:pathLst>
          </a:custGeom>
          <a:solidFill>
            <a:schemeClr val="accent6"/>
          </a:solidFill>
          <a:ln>
            <a:noFill/>
          </a:ln>
        </p:spPr>
      </p:sp>
      <p:sp>
        <p:nvSpPr>
          <p:cNvPr id="36" name="矩形 35"/>
          <p:cNvSpPr/>
          <p:nvPr>
            <p:custDataLst>
              <p:tags r:id="rId4"/>
            </p:custDataLst>
          </p:nvPr>
        </p:nvSpPr>
        <p:spPr>
          <a:xfrm>
            <a:off x="6277260" y="1711221"/>
            <a:ext cx="1104852" cy="59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charset="-122"/>
              <a:cs typeface="+mn-cs"/>
            </a:endParaRPr>
          </a:p>
        </p:txBody>
      </p:sp>
      <p:sp>
        <p:nvSpPr>
          <p:cNvPr id="11" name="ValueBack1"/>
          <p:cNvSpPr/>
          <p:nvPr>
            <p:custDataLst>
              <p:tags r:id="rId5"/>
            </p:custDataLst>
          </p:nvPr>
        </p:nvSpPr>
        <p:spPr>
          <a:xfrm>
            <a:off x="4740324" y="1319698"/>
            <a:ext cx="1436819" cy="1436819"/>
          </a:xfrm>
          <a:prstGeom prst="ellipse">
            <a:avLst/>
          </a:prstGeom>
          <a:solidFill>
            <a:schemeClr val="accent6"/>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charset="-122"/>
              <a:cs typeface="+mn-cs"/>
            </a:endParaRPr>
          </a:p>
        </p:txBody>
      </p:sp>
      <p:sp>
        <p:nvSpPr>
          <p:cNvPr id="12" name="IconShape1"/>
          <p:cNvSpPr/>
          <p:nvPr>
            <p:custDataLst>
              <p:tags r:id="rId6"/>
            </p:custDataLst>
          </p:nvPr>
        </p:nvSpPr>
        <p:spPr bwMode="auto">
          <a:xfrm>
            <a:off x="5090376" y="1670580"/>
            <a:ext cx="736715" cy="735056"/>
          </a:xfrm>
          <a:custGeom>
            <a:avLst/>
            <a:gdLst>
              <a:gd name="connsiteX0" fmla="*/ 175252 w 618061"/>
              <a:gd name="connsiteY0" fmla="*/ 373064 h 616669"/>
              <a:gd name="connsiteX1" fmla="*/ 290741 w 618061"/>
              <a:gd name="connsiteY1" fmla="*/ 444462 h 616669"/>
              <a:gd name="connsiteX2" fmla="*/ 442810 w 618061"/>
              <a:gd name="connsiteY2" fmla="*/ 373064 h 616669"/>
              <a:gd name="connsiteX3" fmla="*/ 470506 w 618061"/>
              <a:gd name="connsiteY3" fmla="*/ 391304 h 616669"/>
              <a:gd name="connsiteX4" fmla="*/ 308508 w 618061"/>
              <a:gd name="connsiteY4" fmla="*/ 478858 h 616669"/>
              <a:gd name="connsiteX5" fmla="*/ 286560 w 618061"/>
              <a:gd name="connsiteY5" fmla="*/ 477816 h 616669"/>
              <a:gd name="connsiteX6" fmla="*/ 147555 w 618061"/>
              <a:gd name="connsiteY6" fmla="*/ 391304 h 616669"/>
              <a:gd name="connsiteX7" fmla="*/ 175252 w 618061"/>
              <a:gd name="connsiteY7" fmla="*/ 373064 h 616669"/>
              <a:gd name="connsiteX8" fmla="*/ 413867 w 618061"/>
              <a:gd name="connsiteY8" fmla="*/ 206020 h 616669"/>
              <a:gd name="connsiteX9" fmla="*/ 480250 w 618061"/>
              <a:gd name="connsiteY9" fmla="*/ 271446 h 616669"/>
              <a:gd name="connsiteX10" fmla="*/ 446797 w 618061"/>
              <a:gd name="connsiteY10" fmla="*/ 271446 h 616669"/>
              <a:gd name="connsiteX11" fmla="*/ 413867 w 618061"/>
              <a:gd name="connsiteY11" fmla="*/ 239252 h 616669"/>
              <a:gd name="connsiteX12" fmla="*/ 381460 w 618061"/>
              <a:gd name="connsiteY12" fmla="*/ 271446 h 616669"/>
              <a:gd name="connsiteX13" fmla="*/ 348007 w 618061"/>
              <a:gd name="connsiteY13" fmla="*/ 271446 h 616669"/>
              <a:gd name="connsiteX14" fmla="*/ 413867 w 618061"/>
              <a:gd name="connsiteY14" fmla="*/ 206020 h 616669"/>
              <a:gd name="connsiteX15" fmla="*/ 203495 w 618061"/>
              <a:gd name="connsiteY15" fmla="*/ 206020 h 616669"/>
              <a:gd name="connsiteX16" fmla="*/ 268662 w 618061"/>
              <a:gd name="connsiteY16" fmla="*/ 271446 h 616669"/>
              <a:gd name="connsiteX17" fmla="*/ 235562 w 618061"/>
              <a:gd name="connsiteY17" fmla="*/ 271446 h 616669"/>
              <a:gd name="connsiteX18" fmla="*/ 203495 w 618061"/>
              <a:gd name="connsiteY18" fmla="*/ 239252 h 616669"/>
              <a:gd name="connsiteX19" fmla="*/ 170912 w 618061"/>
              <a:gd name="connsiteY19" fmla="*/ 271446 h 616669"/>
              <a:gd name="connsiteX20" fmla="*/ 137811 w 618061"/>
              <a:gd name="connsiteY20" fmla="*/ 271446 h 616669"/>
              <a:gd name="connsiteX21" fmla="*/ 203495 w 618061"/>
              <a:gd name="connsiteY21" fmla="*/ 206020 h 616669"/>
              <a:gd name="connsiteX22" fmla="*/ 309031 w 618061"/>
              <a:gd name="connsiteY22" fmla="*/ 33333 h 616669"/>
              <a:gd name="connsiteX23" fmla="*/ 33408 w 618061"/>
              <a:gd name="connsiteY23" fmla="*/ 308334 h 616669"/>
              <a:gd name="connsiteX24" fmla="*/ 64729 w 618061"/>
              <a:gd name="connsiteY24" fmla="*/ 435939 h 616669"/>
              <a:gd name="connsiteX25" fmla="*/ 114842 w 618061"/>
              <a:gd name="connsiteY25" fmla="*/ 503127 h 616669"/>
              <a:gd name="connsiteX26" fmla="*/ 309031 w 618061"/>
              <a:gd name="connsiteY26" fmla="*/ 583336 h 616669"/>
              <a:gd name="connsiteX27" fmla="*/ 584653 w 618061"/>
              <a:gd name="connsiteY27" fmla="*/ 308334 h 616669"/>
              <a:gd name="connsiteX28" fmla="*/ 557508 w 618061"/>
              <a:gd name="connsiteY28" fmla="*/ 189584 h 616669"/>
              <a:gd name="connsiteX29" fmla="*/ 495911 w 618061"/>
              <a:gd name="connsiteY29" fmla="*/ 106250 h 616669"/>
              <a:gd name="connsiteX30" fmla="*/ 309031 w 618061"/>
              <a:gd name="connsiteY30" fmla="*/ 33333 h 616669"/>
              <a:gd name="connsiteX31" fmla="*/ 309031 w 618061"/>
              <a:gd name="connsiteY31" fmla="*/ 0 h 616669"/>
              <a:gd name="connsiteX32" fmla="*/ 618061 w 618061"/>
              <a:gd name="connsiteY32" fmla="*/ 308334 h 616669"/>
              <a:gd name="connsiteX33" fmla="*/ 309031 w 618061"/>
              <a:gd name="connsiteY33" fmla="*/ 616669 h 616669"/>
              <a:gd name="connsiteX34" fmla="*/ 0 w 618061"/>
              <a:gd name="connsiteY34" fmla="*/ 308334 h 616669"/>
              <a:gd name="connsiteX35" fmla="*/ 309031 w 618061"/>
              <a:gd name="connsiteY35" fmla="*/ 0 h 61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18061" h="616669">
                <a:moveTo>
                  <a:pt x="175252" y="373064"/>
                </a:moveTo>
                <a:cubicBezTo>
                  <a:pt x="200858" y="412151"/>
                  <a:pt x="244232" y="439251"/>
                  <a:pt x="290741" y="444462"/>
                </a:cubicBezTo>
                <a:cubicBezTo>
                  <a:pt x="350314" y="451237"/>
                  <a:pt x="409888" y="423095"/>
                  <a:pt x="442810" y="373064"/>
                </a:cubicBezTo>
                <a:cubicBezTo>
                  <a:pt x="442810" y="373064"/>
                  <a:pt x="442810" y="373064"/>
                  <a:pt x="470506" y="391304"/>
                </a:cubicBezTo>
                <a:cubicBezTo>
                  <a:pt x="434971" y="446026"/>
                  <a:pt x="373307" y="478858"/>
                  <a:pt x="308508" y="478858"/>
                </a:cubicBezTo>
                <a:cubicBezTo>
                  <a:pt x="301192" y="478858"/>
                  <a:pt x="293876" y="478337"/>
                  <a:pt x="286560" y="477816"/>
                </a:cubicBezTo>
                <a:cubicBezTo>
                  <a:pt x="230645" y="471041"/>
                  <a:pt x="178387" y="438729"/>
                  <a:pt x="147555" y="391304"/>
                </a:cubicBezTo>
                <a:cubicBezTo>
                  <a:pt x="147555" y="391304"/>
                  <a:pt x="147555" y="391304"/>
                  <a:pt x="175252" y="373064"/>
                </a:cubicBezTo>
                <a:close/>
                <a:moveTo>
                  <a:pt x="413867" y="206020"/>
                </a:moveTo>
                <a:cubicBezTo>
                  <a:pt x="450456" y="206020"/>
                  <a:pt x="480250" y="234060"/>
                  <a:pt x="480250" y="271446"/>
                </a:cubicBezTo>
                <a:cubicBezTo>
                  <a:pt x="480250" y="271446"/>
                  <a:pt x="480250" y="271446"/>
                  <a:pt x="446797" y="271446"/>
                </a:cubicBezTo>
                <a:cubicBezTo>
                  <a:pt x="446797" y="252753"/>
                  <a:pt x="432162" y="239252"/>
                  <a:pt x="413867" y="239252"/>
                </a:cubicBezTo>
                <a:cubicBezTo>
                  <a:pt x="396096" y="239252"/>
                  <a:pt x="381460" y="252753"/>
                  <a:pt x="381460" y="271446"/>
                </a:cubicBezTo>
                <a:cubicBezTo>
                  <a:pt x="381460" y="271446"/>
                  <a:pt x="381460" y="271446"/>
                  <a:pt x="348007" y="271446"/>
                </a:cubicBezTo>
                <a:cubicBezTo>
                  <a:pt x="348007" y="234060"/>
                  <a:pt x="377801" y="206020"/>
                  <a:pt x="413867" y="206020"/>
                </a:cubicBezTo>
                <a:close/>
                <a:moveTo>
                  <a:pt x="203495" y="206020"/>
                </a:moveTo>
                <a:cubicBezTo>
                  <a:pt x="239182" y="206020"/>
                  <a:pt x="268662" y="234060"/>
                  <a:pt x="268662" y="271446"/>
                </a:cubicBezTo>
                <a:cubicBezTo>
                  <a:pt x="268662" y="271446"/>
                  <a:pt x="268662" y="271446"/>
                  <a:pt x="235562" y="271446"/>
                </a:cubicBezTo>
                <a:cubicBezTo>
                  <a:pt x="235562" y="252753"/>
                  <a:pt x="221080" y="239252"/>
                  <a:pt x="203495" y="239252"/>
                </a:cubicBezTo>
                <a:cubicBezTo>
                  <a:pt x="185393" y="239252"/>
                  <a:pt x="170912" y="252753"/>
                  <a:pt x="170912" y="271446"/>
                </a:cubicBezTo>
                <a:cubicBezTo>
                  <a:pt x="170912" y="271446"/>
                  <a:pt x="170912" y="271446"/>
                  <a:pt x="137811" y="271446"/>
                </a:cubicBezTo>
                <a:cubicBezTo>
                  <a:pt x="137811" y="234060"/>
                  <a:pt x="167292" y="206020"/>
                  <a:pt x="203495" y="206020"/>
                </a:cubicBezTo>
                <a:close/>
                <a:moveTo>
                  <a:pt x="309031" y="33333"/>
                </a:moveTo>
                <a:cubicBezTo>
                  <a:pt x="157126" y="33333"/>
                  <a:pt x="33408" y="156771"/>
                  <a:pt x="33408" y="308334"/>
                </a:cubicBezTo>
                <a:cubicBezTo>
                  <a:pt x="33408" y="354168"/>
                  <a:pt x="44893" y="397397"/>
                  <a:pt x="64729" y="435939"/>
                </a:cubicBezTo>
                <a:cubicBezTo>
                  <a:pt x="77779" y="460939"/>
                  <a:pt x="95006" y="483335"/>
                  <a:pt x="114842" y="503127"/>
                </a:cubicBezTo>
                <a:cubicBezTo>
                  <a:pt x="164434" y="552606"/>
                  <a:pt x="233339" y="583336"/>
                  <a:pt x="309031" y="583336"/>
                </a:cubicBezTo>
                <a:cubicBezTo>
                  <a:pt x="460936" y="583336"/>
                  <a:pt x="584653" y="459898"/>
                  <a:pt x="584653" y="308334"/>
                </a:cubicBezTo>
                <a:cubicBezTo>
                  <a:pt x="584653" y="266147"/>
                  <a:pt x="574734" y="225522"/>
                  <a:pt x="557508" y="189584"/>
                </a:cubicBezTo>
                <a:cubicBezTo>
                  <a:pt x="542370" y="158334"/>
                  <a:pt x="521489" y="130209"/>
                  <a:pt x="495911" y="106250"/>
                </a:cubicBezTo>
                <a:cubicBezTo>
                  <a:pt x="446842" y="60938"/>
                  <a:pt x="381068" y="33333"/>
                  <a:pt x="309031" y="33333"/>
                </a:cubicBezTo>
                <a:close/>
                <a:moveTo>
                  <a:pt x="309031" y="0"/>
                </a:moveTo>
                <a:cubicBezTo>
                  <a:pt x="479206" y="0"/>
                  <a:pt x="618061" y="138542"/>
                  <a:pt x="618061" y="308334"/>
                </a:cubicBezTo>
                <a:cubicBezTo>
                  <a:pt x="618061" y="478127"/>
                  <a:pt x="479206" y="616669"/>
                  <a:pt x="309031" y="616669"/>
                </a:cubicBezTo>
                <a:cubicBezTo>
                  <a:pt x="138855" y="616669"/>
                  <a:pt x="0" y="478127"/>
                  <a:pt x="0" y="308334"/>
                </a:cubicBezTo>
                <a:cubicBezTo>
                  <a:pt x="0" y="138542"/>
                  <a:pt x="138855" y="0"/>
                  <a:pt x="30903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等线" panose="02010600030101010101" charset="-122"/>
              <a:cs typeface="+mn-cs"/>
            </a:endParaRPr>
          </a:p>
        </p:txBody>
      </p:sp>
      <p:sp>
        <p:nvSpPr>
          <p:cNvPr id="28" name="文本框 27"/>
          <p:cNvSpPr txBox="1"/>
          <p:nvPr>
            <p:custDataLst>
              <p:tags r:id="rId7"/>
            </p:custDataLst>
          </p:nvPr>
        </p:nvSpPr>
        <p:spPr>
          <a:xfrm>
            <a:off x="-248487" y="990739"/>
            <a:ext cx="2040431" cy="928945"/>
          </a:xfrm>
          <a:prstGeom prst="rect">
            <a:avLst/>
          </a:prstGeom>
          <a:noFill/>
        </p:spPr>
        <p:txBody>
          <a:bodyPr wrap="square" rtlCol="0">
            <a:norm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a:ln>
                  <a:noFill/>
                </a:ln>
                <a:solidFill>
                  <a:schemeClr val="accent6"/>
                </a:solidFill>
                <a:effectLst/>
                <a:uLnTx/>
                <a:uFillTx/>
                <a:latin typeface="微软雅黑" panose="020B0503020204020204" pitchFamily="34" charset="-122"/>
                <a:ea typeface="微软雅黑" panose="020B0503020204020204" pitchFamily="34" charset="-122"/>
                <a:cs typeface="+mn-cs"/>
              </a:rPr>
              <a:t>亮点</a:t>
            </a:r>
            <a:endParaRPr kumimoji="0" lang="zh-CN" altLang="en-US" sz="3600" b="1" i="0" u="none" strike="noStrike" kern="1200" cap="none" spc="0" normalizeH="0" baseline="0" noProof="0">
              <a:ln>
                <a:noFill/>
              </a:ln>
              <a:solidFill>
                <a:schemeClr val="accent6"/>
              </a:solidFill>
              <a:effectLst/>
              <a:uLnTx/>
              <a:uFillTx/>
              <a:latin typeface="微软雅黑" panose="020B0503020204020204" pitchFamily="34" charset="-122"/>
              <a:ea typeface="微软雅黑" panose="020B0503020204020204" pitchFamily="34" charset="-122"/>
              <a:cs typeface="+mn-cs"/>
            </a:endParaRPr>
          </a:p>
        </p:txBody>
      </p:sp>
      <p:sp>
        <p:nvSpPr>
          <p:cNvPr id="50" name="矩形 49"/>
          <p:cNvSpPr/>
          <p:nvPr>
            <p:custDataLst>
              <p:tags r:id="rId8"/>
            </p:custDataLst>
          </p:nvPr>
        </p:nvSpPr>
        <p:spPr>
          <a:xfrm>
            <a:off x="5645511" y="4554504"/>
            <a:ext cx="249120" cy="592590"/>
          </a:xfrm>
          <a:prstGeom prst="rect">
            <a:avLst/>
          </a:prstGeom>
          <a:solidFill>
            <a:srgbClr val="4B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charset="-122"/>
              <a:cs typeface="+mn-cs"/>
            </a:endParaRPr>
          </a:p>
        </p:txBody>
      </p:sp>
      <p:sp>
        <p:nvSpPr>
          <p:cNvPr id="51" name="like_97195"/>
          <p:cNvSpPr>
            <a:spLocks noChangeAspect="1"/>
          </p:cNvSpPr>
          <p:nvPr>
            <p:custDataLst>
              <p:tags r:id="rId9"/>
            </p:custDataLst>
          </p:nvPr>
        </p:nvSpPr>
        <p:spPr bwMode="auto">
          <a:xfrm rot="10800000">
            <a:off x="3355355" y="4554504"/>
            <a:ext cx="975021" cy="1048054"/>
          </a:xfrm>
          <a:custGeom>
            <a:avLst/>
            <a:gdLst>
              <a:gd name="T0" fmla="*/ 0 w 2667"/>
              <a:gd name="T1" fmla="*/ 1252 h 2871"/>
              <a:gd name="T2" fmla="*/ 695 w 2667"/>
              <a:gd name="T3" fmla="*/ 1252 h 2871"/>
              <a:gd name="T4" fmla="*/ 695 w 2667"/>
              <a:gd name="T5" fmla="*/ 2871 h 2871"/>
              <a:gd name="T6" fmla="*/ 0 w 2667"/>
              <a:gd name="T7" fmla="*/ 2871 h 2871"/>
              <a:gd name="T8" fmla="*/ 0 w 2667"/>
              <a:gd name="T9" fmla="*/ 1252 h 2871"/>
              <a:gd name="T10" fmla="*/ 2667 w 2667"/>
              <a:gd name="T11" fmla="*/ 1422 h 2871"/>
              <a:gd name="T12" fmla="*/ 2379 w 2667"/>
              <a:gd name="T13" fmla="*/ 1135 h 2871"/>
              <a:gd name="T14" fmla="*/ 1827 w 2667"/>
              <a:gd name="T15" fmla="*/ 1135 h 2871"/>
              <a:gd name="T16" fmla="*/ 1958 w 2667"/>
              <a:gd name="T17" fmla="*/ 800 h 2871"/>
              <a:gd name="T18" fmla="*/ 1996 w 2667"/>
              <a:gd name="T19" fmla="*/ 705 h 2871"/>
              <a:gd name="T20" fmla="*/ 1992 w 2667"/>
              <a:gd name="T21" fmla="*/ 678 h 2871"/>
              <a:gd name="T22" fmla="*/ 1911 w 2667"/>
              <a:gd name="T23" fmla="*/ 31 h 2871"/>
              <a:gd name="T24" fmla="*/ 1513 w 2667"/>
              <a:gd name="T25" fmla="*/ 0 h 2871"/>
              <a:gd name="T26" fmla="*/ 1367 w 2667"/>
              <a:gd name="T27" fmla="*/ 504 h 2871"/>
              <a:gd name="T28" fmla="*/ 977 w 2667"/>
              <a:gd name="T29" fmla="*/ 1136 h 2871"/>
              <a:gd name="T30" fmla="*/ 977 w 2667"/>
              <a:gd name="T31" fmla="*/ 2871 h 2871"/>
              <a:gd name="T32" fmla="*/ 2416 w 2667"/>
              <a:gd name="T33" fmla="*/ 2871 h 2871"/>
              <a:gd name="T34" fmla="*/ 2667 w 2667"/>
              <a:gd name="T35" fmla="*/ 1422 h 2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67" h="2871">
                <a:moveTo>
                  <a:pt x="0" y="1252"/>
                </a:moveTo>
                <a:lnTo>
                  <a:pt x="695" y="1252"/>
                </a:lnTo>
                <a:lnTo>
                  <a:pt x="695" y="2871"/>
                </a:lnTo>
                <a:lnTo>
                  <a:pt x="0" y="2871"/>
                </a:lnTo>
                <a:lnTo>
                  <a:pt x="0" y="1252"/>
                </a:lnTo>
                <a:close/>
                <a:moveTo>
                  <a:pt x="2667" y="1422"/>
                </a:moveTo>
                <a:cubicBezTo>
                  <a:pt x="2571" y="1327"/>
                  <a:pt x="2475" y="1231"/>
                  <a:pt x="2379" y="1135"/>
                </a:cubicBezTo>
                <a:lnTo>
                  <a:pt x="1827" y="1135"/>
                </a:lnTo>
                <a:lnTo>
                  <a:pt x="1958" y="800"/>
                </a:lnTo>
                <a:lnTo>
                  <a:pt x="1996" y="705"/>
                </a:lnTo>
                <a:lnTo>
                  <a:pt x="1992" y="678"/>
                </a:lnTo>
                <a:lnTo>
                  <a:pt x="1911" y="31"/>
                </a:lnTo>
                <a:lnTo>
                  <a:pt x="1513" y="0"/>
                </a:lnTo>
                <a:lnTo>
                  <a:pt x="1367" y="504"/>
                </a:lnTo>
                <a:lnTo>
                  <a:pt x="977" y="1136"/>
                </a:lnTo>
                <a:lnTo>
                  <a:pt x="977" y="2871"/>
                </a:lnTo>
                <a:lnTo>
                  <a:pt x="2416" y="2871"/>
                </a:lnTo>
                <a:lnTo>
                  <a:pt x="2667" y="1422"/>
                </a:lnTo>
                <a:close/>
              </a:path>
            </a:pathLst>
          </a:custGeom>
          <a:solidFill>
            <a:srgbClr val="4BA5A5"/>
          </a:solidFill>
          <a:ln>
            <a:noFill/>
          </a:ln>
        </p:spPr>
      </p:sp>
      <p:sp>
        <p:nvSpPr>
          <p:cNvPr id="52" name="矩形 51"/>
          <p:cNvSpPr/>
          <p:nvPr>
            <p:custDataLst>
              <p:tags r:id="rId10"/>
            </p:custDataLst>
          </p:nvPr>
        </p:nvSpPr>
        <p:spPr>
          <a:xfrm>
            <a:off x="4319332" y="4554505"/>
            <a:ext cx="1325822" cy="592590"/>
          </a:xfrm>
          <a:prstGeom prst="rect">
            <a:avLst/>
          </a:prstGeom>
          <a:solidFill>
            <a:srgbClr val="4B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charset="-122"/>
              <a:cs typeface="+mn-cs"/>
            </a:endParaRPr>
          </a:p>
        </p:txBody>
      </p:sp>
      <p:sp>
        <p:nvSpPr>
          <p:cNvPr id="48" name="ValueBack1"/>
          <p:cNvSpPr/>
          <p:nvPr>
            <p:custDataLst>
              <p:tags r:id="rId11"/>
            </p:custDataLst>
          </p:nvPr>
        </p:nvSpPr>
        <p:spPr>
          <a:xfrm rot="10800000">
            <a:off x="5755945" y="4101798"/>
            <a:ext cx="1436819" cy="1436819"/>
          </a:xfrm>
          <a:prstGeom prst="ellipse">
            <a:avLst/>
          </a:prstGeom>
          <a:solidFill>
            <a:srgbClr val="4BA5A5"/>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等线" panose="02010600030101010101" charset="-122"/>
              <a:cs typeface="+mn-cs"/>
            </a:endParaRPr>
          </a:p>
        </p:txBody>
      </p:sp>
      <p:sp>
        <p:nvSpPr>
          <p:cNvPr id="16" name="IconShape2"/>
          <p:cNvSpPr/>
          <p:nvPr>
            <p:custDataLst>
              <p:tags r:id="rId12"/>
            </p:custDataLst>
          </p:nvPr>
        </p:nvSpPr>
        <p:spPr bwMode="auto">
          <a:xfrm>
            <a:off x="6107655" y="4453509"/>
            <a:ext cx="733397" cy="733397"/>
          </a:xfrm>
          <a:custGeom>
            <a:avLst/>
            <a:gdLst>
              <a:gd name="connsiteX0" fmla="*/ 307639 w 615277"/>
              <a:gd name="connsiteY0" fmla="*/ 374456 h 615277"/>
              <a:gd name="connsiteX1" fmla="*/ 437665 w 615277"/>
              <a:gd name="connsiteY1" fmla="*/ 432701 h 615277"/>
              <a:gd name="connsiteX2" fmla="*/ 436415 w 615277"/>
              <a:gd name="connsiteY2" fmla="*/ 451558 h 615277"/>
              <a:gd name="connsiteX3" fmla="*/ 427663 w 615277"/>
              <a:gd name="connsiteY3" fmla="*/ 454910 h 615277"/>
              <a:gd name="connsiteX4" fmla="*/ 417661 w 615277"/>
              <a:gd name="connsiteY4" fmla="*/ 450301 h 615277"/>
              <a:gd name="connsiteX5" fmla="*/ 307639 w 615277"/>
              <a:gd name="connsiteY5" fmla="*/ 401274 h 615277"/>
              <a:gd name="connsiteX6" fmla="*/ 197617 w 615277"/>
              <a:gd name="connsiteY6" fmla="*/ 450301 h 615277"/>
              <a:gd name="connsiteX7" fmla="*/ 178863 w 615277"/>
              <a:gd name="connsiteY7" fmla="*/ 451558 h 615277"/>
              <a:gd name="connsiteX8" fmla="*/ 177613 w 615277"/>
              <a:gd name="connsiteY8" fmla="*/ 432701 h 615277"/>
              <a:gd name="connsiteX9" fmla="*/ 307639 w 615277"/>
              <a:gd name="connsiteY9" fmla="*/ 374456 h 615277"/>
              <a:gd name="connsiteX10" fmla="*/ 414129 w 615277"/>
              <a:gd name="connsiteY10" fmla="*/ 241286 h 615277"/>
              <a:gd name="connsiteX11" fmla="*/ 400905 w 615277"/>
              <a:gd name="connsiteY11" fmla="*/ 254742 h 615277"/>
              <a:gd name="connsiteX12" fmla="*/ 414129 w 615277"/>
              <a:gd name="connsiteY12" fmla="*/ 268198 h 615277"/>
              <a:gd name="connsiteX13" fmla="*/ 427354 w 615277"/>
              <a:gd name="connsiteY13" fmla="*/ 254742 h 615277"/>
              <a:gd name="connsiteX14" fmla="*/ 414129 w 615277"/>
              <a:gd name="connsiteY14" fmla="*/ 241286 h 615277"/>
              <a:gd name="connsiteX15" fmla="*/ 200453 w 615277"/>
              <a:gd name="connsiteY15" fmla="*/ 241286 h 615277"/>
              <a:gd name="connsiteX16" fmla="*/ 186997 w 615277"/>
              <a:gd name="connsiteY16" fmla="*/ 254742 h 615277"/>
              <a:gd name="connsiteX17" fmla="*/ 200453 w 615277"/>
              <a:gd name="connsiteY17" fmla="*/ 268198 h 615277"/>
              <a:gd name="connsiteX18" fmla="*/ 213910 w 615277"/>
              <a:gd name="connsiteY18" fmla="*/ 254742 h 615277"/>
              <a:gd name="connsiteX19" fmla="*/ 200453 w 615277"/>
              <a:gd name="connsiteY19" fmla="*/ 241286 h 615277"/>
              <a:gd name="connsiteX20" fmla="*/ 414129 w 615277"/>
              <a:gd name="connsiteY20" fmla="*/ 214373 h 615277"/>
              <a:gd name="connsiteX21" fmla="*/ 453802 w 615277"/>
              <a:gd name="connsiteY21" fmla="*/ 254742 h 615277"/>
              <a:gd name="connsiteX22" fmla="*/ 414129 w 615277"/>
              <a:gd name="connsiteY22" fmla="*/ 295111 h 615277"/>
              <a:gd name="connsiteX23" fmla="*/ 374456 w 615277"/>
              <a:gd name="connsiteY23" fmla="*/ 254742 h 615277"/>
              <a:gd name="connsiteX24" fmla="*/ 414129 w 615277"/>
              <a:gd name="connsiteY24" fmla="*/ 214373 h 615277"/>
              <a:gd name="connsiteX25" fmla="*/ 200453 w 615277"/>
              <a:gd name="connsiteY25" fmla="*/ 214373 h 615277"/>
              <a:gd name="connsiteX26" fmla="*/ 240822 w 615277"/>
              <a:gd name="connsiteY26" fmla="*/ 254742 h 615277"/>
              <a:gd name="connsiteX27" fmla="*/ 200453 w 615277"/>
              <a:gd name="connsiteY27" fmla="*/ 295111 h 615277"/>
              <a:gd name="connsiteX28" fmla="*/ 160084 w 615277"/>
              <a:gd name="connsiteY28" fmla="*/ 254742 h 615277"/>
              <a:gd name="connsiteX29" fmla="*/ 200453 w 615277"/>
              <a:gd name="connsiteY29" fmla="*/ 214373 h 615277"/>
              <a:gd name="connsiteX30" fmla="*/ 307639 w 615277"/>
              <a:gd name="connsiteY30" fmla="*/ 26751 h 615277"/>
              <a:gd name="connsiteX31" fmla="*/ 26751 w 615277"/>
              <a:gd name="connsiteY31" fmla="*/ 307638 h 615277"/>
              <a:gd name="connsiteX32" fmla="*/ 307639 w 615277"/>
              <a:gd name="connsiteY32" fmla="*/ 588526 h 615277"/>
              <a:gd name="connsiteX33" fmla="*/ 588526 w 615277"/>
              <a:gd name="connsiteY33" fmla="*/ 307638 h 615277"/>
              <a:gd name="connsiteX34" fmla="*/ 307639 w 615277"/>
              <a:gd name="connsiteY34" fmla="*/ 26751 h 615277"/>
              <a:gd name="connsiteX35" fmla="*/ 307639 w 615277"/>
              <a:gd name="connsiteY35" fmla="*/ 0 h 615277"/>
              <a:gd name="connsiteX36" fmla="*/ 615277 w 615277"/>
              <a:gd name="connsiteY36" fmla="*/ 307638 h 615277"/>
              <a:gd name="connsiteX37" fmla="*/ 307639 w 615277"/>
              <a:gd name="connsiteY37" fmla="*/ 615277 h 615277"/>
              <a:gd name="connsiteX38" fmla="*/ 0 w 615277"/>
              <a:gd name="connsiteY38" fmla="*/ 307638 h 615277"/>
              <a:gd name="connsiteX39" fmla="*/ 307639 w 615277"/>
              <a:gd name="connsiteY39" fmla="*/ 0 h 6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5277" h="615277">
                <a:moveTo>
                  <a:pt x="307639" y="374456"/>
                </a:moveTo>
                <a:cubicBezTo>
                  <a:pt x="357232" y="374456"/>
                  <a:pt x="404742" y="395827"/>
                  <a:pt x="437665" y="432701"/>
                </a:cubicBezTo>
                <a:cubicBezTo>
                  <a:pt x="442666" y="438149"/>
                  <a:pt x="441833" y="446529"/>
                  <a:pt x="436415" y="451558"/>
                </a:cubicBezTo>
                <a:cubicBezTo>
                  <a:pt x="433914" y="453653"/>
                  <a:pt x="430997" y="454910"/>
                  <a:pt x="427663" y="454910"/>
                </a:cubicBezTo>
                <a:cubicBezTo>
                  <a:pt x="423912" y="454910"/>
                  <a:pt x="420162" y="453234"/>
                  <a:pt x="417661" y="450301"/>
                </a:cubicBezTo>
                <a:cubicBezTo>
                  <a:pt x="389739" y="419292"/>
                  <a:pt x="349731" y="401274"/>
                  <a:pt x="307639" y="401274"/>
                </a:cubicBezTo>
                <a:cubicBezTo>
                  <a:pt x="265547" y="401274"/>
                  <a:pt x="225539" y="419292"/>
                  <a:pt x="197617" y="450301"/>
                </a:cubicBezTo>
                <a:cubicBezTo>
                  <a:pt x="192616" y="455748"/>
                  <a:pt x="184281" y="456586"/>
                  <a:pt x="178863" y="451558"/>
                </a:cubicBezTo>
                <a:cubicBezTo>
                  <a:pt x="173446" y="446529"/>
                  <a:pt x="172612" y="438149"/>
                  <a:pt x="177613" y="432701"/>
                </a:cubicBezTo>
                <a:cubicBezTo>
                  <a:pt x="210536" y="395827"/>
                  <a:pt x="258046" y="374456"/>
                  <a:pt x="307639" y="374456"/>
                </a:cubicBezTo>
                <a:close/>
                <a:moveTo>
                  <a:pt x="414129" y="241286"/>
                </a:moveTo>
                <a:cubicBezTo>
                  <a:pt x="406691" y="241286"/>
                  <a:pt x="400905" y="247173"/>
                  <a:pt x="400905" y="254742"/>
                </a:cubicBezTo>
                <a:cubicBezTo>
                  <a:pt x="400905" y="262311"/>
                  <a:pt x="406691" y="268198"/>
                  <a:pt x="414129" y="268198"/>
                </a:cubicBezTo>
                <a:cubicBezTo>
                  <a:pt x="421568" y="268198"/>
                  <a:pt x="427354" y="262311"/>
                  <a:pt x="427354" y="254742"/>
                </a:cubicBezTo>
                <a:cubicBezTo>
                  <a:pt x="427354" y="247173"/>
                  <a:pt x="421568" y="241286"/>
                  <a:pt x="414129" y="241286"/>
                </a:cubicBezTo>
                <a:close/>
                <a:moveTo>
                  <a:pt x="200453" y="241286"/>
                </a:moveTo>
                <a:cubicBezTo>
                  <a:pt x="192884" y="241286"/>
                  <a:pt x="186997" y="247173"/>
                  <a:pt x="186997" y="254742"/>
                </a:cubicBezTo>
                <a:cubicBezTo>
                  <a:pt x="186997" y="262311"/>
                  <a:pt x="192884" y="268198"/>
                  <a:pt x="200453" y="268198"/>
                </a:cubicBezTo>
                <a:cubicBezTo>
                  <a:pt x="208022" y="268198"/>
                  <a:pt x="213910" y="262311"/>
                  <a:pt x="213910" y="254742"/>
                </a:cubicBezTo>
                <a:cubicBezTo>
                  <a:pt x="213910" y="247173"/>
                  <a:pt x="208022" y="241286"/>
                  <a:pt x="200453" y="241286"/>
                </a:cubicBezTo>
                <a:close/>
                <a:moveTo>
                  <a:pt x="414129" y="214373"/>
                </a:moveTo>
                <a:cubicBezTo>
                  <a:pt x="436032" y="214373"/>
                  <a:pt x="453802" y="232455"/>
                  <a:pt x="453802" y="254742"/>
                </a:cubicBezTo>
                <a:cubicBezTo>
                  <a:pt x="453802" y="277029"/>
                  <a:pt x="436032" y="295111"/>
                  <a:pt x="414129" y="295111"/>
                </a:cubicBezTo>
                <a:cubicBezTo>
                  <a:pt x="392226" y="295111"/>
                  <a:pt x="374456" y="277029"/>
                  <a:pt x="374456" y="254742"/>
                </a:cubicBezTo>
                <a:cubicBezTo>
                  <a:pt x="374456" y="232455"/>
                  <a:pt x="392226" y="214373"/>
                  <a:pt x="414129" y="214373"/>
                </a:cubicBezTo>
                <a:close/>
                <a:moveTo>
                  <a:pt x="200453" y="214373"/>
                </a:moveTo>
                <a:cubicBezTo>
                  <a:pt x="222740" y="214373"/>
                  <a:pt x="240822" y="232455"/>
                  <a:pt x="240822" y="254742"/>
                </a:cubicBezTo>
                <a:cubicBezTo>
                  <a:pt x="240822" y="277029"/>
                  <a:pt x="222740" y="295111"/>
                  <a:pt x="200453" y="295111"/>
                </a:cubicBezTo>
                <a:cubicBezTo>
                  <a:pt x="178166" y="295111"/>
                  <a:pt x="160084" y="277029"/>
                  <a:pt x="160084" y="254742"/>
                </a:cubicBezTo>
                <a:cubicBezTo>
                  <a:pt x="160084" y="232455"/>
                  <a:pt x="178166" y="214373"/>
                  <a:pt x="200453" y="214373"/>
                </a:cubicBezTo>
                <a:close/>
                <a:moveTo>
                  <a:pt x="307639" y="26751"/>
                </a:moveTo>
                <a:cubicBezTo>
                  <a:pt x="152565" y="26751"/>
                  <a:pt x="26751" y="152565"/>
                  <a:pt x="26751" y="307638"/>
                </a:cubicBezTo>
                <a:cubicBezTo>
                  <a:pt x="26751" y="462712"/>
                  <a:pt x="152565" y="588526"/>
                  <a:pt x="307639" y="588526"/>
                </a:cubicBezTo>
                <a:cubicBezTo>
                  <a:pt x="462712" y="588526"/>
                  <a:pt x="588526" y="462712"/>
                  <a:pt x="588526" y="307638"/>
                </a:cubicBezTo>
                <a:cubicBezTo>
                  <a:pt x="588526" y="152565"/>
                  <a:pt x="462712" y="26751"/>
                  <a:pt x="307639" y="26751"/>
                </a:cubicBezTo>
                <a:close/>
                <a:moveTo>
                  <a:pt x="307639" y="0"/>
                </a:moveTo>
                <a:cubicBezTo>
                  <a:pt x="477341" y="0"/>
                  <a:pt x="615277" y="137936"/>
                  <a:pt x="615277" y="307638"/>
                </a:cubicBezTo>
                <a:cubicBezTo>
                  <a:pt x="615277" y="477341"/>
                  <a:pt x="477341" y="615277"/>
                  <a:pt x="307639" y="615277"/>
                </a:cubicBezTo>
                <a:cubicBezTo>
                  <a:pt x="137935" y="615277"/>
                  <a:pt x="0" y="477341"/>
                  <a:pt x="0" y="307638"/>
                </a:cubicBezTo>
                <a:cubicBezTo>
                  <a:pt x="0" y="137936"/>
                  <a:pt x="137935" y="0"/>
                  <a:pt x="307639" y="0"/>
                </a:cubicBezTo>
                <a:close/>
              </a:path>
            </a:pathLst>
          </a:custGeom>
          <a:solidFill>
            <a:schemeClr val="bg1"/>
          </a:solidFill>
          <a:ln w="6350">
            <a:solidFill>
              <a:schemeClr val="bg1"/>
            </a:solidFill>
          </a:ln>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等线" panose="02010600030101010101" charset="-122"/>
              <a:cs typeface="+mn-cs"/>
            </a:endParaRPr>
          </a:p>
        </p:txBody>
      </p:sp>
      <p:sp>
        <p:nvSpPr>
          <p:cNvPr id="53" name="文本框 52"/>
          <p:cNvSpPr txBox="1"/>
          <p:nvPr>
            <p:custDataLst>
              <p:tags r:id="rId13"/>
            </p:custDataLst>
          </p:nvPr>
        </p:nvSpPr>
        <p:spPr>
          <a:xfrm>
            <a:off x="6914339" y="4283342"/>
            <a:ext cx="2040431" cy="928945"/>
          </a:xfrm>
          <a:prstGeom prst="rect">
            <a:avLst/>
          </a:prstGeom>
          <a:noFill/>
        </p:spPr>
        <p:txBody>
          <a:bodyPr wrap="square" rtlCol="0">
            <a:norm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a:ln>
                  <a:noFill/>
                </a:ln>
                <a:solidFill>
                  <a:srgbClr val="4BA5A5"/>
                </a:solidFill>
                <a:effectLst/>
                <a:uLnTx/>
                <a:uFillTx/>
                <a:latin typeface="微软雅黑" panose="020B0503020204020204" pitchFamily="34" charset="-122"/>
                <a:ea typeface="微软雅黑" panose="020B0503020204020204" pitchFamily="34" charset="-122"/>
                <a:cs typeface="+mn-cs"/>
              </a:rPr>
              <a:t>不足</a:t>
            </a:r>
            <a:endParaRPr kumimoji="0" lang="zh-CN" altLang="en-US" sz="3600" b="1" i="0" u="none" strike="noStrike" kern="1200" cap="none" spc="0" normalizeH="0" baseline="0" noProof="0">
              <a:ln>
                <a:noFill/>
              </a:ln>
              <a:solidFill>
                <a:srgbClr val="4BA5A5"/>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custDataLst>
              <p:tags r:id="rId14"/>
            </p:custDataLst>
          </p:nvPr>
        </p:nvSpPr>
        <p:spPr>
          <a:xfrm>
            <a:off x="8602980" y="4221480"/>
            <a:ext cx="3581400" cy="828675"/>
          </a:xfrm>
          <a:prstGeom prst="rect">
            <a:avLst/>
          </a:prstGeom>
          <a:noFill/>
        </p:spPr>
        <p:txBody>
          <a:bodyPr wrap="square" rtlCol="0">
            <a:no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数据指标有限、数据量较少导致决策可能有些偏差。</a:t>
            </a: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为优化，需增加更多可靠的数据指标，来提高决策准确性和可靠性。</a:t>
            </a: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文本框 7"/>
          <p:cNvSpPr txBox="1"/>
          <p:nvPr>
            <p:custDataLst>
              <p:tags r:id="rId15"/>
            </p:custDataLst>
          </p:nvPr>
        </p:nvSpPr>
        <p:spPr>
          <a:xfrm>
            <a:off x="227330" y="1670685"/>
            <a:ext cx="4512310" cy="948690"/>
          </a:xfrm>
          <a:prstGeom prst="rect">
            <a:avLst/>
          </a:prstGeom>
          <a:noFill/>
        </p:spPr>
        <p:txBody>
          <a:bodyPr wrap="square" rtlCol="0">
            <a:no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新的数据指标的构建，可以获得更全面、细致的数据指标，从而更全面地分析商品销售情况。</a:t>
            </a: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通过数据分析与可视化</a:t>
            </a:r>
            <a:r>
              <a:rPr kumimoji="0" lang="en-US" altLang="zh-CN"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,清晰了解商品销售情况以及影响销售量的各种因素</a:t>
            </a:r>
            <a:r>
              <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a:t>
            </a: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制定的销售策略优化方案，给商家在优化库存管理等方面有建设性建议。</a:t>
            </a: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i="0" u="none" strike="noStrike" kern="1200" cap="none" spc="13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17" presetClass="entr" presetSubtype="8" fill="hold" grpId="1" nodeType="withEffect">
                                  <p:stCondLst>
                                    <p:cond delay="0"/>
                                  </p:stCondLst>
                                  <p:childTnLst>
                                    <p:set>
                                      <p:cBhvr additive="base">
                                        <p:cTn id="21" dur="2000" fill="hold">
                                          <p:stCondLst>
                                            <p:cond delay="0"/>
                                          </p:stCondLst>
                                        </p:cTn>
                                        <p:tgtEl>
                                          <p:spTgt spid="36"/>
                                        </p:tgtEl>
                                        <p:attrNameLst>
                                          <p:attrName>style.visibility</p:attrName>
                                        </p:attrNameLst>
                                      </p:cBhvr>
                                      <p:to>
                                        <p:strVal val="visible"/>
                                      </p:to>
                                    </p:set>
                                    <p:anim calcmode="lin" valueType="num">
                                      <p:cBhvr additive="base">
                                        <p:cTn id="22" dur="2000" fill="hold"/>
                                        <p:tgtEl>
                                          <p:spTgt spid="36"/>
                                        </p:tgtEl>
                                        <p:attrNameLst>
                                          <p:attrName>ppt_x</p:attrName>
                                        </p:attrNameLst>
                                      </p:cBhvr>
                                      <p:tavLst>
                                        <p:tav tm="0" fmla="">
                                          <p:val>
                                            <p:strVal val="#ppt_x-#ppt_w/2"/>
                                          </p:val>
                                        </p:tav>
                                        <p:tav tm="100000" fmla="">
                                          <p:val>
                                            <p:strVal val="#ppt_x"/>
                                          </p:val>
                                        </p:tav>
                                      </p:tavLst>
                                    </p:anim>
                                    <p:anim calcmode="lin" valueType="num">
                                      <p:cBhvr additive="base">
                                        <p:cTn id="23" dur="2000" fill="hold"/>
                                        <p:tgtEl>
                                          <p:spTgt spid="36"/>
                                        </p:tgtEl>
                                        <p:attrNameLst>
                                          <p:attrName>ppt_y</p:attrName>
                                        </p:attrNameLst>
                                      </p:cBhvr>
                                      <p:tavLst>
                                        <p:tav tm="0" fmla="">
                                          <p:val>
                                            <p:strVal val="#ppt_y"/>
                                          </p:val>
                                        </p:tav>
                                        <p:tav tm="100000" fmla="">
                                          <p:val>
                                            <p:strVal val="#ppt_y"/>
                                          </p:val>
                                        </p:tav>
                                      </p:tavLst>
                                    </p:anim>
                                    <p:anim calcmode="lin" valueType="num">
                                      <p:cBhvr additive="base">
                                        <p:cTn id="24" dur="2000" fill="hold"/>
                                        <p:tgtEl>
                                          <p:spTgt spid="36"/>
                                        </p:tgtEl>
                                        <p:attrNameLst>
                                          <p:attrName>ppt_w</p:attrName>
                                        </p:attrNameLst>
                                      </p:cBhvr>
                                      <p:tavLst>
                                        <p:tav tm="0" fmla="">
                                          <p:val>
                                            <p:fltVal val="0.000000"/>
                                          </p:val>
                                        </p:tav>
                                        <p:tav tm="100000" fmla="">
                                          <p:val>
                                            <p:strVal val="#ppt_w"/>
                                          </p:val>
                                        </p:tav>
                                      </p:tavLst>
                                    </p:anim>
                                    <p:anim calcmode="lin" valueType="num">
                                      <p:cBhvr additive="base">
                                        <p:cTn id="25" dur="2000" fill="hold"/>
                                        <p:tgtEl>
                                          <p:spTgt spid="36"/>
                                        </p:tgtEl>
                                        <p:attrNameLst>
                                          <p:attrName>ppt_h</p:attrName>
                                        </p:attrNameLst>
                                      </p:cBhvr>
                                      <p:tavLst>
                                        <p:tav tm="0" fmla="">
                                          <p:val>
                                            <p:strVal val="#ppt_h"/>
                                          </p:val>
                                        </p:tav>
                                        <p:tav tm="100000" fmla="">
                                          <p:val>
                                            <p:strVal val="#ppt_h"/>
                                          </p:val>
                                        </p:tav>
                                      </p:tavLst>
                                    </p:anim>
                                  </p:childTnLst>
                                </p:cTn>
                              </p:par>
                              <p:par>
                                <p:cTn id="26" presetID="1"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63" presetClass="path" presetSubtype="0" fill="hold" nodeType="withEffect">
                                  <p:stCondLst>
                                    <p:cond delay="0"/>
                                  </p:stCondLst>
                                  <p:childTnLst>
                                    <p:anim calcmode="lin" valueType="num">
                                      <p:cBhvr additive="base">
                                        <p:cTn id="29" dur="2000" fill="hold">
                                          <p:stCondLst>
                                            <p:cond delay="0"/>
                                          </p:stCondLst>
                                        </p:cTn>
                                        <p:tgtEl>
                                          <p:spTgt spid="33"/>
                                        </p:tgtEl>
                                        <p:attrNameLst>
                                          <p:attrName>ppt_x</p:attrName>
                                        </p:attrNameLst>
                                      </p:cBhvr>
                                      <p:tavLst>
                                        <p:tav tm="0">
                                          <p:val>
                                            <p:strVal val="#ppt_x-0.0885827"/>
                                          </p:val>
                                        </p:tav>
                                        <p:tav tm="100000">
                                          <p:val>
                                            <p:strVal val="#ppt_x"/>
                                          </p:val>
                                        </p:tav>
                                      </p:tavLst>
                                    </p:anim>
                                  </p:childTnLst>
                                </p:cTn>
                              </p:par>
                              <p:par>
                                <p:cTn id="30" presetID="1" presetClass="entr" presetSubtype="0" fill="hold" grpId="1" nodeType="withEffect">
                                  <p:stCondLst>
                                    <p:cond delay="0"/>
                                  </p:stCondLst>
                                  <p:childTnLst>
                                    <p:set>
                                      <p:cBhvr>
                                        <p:cTn id="31" dur="2000" fill="hold">
                                          <p:stCondLst>
                                            <p:cond delay="0"/>
                                          </p:stCondLst>
                                        </p:cTn>
                                        <p:tgtEl>
                                          <p:spTgt spid="28"/>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32" dur="2000" fill="hold"/>
                                              <p:tgtEl>
                                                <p:spTgt spid="28"/>
                                              </p:tgtEl>
                                              <p:attrNameLst>
                                                <p:attrName>num.show</p:attrName>
                                              </p:attrNameLst>
                                            </p:cBhvr>
                                            <p:tavLst>
                                              <p:tav tm="0">
                                                <p:val>
                                                  <p:fltVal val="0"/>
                                                </p:val>
                                              </p:tav>
                                              <p:tav tm="100000">
                                                <p:val>
                                                  <p:strVal val="#ppt_v"/>
                                                </p:val>
                                              </p:tav>
                                            </p:tavLst>
                                          </p:anim>
                                        </wppc:dynamicDigit>
                                      </p:ext>
                                    </p:extLst>
                                  </p:childTnLst>
                                </p:cTn>
                              </p:par>
                              <p:par>
                                <p:cTn id="33" presetID="17" presetClass="entr" presetSubtype="2" fill="hold" grpId="1" nodeType="withEffect">
                                  <p:stCondLst>
                                    <p:cond delay="0"/>
                                  </p:stCondLst>
                                  <p:childTnLst>
                                    <p:set>
                                      <p:cBhvr additive="base">
                                        <p:cTn id="34" dur="2000" fill="hold">
                                          <p:stCondLst>
                                            <p:cond delay="0"/>
                                          </p:stCondLst>
                                        </p:cTn>
                                        <p:tgtEl>
                                          <p:spTgt spid="52"/>
                                        </p:tgtEl>
                                        <p:attrNameLst>
                                          <p:attrName>style.visibility</p:attrName>
                                        </p:attrNameLst>
                                      </p:cBhvr>
                                      <p:to>
                                        <p:strVal val="visible"/>
                                      </p:to>
                                    </p:set>
                                    <p:anim calcmode="lin" valueType="num">
                                      <p:cBhvr additive="base">
                                        <p:cTn id="35" dur="2000" fill="hold"/>
                                        <p:tgtEl>
                                          <p:spTgt spid="52"/>
                                        </p:tgtEl>
                                        <p:attrNameLst>
                                          <p:attrName>ppt_x</p:attrName>
                                        </p:attrNameLst>
                                      </p:cBhvr>
                                      <p:tavLst>
                                        <p:tav tm="0" fmla="">
                                          <p:val>
                                            <p:strVal val="#ppt_x+#ppt_w/2"/>
                                          </p:val>
                                        </p:tav>
                                        <p:tav tm="100000" fmla="">
                                          <p:val>
                                            <p:strVal val="#ppt_x"/>
                                          </p:val>
                                        </p:tav>
                                      </p:tavLst>
                                    </p:anim>
                                    <p:anim calcmode="lin" valueType="num">
                                      <p:cBhvr additive="base">
                                        <p:cTn id="36" dur="2000" fill="hold"/>
                                        <p:tgtEl>
                                          <p:spTgt spid="52"/>
                                        </p:tgtEl>
                                        <p:attrNameLst>
                                          <p:attrName>ppt_y</p:attrName>
                                        </p:attrNameLst>
                                      </p:cBhvr>
                                      <p:tavLst>
                                        <p:tav tm="0" fmla="">
                                          <p:val>
                                            <p:strVal val="#ppt_y"/>
                                          </p:val>
                                        </p:tav>
                                        <p:tav tm="100000" fmla="">
                                          <p:val>
                                            <p:strVal val="#ppt_y"/>
                                          </p:val>
                                        </p:tav>
                                      </p:tavLst>
                                    </p:anim>
                                    <p:anim calcmode="lin" valueType="num">
                                      <p:cBhvr additive="base">
                                        <p:cTn id="37" dur="2000" fill="hold"/>
                                        <p:tgtEl>
                                          <p:spTgt spid="52"/>
                                        </p:tgtEl>
                                        <p:attrNameLst>
                                          <p:attrName>ppt_w</p:attrName>
                                        </p:attrNameLst>
                                      </p:cBhvr>
                                      <p:tavLst>
                                        <p:tav tm="0" fmla="">
                                          <p:val>
                                            <p:fltVal val="0.000000"/>
                                          </p:val>
                                        </p:tav>
                                        <p:tav tm="100000" fmla="">
                                          <p:val>
                                            <p:strVal val="#ppt_w"/>
                                          </p:val>
                                        </p:tav>
                                      </p:tavLst>
                                    </p:anim>
                                    <p:anim calcmode="lin" valueType="num">
                                      <p:cBhvr additive="base">
                                        <p:cTn id="38" dur="2000" fill="hold"/>
                                        <p:tgtEl>
                                          <p:spTgt spid="52"/>
                                        </p:tgtEl>
                                        <p:attrNameLst>
                                          <p:attrName>ppt_h</p:attrName>
                                        </p:attrNameLst>
                                      </p:cBhvr>
                                      <p:tavLst>
                                        <p:tav tm="0" fmla="">
                                          <p:val>
                                            <p:strVal val="#ppt_h"/>
                                          </p:val>
                                        </p:tav>
                                        <p:tav tm="100000" fmla="">
                                          <p:val>
                                            <p:strVal val="#ppt_h"/>
                                          </p:val>
                                        </p:tav>
                                      </p:tavLst>
                                    </p:anim>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35" presetClass="path" presetSubtype="0" fill="hold" nodeType="withEffect">
                                  <p:stCondLst>
                                    <p:cond delay="0"/>
                                  </p:stCondLst>
                                  <p:childTnLst>
                                    <p:anim calcmode="lin" valueType="num">
                                      <p:cBhvr additive="base">
                                        <p:cTn id="42" dur="2000" fill="hold">
                                          <p:stCondLst>
                                            <p:cond delay="0"/>
                                          </p:stCondLst>
                                        </p:cTn>
                                        <p:tgtEl>
                                          <p:spTgt spid="51"/>
                                        </p:tgtEl>
                                        <p:attrNameLst>
                                          <p:attrName>ppt_x</p:attrName>
                                        </p:attrNameLst>
                                      </p:cBhvr>
                                      <p:tavLst>
                                        <p:tav tm="0">
                                          <p:val>
                                            <p:strVal val="#ppt_x+0.106299"/>
                                          </p:val>
                                        </p:tav>
                                        <p:tav tm="100000">
                                          <p:val>
                                            <p:strVal val="#ppt_x"/>
                                          </p:val>
                                        </p:tav>
                                      </p:tavLst>
                                    </p:anim>
                                  </p:childTnLst>
                                </p:cTn>
                              </p:par>
                              <p:par>
                                <p:cTn id="43" presetID="1" presetClass="entr" presetSubtype="0" fill="hold" grpId="1" nodeType="withEffect">
                                  <p:stCondLst>
                                    <p:cond delay="0"/>
                                  </p:stCondLst>
                                  <p:childTnLst>
                                    <p:set>
                                      <p:cBhvr>
                                        <p:cTn id="44" dur="2000" fill="hold">
                                          <p:stCondLst>
                                            <p:cond delay="0"/>
                                          </p:stCondLst>
                                        </p:cTn>
                                        <p:tgtEl>
                                          <p:spTgt spid="53"/>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45" dur="2000" fill="hold"/>
                                              <p:tgtEl>
                                                <p:spTgt spid="53"/>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36" grpId="0" animBg="1"/>
      <p:bldP spid="28" grpId="0"/>
      <p:bldP spid="52" grpId="0" animBg="1"/>
      <p:bldP spid="53" grpId="0"/>
      <p:bldP spid="36" grpId="1" bldLvl="0" animBg="1"/>
      <p:bldP spid="28" grpId="1"/>
      <p:bldP spid="52" grpId="1" bldLvl="0" animBg="1"/>
      <p:bldP spid="5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1719"/>
          <a:stretch>
            <a:fillRect/>
          </a:stretch>
        </p:blipFill>
        <p:spPr>
          <a:xfrm>
            <a:off x="0" y="0"/>
            <a:ext cx="12192000" cy="6858000"/>
          </a:xfrm>
          <a:prstGeom prst="rect">
            <a:avLst/>
          </a:prstGeom>
        </p:spPr>
      </p:pic>
      <p:pic>
        <p:nvPicPr>
          <p:cNvPr id="3" name="图片 2"/>
          <p:cNvPicPr>
            <a:picLocks noChangeAspect="1"/>
          </p:cNvPicPr>
          <p:nvPr/>
        </p:nvPicPr>
        <p:blipFill>
          <a:blip r:embed="rId2"/>
          <a:stretch>
            <a:fillRect/>
          </a:stretch>
        </p:blipFill>
        <p:spPr>
          <a:xfrm>
            <a:off x="4209143" y="718742"/>
            <a:ext cx="3773714" cy="2456844"/>
          </a:xfrm>
          <a:prstGeom prst="rect">
            <a:avLst/>
          </a:prstGeom>
        </p:spPr>
      </p:pic>
      <p:sp>
        <p:nvSpPr>
          <p:cNvPr id="6" name="文本框 5"/>
          <p:cNvSpPr txBox="1"/>
          <p:nvPr/>
        </p:nvSpPr>
        <p:spPr>
          <a:xfrm>
            <a:off x="4328161" y="3582198"/>
            <a:ext cx="3535680" cy="1106805"/>
          </a:xfrm>
          <a:prstGeom prst="rect">
            <a:avLst/>
          </a:prstGeom>
          <a:noFill/>
        </p:spPr>
        <p:txBody>
          <a:bodyPr wrap="none" rtlCol="0">
            <a:spAutoFit/>
            <a:scene3d>
              <a:camera prst="orthographicFront"/>
              <a:lightRig rig="threePt" dir="t"/>
            </a:scene3d>
            <a:sp3d contourW="12700"/>
          </a:bodyPr>
          <a:lstStyle>
            <a:defPPr>
              <a:defRPr lang="zh-CN"/>
            </a:defPPr>
            <a:lvl1pPr algn="ctr">
              <a:defRPr sz="6600">
                <a:solidFill>
                  <a:schemeClr val="bg1"/>
                </a:solidFill>
                <a:latin typeface="腾讯体 W7" panose="020C08030202040F0204" pitchFamily="34" charset="-122"/>
                <a:ea typeface="腾讯体 W7" panose="020C08030202040F0204" pitchFamily="34" charset="-122"/>
              </a:defRPr>
            </a:lvl1pPr>
          </a:lstStyle>
          <a:p>
            <a:r>
              <a:rPr lang="zh-CN" altLang="en-US" dirty="0"/>
              <a:t>感谢观看</a:t>
            </a:r>
            <a:endParaRPr lang="zh-CN" altLang="en-US" dirty="0"/>
          </a:p>
        </p:txBody>
      </p:sp>
      <p:sp>
        <p:nvSpPr>
          <p:cNvPr id="18" name="文本框 17"/>
          <p:cNvSpPr txBox="1"/>
          <p:nvPr>
            <p:custDataLst>
              <p:tags r:id="rId3"/>
            </p:custDataLst>
          </p:nvPr>
        </p:nvSpPr>
        <p:spPr>
          <a:xfrm>
            <a:off x="4937758" y="5332554"/>
            <a:ext cx="2316480" cy="1045210"/>
          </a:xfrm>
          <a:prstGeom prst="rect">
            <a:avLst/>
          </a:prstGeom>
          <a:noFill/>
        </p:spPr>
        <p:txBody>
          <a:bodyPr wrap="none" rtlCol="0">
            <a:spAutoFit/>
            <a:scene3d>
              <a:camera prst="orthographicFront"/>
              <a:lightRig rig="threePt" dir="t">
                <a:rot lat="0" lon="0" rev="0"/>
              </a:lightRig>
            </a:scene3d>
            <a:sp3d contourW="12700"/>
          </a:bodyPr>
          <a:p>
            <a:pPr algn="ctr"/>
            <a:r>
              <a:rPr lang="zh-CN" altLang="en-US" sz="1400" dirty="0">
                <a:solidFill>
                  <a:schemeClr val="bg1"/>
                </a:solidFill>
              </a:rPr>
              <a:t>汇报人：翁丽纯（第六组）</a:t>
            </a:r>
            <a:endParaRPr lang="zh-CN" altLang="en-US" sz="1400" dirty="0">
              <a:solidFill>
                <a:schemeClr val="bg1"/>
              </a:solidFill>
            </a:endParaRPr>
          </a:p>
          <a:p>
            <a:pPr algn="ctr"/>
            <a:endParaRPr lang="zh-CN" altLang="en-US" sz="1600" dirty="0">
              <a:solidFill>
                <a:schemeClr val="bg1"/>
              </a:solidFill>
            </a:endParaRPr>
          </a:p>
          <a:p>
            <a:pPr algn="ctr"/>
            <a:endParaRPr lang="zh-CN" altLang="en-US" sz="1600" dirty="0">
              <a:solidFill>
                <a:schemeClr val="bg1"/>
              </a:solidFill>
            </a:endParaRPr>
          </a:p>
          <a:p>
            <a:pPr algn="ctr"/>
            <a:endParaRPr lang="zh-CN" altLang="en-US" sz="1600" dirty="0">
              <a:solidFill>
                <a:schemeClr val="bg1"/>
              </a:solidFill>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565013" y="103257"/>
            <a:ext cx="3061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1.1</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项目背景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矩形 11"/>
          <p:cNvSpPr/>
          <p:nvPr/>
        </p:nvSpPr>
        <p:spPr>
          <a:xfrm>
            <a:off x="5394960" y="1378585"/>
            <a:ext cx="6356350" cy="4632960"/>
          </a:xfrm>
          <a:prstGeom prst="rect">
            <a:avLst/>
          </a:prstGeom>
          <a:noFill/>
        </p:spPr>
        <p:txBody>
          <a:bodyPr wrap="square" rtlCol="0">
            <a:noAutofit/>
            <a:scene3d>
              <a:camera prst="orthographicFront"/>
              <a:lightRig rig="threePt" dir="t">
                <a:rot lat="0" lon="0" rev="0"/>
              </a:lightRig>
            </a:scene3d>
            <a:sp3d contourW="12700"/>
          </a:bodyPr>
          <a:lstStyle/>
          <a:p>
            <a:pPr>
              <a:lnSpc>
                <a:spcPct val="120000"/>
              </a:lnSpc>
            </a:pPr>
            <a:endParaRPr lang="zh-CN" altLang="en-US" sz="2400" dirty="0">
              <a:solidFill>
                <a:schemeClr val="tx1">
                  <a:lumMod val="75000"/>
                  <a:lumOff val="25000"/>
                </a:schemeClr>
              </a:solidFill>
            </a:endParaRPr>
          </a:p>
          <a:p>
            <a:pPr indent="457200">
              <a:lnSpc>
                <a:spcPct val="120000"/>
              </a:lnSpc>
            </a:pPr>
            <a:r>
              <a:rPr lang="zh-CN" sz="2400">
                <a:ea typeface="仿宋" panose="02010609060101010101" pitchFamily="49" charset="-122"/>
              </a:rPr>
              <a:t>连锁便利店作为零售行业的重要一环，面临着商品滞销的问题。商品滞销不仅会导致货物积压和库存成本增加，还会影响店铺的销售额和利润率。因此，连锁便利店需要通过数据分析，深入挖掘商品销售数据，找出原因并提出解决方案，进而调整商品结构和销售策略，更好地节约成本、提升销售额和市场竞争力。这对于提升连锁便利店的经营效益具有重要意义。</a:t>
            </a:r>
            <a:endParaRPr lang="zh-CN" sz="2400">
              <a:ea typeface="仿宋" panose="02010609060101010101" pitchFamily="49" charset="-122"/>
            </a:endParaRPr>
          </a:p>
        </p:txBody>
      </p:sp>
      <p:pic>
        <p:nvPicPr>
          <p:cNvPr id="100" name="图片 99"/>
          <p:cNvPicPr/>
          <p:nvPr>
            <p:custDataLst>
              <p:tags r:id="rId2"/>
            </p:custDataLst>
          </p:nvPr>
        </p:nvPicPr>
        <p:blipFill>
          <a:blip r:embed="rId3"/>
          <a:stretch>
            <a:fillRect/>
          </a:stretch>
        </p:blipFill>
        <p:spPr>
          <a:xfrm>
            <a:off x="409575" y="1867535"/>
            <a:ext cx="4644390" cy="3785870"/>
          </a:xfrm>
          <a:prstGeom prst="rect">
            <a:avLst/>
          </a:prstGeom>
          <a:noFill/>
          <a:ln w="9525">
            <a:noFill/>
          </a:ln>
          <a:effectLst>
            <a:outerShdw blurRad="50800" dist="38100" algn="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635499" y="103257"/>
            <a:ext cx="2921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noProof="0" dirty="0">
                <a:ln>
                  <a:noFill/>
                </a:ln>
                <a:solidFill>
                  <a:prstClr val="white"/>
                </a:solidFill>
                <a:effectLst/>
                <a:uLnTx/>
                <a:uFillTx/>
                <a:latin typeface="Arial" panose="020B0604020202020204"/>
                <a:ea typeface="微软雅黑" panose="020B0503020204020204" pitchFamily="34" charset="-122"/>
                <a:sym typeface="+mn-ea"/>
              </a:rPr>
              <a:t>1.2</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项目目标</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00" name="文本框 99"/>
          <p:cNvSpPr txBox="1"/>
          <p:nvPr/>
        </p:nvSpPr>
        <p:spPr>
          <a:xfrm>
            <a:off x="281940" y="1084580"/>
            <a:ext cx="11442700" cy="4834255"/>
          </a:xfrm>
          <a:prstGeom prst="rect">
            <a:avLst/>
          </a:prstGeom>
          <a:noFill/>
          <a:ln w="9525">
            <a:noFill/>
          </a:ln>
        </p:spPr>
        <p:txBody>
          <a:bodyPr>
            <a:noAutofit/>
          </a:bodyPr>
          <a:p>
            <a:pPr indent="0" algn="l">
              <a:buFont typeface="Arial" panose="020B0604020202020204" pitchFamily="34" charset="0"/>
              <a:buNone/>
            </a:pPr>
            <a:r>
              <a:rPr lang="en-US" sz="2200" b="1">
                <a:solidFill>
                  <a:srgbClr val="4BA5A5"/>
                </a:solidFill>
                <a:latin typeface="仿宋" panose="02010609060101010101" pitchFamily="49" charset="-122"/>
              </a:rPr>
              <a:t>1.</a:t>
            </a:r>
            <a:r>
              <a:rPr lang="en-US" sz="2200" b="0">
                <a:solidFill>
                  <a:srgbClr val="4BA5A5"/>
                </a:solidFill>
                <a:latin typeface="仿宋" panose="02010609060101010101" pitchFamily="49" charset="-122"/>
              </a:rPr>
              <a:t> </a:t>
            </a:r>
            <a:r>
              <a:rPr lang="zh-CN" sz="2200" b="1">
                <a:solidFill>
                  <a:srgbClr val="4BA5A5"/>
                </a:solidFill>
                <a:ea typeface="仿宋" panose="02010609060101010101" pitchFamily="49" charset="-122"/>
              </a:rPr>
              <a:t>构建新的数据指标</a:t>
            </a:r>
            <a:r>
              <a:rPr lang="zh-CN" sz="2200" b="0">
                <a:solidFill>
                  <a:srgbClr val="4BA5A5"/>
                </a:solidFill>
                <a:ea typeface="仿宋" panose="02010609060101010101" pitchFamily="49" charset="-122"/>
              </a:rPr>
              <a:t>，</a:t>
            </a:r>
            <a:r>
              <a:rPr lang="zh-CN" sz="2200" b="0">
                <a:ea typeface="仿宋" panose="02010609060101010101" pitchFamily="49" charset="-122"/>
              </a:rPr>
              <a:t>季节与商品大类。</a:t>
            </a:r>
            <a:endParaRPr lang="en-US" sz="2200" b="0">
              <a:latin typeface="仿宋" panose="02010609060101010101" pitchFamily="49" charset="-122"/>
            </a:endParaRPr>
          </a:p>
          <a:p>
            <a:pPr indent="0" algn="l">
              <a:buFont typeface="Arial" panose="020B0604020202020204" pitchFamily="34" charset="0"/>
              <a:buNone/>
            </a:pPr>
            <a:r>
              <a:rPr lang="en-US" sz="2200" b="1">
                <a:solidFill>
                  <a:srgbClr val="4BA5A5"/>
                </a:solidFill>
                <a:latin typeface="仿宋" panose="02010609060101010101" pitchFamily="49" charset="-122"/>
              </a:rPr>
              <a:t>2.</a:t>
            </a:r>
            <a:r>
              <a:rPr lang="en-US" sz="2200" b="0">
                <a:solidFill>
                  <a:srgbClr val="4BA5A5"/>
                </a:solidFill>
                <a:latin typeface="仿宋" panose="02010609060101010101" pitchFamily="49" charset="-122"/>
              </a:rPr>
              <a:t> </a:t>
            </a:r>
            <a:r>
              <a:rPr lang="zh-CN" sz="2200" b="1">
                <a:solidFill>
                  <a:srgbClr val="4BA5A5"/>
                </a:solidFill>
                <a:ea typeface="仿宋" panose="02010609060101010101" pitchFamily="49" charset="-122"/>
              </a:rPr>
              <a:t>对数据进行分析与可视化</a:t>
            </a:r>
            <a:r>
              <a:rPr lang="zh-CN" sz="2200" b="0">
                <a:solidFill>
                  <a:srgbClr val="4BA5A5"/>
                </a:solidFill>
                <a:ea typeface="仿宋" panose="02010609060101010101" pitchFamily="49" charset="-122"/>
              </a:rPr>
              <a:t>，</a:t>
            </a:r>
            <a:r>
              <a:rPr lang="zh-CN" sz="2200" b="0">
                <a:ea typeface="仿宋" panose="02010609060101010101" pitchFamily="49" charset="-122"/>
              </a:rPr>
              <a:t>得到商品的销售情况、影响商品销售量的各因素，包括商品种类、销售的月份和季节、销售点类型等。</a:t>
            </a:r>
            <a:endParaRPr lang="en-US" sz="2200" b="0">
              <a:latin typeface="仿宋" panose="02010609060101010101" pitchFamily="49" charset="-122"/>
            </a:endParaRPr>
          </a:p>
          <a:p>
            <a:pPr indent="0" algn="l">
              <a:buFont typeface="Arial" panose="020B0604020202020204" pitchFamily="34" charset="0"/>
              <a:buNone/>
            </a:pPr>
            <a:r>
              <a:rPr lang="en-US" sz="2200" b="1">
                <a:solidFill>
                  <a:srgbClr val="4BA5A5"/>
                </a:solidFill>
                <a:latin typeface="仿宋" panose="02010609060101010101" pitchFamily="49" charset="-122"/>
              </a:rPr>
              <a:t>3. </a:t>
            </a:r>
            <a:r>
              <a:rPr lang="zh-CN" sz="2200" b="1">
                <a:solidFill>
                  <a:srgbClr val="4BA5A5"/>
                </a:solidFill>
                <a:ea typeface="仿宋" panose="02010609060101010101" pitchFamily="49" charset="-122"/>
              </a:rPr>
              <a:t>制定相应的销售策略优化方案：</a:t>
            </a:r>
            <a:r>
              <a:rPr lang="en-US" sz="2200" b="0">
                <a:latin typeface="仿宋" panose="02010609060101010101" pitchFamily="49" charset="-122"/>
              </a:rPr>
              <a:t>(1) </a:t>
            </a:r>
            <a:r>
              <a:rPr lang="zh-CN" sz="2200" b="0">
                <a:ea typeface="仿宋" panose="02010609060101010101" pitchFamily="49" charset="-122"/>
              </a:rPr>
              <a:t>销售策略调整：如提高畅销商品的曝光率，降低滞销商品的比例等。同时，可以根据销售情况进行及时补货、调整库存，避免过多滞销产品。</a:t>
            </a:r>
            <a:endParaRPr lang="zh-CN" sz="2200" b="0">
              <a:ea typeface="仿宋" panose="02010609060101010101" pitchFamily="49" charset="-122"/>
            </a:endParaRPr>
          </a:p>
          <a:p>
            <a:pPr indent="0" algn="l">
              <a:buFont typeface="Arial" panose="020B0604020202020204" pitchFamily="34" charset="0"/>
              <a:buNone/>
            </a:pPr>
            <a:endParaRPr lang="zh-CN" sz="2200" b="0">
              <a:ea typeface="仿宋" panose="02010609060101010101" pitchFamily="49" charset="-122"/>
            </a:endParaRPr>
          </a:p>
          <a:p>
            <a:pPr indent="0" algn="l">
              <a:buFont typeface="Arial" panose="020B0604020202020204" pitchFamily="34" charset="0"/>
              <a:buNone/>
            </a:pPr>
            <a:r>
              <a:rPr lang="en-US" sz="2200">
                <a:latin typeface="仿宋" panose="02010609060101010101" pitchFamily="49" charset="-122"/>
                <a:sym typeface="+mn-ea"/>
              </a:rPr>
              <a:t>(2)</a:t>
            </a:r>
            <a:r>
              <a:rPr lang="zh-CN" sz="2200" b="0">
                <a:ea typeface="仿宋" panose="02010609060101010101" pitchFamily="49" charset="-122"/>
              </a:rPr>
              <a:t>根据销售月份与季节特性</a:t>
            </a:r>
            <a:endParaRPr lang="zh-CN" sz="2200" b="0">
              <a:ea typeface="仿宋" panose="02010609060101010101" pitchFamily="49" charset="-122"/>
            </a:endParaRPr>
          </a:p>
          <a:p>
            <a:pPr indent="0" algn="l">
              <a:buFont typeface="Arial" panose="020B0604020202020204" pitchFamily="34" charset="0"/>
              <a:buNone/>
            </a:pPr>
            <a:r>
              <a:rPr lang="zh-CN" sz="2200" b="0">
                <a:ea typeface="仿宋" panose="02010609060101010101" pitchFamily="49" charset="-122"/>
              </a:rPr>
              <a:t>①分析销售的淡季和旺季，决定不同季节商品的进货量。</a:t>
            </a:r>
            <a:endParaRPr lang="zh-CN" sz="2200" b="0">
              <a:ea typeface="仿宋" panose="02010609060101010101" pitchFamily="49" charset="-122"/>
            </a:endParaRPr>
          </a:p>
          <a:p>
            <a:pPr indent="0" algn="l">
              <a:buFont typeface="Arial" panose="020B0604020202020204" pitchFamily="34" charset="0"/>
              <a:buNone/>
            </a:pPr>
            <a:r>
              <a:rPr lang="zh-CN" sz="2200" b="0">
                <a:ea typeface="仿宋" panose="02010609060101010101" pitchFamily="49" charset="-122"/>
              </a:rPr>
              <a:t>②为员工培训时间和休息时间提供建议。</a:t>
            </a:r>
            <a:endParaRPr lang="zh-CN" sz="2200" b="0">
              <a:ea typeface="仿宋" panose="02010609060101010101" pitchFamily="49" charset="-122"/>
            </a:endParaRPr>
          </a:p>
          <a:p>
            <a:pPr indent="0" algn="l">
              <a:buFont typeface="Arial" panose="020B0604020202020204" pitchFamily="34" charset="0"/>
              <a:buNone/>
            </a:pPr>
            <a:r>
              <a:rPr lang="en-US" sz="2200" b="0">
                <a:latin typeface="仿宋" panose="02010609060101010101" pitchFamily="49" charset="-122"/>
              </a:rPr>
              <a:t>(3) </a:t>
            </a:r>
            <a:r>
              <a:rPr lang="zh-CN" sz="2200" b="0">
                <a:ea typeface="仿宋" panose="02010609060101010101" pitchFamily="49" charset="-122"/>
              </a:rPr>
              <a:t>提供地区定制化产品与选址建议：</a:t>
            </a:r>
            <a:endParaRPr lang="zh-CN" sz="2200" b="0">
              <a:ea typeface="仿宋" panose="02010609060101010101" pitchFamily="49" charset="-122"/>
            </a:endParaRPr>
          </a:p>
          <a:p>
            <a:pPr indent="0" algn="l">
              <a:buFont typeface="Arial" panose="020B0604020202020204" pitchFamily="34" charset="0"/>
              <a:buNone/>
            </a:pPr>
            <a:r>
              <a:rPr lang="zh-CN" sz="2200" b="0">
                <a:ea typeface="仿宋" panose="02010609060101010101" pitchFamily="49" charset="-122"/>
              </a:rPr>
              <a:t>①针对不同区域，提供定制化的产品（如多进一些在特定销售点销售情况较好的产品），满足不同地区的消费者的需求和偏好，提升销售额。</a:t>
            </a:r>
            <a:endParaRPr lang="zh-CN" sz="2200" b="0">
              <a:ea typeface="仿宋" panose="02010609060101010101" pitchFamily="49" charset="-122"/>
            </a:endParaRPr>
          </a:p>
          <a:p>
            <a:pPr indent="0" algn="l">
              <a:buFont typeface="Arial" panose="020B0604020202020204" pitchFamily="34" charset="0"/>
              <a:buNone/>
            </a:pPr>
            <a:r>
              <a:rPr lang="zh-CN" sz="2200" b="0">
                <a:ea typeface="仿宋" panose="02010609060101010101" pitchFamily="49" charset="-122"/>
              </a:rPr>
              <a:t>②为开拓的新销售点提供选址建议。</a:t>
            </a:r>
            <a:endParaRPr lang="zh-CN" sz="2200" b="0">
              <a:ea typeface="仿宋" panose="02010609060101010101" pitchFamily="49" charset="-122"/>
            </a:endParaRPr>
          </a:p>
          <a:p>
            <a:pPr indent="0" algn="l">
              <a:buFont typeface="Arial" panose="020B0604020202020204" pitchFamily="34" charset="0"/>
              <a:buNone/>
            </a:pPr>
            <a:endParaRPr lang="zh-CN" sz="2400" b="0">
              <a:ea typeface="仿宋" panose="02010609060101010101" pitchFamily="49" charset="-122"/>
            </a:endParaRPr>
          </a:p>
          <a:p>
            <a:pPr indent="0" algn="l">
              <a:buFont typeface="Arial" panose="020B0604020202020204" pitchFamily="34" charset="0"/>
              <a:buNone/>
            </a:pPr>
            <a:endParaRPr lang="zh-CN" sz="2400" b="0">
              <a:ea typeface="仿宋" panose="02010609060101010101" pitchFamily="49" charset="-122"/>
            </a:endParaRPr>
          </a:p>
          <a:p>
            <a:pPr indent="0" algn="l">
              <a:buFont typeface="Arial" panose="020B0604020202020204" pitchFamily="34" charset="0"/>
              <a:buNone/>
            </a:pPr>
            <a:endParaRPr lang="zh-CN" altLang="en-US" sz="2400" b="0">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635499" y="103257"/>
            <a:ext cx="2921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noProof="0" dirty="0">
                <a:ln>
                  <a:noFill/>
                </a:ln>
                <a:solidFill>
                  <a:prstClr val="white"/>
                </a:solidFill>
                <a:effectLst/>
                <a:uLnTx/>
                <a:uFillTx/>
                <a:latin typeface="Arial" panose="020B0604020202020204"/>
                <a:ea typeface="微软雅黑" panose="020B0503020204020204" pitchFamily="34" charset="-122"/>
                <a:sym typeface="+mn-ea"/>
              </a:rPr>
              <a:t>1.3</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项目现状</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0"/>
          <p:cNvSpPr/>
          <p:nvPr/>
        </p:nvSpPr>
        <p:spPr>
          <a:xfrm>
            <a:off x="2786218" y="3598840"/>
            <a:ext cx="952135" cy="1019120"/>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椭圆 11"/>
          <p:cNvSpPr/>
          <p:nvPr/>
        </p:nvSpPr>
        <p:spPr>
          <a:xfrm>
            <a:off x="5592790" y="3644183"/>
            <a:ext cx="1019120" cy="928433"/>
          </a:xfrm>
          <a:custGeom>
            <a:avLst/>
            <a:gdLst>
              <a:gd name="connsiteX0" fmla="*/ 260506 w 331788"/>
              <a:gd name="connsiteY0" fmla="*/ 76839 h 302264"/>
              <a:gd name="connsiteX1" fmla="*/ 326604 w 331788"/>
              <a:gd name="connsiteY1" fmla="*/ 76839 h 302264"/>
              <a:gd name="connsiteX2" fmla="*/ 326604 w 331788"/>
              <a:gd name="connsiteY2" fmla="*/ 291959 h 302264"/>
              <a:gd name="connsiteX3" fmla="*/ 331788 w 331788"/>
              <a:gd name="connsiteY3" fmla="*/ 297111 h 302264"/>
              <a:gd name="connsiteX4" fmla="*/ 326604 w 331788"/>
              <a:gd name="connsiteY4" fmla="*/ 302264 h 302264"/>
              <a:gd name="connsiteX5" fmla="*/ 5184 w 331788"/>
              <a:gd name="connsiteY5" fmla="*/ 302264 h 302264"/>
              <a:gd name="connsiteX6" fmla="*/ 0 w 331788"/>
              <a:gd name="connsiteY6" fmla="*/ 297111 h 302264"/>
              <a:gd name="connsiteX7" fmla="*/ 5184 w 331788"/>
              <a:gd name="connsiteY7" fmla="*/ 291959 h 302264"/>
              <a:gd name="connsiteX8" fmla="*/ 11664 w 331788"/>
              <a:gd name="connsiteY8" fmla="*/ 291959 h 302264"/>
              <a:gd name="connsiteX9" fmla="*/ 11664 w 331788"/>
              <a:gd name="connsiteY9" fmla="*/ 214670 h 302264"/>
              <a:gd name="connsiteX10" fmla="*/ 77763 w 331788"/>
              <a:gd name="connsiteY10" fmla="*/ 214670 h 302264"/>
              <a:gd name="connsiteX11" fmla="*/ 77763 w 331788"/>
              <a:gd name="connsiteY11" fmla="*/ 291959 h 302264"/>
              <a:gd name="connsiteX12" fmla="*/ 94612 w 331788"/>
              <a:gd name="connsiteY12" fmla="*/ 291959 h 302264"/>
              <a:gd name="connsiteX13" fmla="*/ 94612 w 331788"/>
              <a:gd name="connsiteY13" fmla="*/ 165721 h 302264"/>
              <a:gd name="connsiteX14" fmla="*/ 160710 w 331788"/>
              <a:gd name="connsiteY14" fmla="*/ 165721 h 302264"/>
              <a:gd name="connsiteX15" fmla="*/ 160710 w 331788"/>
              <a:gd name="connsiteY15" fmla="*/ 291959 h 302264"/>
              <a:gd name="connsiteX16" fmla="*/ 177559 w 331788"/>
              <a:gd name="connsiteY16" fmla="*/ 291959 h 302264"/>
              <a:gd name="connsiteX17" fmla="*/ 177559 w 331788"/>
              <a:gd name="connsiteY17" fmla="*/ 121924 h 302264"/>
              <a:gd name="connsiteX18" fmla="*/ 243657 w 331788"/>
              <a:gd name="connsiteY18" fmla="*/ 121924 h 302264"/>
              <a:gd name="connsiteX19" fmla="*/ 243657 w 331788"/>
              <a:gd name="connsiteY19" fmla="*/ 291959 h 302264"/>
              <a:gd name="connsiteX20" fmla="*/ 260506 w 331788"/>
              <a:gd name="connsiteY20" fmla="*/ 291959 h 302264"/>
              <a:gd name="connsiteX21" fmla="*/ 260506 w 331788"/>
              <a:gd name="connsiteY21" fmla="*/ 76839 h 302264"/>
              <a:gd name="connsiteX22" fmla="*/ 212230 w 331788"/>
              <a:gd name="connsiteY22" fmla="*/ 334 h 302264"/>
              <a:gd name="connsiteX23" fmla="*/ 259954 w 331788"/>
              <a:gd name="connsiteY23" fmla="*/ 4179 h 302264"/>
              <a:gd name="connsiteX24" fmla="*/ 261244 w 331788"/>
              <a:gd name="connsiteY24" fmla="*/ 5460 h 302264"/>
              <a:gd name="connsiteX25" fmla="*/ 262534 w 331788"/>
              <a:gd name="connsiteY25" fmla="*/ 5460 h 302264"/>
              <a:gd name="connsiteX26" fmla="*/ 263823 w 331788"/>
              <a:gd name="connsiteY26" fmla="*/ 6742 h 302264"/>
              <a:gd name="connsiteX27" fmla="*/ 263823 w 331788"/>
              <a:gd name="connsiteY27" fmla="*/ 8024 h 302264"/>
              <a:gd name="connsiteX28" fmla="*/ 265113 w 331788"/>
              <a:gd name="connsiteY28" fmla="*/ 8024 h 302264"/>
              <a:gd name="connsiteX29" fmla="*/ 265113 w 331788"/>
              <a:gd name="connsiteY29" fmla="*/ 9305 h 302264"/>
              <a:gd name="connsiteX30" fmla="*/ 265113 w 331788"/>
              <a:gd name="connsiteY30" fmla="*/ 10587 h 302264"/>
              <a:gd name="connsiteX31" fmla="*/ 265113 w 331788"/>
              <a:gd name="connsiteY31" fmla="*/ 11869 h 302264"/>
              <a:gd name="connsiteX32" fmla="*/ 263823 w 331788"/>
              <a:gd name="connsiteY32" fmla="*/ 11869 h 302264"/>
              <a:gd name="connsiteX33" fmla="*/ 244476 w 331788"/>
              <a:gd name="connsiteY33" fmla="*/ 55445 h 302264"/>
              <a:gd name="connsiteX34" fmla="*/ 239316 w 331788"/>
              <a:gd name="connsiteY34" fmla="*/ 58008 h 302264"/>
              <a:gd name="connsiteX35" fmla="*/ 238026 w 331788"/>
              <a:gd name="connsiteY35" fmla="*/ 58008 h 302264"/>
              <a:gd name="connsiteX36" fmla="*/ 234157 w 331788"/>
              <a:gd name="connsiteY36" fmla="*/ 50318 h 302264"/>
              <a:gd name="connsiteX37" fmla="*/ 247055 w 331788"/>
              <a:gd name="connsiteY37" fmla="*/ 23403 h 302264"/>
              <a:gd name="connsiteX38" fmla="*/ 47129 w 331788"/>
              <a:gd name="connsiteY38" fmla="*/ 137470 h 302264"/>
              <a:gd name="connsiteX39" fmla="*/ 44549 w 331788"/>
              <a:gd name="connsiteY39" fmla="*/ 138752 h 302264"/>
              <a:gd name="connsiteX40" fmla="*/ 40680 w 331788"/>
              <a:gd name="connsiteY40" fmla="*/ 136189 h 302264"/>
              <a:gd name="connsiteX41" fmla="*/ 41970 w 331788"/>
              <a:gd name="connsiteY41" fmla="*/ 128499 h 302264"/>
              <a:gd name="connsiteX42" fmla="*/ 241896 w 331788"/>
              <a:gd name="connsiteY42" fmla="*/ 13150 h 302264"/>
              <a:gd name="connsiteX43" fmla="*/ 212230 w 331788"/>
              <a:gd name="connsiteY43" fmla="*/ 10587 h 302264"/>
              <a:gd name="connsiteX44" fmla="*/ 207070 w 331788"/>
              <a:gd name="connsiteY44" fmla="*/ 5460 h 302264"/>
              <a:gd name="connsiteX45" fmla="*/ 212230 w 331788"/>
              <a:gd name="connsiteY45" fmla="*/ 334 h 30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31788" h="302264">
                <a:moveTo>
                  <a:pt x="260506" y="76839"/>
                </a:moveTo>
                <a:cubicBezTo>
                  <a:pt x="260506" y="76839"/>
                  <a:pt x="260506" y="76839"/>
                  <a:pt x="326604" y="76839"/>
                </a:cubicBezTo>
                <a:cubicBezTo>
                  <a:pt x="326604" y="76839"/>
                  <a:pt x="326604" y="76839"/>
                  <a:pt x="326604" y="291959"/>
                </a:cubicBezTo>
                <a:cubicBezTo>
                  <a:pt x="329196" y="291959"/>
                  <a:pt x="331788" y="294535"/>
                  <a:pt x="331788" y="297111"/>
                </a:cubicBezTo>
                <a:cubicBezTo>
                  <a:pt x="331788" y="299688"/>
                  <a:pt x="329196" y="302264"/>
                  <a:pt x="326604" y="302264"/>
                </a:cubicBezTo>
                <a:cubicBezTo>
                  <a:pt x="326604" y="302264"/>
                  <a:pt x="326604" y="302264"/>
                  <a:pt x="5184" y="302264"/>
                </a:cubicBezTo>
                <a:cubicBezTo>
                  <a:pt x="2592" y="302264"/>
                  <a:pt x="0" y="299688"/>
                  <a:pt x="0" y="297111"/>
                </a:cubicBezTo>
                <a:cubicBezTo>
                  <a:pt x="0" y="294535"/>
                  <a:pt x="2592" y="291959"/>
                  <a:pt x="5184" y="291959"/>
                </a:cubicBezTo>
                <a:cubicBezTo>
                  <a:pt x="5184" y="291959"/>
                  <a:pt x="5184" y="291959"/>
                  <a:pt x="11664" y="291959"/>
                </a:cubicBezTo>
                <a:cubicBezTo>
                  <a:pt x="11664" y="291959"/>
                  <a:pt x="11664" y="291959"/>
                  <a:pt x="11664" y="214670"/>
                </a:cubicBezTo>
                <a:cubicBezTo>
                  <a:pt x="11664" y="214670"/>
                  <a:pt x="11664" y="214670"/>
                  <a:pt x="77763" y="214670"/>
                </a:cubicBezTo>
                <a:cubicBezTo>
                  <a:pt x="77763" y="214670"/>
                  <a:pt x="77763" y="214670"/>
                  <a:pt x="77763" y="291959"/>
                </a:cubicBezTo>
                <a:cubicBezTo>
                  <a:pt x="77763" y="291959"/>
                  <a:pt x="77763" y="291959"/>
                  <a:pt x="94612" y="291959"/>
                </a:cubicBezTo>
                <a:cubicBezTo>
                  <a:pt x="94612" y="291959"/>
                  <a:pt x="94612" y="291959"/>
                  <a:pt x="94612" y="165721"/>
                </a:cubicBezTo>
                <a:cubicBezTo>
                  <a:pt x="94612" y="165721"/>
                  <a:pt x="94612" y="165721"/>
                  <a:pt x="160710" y="165721"/>
                </a:cubicBezTo>
                <a:cubicBezTo>
                  <a:pt x="160710" y="165721"/>
                  <a:pt x="160710" y="165721"/>
                  <a:pt x="160710" y="291959"/>
                </a:cubicBezTo>
                <a:cubicBezTo>
                  <a:pt x="160710" y="291959"/>
                  <a:pt x="160710" y="291959"/>
                  <a:pt x="177559" y="291959"/>
                </a:cubicBezTo>
                <a:cubicBezTo>
                  <a:pt x="177559" y="291959"/>
                  <a:pt x="177559" y="291959"/>
                  <a:pt x="177559" y="121924"/>
                </a:cubicBezTo>
                <a:cubicBezTo>
                  <a:pt x="177559" y="121924"/>
                  <a:pt x="177559" y="121924"/>
                  <a:pt x="243657" y="121924"/>
                </a:cubicBezTo>
                <a:cubicBezTo>
                  <a:pt x="243657" y="121924"/>
                  <a:pt x="243657" y="121924"/>
                  <a:pt x="243657" y="291959"/>
                </a:cubicBezTo>
                <a:cubicBezTo>
                  <a:pt x="243657" y="291959"/>
                  <a:pt x="243657" y="291959"/>
                  <a:pt x="260506" y="291959"/>
                </a:cubicBezTo>
                <a:cubicBezTo>
                  <a:pt x="260506" y="291959"/>
                  <a:pt x="260506" y="291959"/>
                  <a:pt x="260506" y="76839"/>
                </a:cubicBezTo>
                <a:close/>
                <a:moveTo>
                  <a:pt x="212230" y="334"/>
                </a:moveTo>
                <a:cubicBezTo>
                  <a:pt x="212230" y="334"/>
                  <a:pt x="212230" y="334"/>
                  <a:pt x="259954" y="4179"/>
                </a:cubicBezTo>
                <a:cubicBezTo>
                  <a:pt x="259954" y="4179"/>
                  <a:pt x="261244" y="4179"/>
                  <a:pt x="261244" y="5460"/>
                </a:cubicBezTo>
                <a:cubicBezTo>
                  <a:pt x="262534" y="5460"/>
                  <a:pt x="262534" y="5460"/>
                  <a:pt x="262534" y="5460"/>
                </a:cubicBezTo>
                <a:cubicBezTo>
                  <a:pt x="262534" y="5460"/>
                  <a:pt x="263823" y="6742"/>
                  <a:pt x="263823" y="6742"/>
                </a:cubicBezTo>
                <a:cubicBezTo>
                  <a:pt x="263823" y="6742"/>
                  <a:pt x="263823" y="8024"/>
                  <a:pt x="263823" y="8024"/>
                </a:cubicBezTo>
                <a:cubicBezTo>
                  <a:pt x="263823" y="8024"/>
                  <a:pt x="265113" y="8024"/>
                  <a:pt x="265113" y="8024"/>
                </a:cubicBezTo>
                <a:cubicBezTo>
                  <a:pt x="265113" y="8024"/>
                  <a:pt x="265113" y="8024"/>
                  <a:pt x="265113" y="9305"/>
                </a:cubicBezTo>
                <a:cubicBezTo>
                  <a:pt x="265113" y="9305"/>
                  <a:pt x="265113" y="10587"/>
                  <a:pt x="265113" y="10587"/>
                </a:cubicBezTo>
                <a:cubicBezTo>
                  <a:pt x="265113" y="10587"/>
                  <a:pt x="265113" y="11869"/>
                  <a:pt x="265113" y="11869"/>
                </a:cubicBezTo>
                <a:cubicBezTo>
                  <a:pt x="263823" y="11869"/>
                  <a:pt x="263823" y="11869"/>
                  <a:pt x="263823" y="11869"/>
                </a:cubicBezTo>
                <a:cubicBezTo>
                  <a:pt x="263823" y="11869"/>
                  <a:pt x="263823" y="11869"/>
                  <a:pt x="244476" y="55445"/>
                </a:cubicBezTo>
                <a:cubicBezTo>
                  <a:pt x="244476" y="56726"/>
                  <a:pt x="241896" y="58008"/>
                  <a:pt x="239316" y="58008"/>
                </a:cubicBezTo>
                <a:cubicBezTo>
                  <a:pt x="239316" y="58008"/>
                  <a:pt x="238026" y="58008"/>
                  <a:pt x="238026" y="58008"/>
                </a:cubicBezTo>
                <a:cubicBezTo>
                  <a:pt x="234157" y="56726"/>
                  <a:pt x="232867" y="52881"/>
                  <a:pt x="234157" y="50318"/>
                </a:cubicBezTo>
                <a:cubicBezTo>
                  <a:pt x="234157" y="50318"/>
                  <a:pt x="234157" y="50318"/>
                  <a:pt x="247055" y="23403"/>
                </a:cubicBezTo>
                <a:cubicBezTo>
                  <a:pt x="247055" y="23403"/>
                  <a:pt x="247055" y="23403"/>
                  <a:pt x="47129" y="137470"/>
                </a:cubicBezTo>
                <a:cubicBezTo>
                  <a:pt x="47129" y="138752"/>
                  <a:pt x="45839" y="138752"/>
                  <a:pt x="44549" y="138752"/>
                </a:cubicBezTo>
                <a:cubicBezTo>
                  <a:pt x="43260" y="138752"/>
                  <a:pt x="40680" y="137470"/>
                  <a:pt x="40680" y="136189"/>
                </a:cubicBezTo>
                <a:cubicBezTo>
                  <a:pt x="38100" y="133625"/>
                  <a:pt x="39390" y="129780"/>
                  <a:pt x="41970" y="128499"/>
                </a:cubicBezTo>
                <a:cubicBezTo>
                  <a:pt x="41970" y="128499"/>
                  <a:pt x="41970" y="128499"/>
                  <a:pt x="241896" y="13150"/>
                </a:cubicBezTo>
                <a:cubicBezTo>
                  <a:pt x="241896" y="13150"/>
                  <a:pt x="241896" y="13150"/>
                  <a:pt x="212230" y="10587"/>
                </a:cubicBezTo>
                <a:cubicBezTo>
                  <a:pt x="208360" y="10587"/>
                  <a:pt x="207070" y="8024"/>
                  <a:pt x="207070" y="5460"/>
                </a:cubicBezTo>
                <a:cubicBezTo>
                  <a:pt x="207070" y="1615"/>
                  <a:pt x="209650" y="-948"/>
                  <a:pt x="212230" y="3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12"/>
          <p:cNvSpPr/>
          <p:nvPr/>
        </p:nvSpPr>
        <p:spPr>
          <a:xfrm>
            <a:off x="8442789" y="3598840"/>
            <a:ext cx="973852" cy="1019120"/>
          </a:xfrm>
          <a:custGeom>
            <a:avLst/>
            <a:gdLst>
              <a:gd name="connsiteX0" fmla="*/ 205582 w 321601"/>
              <a:gd name="connsiteY0" fmla="*/ 285750 h 336550"/>
              <a:gd name="connsiteX1" fmla="*/ 200257 w 321601"/>
              <a:gd name="connsiteY1" fmla="*/ 288396 h 336550"/>
              <a:gd name="connsiteX2" fmla="*/ 196262 w 321601"/>
              <a:gd name="connsiteY2" fmla="*/ 297657 h 336550"/>
              <a:gd name="connsiteX3" fmla="*/ 196262 w 321601"/>
              <a:gd name="connsiteY3" fmla="*/ 300302 h 336550"/>
              <a:gd name="connsiteX4" fmla="*/ 197594 w 321601"/>
              <a:gd name="connsiteY4" fmla="*/ 304271 h 336550"/>
              <a:gd name="connsiteX5" fmla="*/ 216234 w 321601"/>
              <a:gd name="connsiteY5" fmla="*/ 309563 h 336550"/>
              <a:gd name="connsiteX6" fmla="*/ 234874 w 321601"/>
              <a:gd name="connsiteY6" fmla="*/ 304271 h 336550"/>
              <a:gd name="connsiteX7" fmla="*/ 236206 w 321601"/>
              <a:gd name="connsiteY7" fmla="*/ 300302 h 336550"/>
              <a:gd name="connsiteX8" fmla="*/ 234874 w 321601"/>
              <a:gd name="connsiteY8" fmla="*/ 297657 h 336550"/>
              <a:gd name="connsiteX9" fmla="*/ 230880 w 321601"/>
              <a:gd name="connsiteY9" fmla="*/ 288396 h 336550"/>
              <a:gd name="connsiteX10" fmla="*/ 226886 w 321601"/>
              <a:gd name="connsiteY10" fmla="*/ 285750 h 336550"/>
              <a:gd name="connsiteX11" fmla="*/ 221560 w 321601"/>
              <a:gd name="connsiteY11" fmla="*/ 292365 h 336550"/>
              <a:gd name="connsiteX12" fmla="*/ 220228 w 321601"/>
              <a:gd name="connsiteY12" fmla="*/ 293688 h 336550"/>
              <a:gd name="connsiteX13" fmla="*/ 216234 w 321601"/>
              <a:gd name="connsiteY13" fmla="*/ 293688 h 336550"/>
              <a:gd name="connsiteX14" fmla="*/ 212240 w 321601"/>
              <a:gd name="connsiteY14" fmla="*/ 293688 h 336550"/>
              <a:gd name="connsiteX15" fmla="*/ 210908 w 321601"/>
              <a:gd name="connsiteY15" fmla="*/ 292365 h 336550"/>
              <a:gd name="connsiteX16" fmla="*/ 205582 w 321601"/>
              <a:gd name="connsiteY16" fmla="*/ 285750 h 336550"/>
              <a:gd name="connsiteX17" fmla="*/ 47431 w 321601"/>
              <a:gd name="connsiteY17" fmla="*/ 285750 h 336550"/>
              <a:gd name="connsiteX18" fmla="*/ 40874 w 321601"/>
              <a:gd name="connsiteY18" fmla="*/ 292270 h 336550"/>
              <a:gd name="connsiteX19" fmla="*/ 35629 w 321601"/>
              <a:gd name="connsiteY19" fmla="*/ 305311 h 336550"/>
              <a:gd name="connsiteX20" fmla="*/ 34317 w 321601"/>
              <a:gd name="connsiteY20" fmla="*/ 309223 h 336550"/>
              <a:gd name="connsiteX21" fmla="*/ 35629 w 321601"/>
              <a:gd name="connsiteY21" fmla="*/ 314439 h 336550"/>
              <a:gd name="connsiteX22" fmla="*/ 63168 w 321601"/>
              <a:gd name="connsiteY22" fmla="*/ 322263 h 336550"/>
              <a:gd name="connsiteX23" fmla="*/ 90708 w 321601"/>
              <a:gd name="connsiteY23" fmla="*/ 314439 h 336550"/>
              <a:gd name="connsiteX24" fmla="*/ 92019 w 321601"/>
              <a:gd name="connsiteY24" fmla="*/ 309223 h 336550"/>
              <a:gd name="connsiteX25" fmla="*/ 90708 w 321601"/>
              <a:gd name="connsiteY25" fmla="*/ 305311 h 336550"/>
              <a:gd name="connsiteX26" fmla="*/ 85462 w 321601"/>
              <a:gd name="connsiteY26" fmla="*/ 292270 h 336550"/>
              <a:gd name="connsiteX27" fmla="*/ 78905 w 321601"/>
              <a:gd name="connsiteY27" fmla="*/ 285750 h 336550"/>
              <a:gd name="connsiteX28" fmla="*/ 71037 w 321601"/>
              <a:gd name="connsiteY28" fmla="*/ 297486 h 336550"/>
              <a:gd name="connsiteX29" fmla="*/ 69725 w 321601"/>
              <a:gd name="connsiteY29" fmla="*/ 297486 h 336550"/>
              <a:gd name="connsiteX30" fmla="*/ 63168 w 321601"/>
              <a:gd name="connsiteY30" fmla="*/ 298790 h 336550"/>
              <a:gd name="connsiteX31" fmla="*/ 56611 w 321601"/>
              <a:gd name="connsiteY31" fmla="*/ 297486 h 336550"/>
              <a:gd name="connsiteX32" fmla="*/ 55300 w 321601"/>
              <a:gd name="connsiteY32" fmla="*/ 297486 h 336550"/>
              <a:gd name="connsiteX33" fmla="*/ 47431 w 321601"/>
              <a:gd name="connsiteY33" fmla="*/ 285750 h 336550"/>
              <a:gd name="connsiteX34" fmla="*/ 216204 w 321601"/>
              <a:gd name="connsiteY34" fmla="*/ 254000 h 336550"/>
              <a:gd name="connsiteX35" fmla="*/ 206044 w 321601"/>
              <a:gd name="connsiteY35" fmla="*/ 267040 h 336550"/>
              <a:gd name="connsiteX36" fmla="*/ 211124 w 321601"/>
              <a:gd name="connsiteY36" fmla="*/ 278777 h 336550"/>
              <a:gd name="connsiteX37" fmla="*/ 211124 w 321601"/>
              <a:gd name="connsiteY37" fmla="*/ 285297 h 336550"/>
              <a:gd name="connsiteX38" fmla="*/ 209854 w 321601"/>
              <a:gd name="connsiteY38" fmla="*/ 285297 h 336550"/>
              <a:gd name="connsiteX39" fmla="*/ 211124 w 321601"/>
              <a:gd name="connsiteY39" fmla="*/ 287905 h 336550"/>
              <a:gd name="connsiteX40" fmla="*/ 216204 w 321601"/>
              <a:gd name="connsiteY40" fmla="*/ 290513 h 336550"/>
              <a:gd name="connsiteX41" fmla="*/ 221284 w 321601"/>
              <a:gd name="connsiteY41" fmla="*/ 287905 h 336550"/>
              <a:gd name="connsiteX42" fmla="*/ 222554 w 321601"/>
              <a:gd name="connsiteY42" fmla="*/ 285297 h 336550"/>
              <a:gd name="connsiteX43" fmla="*/ 221284 w 321601"/>
              <a:gd name="connsiteY43" fmla="*/ 285297 h 336550"/>
              <a:gd name="connsiteX44" fmla="*/ 221284 w 321601"/>
              <a:gd name="connsiteY44" fmla="*/ 278777 h 336550"/>
              <a:gd name="connsiteX45" fmla="*/ 225094 w 321601"/>
              <a:gd name="connsiteY45" fmla="*/ 267040 h 336550"/>
              <a:gd name="connsiteX46" fmla="*/ 216204 w 321601"/>
              <a:gd name="connsiteY46" fmla="*/ 254000 h 336550"/>
              <a:gd name="connsiteX47" fmla="*/ 63168 w 321601"/>
              <a:gd name="connsiteY47" fmla="*/ 239713 h 336550"/>
              <a:gd name="connsiteX48" fmla="*/ 48881 w 321601"/>
              <a:gd name="connsiteY48" fmla="*/ 260776 h 336550"/>
              <a:gd name="connsiteX49" fmla="*/ 55375 w 321601"/>
              <a:gd name="connsiteY49" fmla="*/ 276574 h 336550"/>
              <a:gd name="connsiteX50" fmla="*/ 55375 w 321601"/>
              <a:gd name="connsiteY50" fmla="*/ 285789 h 336550"/>
              <a:gd name="connsiteX51" fmla="*/ 54076 w 321601"/>
              <a:gd name="connsiteY51" fmla="*/ 285789 h 336550"/>
              <a:gd name="connsiteX52" fmla="*/ 55375 w 321601"/>
              <a:gd name="connsiteY52" fmla="*/ 289739 h 336550"/>
              <a:gd name="connsiteX53" fmla="*/ 63168 w 321601"/>
              <a:gd name="connsiteY53" fmla="*/ 293688 h 336550"/>
              <a:gd name="connsiteX54" fmla="*/ 70961 w 321601"/>
              <a:gd name="connsiteY54" fmla="*/ 289739 h 336550"/>
              <a:gd name="connsiteX55" fmla="*/ 73559 w 321601"/>
              <a:gd name="connsiteY55" fmla="*/ 285789 h 336550"/>
              <a:gd name="connsiteX56" fmla="*/ 70961 w 321601"/>
              <a:gd name="connsiteY56" fmla="*/ 285789 h 336550"/>
              <a:gd name="connsiteX57" fmla="*/ 70961 w 321601"/>
              <a:gd name="connsiteY57" fmla="*/ 276574 h 336550"/>
              <a:gd name="connsiteX58" fmla="*/ 77456 w 321601"/>
              <a:gd name="connsiteY58" fmla="*/ 260776 h 336550"/>
              <a:gd name="connsiteX59" fmla="*/ 63168 w 321601"/>
              <a:gd name="connsiteY59" fmla="*/ 239713 h 336550"/>
              <a:gd name="connsiteX60" fmla="*/ 267751 w 321601"/>
              <a:gd name="connsiteY60" fmla="*/ 182563 h 336550"/>
              <a:gd name="connsiteX61" fmla="*/ 262426 w 321601"/>
              <a:gd name="connsiteY61" fmla="*/ 186532 h 336550"/>
              <a:gd name="connsiteX62" fmla="*/ 259763 w 321601"/>
              <a:gd name="connsiteY62" fmla="*/ 195792 h 336550"/>
              <a:gd name="connsiteX63" fmla="*/ 258431 w 321601"/>
              <a:gd name="connsiteY63" fmla="*/ 197115 h 336550"/>
              <a:gd name="connsiteX64" fmla="*/ 259763 w 321601"/>
              <a:gd name="connsiteY64" fmla="*/ 201084 h 336550"/>
              <a:gd name="connsiteX65" fmla="*/ 278403 w 321601"/>
              <a:gd name="connsiteY65" fmla="*/ 206376 h 336550"/>
              <a:gd name="connsiteX66" fmla="*/ 297043 w 321601"/>
              <a:gd name="connsiteY66" fmla="*/ 201084 h 336550"/>
              <a:gd name="connsiteX67" fmla="*/ 298375 w 321601"/>
              <a:gd name="connsiteY67" fmla="*/ 197115 h 336550"/>
              <a:gd name="connsiteX68" fmla="*/ 298375 w 321601"/>
              <a:gd name="connsiteY68" fmla="*/ 195792 h 336550"/>
              <a:gd name="connsiteX69" fmla="*/ 294380 w 321601"/>
              <a:gd name="connsiteY69" fmla="*/ 186532 h 336550"/>
              <a:gd name="connsiteX70" fmla="*/ 289055 w 321601"/>
              <a:gd name="connsiteY70" fmla="*/ 182563 h 336550"/>
              <a:gd name="connsiteX71" fmla="*/ 283729 w 321601"/>
              <a:gd name="connsiteY71" fmla="*/ 189178 h 336550"/>
              <a:gd name="connsiteX72" fmla="*/ 282397 w 321601"/>
              <a:gd name="connsiteY72" fmla="*/ 190501 h 336550"/>
              <a:gd name="connsiteX73" fmla="*/ 278403 w 321601"/>
              <a:gd name="connsiteY73" fmla="*/ 191824 h 336550"/>
              <a:gd name="connsiteX74" fmla="*/ 274409 w 321601"/>
              <a:gd name="connsiteY74" fmla="*/ 190501 h 336550"/>
              <a:gd name="connsiteX75" fmla="*/ 273077 w 321601"/>
              <a:gd name="connsiteY75" fmla="*/ 189178 h 336550"/>
              <a:gd name="connsiteX76" fmla="*/ 267751 w 321601"/>
              <a:gd name="connsiteY76" fmla="*/ 182563 h 336550"/>
              <a:gd name="connsiteX77" fmla="*/ 278434 w 321601"/>
              <a:gd name="connsiteY77" fmla="*/ 150813 h 336550"/>
              <a:gd name="connsiteX78" fmla="*/ 269544 w 321601"/>
              <a:gd name="connsiteY78" fmla="*/ 164420 h 336550"/>
              <a:gd name="connsiteX79" fmla="*/ 273354 w 321601"/>
              <a:gd name="connsiteY79" fmla="*/ 176667 h 336550"/>
              <a:gd name="connsiteX80" fmla="*/ 273354 w 321601"/>
              <a:gd name="connsiteY80" fmla="*/ 183470 h 336550"/>
              <a:gd name="connsiteX81" fmla="*/ 272084 w 321601"/>
              <a:gd name="connsiteY81" fmla="*/ 183470 h 336550"/>
              <a:gd name="connsiteX82" fmla="*/ 273354 w 321601"/>
              <a:gd name="connsiteY82" fmla="*/ 186192 h 336550"/>
              <a:gd name="connsiteX83" fmla="*/ 278434 w 321601"/>
              <a:gd name="connsiteY83" fmla="*/ 188913 h 336550"/>
              <a:gd name="connsiteX84" fmla="*/ 283514 w 321601"/>
              <a:gd name="connsiteY84" fmla="*/ 186192 h 336550"/>
              <a:gd name="connsiteX85" fmla="*/ 284784 w 321601"/>
              <a:gd name="connsiteY85" fmla="*/ 183470 h 336550"/>
              <a:gd name="connsiteX86" fmla="*/ 283514 w 321601"/>
              <a:gd name="connsiteY86" fmla="*/ 183470 h 336550"/>
              <a:gd name="connsiteX87" fmla="*/ 283514 w 321601"/>
              <a:gd name="connsiteY87" fmla="*/ 176667 h 336550"/>
              <a:gd name="connsiteX88" fmla="*/ 288594 w 321601"/>
              <a:gd name="connsiteY88" fmla="*/ 164420 h 336550"/>
              <a:gd name="connsiteX89" fmla="*/ 278434 w 321601"/>
              <a:gd name="connsiteY89" fmla="*/ 150813 h 336550"/>
              <a:gd name="connsiteX90" fmla="*/ 154681 w 321601"/>
              <a:gd name="connsiteY90" fmla="*/ 115888 h 336550"/>
              <a:gd name="connsiteX91" fmla="*/ 150840 w 321601"/>
              <a:gd name="connsiteY91" fmla="*/ 119899 h 336550"/>
              <a:gd name="connsiteX92" fmla="*/ 146999 w 321601"/>
              <a:gd name="connsiteY92" fmla="*/ 129256 h 336550"/>
              <a:gd name="connsiteX93" fmla="*/ 145719 w 321601"/>
              <a:gd name="connsiteY93" fmla="*/ 131930 h 336550"/>
              <a:gd name="connsiteX94" fmla="*/ 146999 w 321601"/>
              <a:gd name="connsiteY94" fmla="*/ 135941 h 336550"/>
              <a:gd name="connsiteX95" fmla="*/ 166203 w 321601"/>
              <a:gd name="connsiteY95" fmla="*/ 141288 h 336550"/>
              <a:gd name="connsiteX96" fmla="*/ 184126 w 321601"/>
              <a:gd name="connsiteY96" fmla="*/ 135941 h 336550"/>
              <a:gd name="connsiteX97" fmla="*/ 185407 w 321601"/>
              <a:gd name="connsiteY97" fmla="*/ 131930 h 336550"/>
              <a:gd name="connsiteX98" fmla="*/ 184126 w 321601"/>
              <a:gd name="connsiteY98" fmla="*/ 129256 h 336550"/>
              <a:gd name="connsiteX99" fmla="*/ 180286 w 321601"/>
              <a:gd name="connsiteY99" fmla="*/ 119899 h 336550"/>
              <a:gd name="connsiteX100" fmla="*/ 176445 w 321601"/>
              <a:gd name="connsiteY100" fmla="*/ 115888 h 336550"/>
              <a:gd name="connsiteX101" fmla="*/ 171324 w 321601"/>
              <a:gd name="connsiteY101" fmla="*/ 123909 h 336550"/>
              <a:gd name="connsiteX102" fmla="*/ 170044 w 321601"/>
              <a:gd name="connsiteY102" fmla="*/ 125246 h 336550"/>
              <a:gd name="connsiteX103" fmla="*/ 166203 w 321601"/>
              <a:gd name="connsiteY103" fmla="*/ 125246 h 336550"/>
              <a:gd name="connsiteX104" fmla="*/ 161082 w 321601"/>
              <a:gd name="connsiteY104" fmla="*/ 125246 h 336550"/>
              <a:gd name="connsiteX105" fmla="*/ 159802 w 321601"/>
              <a:gd name="connsiteY105" fmla="*/ 123909 h 336550"/>
              <a:gd name="connsiteX106" fmla="*/ 154681 w 321601"/>
              <a:gd name="connsiteY106" fmla="*/ 115888 h 336550"/>
              <a:gd name="connsiteX107" fmla="*/ 166251 w 321601"/>
              <a:gd name="connsiteY107" fmla="*/ 85725 h 336550"/>
              <a:gd name="connsiteX108" fmla="*/ 155244 w 321601"/>
              <a:gd name="connsiteY108" fmla="*/ 98765 h 336550"/>
              <a:gd name="connsiteX109" fmla="*/ 159371 w 321601"/>
              <a:gd name="connsiteY109" fmla="*/ 110502 h 336550"/>
              <a:gd name="connsiteX110" fmla="*/ 159371 w 321601"/>
              <a:gd name="connsiteY110" fmla="*/ 115718 h 336550"/>
              <a:gd name="connsiteX111" fmla="*/ 157995 w 321601"/>
              <a:gd name="connsiteY111" fmla="*/ 115718 h 336550"/>
              <a:gd name="connsiteX112" fmla="*/ 159371 w 321601"/>
              <a:gd name="connsiteY112" fmla="*/ 119630 h 336550"/>
              <a:gd name="connsiteX113" fmla="*/ 166251 w 321601"/>
              <a:gd name="connsiteY113" fmla="*/ 122238 h 336550"/>
              <a:gd name="connsiteX114" fmla="*/ 171754 w 321601"/>
              <a:gd name="connsiteY114" fmla="*/ 119630 h 336550"/>
              <a:gd name="connsiteX115" fmla="*/ 173130 w 321601"/>
              <a:gd name="connsiteY115" fmla="*/ 115718 h 336550"/>
              <a:gd name="connsiteX116" fmla="*/ 171754 w 321601"/>
              <a:gd name="connsiteY116" fmla="*/ 115718 h 336550"/>
              <a:gd name="connsiteX117" fmla="*/ 171754 w 321601"/>
              <a:gd name="connsiteY117" fmla="*/ 110502 h 336550"/>
              <a:gd name="connsiteX118" fmla="*/ 175882 w 321601"/>
              <a:gd name="connsiteY118" fmla="*/ 98765 h 336550"/>
              <a:gd name="connsiteX119" fmla="*/ 166251 w 321601"/>
              <a:gd name="connsiteY119" fmla="*/ 85725 h 336550"/>
              <a:gd name="connsiteX120" fmla="*/ 47431 w 321601"/>
              <a:gd name="connsiteY120" fmla="*/ 60325 h 336550"/>
              <a:gd name="connsiteX121" fmla="*/ 40874 w 321601"/>
              <a:gd name="connsiteY121" fmla="*/ 65541 h 336550"/>
              <a:gd name="connsiteX122" fmla="*/ 35629 w 321601"/>
              <a:gd name="connsiteY122" fmla="*/ 78582 h 336550"/>
              <a:gd name="connsiteX123" fmla="*/ 34317 w 321601"/>
              <a:gd name="connsiteY123" fmla="*/ 82494 h 336550"/>
              <a:gd name="connsiteX124" fmla="*/ 35629 w 321601"/>
              <a:gd name="connsiteY124" fmla="*/ 87710 h 336550"/>
              <a:gd name="connsiteX125" fmla="*/ 63168 w 321601"/>
              <a:gd name="connsiteY125" fmla="*/ 96838 h 336550"/>
              <a:gd name="connsiteX126" fmla="*/ 90708 w 321601"/>
              <a:gd name="connsiteY126" fmla="*/ 87710 h 336550"/>
              <a:gd name="connsiteX127" fmla="*/ 92019 w 321601"/>
              <a:gd name="connsiteY127" fmla="*/ 82494 h 336550"/>
              <a:gd name="connsiteX128" fmla="*/ 90708 w 321601"/>
              <a:gd name="connsiteY128" fmla="*/ 78582 h 336550"/>
              <a:gd name="connsiteX129" fmla="*/ 85462 w 321601"/>
              <a:gd name="connsiteY129" fmla="*/ 65541 h 336550"/>
              <a:gd name="connsiteX130" fmla="*/ 78905 w 321601"/>
              <a:gd name="connsiteY130" fmla="*/ 60325 h 336550"/>
              <a:gd name="connsiteX131" fmla="*/ 71037 w 321601"/>
              <a:gd name="connsiteY131" fmla="*/ 70757 h 336550"/>
              <a:gd name="connsiteX132" fmla="*/ 69725 w 321601"/>
              <a:gd name="connsiteY132" fmla="*/ 72061 h 336550"/>
              <a:gd name="connsiteX133" fmla="*/ 63168 w 321601"/>
              <a:gd name="connsiteY133" fmla="*/ 73365 h 336550"/>
              <a:gd name="connsiteX134" fmla="*/ 56611 w 321601"/>
              <a:gd name="connsiteY134" fmla="*/ 72061 h 336550"/>
              <a:gd name="connsiteX135" fmla="*/ 55300 w 321601"/>
              <a:gd name="connsiteY135" fmla="*/ 70757 h 336550"/>
              <a:gd name="connsiteX136" fmla="*/ 47431 w 321601"/>
              <a:gd name="connsiteY136" fmla="*/ 60325 h 336550"/>
              <a:gd name="connsiteX137" fmla="*/ 267751 w 321601"/>
              <a:gd name="connsiteY137" fmla="*/ 50800 h 336550"/>
              <a:gd name="connsiteX138" fmla="*/ 262426 w 321601"/>
              <a:gd name="connsiteY138" fmla="*/ 54560 h 336550"/>
              <a:gd name="connsiteX139" fmla="*/ 259763 w 321601"/>
              <a:gd name="connsiteY139" fmla="*/ 63333 h 336550"/>
              <a:gd name="connsiteX140" fmla="*/ 258431 w 321601"/>
              <a:gd name="connsiteY140" fmla="*/ 65840 h 336550"/>
              <a:gd name="connsiteX141" fmla="*/ 259763 w 321601"/>
              <a:gd name="connsiteY141" fmla="*/ 69600 h 336550"/>
              <a:gd name="connsiteX142" fmla="*/ 278403 w 321601"/>
              <a:gd name="connsiteY142" fmla="*/ 74613 h 336550"/>
              <a:gd name="connsiteX143" fmla="*/ 297043 w 321601"/>
              <a:gd name="connsiteY143" fmla="*/ 69600 h 336550"/>
              <a:gd name="connsiteX144" fmla="*/ 298375 w 321601"/>
              <a:gd name="connsiteY144" fmla="*/ 65840 h 336550"/>
              <a:gd name="connsiteX145" fmla="*/ 298375 w 321601"/>
              <a:gd name="connsiteY145" fmla="*/ 63333 h 336550"/>
              <a:gd name="connsiteX146" fmla="*/ 294380 w 321601"/>
              <a:gd name="connsiteY146" fmla="*/ 54560 h 336550"/>
              <a:gd name="connsiteX147" fmla="*/ 289055 w 321601"/>
              <a:gd name="connsiteY147" fmla="*/ 50800 h 336550"/>
              <a:gd name="connsiteX148" fmla="*/ 283729 w 321601"/>
              <a:gd name="connsiteY148" fmla="*/ 58320 h 336550"/>
              <a:gd name="connsiteX149" fmla="*/ 282397 w 321601"/>
              <a:gd name="connsiteY149" fmla="*/ 58320 h 336550"/>
              <a:gd name="connsiteX150" fmla="*/ 278403 w 321601"/>
              <a:gd name="connsiteY150" fmla="*/ 59573 h 336550"/>
              <a:gd name="connsiteX151" fmla="*/ 274409 w 321601"/>
              <a:gd name="connsiteY151" fmla="*/ 58320 h 336550"/>
              <a:gd name="connsiteX152" fmla="*/ 273077 w 321601"/>
              <a:gd name="connsiteY152" fmla="*/ 58320 h 336550"/>
              <a:gd name="connsiteX153" fmla="*/ 267751 w 321601"/>
              <a:gd name="connsiteY153" fmla="*/ 50800 h 336550"/>
              <a:gd name="connsiteX154" fmla="*/ 278434 w 321601"/>
              <a:gd name="connsiteY154" fmla="*/ 20638 h 336550"/>
              <a:gd name="connsiteX155" fmla="*/ 269544 w 321601"/>
              <a:gd name="connsiteY155" fmla="*/ 33573 h 336550"/>
              <a:gd name="connsiteX156" fmla="*/ 273354 w 321601"/>
              <a:gd name="connsiteY156" fmla="*/ 43921 h 336550"/>
              <a:gd name="connsiteX157" fmla="*/ 273354 w 321601"/>
              <a:gd name="connsiteY157" fmla="*/ 50389 h 336550"/>
              <a:gd name="connsiteX158" fmla="*/ 272084 w 321601"/>
              <a:gd name="connsiteY158" fmla="*/ 50389 h 336550"/>
              <a:gd name="connsiteX159" fmla="*/ 273354 w 321601"/>
              <a:gd name="connsiteY159" fmla="*/ 52976 h 336550"/>
              <a:gd name="connsiteX160" fmla="*/ 278434 w 321601"/>
              <a:gd name="connsiteY160" fmla="*/ 55563 h 336550"/>
              <a:gd name="connsiteX161" fmla="*/ 283514 w 321601"/>
              <a:gd name="connsiteY161" fmla="*/ 52976 h 336550"/>
              <a:gd name="connsiteX162" fmla="*/ 284784 w 321601"/>
              <a:gd name="connsiteY162" fmla="*/ 50389 h 336550"/>
              <a:gd name="connsiteX163" fmla="*/ 283514 w 321601"/>
              <a:gd name="connsiteY163" fmla="*/ 50389 h 336550"/>
              <a:gd name="connsiteX164" fmla="*/ 283514 w 321601"/>
              <a:gd name="connsiteY164" fmla="*/ 43921 h 336550"/>
              <a:gd name="connsiteX165" fmla="*/ 288594 w 321601"/>
              <a:gd name="connsiteY165" fmla="*/ 33573 h 336550"/>
              <a:gd name="connsiteX166" fmla="*/ 278434 w 321601"/>
              <a:gd name="connsiteY166" fmla="*/ 20638 h 336550"/>
              <a:gd name="connsiteX167" fmla="*/ 63168 w 321601"/>
              <a:gd name="connsiteY167" fmla="*/ 14288 h 336550"/>
              <a:gd name="connsiteX168" fmla="*/ 48881 w 321601"/>
              <a:gd name="connsiteY168" fmla="*/ 34035 h 336550"/>
              <a:gd name="connsiteX169" fmla="*/ 55375 w 321601"/>
              <a:gd name="connsiteY169" fmla="*/ 51149 h 336550"/>
              <a:gd name="connsiteX170" fmla="*/ 55375 w 321601"/>
              <a:gd name="connsiteY170" fmla="*/ 60364 h 336550"/>
              <a:gd name="connsiteX171" fmla="*/ 54076 w 321601"/>
              <a:gd name="connsiteY171" fmla="*/ 60364 h 336550"/>
              <a:gd name="connsiteX172" fmla="*/ 55375 w 321601"/>
              <a:gd name="connsiteY172" fmla="*/ 64314 h 336550"/>
              <a:gd name="connsiteX173" fmla="*/ 63168 w 321601"/>
              <a:gd name="connsiteY173" fmla="*/ 68263 h 336550"/>
              <a:gd name="connsiteX174" fmla="*/ 70961 w 321601"/>
              <a:gd name="connsiteY174" fmla="*/ 64314 h 336550"/>
              <a:gd name="connsiteX175" fmla="*/ 73559 w 321601"/>
              <a:gd name="connsiteY175" fmla="*/ 60364 h 336550"/>
              <a:gd name="connsiteX176" fmla="*/ 70961 w 321601"/>
              <a:gd name="connsiteY176" fmla="*/ 60364 h 336550"/>
              <a:gd name="connsiteX177" fmla="*/ 70961 w 321601"/>
              <a:gd name="connsiteY177" fmla="*/ 51149 h 336550"/>
              <a:gd name="connsiteX178" fmla="*/ 77456 w 321601"/>
              <a:gd name="connsiteY178" fmla="*/ 34035 h 336550"/>
              <a:gd name="connsiteX179" fmla="*/ 63168 w 321601"/>
              <a:gd name="connsiteY179" fmla="*/ 14288 h 336550"/>
              <a:gd name="connsiteX180" fmla="*/ 35329 w 321601"/>
              <a:gd name="connsiteY180" fmla="*/ 0 h 336550"/>
              <a:gd name="connsiteX181" fmla="*/ 90801 w 321601"/>
              <a:gd name="connsiteY181" fmla="*/ 0 h 336550"/>
              <a:gd name="connsiteX182" fmla="*/ 97404 w 321601"/>
              <a:gd name="connsiteY182" fmla="*/ 3944 h 336550"/>
              <a:gd name="connsiteX183" fmla="*/ 125140 w 321601"/>
              <a:gd name="connsiteY183" fmla="*/ 51271 h 336550"/>
              <a:gd name="connsiteX184" fmla="*/ 125140 w 321601"/>
              <a:gd name="connsiteY184" fmla="*/ 59159 h 336550"/>
              <a:gd name="connsiteX185" fmla="*/ 114574 w 321601"/>
              <a:gd name="connsiteY185" fmla="*/ 78879 h 336550"/>
              <a:gd name="connsiteX186" fmla="*/ 135706 w 321601"/>
              <a:gd name="connsiteY186" fmla="*/ 89396 h 336550"/>
              <a:gd name="connsiteX187" fmla="*/ 142310 w 321601"/>
              <a:gd name="connsiteY187" fmla="*/ 77564 h 336550"/>
              <a:gd name="connsiteX188" fmla="*/ 146272 w 321601"/>
              <a:gd name="connsiteY188" fmla="*/ 74935 h 336550"/>
              <a:gd name="connsiteX189" fmla="*/ 184574 w 321601"/>
              <a:gd name="connsiteY189" fmla="*/ 74935 h 336550"/>
              <a:gd name="connsiteX190" fmla="*/ 188536 w 321601"/>
              <a:gd name="connsiteY190" fmla="*/ 77564 h 336550"/>
              <a:gd name="connsiteX191" fmla="*/ 196461 w 321601"/>
              <a:gd name="connsiteY191" fmla="*/ 90711 h 336550"/>
              <a:gd name="connsiteX192" fmla="*/ 242687 w 321601"/>
              <a:gd name="connsiteY192" fmla="*/ 60474 h 336550"/>
              <a:gd name="connsiteX193" fmla="*/ 236083 w 321601"/>
              <a:gd name="connsiteY193" fmla="*/ 49957 h 336550"/>
              <a:gd name="connsiteX194" fmla="*/ 236083 w 321601"/>
              <a:gd name="connsiteY194" fmla="*/ 44698 h 336550"/>
              <a:gd name="connsiteX195" fmla="*/ 254574 w 321601"/>
              <a:gd name="connsiteY195" fmla="*/ 11832 h 336550"/>
              <a:gd name="connsiteX196" fmla="*/ 259857 w 321601"/>
              <a:gd name="connsiteY196" fmla="*/ 9203 h 336550"/>
              <a:gd name="connsiteX197" fmla="*/ 296838 w 321601"/>
              <a:gd name="connsiteY197" fmla="*/ 9203 h 336550"/>
              <a:gd name="connsiteX198" fmla="*/ 302121 w 321601"/>
              <a:gd name="connsiteY198" fmla="*/ 11832 h 336550"/>
              <a:gd name="connsiteX199" fmla="*/ 320611 w 321601"/>
              <a:gd name="connsiteY199" fmla="*/ 44698 h 336550"/>
              <a:gd name="connsiteX200" fmla="*/ 320611 w 321601"/>
              <a:gd name="connsiteY200" fmla="*/ 49957 h 336550"/>
              <a:gd name="connsiteX201" fmla="*/ 302121 w 321601"/>
              <a:gd name="connsiteY201" fmla="*/ 81508 h 336550"/>
              <a:gd name="connsiteX202" fmla="*/ 296838 w 321601"/>
              <a:gd name="connsiteY202" fmla="*/ 84138 h 336550"/>
              <a:gd name="connsiteX203" fmla="*/ 259857 w 321601"/>
              <a:gd name="connsiteY203" fmla="*/ 84138 h 336550"/>
              <a:gd name="connsiteX204" fmla="*/ 254574 w 321601"/>
              <a:gd name="connsiteY204" fmla="*/ 81508 h 336550"/>
              <a:gd name="connsiteX205" fmla="*/ 249291 w 321601"/>
              <a:gd name="connsiteY205" fmla="*/ 70991 h 336550"/>
              <a:gd name="connsiteX206" fmla="*/ 201744 w 321601"/>
              <a:gd name="connsiteY206" fmla="*/ 99913 h 336550"/>
              <a:gd name="connsiteX207" fmla="*/ 207027 w 321601"/>
              <a:gd name="connsiteY207" fmla="*/ 110430 h 336550"/>
              <a:gd name="connsiteX208" fmla="*/ 207027 w 321601"/>
              <a:gd name="connsiteY208" fmla="*/ 115689 h 336550"/>
              <a:gd name="connsiteX209" fmla="*/ 200423 w 321601"/>
              <a:gd name="connsiteY209" fmla="*/ 127521 h 336550"/>
              <a:gd name="connsiteX210" fmla="*/ 249291 w 321601"/>
              <a:gd name="connsiteY210" fmla="*/ 155129 h 336550"/>
              <a:gd name="connsiteX211" fmla="*/ 254574 w 321601"/>
              <a:gd name="connsiteY211" fmla="*/ 144611 h 336550"/>
              <a:gd name="connsiteX212" fmla="*/ 259857 w 321601"/>
              <a:gd name="connsiteY212" fmla="*/ 141982 h 336550"/>
              <a:gd name="connsiteX213" fmla="*/ 296838 w 321601"/>
              <a:gd name="connsiteY213" fmla="*/ 141982 h 336550"/>
              <a:gd name="connsiteX214" fmla="*/ 302121 w 321601"/>
              <a:gd name="connsiteY214" fmla="*/ 144611 h 336550"/>
              <a:gd name="connsiteX215" fmla="*/ 320611 w 321601"/>
              <a:gd name="connsiteY215" fmla="*/ 176163 h 336550"/>
              <a:gd name="connsiteX216" fmla="*/ 320611 w 321601"/>
              <a:gd name="connsiteY216" fmla="*/ 181421 h 336550"/>
              <a:gd name="connsiteX217" fmla="*/ 302121 w 321601"/>
              <a:gd name="connsiteY217" fmla="*/ 214288 h 336550"/>
              <a:gd name="connsiteX218" fmla="*/ 296838 w 321601"/>
              <a:gd name="connsiteY218" fmla="*/ 216917 h 336550"/>
              <a:gd name="connsiteX219" fmla="*/ 259857 w 321601"/>
              <a:gd name="connsiteY219" fmla="*/ 216917 h 336550"/>
              <a:gd name="connsiteX220" fmla="*/ 254574 w 321601"/>
              <a:gd name="connsiteY220" fmla="*/ 214288 h 336550"/>
              <a:gd name="connsiteX221" fmla="*/ 236083 w 321601"/>
              <a:gd name="connsiteY221" fmla="*/ 181421 h 336550"/>
              <a:gd name="connsiteX222" fmla="*/ 236083 w 321601"/>
              <a:gd name="connsiteY222" fmla="*/ 176163 h 336550"/>
              <a:gd name="connsiteX223" fmla="*/ 244008 w 321601"/>
              <a:gd name="connsiteY223" fmla="*/ 164331 h 336550"/>
              <a:gd name="connsiteX224" fmla="*/ 195140 w 321601"/>
              <a:gd name="connsiteY224" fmla="*/ 136723 h 336550"/>
              <a:gd name="connsiteX225" fmla="*/ 188536 w 321601"/>
              <a:gd name="connsiteY225" fmla="*/ 148555 h 336550"/>
              <a:gd name="connsiteX226" fmla="*/ 184574 w 321601"/>
              <a:gd name="connsiteY226" fmla="*/ 151185 h 336550"/>
              <a:gd name="connsiteX227" fmla="*/ 146272 w 321601"/>
              <a:gd name="connsiteY227" fmla="*/ 151185 h 336550"/>
              <a:gd name="connsiteX228" fmla="*/ 142310 w 321601"/>
              <a:gd name="connsiteY228" fmla="*/ 148555 h 336550"/>
              <a:gd name="connsiteX229" fmla="*/ 123819 w 321601"/>
              <a:gd name="connsiteY229" fmla="*/ 115689 h 336550"/>
              <a:gd name="connsiteX230" fmla="*/ 123819 w 321601"/>
              <a:gd name="connsiteY230" fmla="*/ 110430 h 336550"/>
              <a:gd name="connsiteX231" fmla="*/ 129102 w 321601"/>
              <a:gd name="connsiteY231" fmla="*/ 99913 h 336550"/>
              <a:gd name="connsiteX232" fmla="*/ 109291 w 321601"/>
              <a:gd name="connsiteY232" fmla="*/ 88081 h 336550"/>
              <a:gd name="connsiteX233" fmla="*/ 97404 w 321601"/>
              <a:gd name="connsiteY233" fmla="*/ 107801 h 336550"/>
              <a:gd name="connsiteX234" fmla="*/ 90801 w 321601"/>
              <a:gd name="connsiteY234" fmla="*/ 111745 h 336550"/>
              <a:gd name="connsiteX235" fmla="*/ 70989 w 321601"/>
              <a:gd name="connsiteY235" fmla="*/ 111745 h 336550"/>
              <a:gd name="connsiteX236" fmla="*/ 70989 w 321601"/>
              <a:gd name="connsiteY236" fmla="*/ 224805 h 336550"/>
              <a:gd name="connsiteX237" fmla="*/ 90801 w 321601"/>
              <a:gd name="connsiteY237" fmla="*/ 224805 h 336550"/>
              <a:gd name="connsiteX238" fmla="*/ 97404 w 321601"/>
              <a:gd name="connsiteY238" fmla="*/ 228749 h 336550"/>
              <a:gd name="connsiteX239" fmla="*/ 123819 w 321601"/>
              <a:gd name="connsiteY239" fmla="*/ 274762 h 336550"/>
              <a:gd name="connsiteX240" fmla="*/ 176649 w 321601"/>
              <a:gd name="connsiteY240" fmla="*/ 274762 h 336550"/>
              <a:gd name="connsiteX241" fmla="*/ 192498 w 321601"/>
              <a:gd name="connsiteY241" fmla="*/ 245839 h 336550"/>
              <a:gd name="connsiteX242" fmla="*/ 197781 w 321601"/>
              <a:gd name="connsiteY242" fmla="*/ 243210 h 336550"/>
              <a:gd name="connsiteX243" fmla="*/ 234762 w 321601"/>
              <a:gd name="connsiteY243" fmla="*/ 243210 h 336550"/>
              <a:gd name="connsiteX244" fmla="*/ 238725 w 321601"/>
              <a:gd name="connsiteY244" fmla="*/ 245839 h 336550"/>
              <a:gd name="connsiteX245" fmla="*/ 258536 w 321601"/>
              <a:gd name="connsiteY245" fmla="*/ 278705 h 336550"/>
              <a:gd name="connsiteX246" fmla="*/ 258536 w 321601"/>
              <a:gd name="connsiteY246" fmla="*/ 283964 h 336550"/>
              <a:gd name="connsiteX247" fmla="*/ 238725 w 321601"/>
              <a:gd name="connsiteY247" fmla="*/ 316830 h 336550"/>
              <a:gd name="connsiteX248" fmla="*/ 234762 w 321601"/>
              <a:gd name="connsiteY248" fmla="*/ 319460 h 336550"/>
              <a:gd name="connsiteX249" fmla="*/ 197781 w 321601"/>
              <a:gd name="connsiteY249" fmla="*/ 319460 h 336550"/>
              <a:gd name="connsiteX250" fmla="*/ 192498 w 321601"/>
              <a:gd name="connsiteY250" fmla="*/ 316830 h 336550"/>
              <a:gd name="connsiteX251" fmla="*/ 175329 w 321601"/>
              <a:gd name="connsiteY251" fmla="*/ 285279 h 336550"/>
              <a:gd name="connsiteX252" fmla="*/ 125140 w 321601"/>
              <a:gd name="connsiteY252" fmla="*/ 285279 h 336550"/>
              <a:gd name="connsiteX253" fmla="*/ 97404 w 321601"/>
              <a:gd name="connsiteY253" fmla="*/ 332606 h 336550"/>
              <a:gd name="connsiteX254" fmla="*/ 90801 w 321601"/>
              <a:gd name="connsiteY254" fmla="*/ 336550 h 336550"/>
              <a:gd name="connsiteX255" fmla="*/ 35329 w 321601"/>
              <a:gd name="connsiteY255" fmla="*/ 336550 h 336550"/>
              <a:gd name="connsiteX256" fmla="*/ 28725 w 321601"/>
              <a:gd name="connsiteY256" fmla="*/ 332606 h 336550"/>
              <a:gd name="connsiteX257" fmla="*/ 990 w 321601"/>
              <a:gd name="connsiteY257" fmla="*/ 285279 h 336550"/>
              <a:gd name="connsiteX258" fmla="*/ 990 w 321601"/>
              <a:gd name="connsiteY258" fmla="*/ 277391 h 336550"/>
              <a:gd name="connsiteX259" fmla="*/ 28725 w 321601"/>
              <a:gd name="connsiteY259" fmla="*/ 228749 h 336550"/>
              <a:gd name="connsiteX260" fmla="*/ 35329 w 321601"/>
              <a:gd name="connsiteY260" fmla="*/ 224805 h 336550"/>
              <a:gd name="connsiteX261" fmla="*/ 60423 w 321601"/>
              <a:gd name="connsiteY261" fmla="*/ 224805 h 336550"/>
              <a:gd name="connsiteX262" fmla="*/ 60423 w 321601"/>
              <a:gd name="connsiteY262" fmla="*/ 111745 h 336550"/>
              <a:gd name="connsiteX263" fmla="*/ 35329 w 321601"/>
              <a:gd name="connsiteY263" fmla="*/ 111745 h 336550"/>
              <a:gd name="connsiteX264" fmla="*/ 28725 w 321601"/>
              <a:gd name="connsiteY264" fmla="*/ 107801 h 336550"/>
              <a:gd name="connsiteX265" fmla="*/ 990 w 321601"/>
              <a:gd name="connsiteY265" fmla="*/ 59159 h 336550"/>
              <a:gd name="connsiteX266" fmla="*/ 990 w 321601"/>
              <a:gd name="connsiteY266" fmla="*/ 51271 h 336550"/>
              <a:gd name="connsiteX267" fmla="*/ 28725 w 321601"/>
              <a:gd name="connsiteY267" fmla="*/ 3944 h 336550"/>
              <a:gd name="connsiteX268" fmla="*/ 35329 w 321601"/>
              <a:gd name="connsiteY26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321601" h="336550">
                <a:moveTo>
                  <a:pt x="205582" y="285750"/>
                </a:moveTo>
                <a:cubicBezTo>
                  <a:pt x="202919" y="285750"/>
                  <a:pt x="201588" y="287073"/>
                  <a:pt x="200257" y="288396"/>
                </a:cubicBezTo>
                <a:cubicBezTo>
                  <a:pt x="200257" y="288396"/>
                  <a:pt x="200257" y="288396"/>
                  <a:pt x="196262" y="297657"/>
                </a:cubicBezTo>
                <a:cubicBezTo>
                  <a:pt x="196262" y="297657"/>
                  <a:pt x="196262" y="297657"/>
                  <a:pt x="196262" y="300302"/>
                </a:cubicBezTo>
                <a:cubicBezTo>
                  <a:pt x="194931" y="301625"/>
                  <a:pt x="196262" y="302948"/>
                  <a:pt x="197594" y="304271"/>
                </a:cubicBezTo>
                <a:cubicBezTo>
                  <a:pt x="202919" y="308240"/>
                  <a:pt x="209577" y="309563"/>
                  <a:pt x="216234" y="309563"/>
                </a:cubicBezTo>
                <a:cubicBezTo>
                  <a:pt x="222891" y="309563"/>
                  <a:pt x="229548" y="308240"/>
                  <a:pt x="234874" y="304271"/>
                </a:cubicBezTo>
                <a:cubicBezTo>
                  <a:pt x="236206" y="302948"/>
                  <a:pt x="236206" y="301625"/>
                  <a:pt x="236206" y="300302"/>
                </a:cubicBezTo>
                <a:cubicBezTo>
                  <a:pt x="236206" y="300302"/>
                  <a:pt x="236206" y="300302"/>
                  <a:pt x="234874" y="297657"/>
                </a:cubicBezTo>
                <a:cubicBezTo>
                  <a:pt x="234874" y="297657"/>
                  <a:pt x="234874" y="297657"/>
                  <a:pt x="230880" y="288396"/>
                </a:cubicBezTo>
                <a:cubicBezTo>
                  <a:pt x="230880" y="287073"/>
                  <a:pt x="228217" y="285750"/>
                  <a:pt x="226886" y="285750"/>
                </a:cubicBezTo>
                <a:cubicBezTo>
                  <a:pt x="225554" y="288396"/>
                  <a:pt x="224223" y="291042"/>
                  <a:pt x="221560" y="292365"/>
                </a:cubicBezTo>
                <a:cubicBezTo>
                  <a:pt x="221560" y="292365"/>
                  <a:pt x="220228" y="293688"/>
                  <a:pt x="220228" y="293688"/>
                </a:cubicBezTo>
                <a:cubicBezTo>
                  <a:pt x="218897" y="293688"/>
                  <a:pt x="217565" y="293688"/>
                  <a:pt x="216234" y="293688"/>
                </a:cubicBezTo>
                <a:cubicBezTo>
                  <a:pt x="214903" y="293688"/>
                  <a:pt x="213571" y="293688"/>
                  <a:pt x="212240" y="293688"/>
                </a:cubicBezTo>
                <a:cubicBezTo>
                  <a:pt x="210908" y="293688"/>
                  <a:pt x="210908" y="292365"/>
                  <a:pt x="210908" y="292365"/>
                </a:cubicBezTo>
                <a:cubicBezTo>
                  <a:pt x="208245" y="291042"/>
                  <a:pt x="205582" y="288396"/>
                  <a:pt x="205582" y="285750"/>
                </a:cubicBezTo>
                <a:close/>
                <a:moveTo>
                  <a:pt x="47431" y="285750"/>
                </a:moveTo>
                <a:cubicBezTo>
                  <a:pt x="44808" y="287054"/>
                  <a:pt x="42186" y="288358"/>
                  <a:pt x="40874" y="292270"/>
                </a:cubicBezTo>
                <a:cubicBezTo>
                  <a:pt x="40874" y="292270"/>
                  <a:pt x="40874" y="292270"/>
                  <a:pt x="35629" y="305311"/>
                </a:cubicBezTo>
                <a:cubicBezTo>
                  <a:pt x="35629" y="305311"/>
                  <a:pt x="35629" y="305311"/>
                  <a:pt x="34317" y="309223"/>
                </a:cubicBezTo>
                <a:cubicBezTo>
                  <a:pt x="33006" y="310527"/>
                  <a:pt x="34317" y="313135"/>
                  <a:pt x="35629" y="314439"/>
                </a:cubicBezTo>
                <a:cubicBezTo>
                  <a:pt x="43497" y="319655"/>
                  <a:pt x="53988" y="322263"/>
                  <a:pt x="63168" y="322263"/>
                </a:cubicBezTo>
                <a:cubicBezTo>
                  <a:pt x="73660" y="322263"/>
                  <a:pt x="82839" y="319655"/>
                  <a:pt x="90708" y="314439"/>
                </a:cubicBezTo>
                <a:cubicBezTo>
                  <a:pt x="92019" y="313135"/>
                  <a:pt x="93331" y="310527"/>
                  <a:pt x="92019" y="309223"/>
                </a:cubicBezTo>
                <a:cubicBezTo>
                  <a:pt x="92019" y="309223"/>
                  <a:pt x="92019" y="309223"/>
                  <a:pt x="90708" y="305311"/>
                </a:cubicBezTo>
                <a:cubicBezTo>
                  <a:pt x="90708" y="305311"/>
                  <a:pt x="90708" y="305311"/>
                  <a:pt x="85462" y="292270"/>
                </a:cubicBezTo>
                <a:cubicBezTo>
                  <a:pt x="85462" y="288358"/>
                  <a:pt x="82839" y="287054"/>
                  <a:pt x="78905" y="285750"/>
                </a:cubicBezTo>
                <a:cubicBezTo>
                  <a:pt x="77594" y="290966"/>
                  <a:pt x="74971" y="294878"/>
                  <a:pt x="71037" y="297486"/>
                </a:cubicBezTo>
                <a:cubicBezTo>
                  <a:pt x="71037" y="297486"/>
                  <a:pt x="69725" y="297486"/>
                  <a:pt x="69725" y="297486"/>
                </a:cubicBezTo>
                <a:cubicBezTo>
                  <a:pt x="68414" y="298790"/>
                  <a:pt x="65791" y="298790"/>
                  <a:pt x="63168" y="298790"/>
                </a:cubicBezTo>
                <a:cubicBezTo>
                  <a:pt x="61857" y="298790"/>
                  <a:pt x="59234" y="298790"/>
                  <a:pt x="56611" y="297486"/>
                </a:cubicBezTo>
                <a:cubicBezTo>
                  <a:pt x="56611" y="297486"/>
                  <a:pt x="56611" y="297486"/>
                  <a:pt x="55300" y="297486"/>
                </a:cubicBezTo>
                <a:cubicBezTo>
                  <a:pt x="51366" y="294878"/>
                  <a:pt x="48743" y="290966"/>
                  <a:pt x="47431" y="285750"/>
                </a:cubicBezTo>
                <a:close/>
                <a:moveTo>
                  <a:pt x="216204" y="254000"/>
                </a:moveTo>
                <a:cubicBezTo>
                  <a:pt x="211124" y="254000"/>
                  <a:pt x="206044" y="259216"/>
                  <a:pt x="206044" y="267040"/>
                </a:cubicBezTo>
                <a:cubicBezTo>
                  <a:pt x="206044" y="272257"/>
                  <a:pt x="208584" y="276169"/>
                  <a:pt x="211124" y="278777"/>
                </a:cubicBezTo>
                <a:cubicBezTo>
                  <a:pt x="211124" y="278777"/>
                  <a:pt x="211124" y="278777"/>
                  <a:pt x="211124" y="285297"/>
                </a:cubicBezTo>
                <a:cubicBezTo>
                  <a:pt x="211124" y="285297"/>
                  <a:pt x="211124" y="285297"/>
                  <a:pt x="209854" y="285297"/>
                </a:cubicBezTo>
                <a:cubicBezTo>
                  <a:pt x="209854" y="285297"/>
                  <a:pt x="209854" y="286601"/>
                  <a:pt x="211124" y="287905"/>
                </a:cubicBezTo>
                <a:cubicBezTo>
                  <a:pt x="212394" y="289209"/>
                  <a:pt x="213664" y="290513"/>
                  <a:pt x="216204" y="290513"/>
                </a:cubicBezTo>
                <a:cubicBezTo>
                  <a:pt x="217474" y="290513"/>
                  <a:pt x="220014" y="289209"/>
                  <a:pt x="221284" y="287905"/>
                </a:cubicBezTo>
                <a:cubicBezTo>
                  <a:pt x="221284" y="286601"/>
                  <a:pt x="222554" y="285297"/>
                  <a:pt x="222554" y="285297"/>
                </a:cubicBezTo>
                <a:cubicBezTo>
                  <a:pt x="222554" y="285297"/>
                  <a:pt x="222554" y="285297"/>
                  <a:pt x="221284" y="285297"/>
                </a:cubicBezTo>
                <a:cubicBezTo>
                  <a:pt x="221284" y="285297"/>
                  <a:pt x="221284" y="285297"/>
                  <a:pt x="221284" y="278777"/>
                </a:cubicBezTo>
                <a:cubicBezTo>
                  <a:pt x="223824" y="276169"/>
                  <a:pt x="225094" y="272257"/>
                  <a:pt x="225094" y="267040"/>
                </a:cubicBezTo>
                <a:cubicBezTo>
                  <a:pt x="225094" y="259216"/>
                  <a:pt x="221284" y="254000"/>
                  <a:pt x="216204" y="254000"/>
                </a:cubicBezTo>
                <a:close/>
                <a:moveTo>
                  <a:pt x="63168" y="239713"/>
                </a:moveTo>
                <a:cubicBezTo>
                  <a:pt x="55375" y="239713"/>
                  <a:pt x="48881" y="248928"/>
                  <a:pt x="48881" y="260776"/>
                </a:cubicBezTo>
                <a:cubicBezTo>
                  <a:pt x="48881" y="267359"/>
                  <a:pt x="51478" y="273941"/>
                  <a:pt x="55375" y="276574"/>
                </a:cubicBezTo>
                <a:cubicBezTo>
                  <a:pt x="55375" y="276574"/>
                  <a:pt x="55375" y="276574"/>
                  <a:pt x="55375" y="285789"/>
                </a:cubicBezTo>
                <a:cubicBezTo>
                  <a:pt x="55375" y="285789"/>
                  <a:pt x="55375" y="285789"/>
                  <a:pt x="54076" y="285789"/>
                </a:cubicBezTo>
                <a:cubicBezTo>
                  <a:pt x="54076" y="288422"/>
                  <a:pt x="54076" y="289739"/>
                  <a:pt x="55375" y="289739"/>
                </a:cubicBezTo>
                <a:cubicBezTo>
                  <a:pt x="57973" y="292372"/>
                  <a:pt x="60571" y="293688"/>
                  <a:pt x="63168" y="293688"/>
                </a:cubicBezTo>
                <a:cubicBezTo>
                  <a:pt x="67065" y="293688"/>
                  <a:pt x="69663" y="292372"/>
                  <a:pt x="70961" y="289739"/>
                </a:cubicBezTo>
                <a:cubicBezTo>
                  <a:pt x="72260" y="289739"/>
                  <a:pt x="73559" y="288422"/>
                  <a:pt x="73559" y="285789"/>
                </a:cubicBezTo>
                <a:cubicBezTo>
                  <a:pt x="73559" y="285789"/>
                  <a:pt x="73559" y="285789"/>
                  <a:pt x="70961" y="285789"/>
                </a:cubicBezTo>
                <a:cubicBezTo>
                  <a:pt x="70961" y="285789"/>
                  <a:pt x="70961" y="285789"/>
                  <a:pt x="70961" y="276574"/>
                </a:cubicBezTo>
                <a:cubicBezTo>
                  <a:pt x="74858" y="273941"/>
                  <a:pt x="77456" y="267359"/>
                  <a:pt x="77456" y="260776"/>
                </a:cubicBezTo>
                <a:cubicBezTo>
                  <a:pt x="77456" y="248928"/>
                  <a:pt x="70961" y="239713"/>
                  <a:pt x="63168" y="239713"/>
                </a:cubicBezTo>
                <a:close/>
                <a:moveTo>
                  <a:pt x="267751" y="182563"/>
                </a:moveTo>
                <a:cubicBezTo>
                  <a:pt x="265089" y="182563"/>
                  <a:pt x="263757" y="183886"/>
                  <a:pt x="262426" y="186532"/>
                </a:cubicBezTo>
                <a:cubicBezTo>
                  <a:pt x="262426" y="186532"/>
                  <a:pt x="262426" y="186532"/>
                  <a:pt x="259763" y="195792"/>
                </a:cubicBezTo>
                <a:cubicBezTo>
                  <a:pt x="259763" y="195792"/>
                  <a:pt x="259763" y="195792"/>
                  <a:pt x="258431" y="197115"/>
                </a:cubicBezTo>
                <a:cubicBezTo>
                  <a:pt x="258431" y="198438"/>
                  <a:pt x="258431" y="201084"/>
                  <a:pt x="259763" y="201084"/>
                </a:cubicBezTo>
                <a:cubicBezTo>
                  <a:pt x="265089" y="205053"/>
                  <a:pt x="271746" y="206376"/>
                  <a:pt x="278403" y="206376"/>
                </a:cubicBezTo>
                <a:cubicBezTo>
                  <a:pt x="285060" y="206376"/>
                  <a:pt x="291718" y="205053"/>
                  <a:pt x="297043" y="201084"/>
                </a:cubicBezTo>
                <a:cubicBezTo>
                  <a:pt x="298375" y="201084"/>
                  <a:pt x="299706" y="198438"/>
                  <a:pt x="298375" y="197115"/>
                </a:cubicBezTo>
                <a:cubicBezTo>
                  <a:pt x="298375" y="197115"/>
                  <a:pt x="298375" y="197115"/>
                  <a:pt x="298375" y="195792"/>
                </a:cubicBezTo>
                <a:cubicBezTo>
                  <a:pt x="298375" y="195792"/>
                  <a:pt x="298375" y="195792"/>
                  <a:pt x="294380" y="186532"/>
                </a:cubicBezTo>
                <a:cubicBezTo>
                  <a:pt x="293049" y="183886"/>
                  <a:pt x="291718" y="182563"/>
                  <a:pt x="289055" y="182563"/>
                </a:cubicBezTo>
                <a:cubicBezTo>
                  <a:pt x="289055" y="185209"/>
                  <a:pt x="286392" y="187855"/>
                  <a:pt x="283729" y="189178"/>
                </a:cubicBezTo>
                <a:cubicBezTo>
                  <a:pt x="283729" y="190501"/>
                  <a:pt x="283729" y="190501"/>
                  <a:pt x="282397" y="190501"/>
                </a:cubicBezTo>
                <a:cubicBezTo>
                  <a:pt x="281066" y="190501"/>
                  <a:pt x="279734" y="191824"/>
                  <a:pt x="278403" y="191824"/>
                </a:cubicBezTo>
                <a:cubicBezTo>
                  <a:pt x="277072" y="191824"/>
                  <a:pt x="275740" y="190501"/>
                  <a:pt x="274409" y="190501"/>
                </a:cubicBezTo>
                <a:cubicBezTo>
                  <a:pt x="274409" y="190501"/>
                  <a:pt x="273077" y="190501"/>
                  <a:pt x="273077" y="189178"/>
                </a:cubicBezTo>
                <a:cubicBezTo>
                  <a:pt x="270414" y="187855"/>
                  <a:pt x="269083" y="185209"/>
                  <a:pt x="267751" y="182563"/>
                </a:cubicBezTo>
                <a:close/>
                <a:moveTo>
                  <a:pt x="278434" y="150813"/>
                </a:moveTo>
                <a:cubicBezTo>
                  <a:pt x="273354" y="150813"/>
                  <a:pt x="269544" y="157617"/>
                  <a:pt x="269544" y="164420"/>
                </a:cubicBezTo>
                <a:cubicBezTo>
                  <a:pt x="269544" y="169863"/>
                  <a:pt x="270814" y="173945"/>
                  <a:pt x="273354" y="176667"/>
                </a:cubicBezTo>
                <a:cubicBezTo>
                  <a:pt x="273354" y="176667"/>
                  <a:pt x="273354" y="176667"/>
                  <a:pt x="273354" y="183470"/>
                </a:cubicBezTo>
                <a:cubicBezTo>
                  <a:pt x="273354" y="183470"/>
                  <a:pt x="273354" y="183470"/>
                  <a:pt x="272084" y="183470"/>
                </a:cubicBezTo>
                <a:cubicBezTo>
                  <a:pt x="272084" y="183470"/>
                  <a:pt x="273354" y="184831"/>
                  <a:pt x="273354" y="186192"/>
                </a:cubicBezTo>
                <a:cubicBezTo>
                  <a:pt x="274624" y="187552"/>
                  <a:pt x="277164" y="188913"/>
                  <a:pt x="278434" y="188913"/>
                </a:cubicBezTo>
                <a:cubicBezTo>
                  <a:pt x="280974" y="188913"/>
                  <a:pt x="282244" y="187552"/>
                  <a:pt x="283514" y="186192"/>
                </a:cubicBezTo>
                <a:cubicBezTo>
                  <a:pt x="284784" y="184831"/>
                  <a:pt x="284784" y="183470"/>
                  <a:pt x="284784" y="183470"/>
                </a:cubicBezTo>
                <a:cubicBezTo>
                  <a:pt x="284784" y="183470"/>
                  <a:pt x="284784" y="183470"/>
                  <a:pt x="283514" y="183470"/>
                </a:cubicBezTo>
                <a:cubicBezTo>
                  <a:pt x="283514" y="183470"/>
                  <a:pt x="283514" y="183470"/>
                  <a:pt x="283514" y="176667"/>
                </a:cubicBezTo>
                <a:cubicBezTo>
                  <a:pt x="286054" y="173945"/>
                  <a:pt x="288594" y="169863"/>
                  <a:pt x="288594" y="164420"/>
                </a:cubicBezTo>
                <a:cubicBezTo>
                  <a:pt x="288594" y="157617"/>
                  <a:pt x="283514" y="150813"/>
                  <a:pt x="278434" y="150813"/>
                </a:cubicBezTo>
                <a:close/>
                <a:moveTo>
                  <a:pt x="154681" y="115888"/>
                </a:moveTo>
                <a:cubicBezTo>
                  <a:pt x="153400" y="117225"/>
                  <a:pt x="150840" y="118562"/>
                  <a:pt x="150840" y="119899"/>
                </a:cubicBezTo>
                <a:cubicBezTo>
                  <a:pt x="150840" y="119899"/>
                  <a:pt x="150840" y="119899"/>
                  <a:pt x="146999" y="129256"/>
                </a:cubicBezTo>
                <a:cubicBezTo>
                  <a:pt x="146999" y="129256"/>
                  <a:pt x="146999" y="129256"/>
                  <a:pt x="145719" y="131930"/>
                </a:cubicBezTo>
                <a:cubicBezTo>
                  <a:pt x="145719" y="133267"/>
                  <a:pt x="145719" y="134604"/>
                  <a:pt x="146999" y="135941"/>
                </a:cubicBezTo>
                <a:cubicBezTo>
                  <a:pt x="152120" y="139951"/>
                  <a:pt x="158521" y="141288"/>
                  <a:pt x="166203" y="141288"/>
                </a:cubicBezTo>
                <a:cubicBezTo>
                  <a:pt x="172604" y="141288"/>
                  <a:pt x="179005" y="139951"/>
                  <a:pt x="184126" y="135941"/>
                </a:cubicBezTo>
                <a:cubicBezTo>
                  <a:pt x="185407" y="134604"/>
                  <a:pt x="185407" y="133267"/>
                  <a:pt x="185407" y="131930"/>
                </a:cubicBezTo>
                <a:cubicBezTo>
                  <a:pt x="185407" y="131930"/>
                  <a:pt x="185407" y="131930"/>
                  <a:pt x="184126" y="129256"/>
                </a:cubicBezTo>
                <a:cubicBezTo>
                  <a:pt x="184126" y="129256"/>
                  <a:pt x="184126" y="129256"/>
                  <a:pt x="180286" y="119899"/>
                </a:cubicBezTo>
                <a:cubicBezTo>
                  <a:pt x="180286" y="118562"/>
                  <a:pt x="177725" y="117225"/>
                  <a:pt x="176445" y="115888"/>
                </a:cubicBezTo>
                <a:cubicBezTo>
                  <a:pt x="175165" y="119899"/>
                  <a:pt x="173884" y="122572"/>
                  <a:pt x="171324" y="123909"/>
                </a:cubicBezTo>
                <a:cubicBezTo>
                  <a:pt x="170044" y="123909"/>
                  <a:pt x="170044" y="123909"/>
                  <a:pt x="170044" y="125246"/>
                </a:cubicBezTo>
                <a:cubicBezTo>
                  <a:pt x="168763" y="125246"/>
                  <a:pt x="167483" y="125246"/>
                  <a:pt x="166203" y="125246"/>
                </a:cubicBezTo>
                <a:cubicBezTo>
                  <a:pt x="163642" y="125246"/>
                  <a:pt x="162362" y="125246"/>
                  <a:pt x="161082" y="125246"/>
                </a:cubicBezTo>
                <a:cubicBezTo>
                  <a:pt x="161082" y="123909"/>
                  <a:pt x="161082" y="123909"/>
                  <a:pt x="159802" y="123909"/>
                </a:cubicBezTo>
                <a:cubicBezTo>
                  <a:pt x="157241" y="122572"/>
                  <a:pt x="155961" y="119899"/>
                  <a:pt x="154681" y="115888"/>
                </a:cubicBezTo>
                <a:close/>
                <a:moveTo>
                  <a:pt x="166251" y="85725"/>
                </a:moveTo>
                <a:cubicBezTo>
                  <a:pt x="159371" y="85725"/>
                  <a:pt x="155244" y="90941"/>
                  <a:pt x="155244" y="98765"/>
                </a:cubicBezTo>
                <a:cubicBezTo>
                  <a:pt x="155244" y="103982"/>
                  <a:pt x="156620" y="107894"/>
                  <a:pt x="159371" y="110502"/>
                </a:cubicBezTo>
                <a:cubicBezTo>
                  <a:pt x="159371" y="110502"/>
                  <a:pt x="159371" y="110502"/>
                  <a:pt x="159371" y="115718"/>
                </a:cubicBezTo>
                <a:cubicBezTo>
                  <a:pt x="159371" y="115718"/>
                  <a:pt x="159371" y="115718"/>
                  <a:pt x="157995" y="115718"/>
                </a:cubicBezTo>
                <a:cubicBezTo>
                  <a:pt x="159371" y="117022"/>
                  <a:pt x="159371" y="118326"/>
                  <a:pt x="159371" y="119630"/>
                </a:cubicBezTo>
                <a:cubicBezTo>
                  <a:pt x="160747" y="120934"/>
                  <a:pt x="163499" y="122238"/>
                  <a:pt x="166251" y="122238"/>
                </a:cubicBezTo>
                <a:cubicBezTo>
                  <a:pt x="167627" y="122238"/>
                  <a:pt x="170378" y="120934"/>
                  <a:pt x="171754" y="119630"/>
                </a:cubicBezTo>
                <a:cubicBezTo>
                  <a:pt x="171754" y="118326"/>
                  <a:pt x="173130" y="117022"/>
                  <a:pt x="173130" y="115718"/>
                </a:cubicBezTo>
                <a:cubicBezTo>
                  <a:pt x="173130" y="115718"/>
                  <a:pt x="173130" y="115718"/>
                  <a:pt x="171754" y="115718"/>
                </a:cubicBezTo>
                <a:cubicBezTo>
                  <a:pt x="171754" y="115718"/>
                  <a:pt x="171754" y="115718"/>
                  <a:pt x="171754" y="110502"/>
                </a:cubicBezTo>
                <a:cubicBezTo>
                  <a:pt x="174506" y="107894"/>
                  <a:pt x="175882" y="103982"/>
                  <a:pt x="175882" y="98765"/>
                </a:cubicBezTo>
                <a:cubicBezTo>
                  <a:pt x="175882" y="90941"/>
                  <a:pt x="171754" y="85725"/>
                  <a:pt x="166251" y="85725"/>
                </a:cubicBezTo>
                <a:close/>
                <a:moveTo>
                  <a:pt x="47431" y="60325"/>
                </a:moveTo>
                <a:cubicBezTo>
                  <a:pt x="44808" y="60325"/>
                  <a:pt x="42186" y="62933"/>
                  <a:pt x="40874" y="65541"/>
                </a:cubicBezTo>
                <a:cubicBezTo>
                  <a:pt x="40874" y="65541"/>
                  <a:pt x="40874" y="65541"/>
                  <a:pt x="35629" y="78582"/>
                </a:cubicBezTo>
                <a:cubicBezTo>
                  <a:pt x="35629" y="78582"/>
                  <a:pt x="35629" y="78582"/>
                  <a:pt x="34317" y="82494"/>
                </a:cubicBezTo>
                <a:cubicBezTo>
                  <a:pt x="33006" y="85102"/>
                  <a:pt x="34317" y="86406"/>
                  <a:pt x="35629" y="87710"/>
                </a:cubicBezTo>
                <a:cubicBezTo>
                  <a:pt x="43497" y="92926"/>
                  <a:pt x="53988" y="96838"/>
                  <a:pt x="63168" y="96838"/>
                </a:cubicBezTo>
                <a:cubicBezTo>
                  <a:pt x="73660" y="96838"/>
                  <a:pt x="82839" y="92926"/>
                  <a:pt x="90708" y="87710"/>
                </a:cubicBezTo>
                <a:cubicBezTo>
                  <a:pt x="92019" y="86406"/>
                  <a:pt x="93331" y="85102"/>
                  <a:pt x="92019" y="82494"/>
                </a:cubicBezTo>
                <a:cubicBezTo>
                  <a:pt x="92019" y="82494"/>
                  <a:pt x="92019" y="82494"/>
                  <a:pt x="90708" y="78582"/>
                </a:cubicBezTo>
                <a:cubicBezTo>
                  <a:pt x="90708" y="78582"/>
                  <a:pt x="90708" y="78582"/>
                  <a:pt x="85462" y="65541"/>
                </a:cubicBezTo>
                <a:cubicBezTo>
                  <a:pt x="85462" y="62933"/>
                  <a:pt x="82839" y="60325"/>
                  <a:pt x="78905" y="60325"/>
                </a:cubicBezTo>
                <a:cubicBezTo>
                  <a:pt x="77594" y="64237"/>
                  <a:pt x="74971" y="69453"/>
                  <a:pt x="71037" y="70757"/>
                </a:cubicBezTo>
                <a:cubicBezTo>
                  <a:pt x="71037" y="72061"/>
                  <a:pt x="69725" y="72061"/>
                  <a:pt x="69725" y="72061"/>
                </a:cubicBezTo>
                <a:cubicBezTo>
                  <a:pt x="68414" y="73365"/>
                  <a:pt x="65791" y="73365"/>
                  <a:pt x="63168" y="73365"/>
                </a:cubicBezTo>
                <a:cubicBezTo>
                  <a:pt x="61857" y="73365"/>
                  <a:pt x="59234" y="73365"/>
                  <a:pt x="56611" y="72061"/>
                </a:cubicBezTo>
                <a:cubicBezTo>
                  <a:pt x="56611" y="72061"/>
                  <a:pt x="56611" y="72061"/>
                  <a:pt x="55300" y="70757"/>
                </a:cubicBezTo>
                <a:cubicBezTo>
                  <a:pt x="51366" y="69453"/>
                  <a:pt x="48743" y="64237"/>
                  <a:pt x="47431" y="60325"/>
                </a:cubicBezTo>
                <a:close/>
                <a:moveTo>
                  <a:pt x="267751" y="50800"/>
                </a:moveTo>
                <a:cubicBezTo>
                  <a:pt x="265089" y="50800"/>
                  <a:pt x="263757" y="53307"/>
                  <a:pt x="262426" y="54560"/>
                </a:cubicBezTo>
                <a:cubicBezTo>
                  <a:pt x="262426" y="54560"/>
                  <a:pt x="262426" y="54560"/>
                  <a:pt x="259763" y="63333"/>
                </a:cubicBezTo>
                <a:cubicBezTo>
                  <a:pt x="259763" y="63333"/>
                  <a:pt x="259763" y="63333"/>
                  <a:pt x="258431" y="65840"/>
                </a:cubicBezTo>
                <a:cubicBezTo>
                  <a:pt x="258431" y="67093"/>
                  <a:pt x="258431" y="68346"/>
                  <a:pt x="259763" y="69600"/>
                </a:cubicBezTo>
                <a:cubicBezTo>
                  <a:pt x="265089" y="72106"/>
                  <a:pt x="271746" y="74613"/>
                  <a:pt x="278403" y="74613"/>
                </a:cubicBezTo>
                <a:cubicBezTo>
                  <a:pt x="285060" y="74613"/>
                  <a:pt x="291718" y="72106"/>
                  <a:pt x="297043" y="69600"/>
                </a:cubicBezTo>
                <a:cubicBezTo>
                  <a:pt x="298375" y="68346"/>
                  <a:pt x="299706" y="67093"/>
                  <a:pt x="298375" y="65840"/>
                </a:cubicBezTo>
                <a:cubicBezTo>
                  <a:pt x="298375" y="65840"/>
                  <a:pt x="298375" y="65840"/>
                  <a:pt x="298375" y="63333"/>
                </a:cubicBezTo>
                <a:cubicBezTo>
                  <a:pt x="298375" y="63333"/>
                  <a:pt x="298375" y="63333"/>
                  <a:pt x="294380" y="54560"/>
                </a:cubicBezTo>
                <a:cubicBezTo>
                  <a:pt x="293049" y="53307"/>
                  <a:pt x="291718" y="50800"/>
                  <a:pt x="289055" y="50800"/>
                </a:cubicBezTo>
                <a:cubicBezTo>
                  <a:pt x="289055" y="54560"/>
                  <a:pt x="286392" y="57067"/>
                  <a:pt x="283729" y="58320"/>
                </a:cubicBezTo>
                <a:cubicBezTo>
                  <a:pt x="283729" y="58320"/>
                  <a:pt x="283729" y="58320"/>
                  <a:pt x="282397" y="58320"/>
                </a:cubicBezTo>
                <a:cubicBezTo>
                  <a:pt x="281066" y="59573"/>
                  <a:pt x="279734" y="59573"/>
                  <a:pt x="278403" y="59573"/>
                </a:cubicBezTo>
                <a:cubicBezTo>
                  <a:pt x="277072" y="59573"/>
                  <a:pt x="275740" y="59573"/>
                  <a:pt x="274409" y="58320"/>
                </a:cubicBezTo>
                <a:cubicBezTo>
                  <a:pt x="274409" y="58320"/>
                  <a:pt x="273077" y="58320"/>
                  <a:pt x="273077" y="58320"/>
                </a:cubicBezTo>
                <a:cubicBezTo>
                  <a:pt x="270414" y="57067"/>
                  <a:pt x="269083" y="54560"/>
                  <a:pt x="267751" y="50800"/>
                </a:cubicBezTo>
                <a:close/>
                <a:moveTo>
                  <a:pt x="278434" y="20638"/>
                </a:moveTo>
                <a:cubicBezTo>
                  <a:pt x="273354" y="20638"/>
                  <a:pt x="269544" y="25812"/>
                  <a:pt x="269544" y="33573"/>
                </a:cubicBezTo>
                <a:cubicBezTo>
                  <a:pt x="269544" y="37454"/>
                  <a:pt x="270814" y="42628"/>
                  <a:pt x="273354" y="43921"/>
                </a:cubicBezTo>
                <a:cubicBezTo>
                  <a:pt x="273354" y="43921"/>
                  <a:pt x="273354" y="43921"/>
                  <a:pt x="273354" y="50389"/>
                </a:cubicBezTo>
                <a:cubicBezTo>
                  <a:pt x="273354" y="50389"/>
                  <a:pt x="273354" y="50389"/>
                  <a:pt x="272084" y="50389"/>
                </a:cubicBezTo>
                <a:cubicBezTo>
                  <a:pt x="272084" y="51682"/>
                  <a:pt x="273354" y="52976"/>
                  <a:pt x="273354" y="52976"/>
                </a:cubicBezTo>
                <a:cubicBezTo>
                  <a:pt x="274624" y="55563"/>
                  <a:pt x="277164" y="55563"/>
                  <a:pt x="278434" y="55563"/>
                </a:cubicBezTo>
                <a:cubicBezTo>
                  <a:pt x="280974" y="55563"/>
                  <a:pt x="282244" y="55563"/>
                  <a:pt x="283514" y="52976"/>
                </a:cubicBezTo>
                <a:cubicBezTo>
                  <a:pt x="284784" y="52976"/>
                  <a:pt x="284784" y="51682"/>
                  <a:pt x="284784" y="50389"/>
                </a:cubicBezTo>
                <a:cubicBezTo>
                  <a:pt x="284784" y="50389"/>
                  <a:pt x="284784" y="50389"/>
                  <a:pt x="283514" y="50389"/>
                </a:cubicBezTo>
                <a:cubicBezTo>
                  <a:pt x="283514" y="50389"/>
                  <a:pt x="283514" y="50389"/>
                  <a:pt x="283514" y="43921"/>
                </a:cubicBezTo>
                <a:cubicBezTo>
                  <a:pt x="286054" y="42628"/>
                  <a:pt x="288594" y="37454"/>
                  <a:pt x="288594" y="33573"/>
                </a:cubicBezTo>
                <a:cubicBezTo>
                  <a:pt x="288594" y="25812"/>
                  <a:pt x="283514" y="20638"/>
                  <a:pt x="278434" y="20638"/>
                </a:cubicBezTo>
                <a:close/>
                <a:moveTo>
                  <a:pt x="63168" y="14288"/>
                </a:moveTo>
                <a:cubicBezTo>
                  <a:pt x="55375" y="14288"/>
                  <a:pt x="48881" y="23503"/>
                  <a:pt x="48881" y="34035"/>
                </a:cubicBezTo>
                <a:cubicBezTo>
                  <a:pt x="48881" y="41934"/>
                  <a:pt x="51478" y="47200"/>
                  <a:pt x="55375" y="51149"/>
                </a:cubicBezTo>
                <a:cubicBezTo>
                  <a:pt x="55375" y="51149"/>
                  <a:pt x="55375" y="51149"/>
                  <a:pt x="55375" y="60364"/>
                </a:cubicBezTo>
                <a:cubicBezTo>
                  <a:pt x="55375" y="60364"/>
                  <a:pt x="55375" y="60364"/>
                  <a:pt x="54076" y="60364"/>
                </a:cubicBezTo>
                <a:cubicBezTo>
                  <a:pt x="54076" y="61681"/>
                  <a:pt x="54076" y="62997"/>
                  <a:pt x="55375" y="64314"/>
                </a:cubicBezTo>
                <a:cubicBezTo>
                  <a:pt x="57973" y="66947"/>
                  <a:pt x="60571" y="68263"/>
                  <a:pt x="63168" y="68263"/>
                </a:cubicBezTo>
                <a:cubicBezTo>
                  <a:pt x="67065" y="68263"/>
                  <a:pt x="69663" y="66947"/>
                  <a:pt x="70961" y="64314"/>
                </a:cubicBezTo>
                <a:cubicBezTo>
                  <a:pt x="72260" y="62997"/>
                  <a:pt x="73559" y="61681"/>
                  <a:pt x="73559" y="60364"/>
                </a:cubicBezTo>
                <a:cubicBezTo>
                  <a:pt x="73559" y="60364"/>
                  <a:pt x="73559" y="60364"/>
                  <a:pt x="70961" y="60364"/>
                </a:cubicBezTo>
                <a:cubicBezTo>
                  <a:pt x="70961" y="60364"/>
                  <a:pt x="70961" y="60364"/>
                  <a:pt x="70961" y="51149"/>
                </a:cubicBezTo>
                <a:cubicBezTo>
                  <a:pt x="74858" y="47200"/>
                  <a:pt x="77456" y="41934"/>
                  <a:pt x="77456" y="34035"/>
                </a:cubicBezTo>
                <a:cubicBezTo>
                  <a:pt x="77456" y="23503"/>
                  <a:pt x="70961" y="14288"/>
                  <a:pt x="63168" y="14288"/>
                </a:cubicBezTo>
                <a:close/>
                <a:moveTo>
                  <a:pt x="35329" y="0"/>
                </a:moveTo>
                <a:cubicBezTo>
                  <a:pt x="35329" y="0"/>
                  <a:pt x="35329" y="0"/>
                  <a:pt x="90801" y="0"/>
                </a:cubicBezTo>
                <a:cubicBezTo>
                  <a:pt x="93442" y="0"/>
                  <a:pt x="96084" y="1315"/>
                  <a:pt x="97404" y="3944"/>
                </a:cubicBezTo>
                <a:cubicBezTo>
                  <a:pt x="97404" y="3944"/>
                  <a:pt x="97404" y="3944"/>
                  <a:pt x="125140" y="51271"/>
                </a:cubicBezTo>
                <a:cubicBezTo>
                  <a:pt x="126461" y="53901"/>
                  <a:pt x="126461" y="56530"/>
                  <a:pt x="125140" y="59159"/>
                </a:cubicBezTo>
                <a:cubicBezTo>
                  <a:pt x="125140" y="59159"/>
                  <a:pt x="125140" y="59159"/>
                  <a:pt x="114574" y="78879"/>
                </a:cubicBezTo>
                <a:cubicBezTo>
                  <a:pt x="114574" y="78879"/>
                  <a:pt x="114574" y="78879"/>
                  <a:pt x="135706" y="89396"/>
                </a:cubicBezTo>
                <a:cubicBezTo>
                  <a:pt x="135706" y="89396"/>
                  <a:pt x="135706" y="89396"/>
                  <a:pt x="142310" y="77564"/>
                </a:cubicBezTo>
                <a:cubicBezTo>
                  <a:pt x="143631" y="76250"/>
                  <a:pt x="144951" y="74935"/>
                  <a:pt x="146272" y="74935"/>
                </a:cubicBezTo>
                <a:cubicBezTo>
                  <a:pt x="146272" y="74935"/>
                  <a:pt x="146272" y="74935"/>
                  <a:pt x="184574" y="74935"/>
                </a:cubicBezTo>
                <a:cubicBezTo>
                  <a:pt x="185895" y="74935"/>
                  <a:pt x="188536" y="76250"/>
                  <a:pt x="188536" y="77564"/>
                </a:cubicBezTo>
                <a:cubicBezTo>
                  <a:pt x="188536" y="77564"/>
                  <a:pt x="188536" y="77564"/>
                  <a:pt x="196461" y="90711"/>
                </a:cubicBezTo>
                <a:cubicBezTo>
                  <a:pt x="196461" y="90711"/>
                  <a:pt x="196461" y="90711"/>
                  <a:pt x="242687" y="60474"/>
                </a:cubicBezTo>
                <a:cubicBezTo>
                  <a:pt x="242687" y="60474"/>
                  <a:pt x="242687" y="60474"/>
                  <a:pt x="236083" y="49957"/>
                </a:cubicBezTo>
                <a:cubicBezTo>
                  <a:pt x="236083" y="48642"/>
                  <a:pt x="236083" y="46013"/>
                  <a:pt x="236083" y="44698"/>
                </a:cubicBezTo>
                <a:cubicBezTo>
                  <a:pt x="236083" y="44698"/>
                  <a:pt x="236083" y="44698"/>
                  <a:pt x="254574" y="11832"/>
                </a:cubicBezTo>
                <a:cubicBezTo>
                  <a:pt x="255894" y="10517"/>
                  <a:pt x="258536" y="9203"/>
                  <a:pt x="259857" y="9203"/>
                </a:cubicBezTo>
                <a:cubicBezTo>
                  <a:pt x="259857" y="9203"/>
                  <a:pt x="259857" y="9203"/>
                  <a:pt x="296838" y="9203"/>
                </a:cubicBezTo>
                <a:cubicBezTo>
                  <a:pt x="299479" y="9203"/>
                  <a:pt x="300800" y="10517"/>
                  <a:pt x="302121" y="11832"/>
                </a:cubicBezTo>
                <a:cubicBezTo>
                  <a:pt x="302121" y="11832"/>
                  <a:pt x="302121" y="11832"/>
                  <a:pt x="320611" y="44698"/>
                </a:cubicBezTo>
                <a:cubicBezTo>
                  <a:pt x="321932" y="46013"/>
                  <a:pt x="321932" y="48642"/>
                  <a:pt x="320611" y="49957"/>
                </a:cubicBezTo>
                <a:cubicBezTo>
                  <a:pt x="320611" y="49957"/>
                  <a:pt x="320611" y="49957"/>
                  <a:pt x="302121" y="81508"/>
                </a:cubicBezTo>
                <a:cubicBezTo>
                  <a:pt x="300800" y="84138"/>
                  <a:pt x="299479" y="84138"/>
                  <a:pt x="296838" y="84138"/>
                </a:cubicBezTo>
                <a:cubicBezTo>
                  <a:pt x="296838" y="84138"/>
                  <a:pt x="296838" y="84138"/>
                  <a:pt x="259857" y="84138"/>
                </a:cubicBezTo>
                <a:cubicBezTo>
                  <a:pt x="258536" y="84138"/>
                  <a:pt x="255894" y="84138"/>
                  <a:pt x="254574" y="81508"/>
                </a:cubicBezTo>
                <a:cubicBezTo>
                  <a:pt x="254574" y="81508"/>
                  <a:pt x="254574" y="81508"/>
                  <a:pt x="249291" y="70991"/>
                </a:cubicBezTo>
                <a:cubicBezTo>
                  <a:pt x="249291" y="70991"/>
                  <a:pt x="249291" y="70991"/>
                  <a:pt x="201744" y="99913"/>
                </a:cubicBezTo>
                <a:cubicBezTo>
                  <a:pt x="201744" y="99913"/>
                  <a:pt x="201744" y="99913"/>
                  <a:pt x="207027" y="110430"/>
                </a:cubicBezTo>
                <a:cubicBezTo>
                  <a:pt x="208347" y="111745"/>
                  <a:pt x="208347" y="114374"/>
                  <a:pt x="207027" y="115689"/>
                </a:cubicBezTo>
                <a:cubicBezTo>
                  <a:pt x="207027" y="115689"/>
                  <a:pt x="207027" y="115689"/>
                  <a:pt x="200423" y="127521"/>
                </a:cubicBezTo>
                <a:cubicBezTo>
                  <a:pt x="200423" y="127521"/>
                  <a:pt x="200423" y="127521"/>
                  <a:pt x="249291" y="155129"/>
                </a:cubicBezTo>
                <a:cubicBezTo>
                  <a:pt x="249291" y="155129"/>
                  <a:pt x="249291" y="155129"/>
                  <a:pt x="254574" y="144611"/>
                </a:cubicBezTo>
                <a:cubicBezTo>
                  <a:pt x="255894" y="141982"/>
                  <a:pt x="258536" y="141982"/>
                  <a:pt x="259857" y="141982"/>
                </a:cubicBezTo>
                <a:cubicBezTo>
                  <a:pt x="259857" y="141982"/>
                  <a:pt x="259857" y="141982"/>
                  <a:pt x="296838" y="141982"/>
                </a:cubicBezTo>
                <a:cubicBezTo>
                  <a:pt x="299479" y="141982"/>
                  <a:pt x="300800" y="141982"/>
                  <a:pt x="302121" y="144611"/>
                </a:cubicBezTo>
                <a:lnTo>
                  <a:pt x="320611" y="176163"/>
                </a:lnTo>
                <a:cubicBezTo>
                  <a:pt x="321932" y="177478"/>
                  <a:pt x="321932" y="180107"/>
                  <a:pt x="320611" y="181421"/>
                </a:cubicBezTo>
                <a:cubicBezTo>
                  <a:pt x="320611" y="181421"/>
                  <a:pt x="320611" y="181421"/>
                  <a:pt x="302121" y="214288"/>
                </a:cubicBezTo>
                <a:cubicBezTo>
                  <a:pt x="300800" y="215602"/>
                  <a:pt x="299479" y="216917"/>
                  <a:pt x="296838" y="216917"/>
                </a:cubicBezTo>
                <a:cubicBezTo>
                  <a:pt x="296838" y="216917"/>
                  <a:pt x="296838" y="216917"/>
                  <a:pt x="259857" y="216917"/>
                </a:cubicBezTo>
                <a:cubicBezTo>
                  <a:pt x="258536" y="216917"/>
                  <a:pt x="255894" y="215602"/>
                  <a:pt x="254574" y="214288"/>
                </a:cubicBezTo>
                <a:cubicBezTo>
                  <a:pt x="254574" y="214288"/>
                  <a:pt x="254574" y="214288"/>
                  <a:pt x="236083" y="181421"/>
                </a:cubicBezTo>
                <a:cubicBezTo>
                  <a:pt x="236083" y="180107"/>
                  <a:pt x="236083" y="177478"/>
                  <a:pt x="236083" y="176163"/>
                </a:cubicBezTo>
                <a:cubicBezTo>
                  <a:pt x="236083" y="176163"/>
                  <a:pt x="236083" y="176163"/>
                  <a:pt x="244008" y="164331"/>
                </a:cubicBezTo>
                <a:cubicBezTo>
                  <a:pt x="244008" y="164331"/>
                  <a:pt x="244008" y="164331"/>
                  <a:pt x="195140" y="136723"/>
                </a:cubicBezTo>
                <a:cubicBezTo>
                  <a:pt x="195140" y="136723"/>
                  <a:pt x="195140" y="136723"/>
                  <a:pt x="188536" y="148555"/>
                </a:cubicBezTo>
                <a:cubicBezTo>
                  <a:pt x="188536" y="149870"/>
                  <a:pt x="185895" y="151185"/>
                  <a:pt x="184574" y="151185"/>
                </a:cubicBezTo>
                <a:cubicBezTo>
                  <a:pt x="184574" y="151185"/>
                  <a:pt x="184574" y="151185"/>
                  <a:pt x="146272" y="151185"/>
                </a:cubicBezTo>
                <a:cubicBezTo>
                  <a:pt x="144951" y="151185"/>
                  <a:pt x="143631" y="149870"/>
                  <a:pt x="142310" y="148555"/>
                </a:cubicBezTo>
                <a:cubicBezTo>
                  <a:pt x="142310" y="148555"/>
                  <a:pt x="142310" y="148555"/>
                  <a:pt x="123819" y="115689"/>
                </a:cubicBezTo>
                <a:cubicBezTo>
                  <a:pt x="122499" y="114374"/>
                  <a:pt x="122499" y="111745"/>
                  <a:pt x="123819" y="110430"/>
                </a:cubicBezTo>
                <a:cubicBezTo>
                  <a:pt x="123819" y="110430"/>
                  <a:pt x="123819" y="110430"/>
                  <a:pt x="129102" y="99913"/>
                </a:cubicBezTo>
                <a:cubicBezTo>
                  <a:pt x="129102" y="99913"/>
                  <a:pt x="129102" y="99913"/>
                  <a:pt x="109291" y="88081"/>
                </a:cubicBezTo>
                <a:cubicBezTo>
                  <a:pt x="109291" y="88081"/>
                  <a:pt x="109291" y="88081"/>
                  <a:pt x="97404" y="107801"/>
                </a:cubicBezTo>
                <a:cubicBezTo>
                  <a:pt x="96084" y="109116"/>
                  <a:pt x="93442" y="111745"/>
                  <a:pt x="90801" y="111745"/>
                </a:cubicBezTo>
                <a:cubicBezTo>
                  <a:pt x="90801" y="111745"/>
                  <a:pt x="90801" y="111745"/>
                  <a:pt x="70989" y="111745"/>
                </a:cubicBezTo>
                <a:cubicBezTo>
                  <a:pt x="70989" y="111745"/>
                  <a:pt x="70989" y="111745"/>
                  <a:pt x="70989" y="224805"/>
                </a:cubicBezTo>
                <a:cubicBezTo>
                  <a:pt x="70989" y="224805"/>
                  <a:pt x="70989" y="224805"/>
                  <a:pt x="90801" y="224805"/>
                </a:cubicBezTo>
                <a:cubicBezTo>
                  <a:pt x="93442" y="224805"/>
                  <a:pt x="96084" y="227434"/>
                  <a:pt x="97404" y="228749"/>
                </a:cubicBezTo>
                <a:cubicBezTo>
                  <a:pt x="97404" y="228749"/>
                  <a:pt x="97404" y="228749"/>
                  <a:pt x="123819" y="274762"/>
                </a:cubicBezTo>
                <a:cubicBezTo>
                  <a:pt x="123819" y="274762"/>
                  <a:pt x="123819" y="274762"/>
                  <a:pt x="176649" y="274762"/>
                </a:cubicBezTo>
                <a:cubicBezTo>
                  <a:pt x="176649" y="274762"/>
                  <a:pt x="176649" y="274762"/>
                  <a:pt x="192498" y="245839"/>
                </a:cubicBezTo>
                <a:cubicBezTo>
                  <a:pt x="193819" y="244525"/>
                  <a:pt x="195140" y="243210"/>
                  <a:pt x="197781" y="243210"/>
                </a:cubicBezTo>
                <a:cubicBezTo>
                  <a:pt x="197781" y="243210"/>
                  <a:pt x="197781" y="243210"/>
                  <a:pt x="234762" y="243210"/>
                </a:cubicBezTo>
                <a:cubicBezTo>
                  <a:pt x="236083" y="243210"/>
                  <a:pt x="238725" y="244525"/>
                  <a:pt x="238725" y="245839"/>
                </a:cubicBezTo>
                <a:cubicBezTo>
                  <a:pt x="238725" y="245839"/>
                  <a:pt x="238725" y="245839"/>
                  <a:pt x="258536" y="278705"/>
                </a:cubicBezTo>
                <a:cubicBezTo>
                  <a:pt x="258536" y="280020"/>
                  <a:pt x="258536" y="282649"/>
                  <a:pt x="258536" y="283964"/>
                </a:cubicBezTo>
                <a:cubicBezTo>
                  <a:pt x="258536" y="283964"/>
                  <a:pt x="258536" y="283964"/>
                  <a:pt x="238725" y="316830"/>
                </a:cubicBezTo>
                <a:cubicBezTo>
                  <a:pt x="238725" y="318145"/>
                  <a:pt x="236083" y="319460"/>
                  <a:pt x="234762" y="319460"/>
                </a:cubicBezTo>
                <a:cubicBezTo>
                  <a:pt x="234762" y="319460"/>
                  <a:pt x="234762" y="319460"/>
                  <a:pt x="197781" y="319460"/>
                </a:cubicBezTo>
                <a:cubicBezTo>
                  <a:pt x="195140" y="319460"/>
                  <a:pt x="193819" y="318145"/>
                  <a:pt x="192498" y="316830"/>
                </a:cubicBezTo>
                <a:cubicBezTo>
                  <a:pt x="192498" y="316830"/>
                  <a:pt x="192498" y="316830"/>
                  <a:pt x="175329" y="285279"/>
                </a:cubicBezTo>
                <a:cubicBezTo>
                  <a:pt x="175329" y="285279"/>
                  <a:pt x="175329" y="285279"/>
                  <a:pt x="125140" y="285279"/>
                </a:cubicBezTo>
                <a:cubicBezTo>
                  <a:pt x="125140" y="285279"/>
                  <a:pt x="125140" y="285279"/>
                  <a:pt x="97404" y="332606"/>
                </a:cubicBezTo>
                <a:cubicBezTo>
                  <a:pt x="96084" y="335235"/>
                  <a:pt x="93442" y="336550"/>
                  <a:pt x="90801" y="336550"/>
                </a:cubicBezTo>
                <a:cubicBezTo>
                  <a:pt x="90801" y="336550"/>
                  <a:pt x="90801" y="336550"/>
                  <a:pt x="35329" y="336550"/>
                </a:cubicBezTo>
                <a:cubicBezTo>
                  <a:pt x="32688" y="336550"/>
                  <a:pt x="30046" y="335235"/>
                  <a:pt x="28725" y="332606"/>
                </a:cubicBezTo>
                <a:cubicBezTo>
                  <a:pt x="28725" y="332606"/>
                  <a:pt x="28725" y="332606"/>
                  <a:pt x="990" y="285279"/>
                </a:cubicBezTo>
                <a:cubicBezTo>
                  <a:pt x="-331" y="282649"/>
                  <a:pt x="-331" y="280020"/>
                  <a:pt x="990" y="277391"/>
                </a:cubicBezTo>
                <a:cubicBezTo>
                  <a:pt x="990" y="277391"/>
                  <a:pt x="990" y="277391"/>
                  <a:pt x="28725" y="228749"/>
                </a:cubicBezTo>
                <a:cubicBezTo>
                  <a:pt x="30046" y="227434"/>
                  <a:pt x="32688" y="224805"/>
                  <a:pt x="35329" y="224805"/>
                </a:cubicBezTo>
                <a:cubicBezTo>
                  <a:pt x="35329" y="224805"/>
                  <a:pt x="35329" y="224805"/>
                  <a:pt x="60423" y="224805"/>
                </a:cubicBezTo>
                <a:cubicBezTo>
                  <a:pt x="60423" y="224805"/>
                  <a:pt x="60423" y="224805"/>
                  <a:pt x="60423" y="111745"/>
                </a:cubicBezTo>
                <a:cubicBezTo>
                  <a:pt x="60423" y="111745"/>
                  <a:pt x="60423" y="111745"/>
                  <a:pt x="35329" y="111745"/>
                </a:cubicBezTo>
                <a:cubicBezTo>
                  <a:pt x="32688" y="111745"/>
                  <a:pt x="30046" y="109116"/>
                  <a:pt x="28725" y="107801"/>
                </a:cubicBezTo>
                <a:cubicBezTo>
                  <a:pt x="28725" y="107801"/>
                  <a:pt x="28725" y="107801"/>
                  <a:pt x="990" y="59159"/>
                </a:cubicBezTo>
                <a:cubicBezTo>
                  <a:pt x="-331" y="56530"/>
                  <a:pt x="-331" y="53901"/>
                  <a:pt x="990" y="51271"/>
                </a:cubicBezTo>
                <a:cubicBezTo>
                  <a:pt x="990" y="51271"/>
                  <a:pt x="990" y="51271"/>
                  <a:pt x="28725" y="3944"/>
                </a:cubicBezTo>
                <a:cubicBezTo>
                  <a:pt x="30046" y="1315"/>
                  <a:pt x="32688" y="0"/>
                  <a:pt x="353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0" name="文本框 99"/>
          <p:cNvSpPr txBox="1"/>
          <p:nvPr/>
        </p:nvSpPr>
        <p:spPr>
          <a:xfrm>
            <a:off x="529590" y="1499235"/>
            <a:ext cx="11132185" cy="4348480"/>
          </a:xfrm>
          <a:prstGeom prst="rect">
            <a:avLst/>
          </a:prstGeom>
          <a:noFill/>
          <a:ln w="9525">
            <a:noFill/>
          </a:ln>
        </p:spPr>
        <p:txBody>
          <a:bodyPr>
            <a:noAutofit/>
          </a:bodyPr>
          <a:p>
            <a:pPr indent="304800"/>
            <a:r>
              <a:rPr lang="en-US" sz="2200" b="0">
                <a:latin typeface="仿宋" panose="02010609060101010101" pitchFamily="49" charset="-122"/>
              </a:rPr>
              <a:t>1. </a:t>
            </a:r>
            <a:r>
              <a:rPr lang="zh-CN" sz="2200" b="0">
                <a:ea typeface="仿宋" panose="02010609060101010101" pitchFamily="49" charset="-122"/>
              </a:rPr>
              <a:t>通过查看数据可知，数据集中的数据指标只有商品代号、销售月份、销售点类型、销售额（万元）；加上新增的指标</a:t>
            </a:r>
            <a:r>
              <a:rPr lang="en-US" altLang="zh-CN" sz="2200" b="0">
                <a:ea typeface="仿宋" panose="02010609060101010101" pitchFamily="49" charset="-122"/>
              </a:rPr>
              <a:t>“</a:t>
            </a:r>
            <a:r>
              <a:rPr lang="zh-CN" altLang="en-US" sz="2200" b="0">
                <a:ea typeface="仿宋" panose="02010609060101010101" pitchFamily="49" charset="-122"/>
              </a:rPr>
              <a:t>商品大类</a:t>
            </a:r>
            <a:r>
              <a:rPr lang="en-US" altLang="zh-CN" sz="2200" b="0">
                <a:ea typeface="仿宋" panose="02010609060101010101" pitchFamily="49" charset="-122"/>
              </a:rPr>
              <a:t>”</a:t>
            </a:r>
            <a:r>
              <a:rPr lang="zh-CN" altLang="en-US" sz="2200" b="0">
                <a:ea typeface="仿宋" panose="02010609060101010101" pitchFamily="49" charset="-122"/>
              </a:rPr>
              <a:t>与</a:t>
            </a:r>
            <a:r>
              <a:rPr lang="en-US" altLang="zh-CN" sz="2200" b="0">
                <a:ea typeface="仿宋" panose="02010609060101010101" pitchFamily="49" charset="-122"/>
              </a:rPr>
              <a:t>“</a:t>
            </a:r>
            <a:r>
              <a:rPr lang="zh-CN" altLang="en-US" sz="2200" b="0">
                <a:ea typeface="仿宋" panose="02010609060101010101" pitchFamily="49" charset="-122"/>
              </a:rPr>
              <a:t>季度</a:t>
            </a:r>
            <a:r>
              <a:rPr lang="en-US" altLang="zh-CN" sz="2200" b="0">
                <a:ea typeface="仿宋" panose="02010609060101010101" pitchFamily="49" charset="-122"/>
              </a:rPr>
              <a:t>”</a:t>
            </a:r>
            <a:r>
              <a:rPr lang="zh-CN" sz="2200" b="0">
                <a:ea typeface="仿宋" panose="02010609060101010101" pitchFamily="49" charset="-122"/>
              </a:rPr>
              <a:t>，考虑到商品的销售情况与季度有关，故可构建与商品滞销有关的“季度”指标。</a:t>
            </a:r>
            <a:endParaRPr lang="zh-CN" sz="2200" b="0">
              <a:ea typeface="仿宋" panose="02010609060101010101" pitchFamily="49" charset="-122"/>
            </a:endParaRPr>
          </a:p>
          <a:p>
            <a:pPr indent="304800"/>
            <a:r>
              <a:rPr lang="en-US" sz="2200" b="0">
                <a:latin typeface="仿宋" panose="02010609060101010101" pitchFamily="49" charset="-122"/>
              </a:rPr>
              <a:t>2. </a:t>
            </a:r>
            <a:r>
              <a:rPr lang="zh-CN" sz="2200" b="0">
                <a:ea typeface="仿宋" panose="02010609060101010101" pitchFamily="49" charset="-122"/>
              </a:rPr>
              <a:t>由于所给的数据量和数据指标较少，没有单价也没有销量,在进行数据分析之前,我们假设商品价格是邻近的，用</a:t>
            </a:r>
            <a:r>
              <a:rPr lang="en-US" altLang="zh-CN" sz="2200" b="0">
                <a:ea typeface="仿宋" panose="02010609060101010101" pitchFamily="49" charset="-122"/>
              </a:rPr>
              <a:t>“销售额（万元）”</a:t>
            </a:r>
            <a:r>
              <a:rPr lang="zh-CN" altLang="en-US" sz="2200" b="0">
                <a:ea typeface="仿宋" panose="02010609060101010101" pitchFamily="49" charset="-122"/>
              </a:rPr>
              <a:t>来代替商品的销售情况</a:t>
            </a:r>
            <a:r>
              <a:rPr lang="zh-CN" sz="2200" b="0">
                <a:ea typeface="仿宋" panose="02010609060101010101" pitchFamily="49" charset="-122"/>
              </a:rPr>
              <a:t>。</a:t>
            </a:r>
            <a:endParaRPr lang="zh-CN" sz="2200" b="0">
              <a:ea typeface="仿宋" panose="02010609060101010101" pitchFamily="49" charset="-122"/>
            </a:endParaRPr>
          </a:p>
          <a:p>
            <a:pPr indent="304800"/>
            <a:r>
              <a:rPr lang="en-US" sz="2200" b="0">
                <a:latin typeface="仿宋" panose="02010609060101010101" pitchFamily="49" charset="-122"/>
              </a:rPr>
              <a:t>3. </a:t>
            </a:r>
            <a:r>
              <a:rPr lang="zh-CN" sz="2200" b="0">
                <a:ea typeface="仿宋" panose="02010609060101010101" pitchFamily="49" charset="-122"/>
              </a:rPr>
              <a:t>现有数据量太少，</a:t>
            </a:r>
            <a:r>
              <a:rPr sz="2200" b="0">
                <a:ea typeface="仿宋" panose="02010609060101010101" pitchFamily="49" charset="-122"/>
              </a:rPr>
              <a:t>无法提供足够的样本支持机器学习模型的训练。</a:t>
            </a:r>
            <a:r>
              <a:rPr lang="zh-CN" sz="2200" b="0">
                <a:ea typeface="仿宋" panose="02010609060101010101" pitchFamily="49" charset="-122"/>
              </a:rPr>
              <a:t>如后续有提供更多的数据，可建立销售额预测模型，预测未来某个时间段内的商品销售量和销售额。通过预测结果，可以更好地规划库存、制定采购计划以及调整销售策略。</a:t>
            </a:r>
            <a:endParaRPr lang="zh-CN" altLang="en-US" sz="2200" b="0">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777562"/>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127499" y="103257"/>
            <a:ext cx="393700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1.4</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项目实现步骤</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0"/>
          <p:cNvSpPr/>
          <p:nvPr/>
        </p:nvSpPr>
        <p:spPr>
          <a:xfrm>
            <a:off x="2786218" y="3598840"/>
            <a:ext cx="952135" cy="1019120"/>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椭圆 11"/>
          <p:cNvSpPr/>
          <p:nvPr/>
        </p:nvSpPr>
        <p:spPr>
          <a:xfrm>
            <a:off x="5592790" y="3644183"/>
            <a:ext cx="1019120" cy="928433"/>
          </a:xfrm>
          <a:custGeom>
            <a:avLst/>
            <a:gdLst>
              <a:gd name="connsiteX0" fmla="*/ 260506 w 331788"/>
              <a:gd name="connsiteY0" fmla="*/ 76839 h 302264"/>
              <a:gd name="connsiteX1" fmla="*/ 326604 w 331788"/>
              <a:gd name="connsiteY1" fmla="*/ 76839 h 302264"/>
              <a:gd name="connsiteX2" fmla="*/ 326604 w 331788"/>
              <a:gd name="connsiteY2" fmla="*/ 291959 h 302264"/>
              <a:gd name="connsiteX3" fmla="*/ 331788 w 331788"/>
              <a:gd name="connsiteY3" fmla="*/ 297111 h 302264"/>
              <a:gd name="connsiteX4" fmla="*/ 326604 w 331788"/>
              <a:gd name="connsiteY4" fmla="*/ 302264 h 302264"/>
              <a:gd name="connsiteX5" fmla="*/ 5184 w 331788"/>
              <a:gd name="connsiteY5" fmla="*/ 302264 h 302264"/>
              <a:gd name="connsiteX6" fmla="*/ 0 w 331788"/>
              <a:gd name="connsiteY6" fmla="*/ 297111 h 302264"/>
              <a:gd name="connsiteX7" fmla="*/ 5184 w 331788"/>
              <a:gd name="connsiteY7" fmla="*/ 291959 h 302264"/>
              <a:gd name="connsiteX8" fmla="*/ 11664 w 331788"/>
              <a:gd name="connsiteY8" fmla="*/ 291959 h 302264"/>
              <a:gd name="connsiteX9" fmla="*/ 11664 w 331788"/>
              <a:gd name="connsiteY9" fmla="*/ 214670 h 302264"/>
              <a:gd name="connsiteX10" fmla="*/ 77763 w 331788"/>
              <a:gd name="connsiteY10" fmla="*/ 214670 h 302264"/>
              <a:gd name="connsiteX11" fmla="*/ 77763 w 331788"/>
              <a:gd name="connsiteY11" fmla="*/ 291959 h 302264"/>
              <a:gd name="connsiteX12" fmla="*/ 94612 w 331788"/>
              <a:gd name="connsiteY12" fmla="*/ 291959 h 302264"/>
              <a:gd name="connsiteX13" fmla="*/ 94612 w 331788"/>
              <a:gd name="connsiteY13" fmla="*/ 165721 h 302264"/>
              <a:gd name="connsiteX14" fmla="*/ 160710 w 331788"/>
              <a:gd name="connsiteY14" fmla="*/ 165721 h 302264"/>
              <a:gd name="connsiteX15" fmla="*/ 160710 w 331788"/>
              <a:gd name="connsiteY15" fmla="*/ 291959 h 302264"/>
              <a:gd name="connsiteX16" fmla="*/ 177559 w 331788"/>
              <a:gd name="connsiteY16" fmla="*/ 291959 h 302264"/>
              <a:gd name="connsiteX17" fmla="*/ 177559 w 331788"/>
              <a:gd name="connsiteY17" fmla="*/ 121924 h 302264"/>
              <a:gd name="connsiteX18" fmla="*/ 243657 w 331788"/>
              <a:gd name="connsiteY18" fmla="*/ 121924 h 302264"/>
              <a:gd name="connsiteX19" fmla="*/ 243657 w 331788"/>
              <a:gd name="connsiteY19" fmla="*/ 291959 h 302264"/>
              <a:gd name="connsiteX20" fmla="*/ 260506 w 331788"/>
              <a:gd name="connsiteY20" fmla="*/ 291959 h 302264"/>
              <a:gd name="connsiteX21" fmla="*/ 260506 w 331788"/>
              <a:gd name="connsiteY21" fmla="*/ 76839 h 302264"/>
              <a:gd name="connsiteX22" fmla="*/ 212230 w 331788"/>
              <a:gd name="connsiteY22" fmla="*/ 334 h 302264"/>
              <a:gd name="connsiteX23" fmla="*/ 259954 w 331788"/>
              <a:gd name="connsiteY23" fmla="*/ 4179 h 302264"/>
              <a:gd name="connsiteX24" fmla="*/ 261244 w 331788"/>
              <a:gd name="connsiteY24" fmla="*/ 5460 h 302264"/>
              <a:gd name="connsiteX25" fmla="*/ 262534 w 331788"/>
              <a:gd name="connsiteY25" fmla="*/ 5460 h 302264"/>
              <a:gd name="connsiteX26" fmla="*/ 263823 w 331788"/>
              <a:gd name="connsiteY26" fmla="*/ 6742 h 302264"/>
              <a:gd name="connsiteX27" fmla="*/ 263823 w 331788"/>
              <a:gd name="connsiteY27" fmla="*/ 8024 h 302264"/>
              <a:gd name="connsiteX28" fmla="*/ 265113 w 331788"/>
              <a:gd name="connsiteY28" fmla="*/ 8024 h 302264"/>
              <a:gd name="connsiteX29" fmla="*/ 265113 w 331788"/>
              <a:gd name="connsiteY29" fmla="*/ 9305 h 302264"/>
              <a:gd name="connsiteX30" fmla="*/ 265113 w 331788"/>
              <a:gd name="connsiteY30" fmla="*/ 10587 h 302264"/>
              <a:gd name="connsiteX31" fmla="*/ 265113 w 331788"/>
              <a:gd name="connsiteY31" fmla="*/ 11869 h 302264"/>
              <a:gd name="connsiteX32" fmla="*/ 263823 w 331788"/>
              <a:gd name="connsiteY32" fmla="*/ 11869 h 302264"/>
              <a:gd name="connsiteX33" fmla="*/ 244476 w 331788"/>
              <a:gd name="connsiteY33" fmla="*/ 55445 h 302264"/>
              <a:gd name="connsiteX34" fmla="*/ 239316 w 331788"/>
              <a:gd name="connsiteY34" fmla="*/ 58008 h 302264"/>
              <a:gd name="connsiteX35" fmla="*/ 238026 w 331788"/>
              <a:gd name="connsiteY35" fmla="*/ 58008 h 302264"/>
              <a:gd name="connsiteX36" fmla="*/ 234157 w 331788"/>
              <a:gd name="connsiteY36" fmla="*/ 50318 h 302264"/>
              <a:gd name="connsiteX37" fmla="*/ 247055 w 331788"/>
              <a:gd name="connsiteY37" fmla="*/ 23403 h 302264"/>
              <a:gd name="connsiteX38" fmla="*/ 47129 w 331788"/>
              <a:gd name="connsiteY38" fmla="*/ 137470 h 302264"/>
              <a:gd name="connsiteX39" fmla="*/ 44549 w 331788"/>
              <a:gd name="connsiteY39" fmla="*/ 138752 h 302264"/>
              <a:gd name="connsiteX40" fmla="*/ 40680 w 331788"/>
              <a:gd name="connsiteY40" fmla="*/ 136189 h 302264"/>
              <a:gd name="connsiteX41" fmla="*/ 41970 w 331788"/>
              <a:gd name="connsiteY41" fmla="*/ 128499 h 302264"/>
              <a:gd name="connsiteX42" fmla="*/ 241896 w 331788"/>
              <a:gd name="connsiteY42" fmla="*/ 13150 h 302264"/>
              <a:gd name="connsiteX43" fmla="*/ 212230 w 331788"/>
              <a:gd name="connsiteY43" fmla="*/ 10587 h 302264"/>
              <a:gd name="connsiteX44" fmla="*/ 207070 w 331788"/>
              <a:gd name="connsiteY44" fmla="*/ 5460 h 302264"/>
              <a:gd name="connsiteX45" fmla="*/ 212230 w 331788"/>
              <a:gd name="connsiteY45" fmla="*/ 334 h 30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31788" h="302264">
                <a:moveTo>
                  <a:pt x="260506" y="76839"/>
                </a:moveTo>
                <a:cubicBezTo>
                  <a:pt x="260506" y="76839"/>
                  <a:pt x="260506" y="76839"/>
                  <a:pt x="326604" y="76839"/>
                </a:cubicBezTo>
                <a:cubicBezTo>
                  <a:pt x="326604" y="76839"/>
                  <a:pt x="326604" y="76839"/>
                  <a:pt x="326604" y="291959"/>
                </a:cubicBezTo>
                <a:cubicBezTo>
                  <a:pt x="329196" y="291959"/>
                  <a:pt x="331788" y="294535"/>
                  <a:pt x="331788" y="297111"/>
                </a:cubicBezTo>
                <a:cubicBezTo>
                  <a:pt x="331788" y="299688"/>
                  <a:pt x="329196" y="302264"/>
                  <a:pt x="326604" y="302264"/>
                </a:cubicBezTo>
                <a:cubicBezTo>
                  <a:pt x="326604" y="302264"/>
                  <a:pt x="326604" y="302264"/>
                  <a:pt x="5184" y="302264"/>
                </a:cubicBezTo>
                <a:cubicBezTo>
                  <a:pt x="2592" y="302264"/>
                  <a:pt x="0" y="299688"/>
                  <a:pt x="0" y="297111"/>
                </a:cubicBezTo>
                <a:cubicBezTo>
                  <a:pt x="0" y="294535"/>
                  <a:pt x="2592" y="291959"/>
                  <a:pt x="5184" y="291959"/>
                </a:cubicBezTo>
                <a:cubicBezTo>
                  <a:pt x="5184" y="291959"/>
                  <a:pt x="5184" y="291959"/>
                  <a:pt x="11664" y="291959"/>
                </a:cubicBezTo>
                <a:cubicBezTo>
                  <a:pt x="11664" y="291959"/>
                  <a:pt x="11664" y="291959"/>
                  <a:pt x="11664" y="214670"/>
                </a:cubicBezTo>
                <a:cubicBezTo>
                  <a:pt x="11664" y="214670"/>
                  <a:pt x="11664" y="214670"/>
                  <a:pt x="77763" y="214670"/>
                </a:cubicBezTo>
                <a:cubicBezTo>
                  <a:pt x="77763" y="214670"/>
                  <a:pt x="77763" y="214670"/>
                  <a:pt x="77763" y="291959"/>
                </a:cubicBezTo>
                <a:cubicBezTo>
                  <a:pt x="77763" y="291959"/>
                  <a:pt x="77763" y="291959"/>
                  <a:pt x="94612" y="291959"/>
                </a:cubicBezTo>
                <a:cubicBezTo>
                  <a:pt x="94612" y="291959"/>
                  <a:pt x="94612" y="291959"/>
                  <a:pt x="94612" y="165721"/>
                </a:cubicBezTo>
                <a:cubicBezTo>
                  <a:pt x="94612" y="165721"/>
                  <a:pt x="94612" y="165721"/>
                  <a:pt x="160710" y="165721"/>
                </a:cubicBezTo>
                <a:cubicBezTo>
                  <a:pt x="160710" y="165721"/>
                  <a:pt x="160710" y="165721"/>
                  <a:pt x="160710" y="291959"/>
                </a:cubicBezTo>
                <a:cubicBezTo>
                  <a:pt x="160710" y="291959"/>
                  <a:pt x="160710" y="291959"/>
                  <a:pt x="177559" y="291959"/>
                </a:cubicBezTo>
                <a:cubicBezTo>
                  <a:pt x="177559" y="291959"/>
                  <a:pt x="177559" y="291959"/>
                  <a:pt x="177559" y="121924"/>
                </a:cubicBezTo>
                <a:cubicBezTo>
                  <a:pt x="177559" y="121924"/>
                  <a:pt x="177559" y="121924"/>
                  <a:pt x="243657" y="121924"/>
                </a:cubicBezTo>
                <a:cubicBezTo>
                  <a:pt x="243657" y="121924"/>
                  <a:pt x="243657" y="121924"/>
                  <a:pt x="243657" y="291959"/>
                </a:cubicBezTo>
                <a:cubicBezTo>
                  <a:pt x="243657" y="291959"/>
                  <a:pt x="243657" y="291959"/>
                  <a:pt x="260506" y="291959"/>
                </a:cubicBezTo>
                <a:cubicBezTo>
                  <a:pt x="260506" y="291959"/>
                  <a:pt x="260506" y="291959"/>
                  <a:pt x="260506" y="76839"/>
                </a:cubicBezTo>
                <a:close/>
                <a:moveTo>
                  <a:pt x="212230" y="334"/>
                </a:moveTo>
                <a:cubicBezTo>
                  <a:pt x="212230" y="334"/>
                  <a:pt x="212230" y="334"/>
                  <a:pt x="259954" y="4179"/>
                </a:cubicBezTo>
                <a:cubicBezTo>
                  <a:pt x="259954" y="4179"/>
                  <a:pt x="261244" y="4179"/>
                  <a:pt x="261244" y="5460"/>
                </a:cubicBezTo>
                <a:cubicBezTo>
                  <a:pt x="262534" y="5460"/>
                  <a:pt x="262534" y="5460"/>
                  <a:pt x="262534" y="5460"/>
                </a:cubicBezTo>
                <a:cubicBezTo>
                  <a:pt x="262534" y="5460"/>
                  <a:pt x="263823" y="6742"/>
                  <a:pt x="263823" y="6742"/>
                </a:cubicBezTo>
                <a:cubicBezTo>
                  <a:pt x="263823" y="6742"/>
                  <a:pt x="263823" y="8024"/>
                  <a:pt x="263823" y="8024"/>
                </a:cubicBezTo>
                <a:cubicBezTo>
                  <a:pt x="263823" y="8024"/>
                  <a:pt x="265113" y="8024"/>
                  <a:pt x="265113" y="8024"/>
                </a:cubicBezTo>
                <a:cubicBezTo>
                  <a:pt x="265113" y="8024"/>
                  <a:pt x="265113" y="8024"/>
                  <a:pt x="265113" y="9305"/>
                </a:cubicBezTo>
                <a:cubicBezTo>
                  <a:pt x="265113" y="9305"/>
                  <a:pt x="265113" y="10587"/>
                  <a:pt x="265113" y="10587"/>
                </a:cubicBezTo>
                <a:cubicBezTo>
                  <a:pt x="265113" y="10587"/>
                  <a:pt x="265113" y="11869"/>
                  <a:pt x="265113" y="11869"/>
                </a:cubicBezTo>
                <a:cubicBezTo>
                  <a:pt x="263823" y="11869"/>
                  <a:pt x="263823" y="11869"/>
                  <a:pt x="263823" y="11869"/>
                </a:cubicBezTo>
                <a:cubicBezTo>
                  <a:pt x="263823" y="11869"/>
                  <a:pt x="263823" y="11869"/>
                  <a:pt x="244476" y="55445"/>
                </a:cubicBezTo>
                <a:cubicBezTo>
                  <a:pt x="244476" y="56726"/>
                  <a:pt x="241896" y="58008"/>
                  <a:pt x="239316" y="58008"/>
                </a:cubicBezTo>
                <a:cubicBezTo>
                  <a:pt x="239316" y="58008"/>
                  <a:pt x="238026" y="58008"/>
                  <a:pt x="238026" y="58008"/>
                </a:cubicBezTo>
                <a:cubicBezTo>
                  <a:pt x="234157" y="56726"/>
                  <a:pt x="232867" y="52881"/>
                  <a:pt x="234157" y="50318"/>
                </a:cubicBezTo>
                <a:cubicBezTo>
                  <a:pt x="234157" y="50318"/>
                  <a:pt x="234157" y="50318"/>
                  <a:pt x="247055" y="23403"/>
                </a:cubicBezTo>
                <a:cubicBezTo>
                  <a:pt x="247055" y="23403"/>
                  <a:pt x="247055" y="23403"/>
                  <a:pt x="47129" y="137470"/>
                </a:cubicBezTo>
                <a:cubicBezTo>
                  <a:pt x="47129" y="138752"/>
                  <a:pt x="45839" y="138752"/>
                  <a:pt x="44549" y="138752"/>
                </a:cubicBezTo>
                <a:cubicBezTo>
                  <a:pt x="43260" y="138752"/>
                  <a:pt x="40680" y="137470"/>
                  <a:pt x="40680" y="136189"/>
                </a:cubicBezTo>
                <a:cubicBezTo>
                  <a:pt x="38100" y="133625"/>
                  <a:pt x="39390" y="129780"/>
                  <a:pt x="41970" y="128499"/>
                </a:cubicBezTo>
                <a:cubicBezTo>
                  <a:pt x="41970" y="128499"/>
                  <a:pt x="41970" y="128499"/>
                  <a:pt x="241896" y="13150"/>
                </a:cubicBezTo>
                <a:cubicBezTo>
                  <a:pt x="241896" y="13150"/>
                  <a:pt x="241896" y="13150"/>
                  <a:pt x="212230" y="10587"/>
                </a:cubicBezTo>
                <a:cubicBezTo>
                  <a:pt x="208360" y="10587"/>
                  <a:pt x="207070" y="8024"/>
                  <a:pt x="207070" y="5460"/>
                </a:cubicBezTo>
                <a:cubicBezTo>
                  <a:pt x="207070" y="1615"/>
                  <a:pt x="209650" y="-948"/>
                  <a:pt x="212230" y="3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12"/>
          <p:cNvSpPr/>
          <p:nvPr/>
        </p:nvSpPr>
        <p:spPr>
          <a:xfrm>
            <a:off x="8442789" y="3598840"/>
            <a:ext cx="973852" cy="1019120"/>
          </a:xfrm>
          <a:custGeom>
            <a:avLst/>
            <a:gdLst>
              <a:gd name="connsiteX0" fmla="*/ 205582 w 321601"/>
              <a:gd name="connsiteY0" fmla="*/ 285750 h 336550"/>
              <a:gd name="connsiteX1" fmla="*/ 200257 w 321601"/>
              <a:gd name="connsiteY1" fmla="*/ 288396 h 336550"/>
              <a:gd name="connsiteX2" fmla="*/ 196262 w 321601"/>
              <a:gd name="connsiteY2" fmla="*/ 297657 h 336550"/>
              <a:gd name="connsiteX3" fmla="*/ 196262 w 321601"/>
              <a:gd name="connsiteY3" fmla="*/ 300302 h 336550"/>
              <a:gd name="connsiteX4" fmla="*/ 197594 w 321601"/>
              <a:gd name="connsiteY4" fmla="*/ 304271 h 336550"/>
              <a:gd name="connsiteX5" fmla="*/ 216234 w 321601"/>
              <a:gd name="connsiteY5" fmla="*/ 309563 h 336550"/>
              <a:gd name="connsiteX6" fmla="*/ 234874 w 321601"/>
              <a:gd name="connsiteY6" fmla="*/ 304271 h 336550"/>
              <a:gd name="connsiteX7" fmla="*/ 236206 w 321601"/>
              <a:gd name="connsiteY7" fmla="*/ 300302 h 336550"/>
              <a:gd name="connsiteX8" fmla="*/ 234874 w 321601"/>
              <a:gd name="connsiteY8" fmla="*/ 297657 h 336550"/>
              <a:gd name="connsiteX9" fmla="*/ 230880 w 321601"/>
              <a:gd name="connsiteY9" fmla="*/ 288396 h 336550"/>
              <a:gd name="connsiteX10" fmla="*/ 226886 w 321601"/>
              <a:gd name="connsiteY10" fmla="*/ 285750 h 336550"/>
              <a:gd name="connsiteX11" fmla="*/ 221560 w 321601"/>
              <a:gd name="connsiteY11" fmla="*/ 292365 h 336550"/>
              <a:gd name="connsiteX12" fmla="*/ 220228 w 321601"/>
              <a:gd name="connsiteY12" fmla="*/ 293688 h 336550"/>
              <a:gd name="connsiteX13" fmla="*/ 216234 w 321601"/>
              <a:gd name="connsiteY13" fmla="*/ 293688 h 336550"/>
              <a:gd name="connsiteX14" fmla="*/ 212240 w 321601"/>
              <a:gd name="connsiteY14" fmla="*/ 293688 h 336550"/>
              <a:gd name="connsiteX15" fmla="*/ 210908 w 321601"/>
              <a:gd name="connsiteY15" fmla="*/ 292365 h 336550"/>
              <a:gd name="connsiteX16" fmla="*/ 205582 w 321601"/>
              <a:gd name="connsiteY16" fmla="*/ 285750 h 336550"/>
              <a:gd name="connsiteX17" fmla="*/ 47431 w 321601"/>
              <a:gd name="connsiteY17" fmla="*/ 285750 h 336550"/>
              <a:gd name="connsiteX18" fmla="*/ 40874 w 321601"/>
              <a:gd name="connsiteY18" fmla="*/ 292270 h 336550"/>
              <a:gd name="connsiteX19" fmla="*/ 35629 w 321601"/>
              <a:gd name="connsiteY19" fmla="*/ 305311 h 336550"/>
              <a:gd name="connsiteX20" fmla="*/ 34317 w 321601"/>
              <a:gd name="connsiteY20" fmla="*/ 309223 h 336550"/>
              <a:gd name="connsiteX21" fmla="*/ 35629 w 321601"/>
              <a:gd name="connsiteY21" fmla="*/ 314439 h 336550"/>
              <a:gd name="connsiteX22" fmla="*/ 63168 w 321601"/>
              <a:gd name="connsiteY22" fmla="*/ 322263 h 336550"/>
              <a:gd name="connsiteX23" fmla="*/ 90708 w 321601"/>
              <a:gd name="connsiteY23" fmla="*/ 314439 h 336550"/>
              <a:gd name="connsiteX24" fmla="*/ 92019 w 321601"/>
              <a:gd name="connsiteY24" fmla="*/ 309223 h 336550"/>
              <a:gd name="connsiteX25" fmla="*/ 90708 w 321601"/>
              <a:gd name="connsiteY25" fmla="*/ 305311 h 336550"/>
              <a:gd name="connsiteX26" fmla="*/ 85462 w 321601"/>
              <a:gd name="connsiteY26" fmla="*/ 292270 h 336550"/>
              <a:gd name="connsiteX27" fmla="*/ 78905 w 321601"/>
              <a:gd name="connsiteY27" fmla="*/ 285750 h 336550"/>
              <a:gd name="connsiteX28" fmla="*/ 71037 w 321601"/>
              <a:gd name="connsiteY28" fmla="*/ 297486 h 336550"/>
              <a:gd name="connsiteX29" fmla="*/ 69725 w 321601"/>
              <a:gd name="connsiteY29" fmla="*/ 297486 h 336550"/>
              <a:gd name="connsiteX30" fmla="*/ 63168 w 321601"/>
              <a:gd name="connsiteY30" fmla="*/ 298790 h 336550"/>
              <a:gd name="connsiteX31" fmla="*/ 56611 w 321601"/>
              <a:gd name="connsiteY31" fmla="*/ 297486 h 336550"/>
              <a:gd name="connsiteX32" fmla="*/ 55300 w 321601"/>
              <a:gd name="connsiteY32" fmla="*/ 297486 h 336550"/>
              <a:gd name="connsiteX33" fmla="*/ 47431 w 321601"/>
              <a:gd name="connsiteY33" fmla="*/ 285750 h 336550"/>
              <a:gd name="connsiteX34" fmla="*/ 216204 w 321601"/>
              <a:gd name="connsiteY34" fmla="*/ 254000 h 336550"/>
              <a:gd name="connsiteX35" fmla="*/ 206044 w 321601"/>
              <a:gd name="connsiteY35" fmla="*/ 267040 h 336550"/>
              <a:gd name="connsiteX36" fmla="*/ 211124 w 321601"/>
              <a:gd name="connsiteY36" fmla="*/ 278777 h 336550"/>
              <a:gd name="connsiteX37" fmla="*/ 211124 w 321601"/>
              <a:gd name="connsiteY37" fmla="*/ 285297 h 336550"/>
              <a:gd name="connsiteX38" fmla="*/ 209854 w 321601"/>
              <a:gd name="connsiteY38" fmla="*/ 285297 h 336550"/>
              <a:gd name="connsiteX39" fmla="*/ 211124 w 321601"/>
              <a:gd name="connsiteY39" fmla="*/ 287905 h 336550"/>
              <a:gd name="connsiteX40" fmla="*/ 216204 w 321601"/>
              <a:gd name="connsiteY40" fmla="*/ 290513 h 336550"/>
              <a:gd name="connsiteX41" fmla="*/ 221284 w 321601"/>
              <a:gd name="connsiteY41" fmla="*/ 287905 h 336550"/>
              <a:gd name="connsiteX42" fmla="*/ 222554 w 321601"/>
              <a:gd name="connsiteY42" fmla="*/ 285297 h 336550"/>
              <a:gd name="connsiteX43" fmla="*/ 221284 w 321601"/>
              <a:gd name="connsiteY43" fmla="*/ 285297 h 336550"/>
              <a:gd name="connsiteX44" fmla="*/ 221284 w 321601"/>
              <a:gd name="connsiteY44" fmla="*/ 278777 h 336550"/>
              <a:gd name="connsiteX45" fmla="*/ 225094 w 321601"/>
              <a:gd name="connsiteY45" fmla="*/ 267040 h 336550"/>
              <a:gd name="connsiteX46" fmla="*/ 216204 w 321601"/>
              <a:gd name="connsiteY46" fmla="*/ 254000 h 336550"/>
              <a:gd name="connsiteX47" fmla="*/ 63168 w 321601"/>
              <a:gd name="connsiteY47" fmla="*/ 239713 h 336550"/>
              <a:gd name="connsiteX48" fmla="*/ 48881 w 321601"/>
              <a:gd name="connsiteY48" fmla="*/ 260776 h 336550"/>
              <a:gd name="connsiteX49" fmla="*/ 55375 w 321601"/>
              <a:gd name="connsiteY49" fmla="*/ 276574 h 336550"/>
              <a:gd name="connsiteX50" fmla="*/ 55375 w 321601"/>
              <a:gd name="connsiteY50" fmla="*/ 285789 h 336550"/>
              <a:gd name="connsiteX51" fmla="*/ 54076 w 321601"/>
              <a:gd name="connsiteY51" fmla="*/ 285789 h 336550"/>
              <a:gd name="connsiteX52" fmla="*/ 55375 w 321601"/>
              <a:gd name="connsiteY52" fmla="*/ 289739 h 336550"/>
              <a:gd name="connsiteX53" fmla="*/ 63168 w 321601"/>
              <a:gd name="connsiteY53" fmla="*/ 293688 h 336550"/>
              <a:gd name="connsiteX54" fmla="*/ 70961 w 321601"/>
              <a:gd name="connsiteY54" fmla="*/ 289739 h 336550"/>
              <a:gd name="connsiteX55" fmla="*/ 73559 w 321601"/>
              <a:gd name="connsiteY55" fmla="*/ 285789 h 336550"/>
              <a:gd name="connsiteX56" fmla="*/ 70961 w 321601"/>
              <a:gd name="connsiteY56" fmla="*/ 285789 h 336550"/>
              <a:gd name="connsiteX57" fmla="*/ 70961 w 321601"/>
              <a:gd name="connsiteY57" fmla="*/ 276574 h 336550"/>
              <a:gd name="connsiteX58" fmla="*/ 77456 w 321601"/>
              <a:gd name="connsiteY58" fmla="*/ 260776 h 336550"/>
              <a:gd name="connsiteX59" fmla="*/ 63168 w 321601"/>
              <a:gd name="connsiteY59" fmla="*/ 239713 h 336550"/>
              <a:gd name="connsiteX60" fmla="*/ 267751 w 321601"/>
              <a:gd name="connsiteY60" fmla="*/ 182563 h 336550"/>
              <a:gd name="connsiteX61" fmla="*/ 262426 w 321601"/>
              <a:gd name="connsiteY61" fmla="*/ 186532 h 336550"/>
              <a:gd name="connsiteX62" fmla="*/ 259763 w 321601"/>
              <a:gd name="connsiteY62" fmla="*/ 195792 h 336550"/>
              <a:gd name="connsiteX63" fmla="*/ 258431 w 321601"/>
              <a:gd name="connsiteY63" fmla="*/ 197115 h 336550"/>
              <a:gd name="connsiteX64" fmla="*/ 259763 w 321601"/>
              <a:gd name="connsiteY64" fmla="*/ 201084 h 336550"/>
              <a:gd name="connsiteX65" fmla="*/ 278403 w 321601"/>
              <a:gd name="connsiteY65" fmla="*/ 206376 h 336550"/>
              <a:gd name="connsiteX66" fmla="*/ 297043 w 321601"/>
              <a:gd name="connsiteY66" fmla="*/ 201084 h 336550"/>
              <a:gd name="connsiteX67" fmla="*/ 298375 w 321601"/>
              <a:gd name="connsiteY67" fmla="*/ 197115 h 336550"/>
              <a:gd name="connsiteX68" fmla="*/ 298375 w 321601"/>
              <a:gd name="connsiteY68" fmla="*/ 195792 h 336550"/>
              <a:gd name="connsiteX69" fmla="*/ 294380 w 321601"/>
              <a:gd name="connsiteY69" fmla="*/ 186532 h 336550"/>
              <a:gd name="connsiteX70" fmla="*/ 289055 w 321601"/>
              <a:gd name="connsiteY70" fmla="*/ 182563 h 336550"/>
              <a:gd name="connsiteX71" fmla="*/ 283729 w 321601"/>
              <a:gd name="connsiteY71" fmla="*/ 189178 h 336550"/>
              <a:gd name="connsiteX72" fmla="*/ 282397 w 321601"/>
              <a:gd name="connsiteY72" fmla="*/ 190501 h 336550"/>
              <a:gd name="connsiteX73" fmla="*/ 278403 w 321601"/>
              <a:gd name="connsiteY73" fmla="*/ 191824 h 336550"/>
              <a:gd name="connsiteX74" fmla="*/ 274409 w 321601"/>
              <a:gd name="connsiteY74" fmla="*/ 190501 h 336550"/>
              <a:gd name="connsiteX75" fmla="*/ 273077 w 321601"/>
              <a:gd name="connsiteY75" fmla="*/ 189178 h 336550"/>
              <a:gd name="connsiteX76" fmla="*/ 267751 w 321601"/>
              <a:gd name="connsiteY76" fmla="*/ 182563 h 336550"/>
              <a:gd name="connsiteX77" fmla="*/ 278434 w 321601"/>
              <a:gd name="connsiteY77" fmla="*/ 150813 h 336550"/>
              <a:gd name="connsiteX78" fmla="*/ 269544 w 321601"/>
              <a:gd name="connsiteY78" fmla="*/ 164420 h 336550"/>
              <a:gd name="connsiteX79" fmla="*/ 273354 w 321601"/>
              <a:gd name="connsiteY79" fmla="*/ 176667 h 336550"/>
              <a:gd name="connsiteX80" fmla="*/ 273354 w 321601"/>
              <a:gd name="connsiteY80" fmla="*/ 183470 h 336550"/>
              <a:gd name="connsiteX81" fmla="*/ 272084 w 321601"/>
              <a:gd name="connsiteY81" fmla="*/ 183470 h 336550"/>
              <a:gd name="connsiteX82" fmla="*/ 273354 w 321601"/>
              <a:gd name="connsiteY82" fmla="*/ 186192 h 336550"/>
              <a:gd name="connsiteX83" fmla="*/ 278434 w 321601"/>
              <a:gd name="connsiteY83" fmla="*/ 188913 h 336550"/>
              <a:gd name="connsiteX84" fmla="*/ 283514 w 321601"/>
              <a:gd name="connsiteY84" fmla="*/ 186192 h 336550"/>
              <a:gd name="connsiteX85" fmla="*/ 284784 w 321601"/>
              <a:gd name="connsiteY85" fmla="*/ 183470 h 336550"/>
              <a:gd name="connsiteX86" fmla="*/ 283514 w 321601"/>
              <a:gd name="connsiteY86" fmla="*/ 183470 h 336550"/>
              <a:gd name="connsiteX87" fmla="*/ 283514 w 321601"/>
              <a:gd name="connsiteY87" fmla="*/ 176667 h 336550"/>
              <a:gd name="connsiteX88" fmla="*/ 288594 w 321601"/>
              <a:gd name="connsiteY88" fmla="*/ 164420 h 336550"/>
              <a:gd name="connsiteX89" fmla="*/ 278434 w 321601"/>
              <a:gd name="connsiteY89" fmla="*/ 150813 h 336550"/>
              <a:gd name="connsiteX90" fmla="*/ 154681 w 321601"/>
              <a:gd name="connsiteY90" fmla="*/ 115888 h 336550"/>
              <a:gd name="connsiteX91" fmla="*/ 150840 w 321601"/>
              <a:gd name="connsiteY91" fmla="*/ 119899 h 336550"/>
              <a:gd name="connsiteX92" fmla="*/ 146999 w 321601"/>
              <a:gd name="connsiteY92" fmla="*/ 129256 h 336550"/>
              <a:gd name="connsiteX93" fmla="*/ 145719 w 321601"/>
              <a:gd name="connsiteY93" fmla="*/ 131930 h 336550"/>
              <a:gd name="connsiteX94" fmla="*/ 146999 w 321601"/>
              <a:gd name="connsiteY94" fmla="*/ 135941 h 336550"/>
              <a:gd name="connsiteX95" fmla="*/ 166203 w 321601"/>
              <a:gd name="connsiteY95" fmla="*/ 141288 h 336550"/>
              <a:gd name="connsiteX96" fmla="*/ 184126 w 321601"/>
              <a:gd name="connsiteY96" fmla="*/ 135941 h 336550"/>
              <a:gd name="connsiteX97" fmla="*/ 185407 w 321601"/>
              <a:gd name="connsiteY97" fmla="*/ 131930 h 336550"/>
              <a:gd name="connsiteX98" fmla="*/ 184126 w 321601"/>
              <a:gd name="connsiteY98" fmla="*/ 129256 h 336550"/>
              <a:gd name="connsiteX99" fmla="*/ 180286 w 321601"/>
              <a:gd name="connsiteY99" fmla="*/ 119899 h 336550"/>
              <a:gd name="connsiteX100" fmla="*/ 176445 w 321601"/>
              <a:gd name="connsiteY100" fmla="*/ 115888 h 336550"/>
              <a:gd name="connsiteX101" fmla="*/ 171324 w 321601"/>
              <a:gd name="connsiteY101" fmla="*/ 123909 h 336550"/>
              <a:gd name="connsiteX102" fmla="*/ 170044 w 321601"/>
              <a:gd name="connsiteY102" fmla="*/ 125246 h 336550"/>
              <a:gd name="connsiteX103" fmla="*/ 166203 w 321601"/>
              <a:gd name="connsiteY103" fmla="*/ 125246 h 336550"/>
              <a:gd name="connsiteX104" fmla="*/ 161082 w 321601"/>
              <a:gd name="connsiteY104" fmla="*/ 125246 h 336550"/>
              <a:gd name="connsiteX105" fmla="*/ 159802 w 321601"/>
              <a:gd name="connsiteY105" fmla="*/ 123909 h 336550"/>
              <a:gd name="connsiteX106" fmla="*/ 154681 w 321601"/>
              <a:gd name="connsiteY106" fmla="*/ 115888 h 336550"/>
              <a:gd name="connsiteX107" fmla="*/ 166251 w 321601"/>
              <a:gd name="connsiteY107" fmla="*/ 85725 h 336550"/>
              <a:gd name="connsiteX108" fmla="*/ 155244 w 321601"/>
              <a:gd name="connsiteY108" fmla="*/ 98765 h 336550"/>
              <a:gd name="connsiteX109" fmla="*/ 159371 w 321601"/>
              <a:gd name="connsiteY109" fmla="*/ 110502 h 336550"/>
              <a:gd name="connsiteX110" fmla="*/ 159371 w 321601"/>
              <a:gd name="connsiteY110" fmla="*/ 115718 h 336550"/>
              <a:gd name="connsiteX111" fmla="*/ 157995 w 321601"/>
              <a:gd name="connsiteY111" fmla="*/ 115718 h 336550"/>
              <a:gd name="connsiteX112" fmla="*/ 159371 w 321601"/>
              <a:gd name="connsiteY112" fmla="*/ 119630 h 336550"/>
              <a:gd name="connsiteX113" fmla="*/ 166251 w 321601"/>
              <a:gd name="connsiteY113" fmla="*/ 122238 h 336550"/>
              <a:gd name="connsiteX114" fmla="*/ 171754 w 321601"/>
              <a:gd name="connsiteY114" fmla="*/ 119630 h 336550"/>
              <a:gd name="connsiteX115" fmla="*/ 173130 w 321601"/>
              <a:gd name="connsiteY115" fmla="*/ 115718 h 336550"/>
              <a:gd name="connsiteX116" fmla="*/ 171754 w 321601"/>
              <a:gd name="connsiteY116" fmla="*/ 115718 h 336550"/>
              <a:gd name="connsiteX117" fmla="*/ 171754 w 321601"/>
              <a:gd name="connsiteY117" fmla="*/ 110502 h 336550"/>
              <a:gd name="connsiteX118" fmla="*/ 175882 w 321601"/>
              <a:gd name="connsiteY118" fmla="*/ 98765 h 336550"/>
              <a:gd name="connsiteX119" fmla="*/ 166251 w 321601"/>
              <a:gd name="connsiteY119" fmla="*/ 85725 h 336550"/>
              <a:gd name="connsiteX120" fmla="*/ 47431 w 321601"/>
              <a:gd name="connsiteY120" fmla="*/ 60325 h 336550"/>
              <a:gd name="connsiteX121" fmla="*/ 40874 w 321601"/>
              <a:gd name="connsiteY121" fmla="*/ 65541 h 336550"/>
              <a:gd name="connsiteX122" fmla="*/ 35629 w 321601"/>
              <a:gd name="connsiteY122" fmla="*/ 78582 h 336550"/>
              <a:gd name="connsiteX123" fmla="*/ 34317 w 321601"/>
              <a:gd name="connsiteY123" fmla="*/ 82494 h 336550"/>
              <a:gd name="connsiteX124" fmla="*/ 35629 w 321601"/>
              <a:gd name="connsiteY124" fmla="*/ 87710 h 336550"/>
              <a:gd name="connsiteX125" fmla="*/ 63168 w 321601"/>
              <a:gd name="connsiteY125" fmla="*/ 96838 h 336550"/>
              <a:gd name="connsiteX126" fmla="*/ 90708 w 321601"/>
              <a:gd name="connsiteY126" fmla="*/ 87710 h 336550"/>
              <a:gd name="connsiteX127" fmla="*/ 92019 w 321601"/>
              <a:gd name="connsiteY127" fmla="*/ 82494 h 336550"/>
              <a:gd name="connsiteX128" fmla="*/ 90708 w 321601"/>
              <a:gd name="connsiteY128" fmla="*/ 78582 h 336550"/>
              <a:gd name="connsiteX129" fmla="*/ 85462 w 321601"/>
              <a:gd name="connsiteY129" fmla="*/ 65541 h 336550"/>
              <a:gd name="connsiteX130" fmla="*/ 78905 w 321601"/>
              <a:gd name="connsiteY130" fmla="*/ 60325 h 336550"/>
              <a:gd name="connsiteX131" fmla="*/ 71037 w 321601"/>
              <a:gd name="connsiteY131" fmla="*/ 70757 h 336550"/>
              <a:gd name="connsiteX132" fmla="*/ 69725 w 321601"/>
              <a:gd name="connsiteY132" fmla="*/ 72061 h 336550"/>
              <a:gd name="connsiteX133" fmla="*/ 63168 w 321601"/>
              <a:gd name="connsiteY133" fmla="*/ 73365 h 336550"/>
              <a:gd name="connsiteX134" fmla="*/ 56611 w 321601"/>
              <a:gd name="connsiteY134" fmla="*/ 72061 h 336550"/>
              <a:gd name="connsiteX135" fmla="*/ 55300 w 321601"/>
              <a:gd name="connsiteY135" fmla="*/ 70757 h 336550"/>
              <a:gd name="connsiteX136" fmla="*/ 47431 w 321601"/>
              <a:gd name="connsiteY136" fmla="*/ 60325 h 336550"/>
              <a:gd name="connsiteX137" fmla="*/ 267751 w 321601"/>
              <a:gd name="connsiteY137" fmla="*/ 50800 h 336550"/>
              <a:gd name="connsiteX138" fmla="*/ 262426 w 321601"/>
              <a:gd name="connsiteY138" fmla="*/ 54560 h 336550"/>
              <a:gd name="connsiteX139" fmla="*/ 259763 w 321601"/>
              <a:gd name="connsiteY139" fmla="*/ 63333 h 336550"/>
              <a:gd name="connsiteX140" fmla="*/ 258431 w 321601"/>
              <a:gd name="connsiteY140" fmla="*/ 65840 h 336550"/>
              <a:gd name="connsiteX141" fmla="*/ 259763 w 321601"/>
              <a:gd name="connsiteY141" fmla="*/ 69600 h 336550"/>
              <a:gd name="connsiteX142" fmla="*/ 278403 w 321601"/>
              <a:gd name="connsiteY142" fmla="*/ 74613 h 336550"/>
              <a:gd name="connsiteX143" fmla="*/ 297043 w 321601"/>
              <a:gd name="connsiteY143" fmla="*/ 69600 h 336550"/>
              <a:gd name="connsiteX144" fmla="*/ 298375 w 321601"/>
              <a:gd name="connsiteY144" fmla="*/ 65840 h 336550"/>
              <a:gd name="connsiteX145" fmla="*/ 298375 w 321601"/>
              <a:gd name="connsiteY145" fmla="*/ 63333 h 336550"/>
              <a:gd name="connsiteX146" fmla="*/ 294380 w 321601"/>
              <a:gd name="connsiteY146" fmla="*/ 54560 h 336550"/>
              <a:gd name="connsiteX147" fmla="*/ 289055 w 321601"/>
              <a:gd name="connsiteY147" fmla="*/ 50800 h 336550"/>
              <a:gd name="connsiteX148" fmla="*/ 283729 w 321601"/>
              <a:gd name="connsiteY148" fmla="*/ 58320 h 336550"/>
              <a:gd name="connsiteX149" fmla="*/ 282397 w 321601"/>
              <a:gd name="connsiteY149" fmla="*/ 58320 h 336550"/>
              <a:gd name="connsiteX150" fmla="*/ 278403 w 321601"/>
              <a:gd name="connsiteY150" fmla="*/ 59573 h 336550"/>
              <a:gd name="connsiteX151" fmla="*/ 274409 w 321601"/>
              <a:gd name="connsiteY151" fmla="*/ 58320 h 336550"/>
              <a:gd name="connsiteX152" fmla="*/ 273077 w 321601"/>
              <a:gd name="connsiteY152" fmla="*/ 58320 h 336550"/>
              <a:gd name="connsiteX153" fmla="*/ 267751 w 321601"/>
              <a:gd name="connsiteY153" fmla="*/ 50800 h 336550"/>
              <a:gd name="connsiteX154" fmla="*/ 278434 w 321601"/>
              <a:gd name="connsiteY154" fmla="*/ 20638 h 336550"/>
              <a:gd name="connsiteX155" fmla="*/ 269544 w 321601"/>
              <a:gd name="connsiteY155" fmla="*/ 33573 h 336550"/>
              <a:gd name="connsiteX156" fmla="*/ 273354 w 321601"/>
              <a:gd name="connsiteY156" fmla="*/ 43921 h 336550"/>
              <a:gd name="connsiteX157" fmla="*/ 273354 w 321601"/>
              <a:gd name="connsiteY157" fmla="*/ 50389 h 336550"/>
              <a:gd name="connsiteX158" fmla="*/ 272084 w 321601"/>
              <a:gd name="connsiteY158" fmla="*/ 50389 h 336550"/>
              <a:gd name="connsiteX159" fmla="*/ 273354 w 321601"/>
              <a:gd name="connsiteY159" fmla="*/ 52976 h 336550"/>
              <a:gd name="connsiteX160" fmla="*/ 278434 w 321601"/>
              <a:gd name="connsiteY160" fmla="*/ 55563 h 336550"/>
              <a:gd name="connsiteX161" fmla="*/ 283514 w 321601"/>
              <a:gd name="connsiteY161" fmla="*/ 52976 h 336550"/>
              <a:gd name="connsiteX162" fmla="*/ 284784 w 321601"/>
              <a:gd name="connsiteY162" fmla="*/ 50389 h 336550"/>
              <a:gd name="connsiteX163" fmla="*/ 283514 w 321601"/>
              <a:gd name="connsiteY163" fmla="*/ 50389 h 336550"/>
              <a:gd name="connsiteX164" fmla="*/ 283514 w 321601"/>
              <a:gd name="connsiteY164" fmla="*/ 43921 h 336550"/>
              <a:gd name="connsiteX165" fmla="*/ 288594 w 321601"/>
              <a:gd name="connsiteY165" fmla="*/ 33573 h 336550"/>
              <a:gd name="connsiteX166" fmla="*/ 278434 w 321601"/>
              <a:gd name="connsiteY166" fmla="*/ 20638 h 336550"/>
              <a:gd name="connsiteX167" fmla="*/ 63168 w 321601"/>
              <a:gd name="connsiteY167" fmla="*/ 14288 h 336550"/>
              <a:gd name="connsiteX168" fmla="*/ 48881 w 321601"/>
              <a:gd name="connsiteY168" fmla="*/ 34035 h 336550"/>
              <a:gd name="connsiteX169" fmla="*/ 55375 w 321601"/>
              <a:gd name="connsiteY169" fmla="*/ 51149 h 336550"/>
              <a:gd name="connsiteX170" fmla="*/ 55375 w 321601"/>
              <a:gd name="connsiteY170" fmla="*/ 60364 h 336550"/>
              <a:gd name="connsiteX171" fmla="*/ 54076 w 321601"/>
              <a:gd name="connsiteY171" fmla="*/ 60364 h 336550"/>
              <a:gd name="connsiteX172" fmla="*/ 55375 w 321601"/>
              <a:gd name="connsiteY172" fmla="*/ 64314 h 336550"/>
              <a:gd name="connsiteX173" fmla="*/ 63168 w 321601"/>
              <a:gd name="connsiteY173" fmla="*/ 68263 h 336550"/>
              <a:gd name="connsiteX174" fmla="*/ 70961 w 321601"/>
              <a:gd name="connsiteY174" fmla="*/ 64314 h 336550"/>
              <a:gd name="connsiteX175" fmla="*/ 73559 w 321601"/>
              <a:gd name="connsiteY175" fmla="*/ 60364 h 336550"/>
              <a:gd name="connsiteX176" fmla="*/ 70961 w 321601"/>
              <a:gd name="connsiteY176" fmla="*/ 60364 h 336550"/>
              <a:gd name="connsiteX177" fmla="*/ 70961 w 321601"/>
              <a:gd name="connsiteY177" fmla="*/ 51149 h 336550"/>
              <a:gd name="connsiteX178" fmla="*/ 77456 w 321601"/>
              <a:gd name="connsiteY178" fmla="*/ 34035 h 336550"/>
              <a:gd name="connsiteX179" fmla="*/ 63168 w 321601"/>
              <a:gd name="connsiteY179" fmla="*/ 14288 h 336550"/>
              <a:gd name="connsiteX180" fmla="*/ 35329 w 321601"/>
              <a:gd name="connsiteY180" fmla="*/ 0 h 336550"/>
              <a:gd name="connsiteX181" fmla="*/ 90801 w 321601"/>
              <a:gd name="connsiteY181" fmla="*/ 0 h 336550"/>
              <a:gd name="connsiteX182" fmla="*/ 97404 w 321601"/>
              <a:gd name="connsiteY182" fmla="*/ 3944 h 336550"/>
              <a:gd name="connsiteX183" fmla="*/ 125140 w 321601"/>
              <a:gd name="connsiteY183" fmla="*/ 51271 h 336550"/>
              <a:gd name="connsiteX184" fmla="*/ 125140 w 321601"/>
              <a:gd name="connsiteY184" fmla="*/ 59159 h 336550"/>
              <a:gd name="connsiteX185" fmla="*/ 114574 w 321601"/>
              <a:gd name="connsiteY185" fmla="*/ 78879 h 336550"/>
              <a:gd name="connsiteX186" fmla="*/ 135706 w 321601"/>
              <a:gd name="connsiteY186" fmla="*/ 89396 h 336550"/>
              <a:gd name="connsiteX187" fmla="*/ 142310 w 321601"/>
              <a:gd name="connsiteY187" fmla="*/ 77564 h 336550"/>
              <a:gd name="connsiteX188" fmla="*/ 146272 w 321601"/>
              <a:gd name="connsiteY188" fmla="*/ 74935 h 336550"/>
              <a:gd name="connsiteX189" fmla="*/ 184574 w 321601"/>
              <a:gd name="connsiteY189" fmla="*/ 74935 h 336550"/>
              <a:gd name="connsiteX190" fmla="*/ 188536 w 321601"/>
              <a:gd name="connsiteY190" fmla="*/ 77564 h 336550"/>
              <a:gd name="connsiteX191" fmla="*/ 196461 w 321601"/>
              <a:gd name="connsiteY191" fmla="*/ 90711 h 336550"/>
              <a:gd name="connsiteX192" fmla="*/ 242687 w 321601"/>
              <a:gd name="connsiteY192" fmla="*/ 60474 h 336550"/>
              <a:gd name="connsiteX193" fmla="*/ 236083 w 321601"/>
              <a:gd name="connsiteY193" fmla="*/ 49957 h 336550"/>
              <a:gd name="connsiteX194" fmla="*/ 236083 w 321601"/>
              <a:gd name="connsiteY194" fmla="*/ 44698 h 336550"/>
              <a:gd name="connsiteX195" fmla="*/ 254574 w 321601"/>
              <a:gd name="connsiteY195" fmla="*/ 11832 h 336550"/>
              <a:gd name="connsiteX196" fmla="*/ 259857 w 321601"/>
              <a:gd name="connsiteY196" fmla="*/ 9203 h 336550"/>
              <a:gd name="connsiteX197" fmla="*/ 296838 w 321601"/>
              <a:gd name="connsiteY197" fmla="*/ 9203 h 336550"/>
              <a:gd name="connsiteX198" fmla="*/ 302121 w 321601"/>
              <a:gd name="connsiteY198" fmla="*/ 11832 h 336550"/>
              <a:gd name="connsiteX199" fmla="*/ 320611 w 321601"/>
              <a:gd name="connsiteY199" fmla="*/ 44698 h 336550"/>
              <a:gd name="connsiteX200" fmla="*/ 320611 w 321601"/>
              <a:gd name="connsiteY200" fmla="*/ 49957 h 336550"/>
              <a:gd name="connsiteX201" fmla="*/ 302121 w 321601"/>
              <a:gd name="connsiteY201" fmla="*/ 81508 h 336550"/>
              <a:gd name="connsiteX202" fmla="*/ 296838 w 321601"/>
              <a:gd name="connsiteY202" fmla="*/ 84138 h 336550"/>
              <a:gd name="connsiteX203" fmla="*/ 259857 w 321601"/>
              <a:gd name="connsiteY203" fmla="*/ 84138 h 336550"/>
              <a:gd name="connsiteX204" fmla="*/ 254574 w 321601"/>
              <a:gd name="connsiteY204" fmla="*/ 81508 h 336550"/>
              <a:gd name="connsiteX205" fmla="*/ 249291 w 321601"/>
              <a:gd name="connsiteY205" fmla="*/ 70991 h 336550"/>
              <a:gd name="connsiteX206" fmla="*/ 201744 w 321601"/>
              <a:gd name="connsiteY206" fmla="*/ 99913 h 336550"/>
              <a:gd name="connsiteX207" fmla="*/ 207027 w 321601"/>
              <a:gd name="connsiteY207" fmla="*/ 110430 h 336550"/>
              <a:gd name="connsiteX208" fmla="*/ 207027 w 321601"/>
              <a:gd name="connsiteY208" fmla="*/ 115689 h 336550"/>
              <a:gd name="connsiteX209" fmla="*/ 200423 w 321601"/>
              <a:gd name="connsiteY209" fmla="*/ 127521 h 336550"/>
              <a:gd name="connsiteX210" fmla="*/ 249291 w 321601"/>
              <a:gd name="connsiteY210" fmla="*/ 155129 h 336550"/>
              <a:gd name="connsiteX211" fmla="*/ 254574 w 321601"/>
              <a:gd name="connsiteY211" fmla="*/ 144611 h 336550"/>
              <a:gd name="connsiteX212" fmla="*/ 259857 w 321601"/>
              <a:gd name="connsiteY212" fmla="*/ 141982 h 336550"/>
              <a:gd name="connsiteX213" fmla="*/ 296838 w 321601"/>
              <a:gd name="connsiteY213" fmla="*/ 141982 h 336550"/>
              <a:gd name="connsiteX214" fmla="*/ 302121 w 321601"/>
              <a:gd name="connsiteY214" fmla="*/ 144611 h 336550"/>
              <a:gd name="connsiteX215" fmla="*/ 320611 w 321601"/>
              <a:gd name="connsiteY215" fmla="*/ 176163 h 336550"/>
              <a:gd name="connsiteX216" fmla="*/ 320611 w 321601"/>
              <a:gd name="connsiteY216" fmla="*/ 181421 h 336550"/>
              <a:gd name="connsiteX217" fmla="*/ 302121 w 321601"/>
              <a:gd name="connsiteY217" fmla="*/ 214288 h 336550"/>
              <a:gd name="connsiteX218" fmla="*/ 296838 w 321601"/>
              <a:gd name="connsiteY218" fmla="*/ 216917 h 336550"/>
              <a:gd name="connsiteX219" fmla="*/ 259857 w 321601"/>
              <a:gd name="connsiteY219" fmla="*/ 216917 h 336550"/>
              <a:gd name="connsiteX220" fmla="*/ 254574 w 321601"/>
              <a:gd name="connsiteY220" fmla="*/ 214288 h 336550"/>
              <a:gd name="connsiteX221" fmla="*/ 236083 w 321601"/>
              <a:gd name="connsiteY221" fmla="*/ 181421 h 336550"/>
              <a:gd name="connsiteX222" fmla="*/ 236083 w 321601"/>
              <a:gd name="connsiteY222" fmla="*/ 176163 h 336550"/>
              <a:gd name="connsiteX223" fmla="*/ 244008 w 321601"/>
              <a:gd name="connsiteY223" fmla="*/ 164331 h 336550"/>
              <a:gd name="connsiteX224" fmla="*/ 195140 w 321601"/>
              <a:gd name="connsiteY224" fmla="*/ 136723 h 336550"/>
              <a:gd name="connsiteX225" fmla="*/ 188536 w 321601"/>
              <a:gd name="connsiteY225" fmla="*/ 148555 h 336550"/>
              <a:gd name="connsiteX226" fmla="*/ 184574 w 321601"/>
              <a:gd name="connsiteY226" fmla="*/ 151185 h 336550"/>
              <a:gd name="connsiteX227" fmla="*/ 146272 w 321601"/>
              <a:gd name="connsiteY227" fmla="*/ 151185 h 336550"/>
              <a:gd name="connsiteX228" fmla="*/ 142310 w 321601"/>
              <a:gd name="connsiteY228" fmla="*/ 148555 h 336550"/>
              <a:gd name="connsiteX229" fmla="*/ 123819 w 321601"/>
              <a:gd name="connsiteY229" fmla="*/ 115689 h 336550"/>
              <a:gd name="connsiteX230" fmla="*/ 123819 w 321601"/>
              <a:gd name="connsiteY230" fmla="*/ 110430 h 336550"/>
              <a:gd name="connsiteX231" fmla="*/ 129102 w 321601"/>
              <a:gd name="connsiteY231" fmla="*/ 99913 h 336550"/>
              <a:gd name="connsiteX232" fmla="*/ 109291 w 321601"/>
              <a:gd name="connsiteY232" fmla="*/ 88081 h 336550"/>
              <a:gd name="connsiteX233" fmla="*/ 97404 w 321601"/>
              <a:gd name="connsiteY233" fmla="*/ 107801 h 336550"/>
              <a:gd name="connsiteX234" fmla="*/ 90801 w 321601"/>
              <a:gd name="connsiteY234" fmla="*/ 111745 h 336550"/>
              <a:gd name="connsiteX235" fmla="*/ 70989 w 321601"/>
              <a:gd name="connsiteY235" fmla="*/ 111745 h 336550"/>
              <a:gd name="connsiteX236" fmla="*/ 70989 w 321601"/>
              <a:gd name="connsiteY236" fmla="*/ 224805 h 336550"/>
              <a:gd name="connsiteX237" fmla="*/ 90801 w 321601"/>
              <a:gd name="connsiteY237" fmla="*/ 224805 h 336550"/>
              <a:gd name="connsiteX238" fmla="*/ 97404 w 321601"/>
              <a:gd name="connsiteY238" fmla="*/ 228749 h 336550"/>
              <a:gd name="connsiteX239" fmla="*/ 123819 w 321601"/>
              <a:gd name="connsiteY239" fmla="*/ 274762 h 336550"/>
              <a:gd name="connsiteX240" fmla="*/ 176649 w 321601"/>
              <a:gd name="connsiteY240" fmla="*/ 274762 h 336550"/>
              <a:gd name="connsiteX241" fmla="*/ 192498 w 321601"/>
              <a:gd name="connsiteY241" fmla="*/ 245839 h 336550"/>
              <a:gd name="connsiteX242" fmla="*/ 197781 w 321601"/>
              <a:gd name="connsiteY242" fmla="*/ 243210 h 336550"/>
              <a:gd name="connsiteX243" fmla="*/ 234762 w 321601"/>
              <a:gd name="connsiteY243" fmla="*/ 243210 h 336550"/>
              <a:gd name="connsiteX244" fmla="*/ 238725 w 321601"/>
              <a:gd name="connsiteY244" fmla="*/ 245839 h 336550"/>
              <a:gd name="connsiteX245" fmla="*/ 258536 w 321601"/>
              <a:gd name="connsiteY245" fmla="*/ 278705 h 336550"/>
              <a:gd name="connsiteX246" fmla="*/ 258536 w 321601"/>
              <a:gd name="connsiteY246" fmla="*/ 283964 h 336550"/>
              <a:gd name="connsiteX247" fmla="*/ 238725 w 321601"/>
              <a:gd name="connsiteY247" fmla="*/ 316830 h 336550"/>
              <a:gd name="connsiteX248" fmla="*/ 234762 w 321601"/>
              <a:gd name="connsiteY248" fmla="*/ 319460 h 336550"/>
              <a:gd name="connsiteX249" fmla="*/ 197781 w 321601"/>
              <a:gd name="connsiteY249" fmla="*/ 319460 h 336550"/>
              <a:gd name="connsiteX250" fmla="*/ 192498 w 321601"/>
              <a:gd name="connsiteY250" fmla="*/ 316830 h 336550"/>
              <a:gd name="connsiteX251" fmla="*/ 175329 w 321601"/>
              <a:gd name="connsiteY251" fmla="*/ 285279 h 336550"/>
              <a:gd name="connsiteX252" fmla="*/ 125140 w 321601"/>
              <a:gd name="connsiteY252" fmla="*/ 285279 h 336550"/>
              <a:gd name="connsiteX253" fmla="*/ 97404 w 321601"/>
              <a:gd name="connsiteY253" fmla="*/ 332606 h 336550"/>
              <a:gd name="connsiteX254" fmla="*/ 90801 w 321601"/>
              <a:gd name="connsiteY254" fmla="*/ 336550 h 336550"/>
              <a:gd name="connsiteX255" fmla="*/ 35329 w 321601"/>
              <a:gd name="connsiteY255" fmla="*/ 336550 h 336550"/>
              <a:gd name="connsiteX256" fmla="*/ 28725 w 321601"/>
              <a:gd name="connsiteY256" fmla="*/ 332606 h 336550"/>
              <a:gd name="connsiteX257" fmla="*/ 990 w 321601"/>
              <a:gd name="connsiteY257" fmla="*/ 285279 h 336550"/>
              <a:gd name="connsiteX258" fmla="*/ 990 w 321601"/>
              <a:gd name="connsiteY258" fmla="*/ 277391 h 336550"/>
              <a:gd name="connsiteX259" fmla="*/ 28725 w 321601"/>
              <a:gd name="connsiteY259" fmla="*/ 228749 h 336550"/>
              <a:gd name="connsiteX260" fmla="*/ 35329 w 321601"/>
              <a:gd name="connsiteY260" fmla="*/ 224805 h 336550"/>
              <a:gd name="connsiteX261" fmla="*/ 60423 w 321601"/>
              <a:gd name="connsiteY261" fmla="*/ 224805 h 336550"/>
              <a:gd name="connsiteX262" fmla="*/ 60423 w 321601"/>
              <a:gd name="connsiteY262" fmla="*/ 111745 h 336550"/>
              <a:gd name="connsiteX263" fmla="*/ 35329 w 321601"/>
              <a:gd name="connsiteY263" fmla="*/ 111745 h 336550"/>
              <a:gd name="connsiteX264" fmla="*/ 28725 w 321601"/>
              <a:gd name="connsiteY264" fmla="*/ 107801 h 336550"/>
              <a:gd name="connsiteX265" fmla="*/ 990 w 321601"/>
              <a:gd name="connsiteY265" fmla="*/ 59159 h 336550"/>
              <a:gd name="connsiteX266" fmla="*/ 990 w 321601"/>
              <a:gd name="connsiteY266" fmla="*/ 51271 h 336550"/>
              <a:gd name="connsiteX267" fmla="*/ 28725 w 321601"/>
              <a:gd name="connsiteY267" fmla="*/ 3944 h 336550"/>
              <a:gd name="connsiteX268" fmla="*/ 35329 w 321601"/>
              <a:gd name="connsiteY26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321601" h="336550">
                <a:moveTo>
                  <a:pt x="205582" y="285750"/>
                </a:moveTo>
                <a:cubicBezTo>
                  <a:pt x="202919" y="285750"/>
                  <a:pt x="201588" y="287073"/>
                  <a:pt x="200257" y="288396"/>
                </a:cubicBezTo>
                <a:cubicBezTo>
                  <a:pt x="200257" y="288396"/>
                  <a:pt x="200257" y="288396"/>
                  <a:pt x="196262" y="297657"/>
                </a:cubicBezTo>
                <a:cubicBezTo>
                  <a:pt x="196262" y="297657"/>
                  <a:pt x="196262" y="297657"/>
                  <a:pt x="196262" y="300302"/>
                </a:cubicBezTo>
                <a:cubicBezTo>
                  <a:pt x="194931" y="301625"/>
                  <a:pt x="196262" y="302948"/>
                  <a:pt x="197594" y="304271"/>
                </a:cubicBezTo>
                <a:cubicBezTo>
                  <a:pt x="202919" y="308240"/>
                  <a:pt x="209577" y="309563"/>
                  <a:pt x="216234" y="309563"/>
                </a:cubicBezTo>
                <a:cubicBezTo>
                  <a:pt x="222891" y="309563"/>
                  <a:pt x="229548" y="308240"/>
                  <a:pt x="234874" y="304271"/>
                </a:cubicBezTo>
                <a:cubicBezTo>
                  <a:pt x="236206" y="302948"/>
                  <a:pt x="236206" y="301625"/>
                  <a:pt x="236206" y="300302"/>
                </a:cubicBezTo>
                <a:cubicBezTo>
                  <a:pt x="236206" y="300302"/>
                  <a:pt x="236206" y="300302"/>
                  <a:pt x="234874" y="297657"/>
                </a:cubicBezTo>
                <a:cubicBezTo>
                  <a:pt x="234874" y="297657"/>
                  <a:pt x="234874" y="297657"/>
                  <a:pt x="230880" y="288396"/>
                </a:cubicBezTo>
                <a:cubicBezTo>
                  <a:pt x="230880" y="287073"/>
                  <a:pt x="228217" y="285750"/>
                  <a:pt x="226886" y="285750"/>
                </a:cubicBezTo>
                <a:cubicBezTo>
                  <a:pt x="225554" y="288396"/>
                  <a:pt x="224223" y="291042"/>
                  <a:pt x="221560" y="292365"/>
                </a:cubicBezTo>
                <a:cubicBezTo>
                  <a:pt x="221560" y="292365"/>
                  <a:pt x="220228" y="293688"/>
                  <a:pt x="220228" y="293688"/>
                </a:cubicBezTo>
                <a:cubicBezTo>
                  <a:pt x="218897" y="293688"/>
                  <a:pt x="217565" y="293688"/>
                  <a:pt x="216234" y="293688"/>
                </a:cubicBezTo>
                <a:cubicBezTo>
                  <a:pt x="214903" y="293688"/>
                  <a:pt x="213571" y="293688"/>
                  <a:pt x="212240" y="293688"/>
                </a:cubicBezTo>
                <a:cubicBezTo>
                  <a:pt x="210908" y="293688"/>
                  <a:pt x="210908" y="292365"/>
                  <a:pt x="210908" y="292365"/>
                </a:cubicBezTo>
                <a:cubicBezTo>
                  <a:pt x="208245" y="291042"/>
                  <a:pt x="205582" y="288396"/>
                  <a:pt x="205582" y="285750"/>
                </a:cubicBezTo>
                <a:close/>
                <a:moveTo>
                  <a:pt x="47431" y="285750"/>
                </a:moveTo>
                <a:cubicBezTo>
                  <a:pt x="44808" y="287054"/>
                  <a:pt x="42186" y="288358"/>
                  <a:pt x="40874" y="292270"/>
                </a:cubicBezTo>
                <a:cubicBezTo>
                  <a:pt x="40874" y="292270"/>
                  <a:pt x="40874" y="292270"/>
                  <a:pt x="35629" y="305311"/>
                </a:cubicBezTo>
                <a:cubicBezTo>
                  <a:pt x="35629" y="305311"/>
                  <a:pt x="35629" y="305311"/>
                  <a:pt x="34317" y="309223"/>
                </a:cubicBezTo>
                <a:cubicBezTo>
                  <a:pt x="33006" y="310527"/>
                  <a:pt x="34317" y="313135"/>
                  <a:pt x="35629" y="314439"/>
                </a:cubicBezTo>
                <a:cubicBezTo>
                  <a:pt x="43497" y="319655"/>
                  <a:pt x="53988" y="322263"/>
                  <a:pt x="63168" y="322263"/>
                </a:cubicBezTo>
                <a:cubicBezTo>
                  <a:pt x="73660" y="322263"/>
                  <a:pt x="82839" y="319655"/>
                  <a:pt x="90708" y="314439"/>
                </a:cubicBezTo>
                <a:cubicBezTo>
                  <a:pt x="92019" y="313135"/>
                  <a:pt x="93331" y="310527"/>
                  <a:pt x="92019" y="309223"/>
                </a:cubicBezTo>
                <a:cubicBezTo>
                  <a:pt x="92019" y="309223"/>
                  <a:pt x="92019" y="309223"/>
                  <a:pt x="90708" y="305311"/>
                </a:cubicBezTo>
                <a:cubicBezTo>
                  <a:pt x="90708" y="305311"/>
                  <a:pt x="90708" y="305311"/>
                  <a:pt x="85462" y="292270"/>
                </a:cubicBezTo>
                <a:cubicBezTo>
                  <a:pt x="85462" y="288358"/>
                  <a:pt x="82839" y="287054"/>
                  <a:pt x="78905" y="285750"/>
                </a:cubicBezTo>
                <a:cubicBezTo>
                  <a:pt x="77594" y="290966"/>
                  <a:pt x="74971" y="294878"/>
                  <a:pt x="71037" y="297486"/>
                </a:cubicBezTo>
                <a:cubicBezTo>
                  <a:pt x="71037" y="297486"/>
                  <a:pt x="69725" y="297486"/>
                  <a:pt x="69725" y="297486"/>
                </a:cubicBezTo>
                <a:cubicBezTo>
                  <a:pt x="68414" y="298790"/>
                  <a:pt x="65791" y="298790"/>
                  <a:pt x="63168" y="298790"/>
                </a:cubicBezTo>
                <a:cubicBezTo>
                  <a:pt x="61857" y="298790"/>
                  <a:pt x="59234" y="298790"/>
                  <a:pt x="56611" y="297486"/>
                </a:cubicBezTo>
                <a:cubicBezTo>
                  <a:pt x="56611" y="297486"/>
                  <a:pt x="56611" y="297486"/>
                  <a:pt x="55300" y="297486"/>
                </a:cubicBezTo>
                <a:cubicBezTo>
                  <a:pt x="51366" y="294878"/>
                  <a:pt x="48743" y="290966"/>
                  <a:pt x="47431" y="285750"/>
                </a:cubicBezTo>
                <a:close/>
                <a:moveTo>
                  <a:pt x="216204" y="254000"/>
                </a:moveTo>
                <a:cubicBezTo>
                  <a:pt x="211124" y="254000"/>
                  <a:pt x="206044" y="259216"/>
                  <a:pt x="206044" y="267040"/>
                </a:cubicBezTo>
                <a:cubicBezTo>
                  <a:pt x="206044" y="272257"/>
                  <a:pt x="208584" y="276169"/>
                  <a:pt x="211124" y="278777"/>
                </a:cubicBezTo>
                <a:cubicBezTo>
                  <a:pt x="211124" y="278777"/>
                  <a:pt x="211124" y="278777"/>
                  <a:pt x="211124" y="285297"/>
                </a:cubicBezTo>
                <a:cubicBezTo>
                  <a:pt x="211124" y="285297"/>
                  <a:pt x="211124" y="285297"/>
                  <a:pt x="209854" y="285297"/>
                </a:cubicBezTo>
                <a:cubicBezTo>
                  <a:pt x="209854" y="285297"/>
                  <a:pt x="209854" y="286601"/>
                  <a:pt x="211124" y="287905"/>
                </a:cubicBezTo>
                <a:cubicBezTo>
                  <a:pt x="212394" y="289209"/>
                  <a:pt x="213664" y="290513"/>
                  <a:pt x="216204" y="290513"/>
                </a:cubicBezTo>
                <a:cubicBezTo>
                  <a:pt x="217474" y="290513"/>
                  <a:pt x="220014" y="289209"/>
                  <a:pt x="221284" y="287905"/>
                </a:cubicBezTo>
                <a:cubicBezTo>
                  <a:pt x="221284" y="286601"/>
                  <a:pt x="222554" y="285297"/>
                  <a:pt x="222554" y="285297"/>
                </a:cubicBezTo>
                <a:cubicBezTo>
                  <a:pt x="222554" y="285297"/>
                  <a:pt x="222554" y="285297"/>
                  <a:pt x="221284" y="285297"/>
                </a:cubicBezTo>
                <a:cubicBezTo>
                  <a:pt x="221284" y="285297"/>
                  <a:pt x="221284" y="285297"/>
                  <a:pt x="221284" y="278777"/>
                </a:cubicBezTo>
                <a:cubicBezTo>
                  <a:pt x="223824" y="276169"/>
                  <a:pt x="225094" y="272257"/>
                  <a:pt x="225094" y="267040"/>
                </a:cubicBezTo>
                <a:cubicBezTo>
                  <a:pt x="225094" y="259216"/>
                  <a:pt x="221284" y="254000"/>
                  <a:pt x="216204" y="254000"/>
                </a:cubicBezTo>
                <a:close/>
                <a:moveTo>
                  <a:pt x="63168" y="239713"/>
                </a:moveTo>
                <a:cubicBezTo>
                  <a:pt x="55375" y="239713"/>
                  <a:pt x="48881" y="248928"/>
                  <a:pt x="48881" y="260776"/>
                </a:cubicBezTo>
                <a:cubicBezTo>
                  <a:pt x="48881" y="267359"/>
                  <a:pt x="51478" y="273941"/>
                  <a:pt x="55375" y="276574"/>
                </a:cubicBezTo>
                <a:cubicBezTo>
                  <a:pt x="55375" y="276574"/>
                  <a:pt x="55375" y="276574"/>
                  <a:pt x="55375" y="285789"/>
                </a:cubicBezTo>
                <a:cubicBezTo>
                  <a:pt x="55375" y="285789"/>
                  <a:pt x="55375" y="285789"/>
                  <a:pt x="54076" y="285789"/>
                </a:cubicBezTo>
                <a:cubicBezTo>
                  <a:pt x="54076" y="288422"/>
                  <a:pt x="54076" y="289739"/>
                  <a:pt x="55375" y="289739"/>
                </a:cubicBezTo>
                <a:cubicBezTo>
                  <a:pt x="57973" y="292372"/>
                  <a:pt x="60571" y="293688"/>
                  <a:pt x="63168" y="293688"/>
                </a:cubicBezTo>
                <a:cubicBezTo>
                  <a:pt x="67065" y="293688"/>
                  <a:pt x="69663" y="292372"/>
                  <a:pt x="70961" y="289739"/>
                </a:cubicBezTo>
                <a:cubicBezTo>
                  <a:pt x="72260" y="289739"/>
                  <a:pt x="73559" y="288422"/>
                  <a:pt x="73559" y="285789"/>
                </a:cubicBezTo>
                <a:cubicBezTo>
                  <a:pt x="73559" y="285789"/>
                  <a:pt x="73559" y="285789"/>
                  <a:pt x="70961" y="285789"/>
                </a:cubicBezTo>
                <a:cubicBezTo>
                  <a:pt x="70961" y="285789"/>
                  <a:pt x="70961" y="285789"/>
                  <a:pt x="70961" y="276574"/>
                </a:cubicBezTo>
                <a:cubicBezTo>
                  <a:pt x="74858" y="273941"/>
                  <a:pt x="77456" y="267359"/>
                  <a:pt x="77456" y="260776"/>
                </a:cubicBezTo>
                <a:cubicBezTo>
                  <a:pt x="77456" y="248928"/>
                  <a:pt x="70961" y="239713"/>
                  <a:pt x="63168" y="239713"/>
                </a:cubicBezTo>
                <a:close/>
                <a:moveTo>
                  <a:pt x="267751" y="182563"/>
                </a:moveTo>
                <a:cubicBezTo>
                  <a:pt x="265089" y="182563"/>
                  <a:pt x="263757" y="183886"/>
                  <a:pt x="262426" y="186532"/>
                </a:cubicBezTo>
                <a:cubicBezTo>
                  <a:pt x="262426" y="186532"/>
                  <a:pt x="262426" y="186532"/>
                  <a:pt x="259763" y="195792"/>
                </a:cubicBezTo>
                <a:cubicBezTo>
                  <a:pt x="259763" y="195792"/>
                  <a:pt x="259763" y="195792"/>
                  <a:pt x="258431" y="197115"/>
                </a:cubicBezTo>
                <a:cubicBezTo>
                  <a:pt x="258431" y="198438"/>
                  <a:pt x="258431" y="201084"/>
                  <a:pt x="259763" y="201084"/>
                </a:cubicBezTo>
                <a:cubicBezTo>
                  <a:pt x="265089" y="205053"/>
                  <a:pt x="271746" y="206376"/>
                  <a:pt x="278403" y="206376"/>
                </a:cubicBezTo>
                <a:cubicBezTo>
                  <a:pt x="285060" y="206376"/>
                  <a:pt x="291718" y="205053"/>
                  <a:pt x="297043" y="201084"/>
                </a:cubicBezTo>
                <a:cubicBezTo>
                  <a:pt x="298375" y="201084"/>
                  <a:pt x="299706" y="198438"/>
                  <a:pt x="298375" y="197115"/>
                </a:cubicBezTo>
                <a:cubicBezTo>
                  <a:pt x="298375" y="197115"/>
                  <a:pt x="298375" y="197115"/>
                  <a:pt x="298375" y="195792"/>
                </a:cubicBezTo>
                <a:cubicBezTo>
                  <a:pt x="298375" y="195792"/>
                  <a:pt x="298375" y="195792"/>
                  <a:pt x="294380" y="186532"/>
                </a:cubicBezTo>
                <a:cubicBezTo>
                  <a:pt x="293049" y="183886"/>
                  <a:pt x="291718" y="182563"/>
                  <a:pt x="289055" y="182563"/>
                </a:cubicBezTo>
                <a:cubicBezTo>
                  <a:pt x="289055" y="185209"/>
                  <a:pt x="286392" y="187855"/>
                  <a:pt x="283729" y="189178"/>
                </a:cubicBezTo>
                <a:cubicBezTo>
                  <a:pt x="283729" y="190501"/>
                  <a:pt x="283729" y="190501"/>
                  <a:pt x="282397" y="190501"/>
                </a:cubicBezTo>
                <a:cubicBezTo>
                  <a:pt x="281066" y="190501"/>
                  <a:pt x="279734" y="191824"/>
                  <a:pt x="278403" y="191824"/>
                </a:cubicBezTo>
                <a:cubicBezTo>
                  <a:pt x="277072" y="191824"/>
                  <a:pt x="275740" y="190501"/>
                  <a:pt x="274409" y="190501"/>
                </a:cubicBezTo>
                <a:cubicBezTo>
                  <a:pt x="274409" y="190501"/>
                  <a:pt x="273077" y="190501"/>
                  <a:pt x="273077" y="189178"/>
                </a:cubicBezTo>
                <a:cubicBezTo>
                  <a:pt x="270414" y="187855"/>
                  <a:pt x="269083" y="185209"/>
                  <a:pt x="267751" y="182563"/>
                </a:cubicBezTo>
                <a:close/>
                <a:moveTo>
                  <a:pt x="278434" y="150813"/>
                </a:moveTo>
                <a:cubicBezTo>
                  <a:pt x="273354" y="150813"/>
                  <a:pt x="269544" y="157617"/>
                  <a:pt x="269544" y="164420"/>
                </a:cubicBezTo>
                <a:cubicBezTo>
                  <a:pt x="269544" y="169863"/>
                  <a:pt x="270814" y="173945"/>
                  <a:pt x="273354" y="176667"/>
                </a:cubicBezTo>
                <a:cubicBezTo>
                  <a:pt x="273354" y="176667"/>
                  <a:pt x="273354" y="176667"/>
                  <a:pt x="273354" y="183470"/>
                </a:cubicBezTo>
                <a:cubicBezTo>
                  <a:pt x="273354" y="183470"/>
                  <a:pt x="273354" y="183470"/>
                  <a:pt x="272084" y="183470"/>
                </a:cubicBezTo>
                <a:cubicBezTo>
                  <a:pt x="272084" y="183470"/>
                  <a:pt x="273354" y="184831"/>
                  <a:pt x="273354" y="186192"/>
                </a:cubicBezTo>
                <a:cubicBezTo>
                  <a:pt x="274624" y="187552"/>
                  <a:pt x="277164" y="188913"/>
                  <a:pt x="278434" y="188913"/>
                </a:cubicBezTo>
                <a:cubicBezTo>
                  <a:pt x="280974" y="188913"/>
                  <a:pt x="282244" y="187552"/>
                  <a:pt x="283514" y="186192"/>
                </a:cubicBezTo>
                <a:cubicBezTo>
                  <a:pt x="284784" y="184831"/>
                  <a:pt x="284784" y="183470"/>
                  <a:pt x="284784" y="183470"/>
                </a:cubicBezTo>
                <a:cubicBezTo>
                  <a:pt x="284784" y="183470"/>
                  <a:pt x="284784" y="183470"/>
                  <a:pt x="283514" y="183470"/>
                </a:cubicBezTo>
                <a:cubicBezTo>
                  <a:pt x="283514" y="183470"/>
                  <a:pt x="283514" y="183470"/>
                  <a:pt x="283514" y="176667"/>
                </a:cubicBezTo>
                <a:cubicBezTo>
                  <a:pt x="286054" y="173945"/>
                  <a:pt x="288594" y="169863"/>
                  <a:pt x="288594" y="164420"/>
                </a:cubicBezTo>
                <a:cubicBezTo>
                  <a:pt x="288594" y="157617"/>
                  <a:pt x="283514" y="150813"/>
                  <a:pt x="278434" y="150813"/>
                </a:cubicBezTo>
                <a:close/>
                <a:moveTo>
                  <a:pt x="154681" y="115888"/>
                </a:moveTo>
                <a:cubicBezTo>
                  <a:pt x="153400" y="117225"/>
                  <a:pt x="150840" y="118562"/>
                  <a:pt x="150840" y="119899"/>
                </a:cubicBezTo>
                <a:cubicBezTo>
                  <a:pt x="150840" y="119899"/>
                  <a:pt x="150840" y="119899"/>
                  <a:pt x="146999" y="129256"/>
                </a:cubicBezTo>
                <a:cubicBezTo>
                  <a:pt x="146999" y="129256"/>
                  <a:pt x="146999" y="129256"/>
                  <a:pt x="145719" y="131930"/>
                </a:cubicBezTo>
                <a:cubicBezTo>
                  <a:pt x="145719" y="133267"/>
                  <a:pt x="145719" y="134604"/>
                  <a:pt x="146999" y="135941"/>
                </a:cubicBezTo>
                <a:cubicBezTo>
                  <a:pt x="152120" y="139951"/>
                  <a:pt x="158521" y="141288"/>
                  <a:pt x="166203" y="141288"/>
                </a:cubicBezTo>
                <a:cubicBezTo>
                  <a:pt x="172604" y="141288"/>
                  <a:pt x="179005" y="139951"/>
                  <a:pt x="184126" y="135941"/>
                </a:cubicBezTo>
                <a:cubicBezTo>
                  <a:pt x="185407" y="134604"/>
                  <a:pt x="185407" y="133267"/>
                  <a:pt x="185407" y="131930"/>
                </a:cubicBezTo>
                <a:cubicBezTo>
                  <a:pt x="185407" y="131930"/>
                  <a:pt x="185407" y="131930"/>
                  <a:pt x="184126" y="129256"/>
                </a:cubicBezTo>
                <a:cubicBezTo>
                  <a:pt x="184126" y="129256"/>
                  <a:pt x="184126" y="129256"/>
                  <a:pt x="180286" y="119899"/>
                </a:cubicBezTo>
                <a:cubicBezTo>
                  <a:pt x="180286" y="118562"/>
                  <a:pt x="177725" y="117225"/>
                  <a:pt x="176445" y="115888"/>
                </a:cubicBezTo>
                <a:cubicBezTo>
                  <a:pt x="175165" y="119899"/>
                  <a:pt x="173884" y="122572"/>
                  <a:pt x="171324" y="123909"/>
                </a:cubicBezTo>
                <a:cubicBezTo>
                  <a:pt x="170044" y="123909"/>
                  <a:pt x="170044" y="123909"/>
                  <a:pt x="170044" y="125246"/>
                </a:cubicBezTo>
                <a:cubicBezTo>
                  <a:pt x="168763" y="125246"/>
                  <a:pt x="167483" y="125246"/>
                  <a:pt x="166203" y="125246"/>
                </a:cubicBezTo>
                <a:cubicBezTo>
                  <a:pt x="163642" y="125246"/>
                  <a:pt x="162362" y="125246"/>
                  <a:pt x="161082" y="125246"/>
                </a:cubicBezTo>
                <a:cubicBezTo>
                  <a:pt x="161082" y="123909"/>
                  <a:pt x="161082" y="123909"/>
                  <a:pt x="159802" y="123909"/>
                </a:cubicBezTo>
                <a:cubicBezTo>
                  <a:pt x="157241" y="122572"/>
                  <a:pt x="155961" y="119899"/>
                  <a:pt x="154681" y="115888"/>
                </a:cubicBezTo>
                <a:close/>
                <a:moveTo>
                  <a:pt x="166251" y="85725"/>
                </a:moveTo>
                <a:cubicBezTo>
                  <a:pt x="159371" y="85725"/>
                  <a:pt x="155244" y="90941"/>
                  <a:pt x="155244" y="98765"/>
                </a:cubicBezTo>
                <a:cubicBezTo>
                  <a:pt x="155244" y="103982"/>
                  <a:pt x="156620" y="107894"/>
                  <a:pt x="159371" y="110502"/>
                </a:cubicBezTo>
                <a:cubicBezTo>
                  <a:pt x="159371" y="110502"/>
                  <a:pt x="159371" y="110502"/>
                  <a:pt x="159371" y="115718"/>
                </a:cubicBezTo>
                <a:cubicBezTo>
                  <a:pt x="159371" y="115718"/>
                  <a:pt x="159371" y="115718"/>
                  <a:pt x="157995" y="115718"/>
                </a:cubicBezTo>
                <a:cubicBezTo>
                  <a:pt x="159371" y="117022"/>
                  <a:pt x="159371" y="118326"/>
                  <a:pt x="159371" y="119630"/>
                </a:cubicBezTo>
                <a:cubicBezTo>
                  <a:pt x="160747" y="120934"/>
                  <a:pt x="163499" y="122238"/>
                  <a:pt x="166251" y="122238"/>
                </a:cubicBezTo>
                <a:cubicBezTo>
                  <a:pt x="167627" y="122238"/>
                  <a:pt x="170378" y="120934"/>
                  <a:pt x="171754" y="119630"/>
                </a:cubicBezTo>
                <a:cubicBezTo>
                  <a:pt x="171754" y="118326"/>
                  <a:pt x="173130" y="117022"/>
                  <a:pt x="173130" y="115718"/>
                </a:cubicBezTo>
                <a:cubicBezTo>
                  <a:pt x="173130" y="115718"/>
                  <a:pt x="173130" y="115718"/>
                  <a:pt x="171754" y="115718"/>
                </a:cubicBezTo>
                <a:cubicBezTo>
                  <a:pt x="171754" y="115718"/>
                  <a:pt x="171754" y="115718"/>
                  <a:pt x="171754" y="110502"/>
                </a:cubicBezTo>
                <a:cubicBezTo>
                  <a:pt x="174506" y="107894"/>
                  <a:pt x="175882" y="103982"/>
                  <a:pt x="175882" y="98765"/>
                </a:cubicBezTo>
                <a:cubicBezTo>
                  <a:pt x="175882" y="90941"/>
                  <a:pt x="171754" y="85725"/>
                  <a:pt x="166251" y="85725"/>
                </a:cubicBezTo>
                <a:close/>
                <a:moveTo>
                  <a:pt x="47431" y="60325"/>
                </a:moveTo>
                <a:cubicBezTo>
                  <a:pt x="44808" y="60325"/>
                  <a:pt x="42186" y="62933"/>
                  <a:pt x="40874" y="65541"/>
                </a:cubicBezTo>
                <a:cubicBezTo>
                  <a:pt x="40874" y="65541"/>
                  <a:pt x="40874" y="65541"/>
                  <a:pt x="35629" y="78582"/>
                </a:cubicBezTo>
                <a:cubicBezTo>
                  <a:pt x="35629" y="78582"/>
                  <a:pt x="35629" y="78582"/>
                  <a:pt x="34317" y="82494"/>
                </a:cubicBezTo>
                <a:cubicBezTo>
                  <a:pt x="33006" y="85102"/>
                  <a:pt x="34317" y="86406"/>
                  <a:pt x="35629" y="87710"/>
                </a:cubicBezTo>
                <a:cubicBezTo>
                  <a:pt x="43497" y="92926"/>
                  <a:pt x="53988" y="96838"/>
                  <a:pt x="63168" y="96838"/>
                </a:cubicBezTo>
                <a:cubicBezTo>
                  <a:pt x="73660" y="96838"/>
                  <a:pt x="82839" y="92926"/>
                  <a:pt x="90708" y="87710"/>
                </a:cubicBezTo>
                <a:cubicBezTo>
                  <a:pt x="92019" y="86406"/>
                  <a:pt x="93331" y="85102"/>
                  <a:pt x="92019" y="82494"/>
                </a:cubicBezTo>
                <a:cubicBezTo>
                  <a:pt x="92019" y="82494"/>
                  <a:pt x="92019" y="82494"/>
                  <a:pt x="90708" y="78582"/>
                </a:cubicBezTo>
                <a:cubicBezTo>
                  <a:pt x="90708" y="78582"/>
                  <a:pt x="90708" y="78582"/>
                  <a:pt x="85462" y="65541"/>
                </a:cubicBezTo>
                <a:cubicBezTo>
                  <a:pt x="85462" y="62933"/>
                  <a:pt x="82839" y="60325"/>
                  <a:pt x="78905" y="60325"/>
                </a:cubicBezTo>
                <a:cubicBezTo>
                  <a:pt x="77594" y="64237"/>
                  <a:pt x="74971" y="69453"/>
                  <a:pt x="71037" y="70757"/>
                </a:cubicBezTo>
                <a:cubicBezTo>
                  <a:pt x="71037" y="72061"/>
                  <a:pt x="69725" y="72061"/>
                  <a:pt x="69725" y="72061"/>
                </a:cubicBezTo>
                <a:cubicBezTo>
                  <a:pt x="68414" y="73365"/>
                  <a:pt x="65791" y="73365"/>
                  <a:pt x="63168" y="73365"/>
                </a:cubicBezTo>
                <a:cubicBezTo>
                  <a:pt x="61857" y="73365"/>
                  <a:pt x="59234" y="73365"/>
                  <a:pt x="56611" y="72061"/>
                </a:cubicBezTo>
                <a:cubicBezTo>
                  <a:pt x="56611" y="72061"/>
                  <a:pt x="56611" y="72061"/>
                  <a:pt x="55300" y="70757"/>
                </a:cubicBezTo>
                <a:cubicBezTo>
                  <a:pt x="51366" y="69453"/>
                  <a:pt x="48743" y="64237"/>
                  <a:pt x="47431" y="60325"/>
                </a:cubicBezTo>
                <a:close/>
                <a:moveTo>
                  <a:pt x="267751" y="50800"/>
                </a:moveTo>
                <a:cubicBezTo>
                  <a:pt x="265089" y="50800"/>
                  <a:pt x="263757" y="53307"/>
                  <a:pt x="262426" y="54560"/>
                </a:cubicBezTo>
                <a:cubicBezTo>
                  <a:pt x="262426" y="54560"/>
                  <a:pt x="262426" y="54560"/>
                  <a:pt x="259763" y="63333"/>
                </a:cubicBezTo>
                <a:cubicBezTo>
                  <a:pt x="259763" y="63333"/>
                  <a:pt x="259763" y="63333"/>
                  <a:pt x="258431" y="65840"/>
                </a:cubicBezTo>
                <a:cubicBezTo>
                  <a:pt x="258431" y="67093"/>
                  <a:pt x="258431" y="68346"/>
                  <a:pt x="259763" y="69600"/>
                </a:cubicBezTo>
                <a:cubicBezTo>
                  <a:pt x="265089" y="72106"/>
                  <a:pt x="271746" y="74613"/>
                  <a:pt x="278403" y="74613"/>
                </a:cubicBezTo>
                <a:cubicBezTo>
                  <a:pt x="285060" y="74613"/>
                  <a:pt x="291718" y="72106"/>
                  <a:pt x="297043" y="69600"/>
                </a:cubicBezTo>
                <a:cubicBezTo>
                  <a:pt x="298375" y="68346"/>
                  <a:pt x="299706" y="67093"/>
                  <a:pt x="298375" y="65840"/>
                </a:cubicBezTo>
                <a:cubicBezTo>
                  <a:pt x="298375" y="65840"/>
                  <a:pt x="298375" y="65840"/>
                  <a:pt x="298375" y="63333"/>
                </a:cubicBezTo>
                <a:cubicBezTo>
                  <a:pt x="298375" y="63333"/>
                  <a:pt x="298375" y="63333"/>
                  <a:pt x="294380" y="54560"/>
                </a:cubicBezTo>
                <a:cubicBezTo>
                  <a:pt x="293049" y="53307"/>
                  <a:pt x="291718" y="50800"/>
                  <a:pt x="289055" y="50800"/>
                </a:cubicBezTo>
                <a:cubicBezTo>
                  <a:pt x="289055" y="54560"/>
                  <a:pt x="286392" y="57067"/>
                  <a:pt x="283729" y="58320"/>
                </a:cubicBezTo>
                <a:cubicBezTo>
                  <a:pt x="283729" y="58320"/>
                  <a:pt x="283729" y="58320"/>
                  <a:pt x="282397" y="58320"/>
                </a:cubicBezTo>
                <a:cubicBezTo>
                  <a:pt x="281066" y="59573"/>
                  <a:pt x="279734" y="59573"/>
                  <a:pt x="278403" y="59573"/>
                </a:cubicBezTo>
                <a:cubicBezTo>
                  <a:pt x="277072" y="59573"/>
                  <a:pt x="275740" y="59573"/>
                  <a:pt x="274409" y="58320"/>
                </a:cubicBezTo>
                <a:cubicBezTo>
                  <a:pt x="274409" y="58320"/>
                  <a:pt x="273077" y="58320"/>
                  <a:pt x="273077" y="58320"/>
                </a:cubicBezTo>
                <a:cubicBezTo>
                  <a:pt x="270414" y="57067"/>
                  <a:pt x="269083" y="54560"/>
                  <a:pt x="267751" y="50800"/>
                </a:cubicBezTo>
                <a:close/>
                <a:moveTo>
                  <a:pt x="278434" y="20638"/>
                </a:moveTo>
                <a:cubicBezTo>
                  <a:pt x="273354" y="20638"/>
                  <a:pt x="269544" y="25812"/>
                  <a:pt x="269544" y="33573"/>
                </a:cubicBezTo>
                <a:cubicBezTo>
                  <a:pt x="269544" y="37454"/>
                  <a:pt x="270814" y="42628"/>
                  <a:pt x="273354" y="43921"/>
                </a:cubicBezTo>
                <a:cubicBezTo>
                  <a:pt x="273354" y="43921"/>
                  <a:pt x="273354" y="43921"/>
                  <a:pt x="273354" y="50389"/>
                </a:cubicBezTo>
                <a:cubicBezTo>
                  <a:pt x="273354" y="50389"/>
                  <a:pt x="273354" y="50389"/>
                  <a:pt x="272084" y="50389"/>
                </a:cubicBezTo>
                <a:cubicBezTo>
                  <a:pt x="272084" y="51682"/>
                  <a:pt x="273354" y="52976"/>
                  <a:pt x="273354" y="52976"/>
                </a:cubicBezTo>
                <a:cubicBezTo>
                  <a:pt x="274624" y="55563"/>
                  <a:pt x="277164" y="55563"/>
                  <a:pt x="278434" y="55563"/>
                </a:cubicBezTo>
                <a:cubicBezTo>
                  <a:pt x="280974" y="55563"/>
                  <a:pt x="282244" y="55563"/>
                  <a:pt x="283514" y="52976"/>
                </a:cubicBezTo>
                <a:cubicBezTo>
                  <a:pt x="284784" y="52976"/>
                  <a:pt x="284784" y="51682"/>
                  <a:pt x="284784" y="50389"/>
                </a:cubicBezTo>
                <a:cubicBezTo>
                  <a:pt x="284784" y="50389"/>
                  <a:pt x="284784" y="50389"/>
                  <a:pt x="283514" y="50389"/>
                </a:cubicBezTo>
                <a:cubicBezTo>
                  <a:pt x="283514" y="50389"/>
                  <a:pt x="283514" y="50389"/>
                  <a:pt x="283514" y="43921"/>
                </a:cubicBezTo>
                <a:cubicBezTo>
                  <a:pt x="286054" y="42628"/>
                  <a:pt x="288594" y="37454"/>
                  <a:pt x="288594" y="33573"/>
                </a:cubicBezTo>
                <a:cubicBezTo>
                  <a:pt x="288594" y="25812"/>
                  <a:pt x="283514" y="20638"/>
                  <a:pt x="278434" y="20638"/>
                </a:cubicBezTo>
                <a:close/>
                <a:moveTo>
                  <a:pt x="63168" y="14288"/>
                </a:moveTo>
                <a:cubicBezTo>
                  <a:pt x="55375" y="14288"/>
                  <a:pt x="48881" y="23503"/>
                  <a:pt x="48881" y="34035"/>
                </a:cubicBezTo>
                <a:cubicBezTo>
                  <a:pt x="48881" y="41934"/>
                  <a:pt x="51478" y="47200"/>
                  <a:pt x="55375" y="51149"/>
                </a:cubicBezTo>
                <a:cubicBezTo>
                  <a:pt x="55375" y="51149"/>
                  <a:pt x="55375" y="51149"/>
                  <a:pt x="55375" y="60364"/>
                </a:cubicBezTo>
                <a:cubicBezTo>
                  <a:pt x="55375" y="60364"/>
                  <a:pt x="55375" y="60364"/>
                  <a:pt x="54076" y="60364"/>
                </a:cubicBezTo>
                <a:cubicBezTo>
                  <a:pt x="54076" y="61681"/>
                  <a:pt x="54076" y="62997"/>
                  <a:pt x="55375" y="64314"/>
                </a:cubicBezTo>
                <a:cubicBezTo>
                  <a:pt x="57973" y="66947"/>
                  <a:pt x="60571" y="68263"/>
                  <a:pt x="63168" y="68263"/>
                </a:cubicBezTo>
                <a:cubicBezTo>
                  <a:pt x="67065" y="68263"/>
                  <a:pt x="69663" y="66947"/>
                  <a:pt x="70961" y="64314"/>
                </a:cubicBezTo>
                <a:cubicBezTo>
                  <a:pt x="72260" y="62997"/>
                  <a:pt x="73559" y="61681"/>
                  <a:pt x="73559" y="60364"/>
                </a:cubicBezTo>
                <a:cubicBezTo>
                  <a:pt x="73559" y="60364"/>
                  <a:pt x="73559" y="60364"/>
                  <a:pt x="70961" y="60364"/>
                </a:cubicBezTo>
                <a:cubicBezTo>
                  <a:pt x="70961" y="60364"/>
                  <a:pt x="70961" y="60364"/>
                  <a:pt x="70961" y="51149"/>
                </a:cubicBezTo>
                <a:cubicBezTo>
                  <a:pt x="74858" y="47200"/>
                  <a:pt x="77456" y="41934"/>
                  <a:pt x="77456" y="34035"/>
                </a:cubicBezTo>
                <a:cubicBezTo>
                  <a:pt x="77456" y="23503"/>
                  <a:pt x="70961" y="14288"/>
                  <a:pt x="63168" y="14288"/>
                </a:cubicBezTo>
                <a:close/>
                <a:moveTo>
                  <a:pt x="35329" y="0"/>
                </a:moveTo>
                <a:cubicBezTo>
                  <a:pt x="35329" y="0"/>
                  <a:pt x="35329" y="0"/>
                  <a:pt x="90801" y="0"/>
                </a:cubicBezTo>
                <a:cubicBezTo>
                  <a:pt x="93442" y="0"/>
                  <a:pt x="96084" y="1315"/>
                  <a:pt x="97404" y="3944"/>
                </a:cubicBezTo>
                <a:cubicBezTo>
                  <a:pt x="97404" y="3944"/>
                  <a:pt x="97404" y="3944"/>
                  <a:pt x="125140" y="51271"/>
                </a:cubicBezTo>
                <a:cubicBezTo>
                  <a:pt x="126461" y="53901"/>
                  <a:pt x="126461" y="56530"/>
                  <a:pt x="125140" y="59159"/>
                </a:cubicBezTo>
                <a:cubicBezTo>
                  <a:pt x="125140" y="59159"/>
                  <a:pt x="125140" y="59159"/>
                  <a:pt x="114574" y="78879"/>
                </a:cubicBezTo>
                <a:cubicBezTo>
                  <a:pt x="114574" y="78879"/>
                  <a:pt x="114574" y="78879"/>
                  <a:pt x="135706" y="89396"/>
                </a:cubicBezTo>
                <a:cubicBezTo>
                  <a:pt x="135706" y="89396"/>
                  <a:pt x="135706" y="89396"/>
                  <a:pt x="142310" y="77564"/>
                </a:cubicBezTo>
                <a:cubicBezTo>
                  <a:pt x="143631" y="76250"/>
                  <a:pt x="144951" y="74935"/>
                  <a:pt x="146272" y="74935"/>
                </a:cubicBezTo>
                <a:cubicBezTo>
                  <a:pt x="146272" y="74935"/>
                  <a:pt x="146272" y="74935"/>
                  <a:pt x="184574" y="74935"/>
                </a:cubicBezTo>
                <a:cubicBezTo>
                  <a:pt x="185895" y="74935"/>
                  <a:pt x="188536" y="76250"/>
                  <a:pt x="188536" y="77564"/>
                </a:cubicBezTo>
                <a:cubicBezTo>
                  <a:pt x="188536" y="77564"/>
                  <a:pt x="188536" y="77564"/>
                  <a:pt x="196461" y="90711"/>
                </a:cubicBezTo>
                <a:cubicBezTo>
                  <a:pt x="196461" y="90711"/>
                  <a:pt x="196461" y="90711"/>
                  <a:pt x="242687" y="60474"/>
                </a:cubicBezTo>
                <a:cubicBezTo>
                  <a:pt x="242687" y="60474"/>
                  <a:pt x="242687" y="60474"/>
                  <a:pt x="236083" y="49957"/>
                </a:cubicBezTo>
                <a:cubicBezTo>
                  <a:pt x="236083" y="48642"/>
                  <a:pt x="236083" y="46013"/>
                  <a:pt x="236083" y="44698"/>
                </a:cubicBezTo>
                <a:cubicBezTo>
                  <a:pt x="236083" y="44698"/>
                  <a:pt x="236083" y="44698"/>
                  <a:pt x="254574" y="11832"/>
                </a:cubicBezTo>
                <a:cubicBezTo>
                  <a:pt x="255894" y="10517"/>
                  <a:pt x="258536" y="9203"/>
                  <a:pt x="259857" y="9203"/>
                </a:cubicBezTo>
                <a:cubicBezTo>
                  <a:pt x="259857" y="9203"/>
                  <a:pt x="259857" y="9203"/>
                  <a:pt x="296838" y="9203"/>
                </a:cubicBezTo>
                <a:cubicBezTo>
                  <a:pt x="299479" y="9203"/>
                  <a:pt x="300800" y="10517"/>
                  <a:pt x="302121" y="11832"/>
                </a:cubicBezTo>
                <a:cubicBezTo>
                  <a:pt x="302121" y="11832"/>
                  <a:pt x="302121" y="11832"/>
                  <a:pt x="320611" y="44698"/>
                </a:cubicBezTo>
                <a:cubicBezTo>
                  <a:pt x="321932" y="46013"/>
                  <a:pt x="321932" y="48642"/>
                  <a:pt x="320611" y="49957"/>
                </a:cubicBezTo>
                <a:cubicBezTo>
                  <a:pt x="320611" y="49957"/>
                  <a:pt x="320611" y="49957"/>
                  <a:pt x="302121" y="81508"/>
                </a:cubicBezTo>
                <a:cubicBezTo>
                  <a:pt x="300800" y="84138"/>
                  <a:pt x="299479" y="84138"/>
                  <a:pt x="296838" y="84138"/>
                </a:cubicBezTo>
                <a:cubicBezTo>
                  <a:pt x="296838" y="84138"/>
                  <a:pt x="296838" y="84138"/>
                  <a:pt x="259857" y="84138"/>
                </a:cubicBezTo>
                <a:cubicBezTo>
                  <a:pt x="258536" y="84138"/>
                  <a:pt x="255894" y="84138"/>
                  <a:pt x="254574" y="81508"/>
                </a:cubicBezTo>
                <a:cubicBezTo>
                  <a:pt x="254574" y="81508"/>
                  <a:pt x="254574" y="81508"/>
                  <a:pt x="249291" y="70991"/>
                </a:cubicBezTo>
                <a:cubicBezTo>
                  <a:pt x="249291" y="70991"/>
                  <a:pt x="249291" y="70991"/>
                  <a:pt x="201744" y="99913"/>
                </a:cubicBezTo>
                <a:cubicBezTo>
                  <a:pt x="201744" y="99913"/>
                  <a:pt x="201744" y="99913"/>
                  <a:pt x="207027" y="110430"/>
                </a:cubicBezTo>
                <a:cubicBezTo>
                  <a:pt x="208347" y="111745"/>
                  <a:pt x="208347" y="114374"/>
                  <a:pt x="207027" y="115689"/>
                </a:cubicBezTo>
                <a:cubicBezTo>
                  <a:pt x="207027" y="115689"/>
                  <a:pt x="207027" y="115689"/>
                  <a:pt x="200423" y="127521"/>
                </a:cubicBezTo>
                <a:cubicBezTo>
                  <a:pt x="200423" y="127521"/>
                  <a:pt x="200423" y="127521"/>
                  <a:pt x="249291" y="155129"/>
                </a:cubicBezTo>
                <a:cubicBezTo>
                  <a:pt x="249291" y="155129"/>
                  <a:pt x="249291" y="155129"/>
                  <a:pt x="254574" y="144611"/>
                </a:cubicBezTo>
                <a:cubicBezTo>
                  <a:pt x="255894" y="141982"/>
                  <a:pt x="258536" y="141982"/>
                  <a:pt x="259857" y="141982"/>
                </a:cubicBezTo>
                <a:cubicBezTo>
                  <a:pt x="259857" y="141982"/>
                  <a:pt x="259857" y="141982"/>
                  <a:pt x="296838" y="141982"/>
                </a:cubicBezTo>
                <a:cubicBezTo>
                  <a:pt x="299479" y="141982"/>
                  <a:pt x="300800" y="141982"/>
                  <a:pt x="302121" y="144611"/>
                </a:cubicBezTo>
                <a:lnTo>
                  <a:pt x="320611" y="176163"/>
                </a:lnTo>
                <a:cubicBezTo>
                  <a:pt x="321932" y="177478"/>
                  <a:pt x="321932" y="180107"/>
                  <a:pt x="320611" y="181421"/>
                </a:cubicBezTo>
                <a:cubicBezTo>
                  <a:pt x="320611" y="181421"/>
                  <a:pt x="320611" y="181421"/>
                  <a:pt x="302121" y="214288"/>
                </a:cubicBezTo>
                <a:cubicBezTo>
                  <a:pt x="300800" y="215602"/>
                  <a:pt x="299479" y="216917"/>
                  <a:pt x="296838" y="216917"/>
                </a:cubicBezTo>
                <a:cubicBezTo>
                  <a:pt x="296838" y="216917"/>
                  <a:pt x="296838" y="216917"/>
                  <a:pt x="259857" y="216917"/>
                </a:cubicBezTo>
                <a:cubicBezTo>
                  <a:pt x="258536" y="216917"/>
                  <a:pt x="255894" y="215602"/>
                  <a:pt x="254574" y="214288"/>
                </a:cubicBezTo>
                <a:cubicBezTo>
                  <a:pt x="254574" y="214288"/>
                  <a:pt x="254574" y="214288"/>
                  <a:pt x="236083" y="181421"/>
                </a:cubicBezTo>
                <a:cubicBezTo>
                  <a:pt x="236083" y="180107"/>
                  <a:pt x="236083" y="177478"/>
                  <a:pt x="236083" y="176163"/>
                </a:cubicBezTo>
                <a:cubicBezTo>
                  <a:pt x="236083" y="176163"/>
                  <a:pt x="236083" y="176163"/>
                  <a:pt x="244008" y="164331"/>
                </a:cubicBezTo>
                <a:cubicBezTo>
                  <a:pt x="244008" y="164331"/>
                  <a:pt x="244008" y="164331"/>
                  <a:pt x="195140" y="136723"/>
                </a:cubicBezTo>
                <a:cubicBezTo>
                  <a:pt x="195140" y="136723"/>
                  <a:pt x="195140" y="136723"/>
                  <a:pt x="188536" y="148555"/>
                </a:cubicBezTo>
                <a:cubicBezTo>
                  <a:pt x="188536" y="149870"/>
                  <a:pt x="185895" y="151185"/>
                  <a:pt x="184574" y="151185"/>
                </a:cubicBezTo>
                <a:cubicBezTo>
                  <a:pt x="184574" y="151185"/>
                  <a:pt x="184574" y="151185"/>
                  <a:pt x="146272" y="151185"/>
                </a:cubicBezTo>
                <a:cubicBezTo>
                  <a:pt x="144951" y="151185"/>
                  <a:pt x="143631" y="149870"/>
                  <a:pt x="142310" y="148555"/>
                </a:cubicBezTo>
                <a:cubicBezTo>
                  <a:pt x="142310" y="148555"/>
                  <a:pt x="142310" y="148555"/>
                  <a:pt x="123819" y="115689"/>
                </a:cubicBezTo>
                <a:cubicBezTo>
                  <a:pt x="122499" y="114374"/>
                  <a:pt x="122499" y="111745"/>
                  <a:pt x="123819" y="110430"/>
                </a:cubicBezTo>
                <a:cubicBezTo>
                  <a:pt x="123819" y="110430"/>
                  <a:pt x="123819" y="110430"/>
                  <a:pt x="129102" y="99913"/>
                </a:cubicBezTo>
                <a:cubicBezTo>
                  <a:pt x="129102" y="99913"/>
                  <a:pt x="129102" y="99913"/>
                  <a:pt x="109291" y="88081"/>
                </a:cubicBezTo>
                <a:cubicBezTo>
                  <a:pt x="109291" y="88081"/>
                  <a:pt x="109291" y="88081"/>
                  <a:pt x="97404" y="107801"/>
                </a:cubicBezTo>
                <a:cubicBezTo>
                  <a:pt x="96084" y="109116"/>
                  <a:pt x="93442" y="111745"/>
                  <a:pt x="90801" y="111745"/>
                </a:cubicBezTo>
                <a:cubicBezTo>
                  <a:pt x="90801" y="111745"/>
                  <a:pt x="90801" y="111745"/>
                  <a:pt x="70989" y="111745"/>
                </a:cubicBezTo>
                <a:cubicBezTo>
                  <a:pt x="70989" y="111745"/>
                  <a:pt x="70989" y="111745"/>
                  <a:pt x="70989" y="224805"/>
                </a:cubicBezTo>
                <a:cubicBezTo>
                  <a:pt x="70989" y="224805"/>
                  <a:pt x="70989" y="224805"/>
                  <a:pt x="90801" y="224805"/>
                </a:cubicBezTo>
                <a:cubicBezTo>
                  <a:pt x="93442" y="224805"/>
                  <a:pt x="96084" y="227434"/>
                  <a:pt x="97404" y="228749"/>
                </a:cubicBezTo>
                <a:cubicBezTo>
                  <a:pt x="97404" y="228749"/>
                  <a:pt x="97404" y="228749"/>
                  <a:pt x="123819" y="274762"/>
                </a:cubicBezTo>
                <a:cubicBezTo>
                  <a:pt x="123819" y="274762"/>
                  <a:pt x="123819" y="274762"/>
                  <a:pt x="176649" y="274762"/>
                </a:cubicBezTo>
                <a:cubicBezTo>
                  <a:pt x="176649" y="274762"/>
                  <a:pt x="176649" y="274762"/>
                  <a:pt x="192498" y="245839"/>
                </a:cubicBezTo>
                <a:cubicBezTo>
                  <a:pt x="193819" y="244525"/>
                  <a:pt x="195140" y="243210"/>
                  <a:pt x="197781" y="243210"/>
                </a:cubicBezTo>
                <a:cubicBezTo>
                  <a:pt x="197781" y="243210"/>
                  <a:pt x="197781" y="243210"/>
                  <a:pt x="234762" y="243210"/>
                </a:cubicBezTo>
                <a:cubicBezTo>
                  <a:pt x="236083" y="243210"/>
                  <a:pt x="238725" y="244525"/>
                  <a:pt x="238725" y="245839"/>
                </a:cubicBezTo>
                <a:cubicBezTo>
                  <a:pt x="238725" y="245839"/>
                  <a:pt x="238725" y="245839"/>
                  <a:pt x="258536" y="278705"/>
                </a:cubicBezTo>
                <a:cubicBezTo>
                  <a:pt x="258536" y="280020"/>
                  <a:pt x="258536" y="282649"/>
                  <a:pt x="258536" y="283964"/>
                </a:cubicBezTo>
                <a:cubicBezTo>
                  <a:pt x="258536" y="283964"/>
                  <a:pt x="258536" y="283964"/>
                  <a:pt x="238725" y="316830"/>
                </a:cubicBezTo>
                <a:cubicBezTo>
                  <a:pt x="238725" y="318145"/>
                  <a:pt x="236083" y="319460"/>
                  <a:pt x="234762" y="319460"/>
                </a:cubicBezTo>
                <a:cubicBezTo>
                  <a:pt x="234762" y="319460"/>
                  <a:pt x="234762" y="319460"/>
                  <a:pt x="197781" y="319460"/>
                </a:cubicBezTo>
                <a:cubicBezTo>
                  <a:pt x="195140" y="319460"/>
                  <a:pt x="193819" y="318145"/>
                  <a:pt x="192498" y="316830"/>
                </a:cubicBezTo>
                <a:cubicBezTo>
                  <a:pt x="192498" y="316830"/>
                  <a:pt x="192498" y="316830"/>
                  <a:pt x="175329" y="285279"/>
                </a:cubicBezTo>
                <a:cubicBezTo>
                  <a:pt x="175329" y="285279"/>
                  <a:pt x="175329" y="285279"/>
                  <a:pt x="125140" y="285279"/>
                </a:cubicBezTo>
                <a:cubicBezTo>
                  <a:pt x="125140" y="285279"/>
                  <a:pt x="125140" y="285279"/>
                  <a:pt x="97404" y="332606"/>
                </a:cubicBezTo>
                <a:cubicBezTo>
                  <a:pt x="96084" y="335235"/>
                  <a:pt x="93442" y="336550"/>
                  <a:pt x="90801" y="336550"/>
                </a:cubicBezTo>
                <a:cubicBezTo>
                  <a:pt x="90801" y="336550"/>
                  <a:pt x="90801" y="336550"/>
                  <a:pt x="35329" y="336550"/>
                </a:cubicBezTo>
                <a:cubicBezTo>
                  <a:pt x="32688" y="336550"/>
                  <a:pt x="30046" y="335235"/>
                  <a:pt x="28725" y="332606"/>
                </a:cubicBezTo>
                <a:cubicBezTo>
                  <a:pt x="28725" y="332606"/>
                  <a:pt x="28725" y="332606"/>
                  <a:pt x="990" y="285279"/>
                </a:cubicBezTo>
                <a:cubicBezTo>
                  <a:pt x="-331" y="282649"/>
                  <a:pt x="-331" y="280020"/>
                  <a:pt x="990" y="277391"/>
                </a:cubicBezTo>
                <a:cubicBezTo>
                  <a:pt x="990" y="277391"/>
                  <a:pt x="990" y="277391"/>
                  <a:pt x="28725" y="228749"/>
                </a:cubicBezTo>
                <a:cubicBezTo>
                  <a:pt x="30046" y="227434"/>
                  <a:pt x="32688" y="224805"/>
                  <a:pt x="35329" y="224805"/>
                </a:cubicBezTo>
                <a:cubicBezTo>
                  <a:pt x="35329" y="224805"/>
                  <a:pt x="35329" y="224805"/>
                  <a:pt x="60423" y="224805"/>
                </a:cubicBezTo>
                <a:cubicBezTo>
                  <a:pt x="60423" y="224805"/>
                  <a:pt x="60423" y="224805"/>
                  <a:pt x="60423" y="111745"/>
                </a:cubicBezTo>
                <a:cubicBezTo>
                  <a:pt x="60423" y="111745"/>
                  <a:pt x="60423" y="111745"/>
                  <a:pt x="35329" y="111745"/>
                </a:cubicBezTo>
                <a:cubicBezTo>
                  <a:pt x="32688" y="111745"/>
                  <a:pt x="30046" y="109116"/>
                  <a:pt x="28725" y="107801"/>
                </a:cubicBezTo>
                <a:cubicBezTo>
                  <a:pt x="28725" y="107801"/>
                  <a:pt x="28725" y="107801"/>
                  <a:pt x="990" y="59159"/>
                </a:cubicBezTo>
                <a:cubicBezTo>
                  <a:pt x="-331" y="56530"/>
                  <a:pt x="-331" y="53901"/>
                  <a:pt x="990" y="51271"/>
                </a:cubicBezTo>
                <a:cubicBezTo>
                  <a:pt x="990" y="51271"/>
                  <a:pt x="990" y="51271"/>
                  <a:pt x="28725" y="3944"/>
                </a:cubicBezTo>
                <a:cubicBezTo>
                  <a:pt x="30046" y="1315"/>
                  <a:pt x="32688" y="0"/>
                  <a:pt x="353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0" name="文本框 99"/>
          <p:cNvSpPr txBox="1"/>
          <p:nvPr/>
        </p:nvSpPr>
        <p:spPr>
          <a:xfrm>
            <a:off x="529590" y="1395730"/>
            <a:ext cx="11132185" cy="4348480"/>
          </a:xfrm>
          <a:prstGeom prst="rect">
            <a:avLst/>
          </a:prstGeom>
          <a:noFill/>
          <a:ln w="9525">
            <a:noFill/>
          </a:ln>
        </p:spPr>
        <p:txBody>
          <a:bodyPr>
            <a:noAutofit/>
          </a:bodyPr>
          <a:p>
            <a:pPr indent="304800"/>
            <a:endParaRPr lang="zh-CN" altLang="en-US" sz="2400" b="0">
              <a:ea typeface="仿宋" panose="02010609060101010101" pitchFamily="49" charset="-122"/>
            </a:endParaRPr>
          </a:p>
        </p:txBody>
      </p:sp>
      <p:pic>
        <p:nvPicPr>
          <p:cNvPr id="2" name="图片 1" descr="000项目实现步骤"/>
          <p:cNvPicPr>
            <a:picLocks noChangeAspect="1"/>
          </p:cNvPicPr>
          <p:nvPr/>
        </p:nvPicPr>
        <p:blipFill>
          <a:blip r:embed="rId2"/>
          <a:srcRect t="7027" b="6669"/>
          <a:stretch>
            <a:fillRect/>
          </a:stretch>
        </p:blipFill>
        <p:spPr>
          <a:xfrm>
            <a:off x="302260" y="1022985"/>
            <a:ext cx="10765155" cy="5409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1719" t="1719" r="1719" b="1719"/>
          <a:stretch>
            <a:fillRect/>
          </a:stretch>
        </p:blipFill>
        <p:spPr>
          <a:xfrm>
            <a:off x="0" y="0"/>
            <a:ext cx="12192000" cy="6858000"/>
          </a:xfrm>
          <a:prstGeom prst="rect">
            <a:avLst/>
          </a:prstGeom>
        </p:spPr>
      </p:pic>
      <p:sp>
        <p:nvSpPr>
          <p:cNvPr id="6" name="文本框 5"/>
          <p:cNvSpPr txBox="1"/>
          <p:nvPr/>
        </p:nvSpPr>
        <p:spPr>
          <a:xfrm>
            <a:off x="5102585" y="2566018"/>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bg1"/>
                </a:solidFill>
              </a:rPr>
              <a:t>PART 02</a:t>
            </a:r>
            <a:endParaRPr lang="zh-CN" altLang="en-US" sz="4000" b="1" dirty="0">
              <a:solidFill>
                <a:schemeClr val="bg1"/>
              </a:solidFill>
            </a:endParaRPr>
          </a:p>
        </p:txBody>
      </p:sp>
      <p:grpSp>
        <p:nvGrpSpPr>
          <p:cNvPr id="8" name="组合 7"/>
          <p:cNvGrpSpPr/>
          <p:nvPr/>
        </p:nvGrpSpPr>
        <p:grpSpPr>
          <a:xfrm>
            <a:off x="1409799" y="1590448"/>
            <a:ext cx="3362325" cy="3362325"/>
            <a:chOff x="1114425" y="1323975"/>
            <a:chExt cx="3362325" cy="3362325"/>
          </a:xfrm>
        </p:grpSpPr>
        <p:pic>
          <p:nvPicPr>
            <p:cNvPr id="3" name="图片 2"/>
            <p:cNvPicPr>
              <a:picLocks noChangeAspect="1"/>
            </p:cNvPicPr>
            <p:nvPr/>
          </p:nvPicPr>
          <p:blipFill>
            <a:blip r:embed="rId2"/>
            <a:stretch>
              <a:fillRect/>
            </a:stretch>
          </p:blipFill>
          <p:spPr>
            <a:xfrm>
              <a:off x="1628775" y="1809750"/>
              <a:ext cx="2380093" cy="2280753"/>
            </a:xfrm>
            <a:prstGeom prst="rect">
              <a:avLst/>
            </a:prstGeom>
          </p:spPr>
        </p:pic>
        <p:sp>
          <p:nvSpPr>
            <p:cNvPr id="7" name="椭圆 6"/>
            <p:cNvSpPr/>
            <p:nvPr/>
          </p:nvSpPr>
          <p:spPr>
            <a:xfrm>
              <a:off x="1114425" y="1323975"/>
              <a:ext cx="3362325" cy="336232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102584" y="3276287"/>
            <a:ext cx="6044387"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bg1"/>
                </a:solidFill>
              </a:rPr>
              <a:t>目标达成情况</a:t>
            </a:r>
            <a:endParaRPr lang="zh-CN" altLang="en-US" sz="4000" b="1" dirty="0">
              <a:solidFill>
                <a:schemeClr val="bg1"/>
              </a:solidFill>
            </a:endParaRPr>
          </a:p>
        </p:txBody>
      </p:sp>
      <p:pic>
        <p:nvPicPr>
          <p:cNvPr id="2" name="图片 1" descr="3b333633333030303bb9b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18395" y="2877185"/>
            <a:ext cx="914400" cy="9144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1719" t="1719" r="1719" b="85942"/>
          <a:stretch>
            <a:fillRect/>
          </a:stretch>
        </p:blipFill>
        <p:spPr>
          <a:xfrm>
            <a:off x="0" y="6644962"/>
            <a:ext cx="12192000" cy="213038"/>
          </a:xfrm>
          <a:prstGeom prst="rect">
            <a:avLst/>
          </a:prstGeom>
        </p:spPr>
      </p:pic>
      <p:pic>
        <p:nvPicPr>
          <p:cNvPr id="6" name="图片 5"/>
          <p:cNvPicPr>
            <a:picLocks noChangeAspect="1"/>
          </p:cNvPicPr>
          <p:nvPr/>
        </p:nvPicPr>
        <p:blipFill rotWithShape="1">
          <a:blip r:embed="rId1">
            <a:duotone>
              <a:prstClr val="black"/>
              <a:schemeClr val="tx2">
                <a:tint val="45000"/>
                <a:satMod val="400000"/>
              </a:schemeClr>
            </a:duotone>
          </a:blip>
          <a:srcRect l="1719" t="1719" r="1719" b="85942"/>
          <a:stretch>
            <a:fillRect/>
          </a:stretch>
        </p:blipFill>
        <p:spPr>
          <a:xfrm>
            <a:off x="0" y="827360"/>
            <a:ext cx="12192000" cy="213038"/>
          </a:xfrm>
          <a:prstGeom prst="rect">
            <a:avLst/>
          </a:prstGeom>
        </p:spPr>
      </p:pic>
      <p:pic>
        <p:nvPicPr>
          <p:cNvPr id="4" name="图片 3"/>
          <p:cNvPicPr>
            <a:picLocks noChangeAspect="1"/>
          </p:cNvPicPr>
          <p:nvPr/>
        </p:nvPicPr>
        <p:blipFill rotWithShape="1">
          <a:blip r:embed="rId1"/>
          <a:srcRect l="1719" t="1719" r="1719" b="85942"/>
          <a:stretch>
            <a:fillRect/>
          </a:stretch>
        </p:blipFill>
        <p:spPr>
          <a:xfrm>
            <a:off x="0" y="0"/>
            <a:ext cx="12192000" cy="876300"/>
          </a:xfrm>
          <a:prstGeom prst="rect">
            <a:avLst/>
          </a:prstGeom>
        </p:spPr>
      </p:pic>
      <p:sp>
        <p:nvSpPr>
          <p:cNvPr id="7" name="文本框 6"/>
          <p:cNvSpPr txBox="1"/>
          <p:nvPr/>
        </p:nvSpPr>
        <p:spPr>
          <a:xfrm>
            <a:off x="4311009" y="111565"/>
            <a:ext cx="3569970" cy="706755"/>
          </a:xfrm>
          <a:prstGeom prst="rect">
            <a:avLst/>
          </a:prstGeom>
          <a:noFill/>
        </p:spPr>
        <p:txBody>
          <a:bodyPr wrap="none" rtlCol="0">
            <a:spAutoFit/>
            <a:scene3d>
              <a:camera prst="orthographicFront"/>
              <a:lightRig rig="threePt" dir="t"/>
            </a:scene3d>
            <a:sp3d contourW="12700"/>
          </a:bodyPr>
          <a:lstStyle>
            <a:defPPr>
              <a:defRPr lang="zh-CN"/>
            </a:defPPr>
            <a:lvl1pPr>
              <a:defRPr sz="4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Arial" panose="020B0604020202020204"/>
                <a:ea typeface="微软雅黑" panose="020B0503020204020204" pitchFamily="34" charset="-122"/>
              </a:rPr>
              <a:t>2.1</a:t>
            </a:r>
            <a:r>
              <a:rPr lang="zh-CN" altLang="en-US" dirty="0">
                <a:solidFill>
                  <a:prstClr val="white"/>
                </a:solidFill>
                <a:latin typeface="Arial" panose="020B0604020202020204"/>
                <a:ea typeface="微软雅黑" panose="020B0503020204020204" pitchFamily="34" charset="-122"/>
              </a:rPr>
              <a:t>数据预处理</a:t>
            </a:r>
            <a:r>
              <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 </a:t>
            </a:r>
            <a:endParaRPr kumimoji="0" lang="zh-CN" altLang="en-US" sz="40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708025" y="1369066"/>
            <a:ext cx="4534679" cy="534035"/>
          </a:xfrm>
          <a:prstGeom prst="rect">
            <a:avLst/>
          </a:prstGeom>
          <a:noFill/>
        </p:spPr>
        <p:txBody>
          <a:bodyPr wrap="square" rtlCol="0">
            <a:spAutoFit/>
            <a:scene3d>
              <a:camera prst="orthographicFront"/>
              <a:lightRig rig="threePt" dir="t">
                <a:rot lat="0" lon="0" rev="0"/>
              </a:lightRig>
            </a:scene3d>
            <a:sp3d contourW="12700"/>
          </a:bodyPr>
          <a:lstStyle/>
          <a:p>
            <a:pPr lvl="0" algn="l">
              <a:lnSpc>
                <a:spcPct val="120000"/>
              </a:lnSpc>
              <a:buClrTx/>
              <a:buSzTx/>
              <a:buFontTx/>
            </a:pPr>
            <a:r>
              <a:rPr lang="en-US" altLang="zh-CN" sz="2600" b="1" dirty="0">
                <a:solidFill>
                  <a:srgbClr val="F55F13"/>
                </a:solidFill>
                <a:sym typeface="+mn-ea"/>
              </a:rPr>
              <a:t>1.</a:t>
            </a:r>
            <a:r>
              <a:rPr lang="en-US" altLang="zh-CN" sz="2600" b="1" dirty="0">
                <a:solidFill>
                  <a:srgbClr val="F55F13"/>
                </a:solidFill>
                <a:sym typeface="+mn-ea"/>
              </a:rPr>
              <a:t>导入数据</a:t>
            </a:r>
            <a:endParaRPr lang="en-US" altLang="zh-CN" sz="2600" b="1" dirty="0">
              <a:solidFill>
                <a:srgbClr val="F55F13"/>
              </a:solidFill>
              <a:sym typeface="+mn-ea"/>
            </a:endParaRPr>
          </a:p>
        </p:txBody>
      </p:sp>
      <p:sp>
        <p:nvSpPr>
          <p:cNvPr id="12" name="矩形 11"/>
          <p:cNvSpPr/>
          <p:nvPr/>
        </p:nvSpPr>
        <p:spPr>
          <a:xfrm>
            <a:off x="824596" y="2070915"/>
            <a:ext cx="11323555" cy="392928"/>
          </a:xfrm>
          <a:prstGeom prst="rect">
            <a:avLst/>
          </a:prstGeom>
          <a:noFill/>
        </p:spPr>
        <p:txBody>
          <a:bodyPr wrap="square" rtlCol="0">
            <a:spAutoFit/>
            <a:scene3d>
              <a:camera prst="orthographicFront"/>
              <a:lightRig rig="threePt" dir="t">
                <a:rot lat="0" lon="0" rev="0"/>
              </a:lightRig>
            </a:scene3d>
            <a:sp3d contourW="12700"/>
          </a:bodyPr>
          <a:lstStyle/>
          <a:p>
            <a:pPr>
              <a:lnSpc>
                <a:spcPct val="120000"/>
              </a:lnSpc>
            </a:pPr>
            <a:r>
              <a:rPr lang="zh-CN" altLang="zh-CN" dirty="0">
                <a:solidFill>
                  <a:schemeClr val="tx1">
                    <a:lumMod val="75000"/>
                    <a:lumOff val="25000"/>
                  </a:schemeClr>
                </a:solidFill>
              </a:rPr>
              <a:t>利用</a:t>
            </a:r>
            <a:r>
              <a:rPr lang="en-US" altLang="zh-CN" dirty="0">
                <a:solidFill>
                  <a:schemeClr val="tx1">
                    <a:lumMod val="75000"/>
                    <a:lumOff val="25000"/>
                  </a:schemeClr>
                </a:solidFill>
              </a:rPr>
              <a:t>pandas</a:t>
            </a:r>
            <a:r>
              <a:rPr lang="zh-CN" altLang="zh-CN" dirty="0">
                <a:solidFill>
                  <a:schemeClr val="tx1">
                    <a:lumMod val="75000"/>
                    <a:lumOff val="25000"/>
                  </a:schemeClr>
                </a:solidFill>
              </a:rPr>
              <a:t>库对商品销售数据的</a:t>
            </a:r>
            <a:r>
              <a:rPr lang="en-US" altLang="zh-CN" dirty="0">
                <a:solidFill>
                  <a:schemeClr val="tx1">
                    <a:lumMod val="75000"/>
                    <a:lumOff val="25000"/>
                  </a:schemeClr>
                </a:solidFill>
              </a:rPr>
              <a:t>excel</a:t>
            </a:r>
            <a:r>
              <a:rPr lang="zh-CN" altLang="zh-CN" dirty="0">
                <a:solidFill>
                  <a:schemeClr val="tx1">
                    <a:lumMod val="75000"/>
                    <a:lumOff val="25000"/>
                  </a:schemeClr>
                </a:solidFill>
              </a:rPr>
              <a:t>表进行读取</a:t>
            </a:r>
            <a:r>
              <a:rPr lang="zh-CN" altLang="en-US" dirty="0">
                <a:solidFill>
                  <a:schemeClr val="tx1">
                    <a:lumMod val="75000"/>
                    <a:lumOff val="25000"/>
                  </a:schemeClr>
                </a:solidFill>
              </a:rPr>
              <a:t>，</a:t>
            </a:r>
            <a:r>
              <a:rPr lang="zh-CN" altLang="en-US" b="1" dirty="0">
                <a:solidFill>
                  <a:schemeClr val="tx1">
                    <a:lumMod val="75000"/>
                    <a:lumOff val="25000"/>
                  </a:schemeClr>
                </a:solidFill>
              </a:rPr>
              <a:t>并查看数据表的各属性</a:t>
            </a:r>
            <a:r>
              <a:rPr lang="zh-CN" altLang="en-US" b="1" kern="1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b="1" dirty="0">
              <a:solidFill>
                <a:schemeClr val="tx1">
                  <a:lumMod val="75000"/>
                  <a:lumOff val="25000"/>
                </a:schemeClr>
              </a:solidFill>
            </a:endParaRPr>
          </a:p>
        </p:txBody>
      </p:sp>
      <p:graphicFrame>
        <p:nvGraphicFramePr>
          <p:cNvPr id="9" name="图示 8"/>
          <p:cNvGraphicFramePr/>
          <p:nvPr/>
        </p:nvGraphicFramePr>
        <p:xfrm>
          <a:off x="386499" y="2231727"/>
          <a:ext cx="9570332" cy="3848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表格 16"/>
          <p:cNvGraphicFramePr>
            <a:graphicFrameLocks noGrp="1"/>
          </p:cNvGraphicFramePr>
          <p:nvPr/>
        </p:nvGraphicFramePr>
        <p:xfrm>
          <a:off x="7284841" y="3716132"/>
          <a:ext cx="2526383" cy="1789248"/>
        </p:xfrm>
        <a:graphic>
          <a:graphicData uri="http://schemas.openxmlformats.org/drawingml/2006/table">
            <a:tbl>
              <a:tblPr firstRow="1" firstCol="1" bandRow="1">
                <a:tableStyleId>{16D9F66E-5EB9-4882-86FB-DCBF35E3C3E4}</a:tableStyleId>
              </a:tblPr>
              <a:tblGrid>
                <a:gridCol w="1058246"/>
                <a:gridCol w="1468137"/>
              </a:tblGrid>
              <a:tr h="174716">
                <a:tc>
                  <a:txBody>
                    <a:bodyPr/>
                    <a:lstStyle/>
                    <a:p>
                      <a:pPr algn="just"/>
                      <a:r>
                        <a:rPr lang="en-US" sz="1200" kern="100">
                          <a:effectLst/>
                        </a:rPr>
                        <a:t> </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r>
                        <a:rPr lang="zh-CN" sz="1200" kern="100">
                          <a:effectLst/>
                        </a:rPr>
                        <a:t>销售额（万元）</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count</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1326.000000</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mean</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7.233786</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std</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3.558092</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min</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a:effectLst/>
                        </a:rPr>
                        <a:t>2.500000</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25%</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a:effectLst/>
                        </a:rPr>
                        <a:t>2.500000</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50%</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10.000000</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dirty="0">
                          <a:effectLst/>
                        </a:rPr>
                        <a:t>75%</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10.000000</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r h="200796">
                <a:tc>
                  <a:txBody>
                    <a:bodyPr/>
                    <a:lstStyle/>
                    <a:p>
                      <a:pPr algn="just"/>
                      <a:r>
                        <a:rPr lang="en-US" sz="1200" kern="100">
                          <a:effectLst/>
                        </a:rPr>
                        <a:t>max</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r>
                        <a:rPr lang="en-US" sz="1200" kern="100" dirty="0">
                          <a:effectLst/>
                        </a:rPr>
                        <a:t>12.000000</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r>
            </a:tbl>
          </a:graphicData>
        </a:graphic>
      </p:graphicFrame>
      <p:sp>
        <p:nvSpPr>
          <p:cNvPr id="19" name="标注: 线形(带强调线) 18"/>
          <p:cNvSpPr/>
          <p:nvPr/>
        </p:nvSpPr>
        <p:spPr>
          <a:xfrm>
            <a:off x="10291233" y="2539144"/>
            <a:ext cx="1709394" cy="1337413"/>
          </a:xfrm>
          <a:prstGeom prst="accentCallout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b="1" dirty="0"/>
              <a:t>描述性统计分析：销售额均值约为</a:t>
            </a:r>
            <a:r>
              <a:rPr lang="en-US" altLang="zh-CN" sz="1400" b="1" dirty="0"/>
              <a:t>7.2338</a:t>
            </a:r>
            <a:r>
              <a:rPr lang="zh-CN" altLang="en-US" sz="1400" b="1" dirty="0"/>
              <a:t>万元，最小销售额与最大销售额分别为</a:t>
            </a:r>
            <a:r>
              <a:rPr lang="en-US" altLang="zh-CN" sz="1400" b="1" dirty="0"/>
              <a:t>2.5</a:t>
            </a:r>
            <a:r>
              <a:rPr lang="zh-CN" altLang="en-US" sz="1400" b="1" dirty="0"/>
              <a:t>万元、</a:t>
            </a:r>
            <a:r>
              <a:rPr lang="en-US" altLang="zh-CN" sz="1400" b="1" dirty="0"/>
              <a:t>12</a:t>
            </a:r>
            <a:r>
              <a:rPr lang="zh-CN" altLang="en-US" sz="1400" b="1" dirty="0"/>
              <a:t>万元</a:t>
            </a:r>
            <a:endParaRPr lang="zh-CN" altLang="en-US" sz="1400" b="1" dirty="0"/>
          </a:p>
        </p:txBody>
      </p:sp>
    </p:spTree>
  </p:cSld>
  <p:clrMapOvr>
    <a:masterClrMapping/>
  </p:clrMapOvr>
  <p:transition spd="slow">
    <p:random/>
  </p:transition>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0"/>
  <p:tag name="KSO_WM_UNIT_DIAGRAM_ISREFERUNIT" val="0"/>
  <p:tag name="KSO_WM_DIAGRAM_GROUP_CODE" val="ε1-1"/>
  <p:tag name="KSO_WM_UNIT_TYPE" val="ε_h_i"/>
  <p:tag name="KSO_WM_UNIT_INDEX" val="721_1_1"/>
  <p:tag name="KSO_WM_UNIT_ID" val="diagram20194945_1*ε_h_i*721_1_1"/>
  <p:tag name="KSO_WM_TEMPLATE_CATEGORY" val="diagram"/>
  <p:tag name="KSO_WM_TEMPLATE_INDEX" val="20194945"/>
  <p:tag name="KSO_WM_UNIT_LAYERLEVEL" val="1_1_1"/>
  <p:tag name="KSO_WM_TAG_VERSION" val="1.0"/>
  <p:tag name="KSO_WM_BEAUTIFY_FLAG" val="#wm#"/>
  <p:tag name="KSO_WM_UNIT_DIAGRAM_SUBTYPE" val="a"/>
</p:tagLst>
</file>

<file path=ppt/tags/tag21.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0"/>
  <p:tag name="KSO_WM_UNIT_DIAGRAM_ISREFERUNIT" val="0"/>
  <p:tag name="KSO_WM_DIAGRAM_GROUP_CODE" val="ε1-1"/>
  <p:tag name="KSO_WM_UNIT_TYPE" val="ε_h_i"/>
  <p:tag name="KSO_WM_UNIT_INDEX" val="721_1_2"/>
  <p:tag name="KSO_WM_UNIT_ID" val="diagram20194945_1*ε_h_i*721_1_2"/>
  <p:tag name="KSO_WM_TEMPLATE_CATEGORY" val="diagram"/>
  <p:tag name="KSO_WM_TEMPLATE_INDEX" val="20194945"/>
  <p:tag name="KSO_WM_UNIT_LAYERLEVEL" val="1_1_1"/>
  <p:tag name="KSO_WM_TAG_VERSION" val="1.0"/>
  <p:tag name="KSO_WM_BEAUTIFY_FLAG" val="#wm#"/>
  <p:tag name="KSO_WM_UNIT_DIAGRAM_SUBTYPE" val="a"/>
  <p:tag name="KSO_WM_UNIT_DIAGRAM_IS_NEED_ADD_PATH_ANIM" val="1"/>
</p:tagLst>
</file>

<file path=ppt/tags/tag22.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1"/>
  <p:tag name="KSO_WM_UNIT_DIAGRAM_ISREFERUNIT" val="0"/>
  <p:tag name="KSO_WM_DIAGRAM_GROUP_CODE" val="ε1-1"/>
  <p:tag name="KSO_WM_UNIT_TYPE" val="ε_h_h_i"/>
  <p:tag name="KSO_WM_UNIT_INDEX" val="721_1_2_1"/>
  <p:tag name="KSO_WM_UNIT_ID" val="diagram20194945_1*ε_h_h_i*721_1_2_1"/>
  <p:tag name="KSO_WM_TEMPLATE_CATEGORY" val="diagram"/>
  <p:tag name="KSO_WM_TEMPLATE_INDEX" val="20194945"/>
  <p:tag name="KSO_WM_UNIT_LAYERLEVEL" val="1_1_1_1"/>
  <p:tag name="KSO_WM_TAG_VERSION" val="1.0"/>
  <p:tag name="KSO_WM_BEAUTIFY_FLAG" val="#wm#"/>
  <p:tag name="KSO_WM_UNIT_DIAGRAM_SUBTYPE" val="a"/>
  <p:tag name="KSO_WM_UNIT_DIAGRAM_NUMVISUAL_CHANGE_DIRECTIONS" val="8"/>
  <p:tag name="KSO_WM_UNIT_DIAGRAM_NUMVISUAL_CHANGE_MODES" val="4"/>
  <p:tag name="KSO_WM_UNIT_DIAGRAM_FOLLOW_CHANGE_POS_IDS" val="diagram20194945_1*ε_h_i*1_1_2"/>
  <p:tag name="KSO_WM_UNIT_DIAGRAM_FOLLOW_RELATIVE_DIRECTIONS" val="r"/>
  <p:tag name="KSO_WM_UNIT_DIAGRAM_FOLLOW_RELATIVE_POSTIONS" val="-0.8000183"/>
  <p:tag name="KSO_WM_UNIT_DIAGRAM_NUM_VALUE" val="30"/>
  <p:tag name="KSO_WM_UNIT_DIAGRAM_NUMVISUAL_BIND_NUMID" val="6f98949d-bbc0-4577-8494-32680726a926"/>
  <p:tag name="KSO_WM_UNIT_DIAGRAM_NUMVISUAL_MAX_WIDTH" val="283.4646"/>
  <p:tag name="KSO_WM_UNIT_DIAGRAM_NUMVISUAL_MAX_HEIGHT" val="45.611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ε1-1"/>
  <p:tag name="KSO_WM_UNIT_TYPE" val="ε_h_i"/>
  <p:tag name="KSO_WM_UNIT_INDEX" val="721_1_4"/>
  <p:tag name="KSO_WM_UNIT_ID" val="diagram20194945_1*ε_h_i*721_1_4"/>
  <p:tag name="KSO_WM_TEMPLATE_CATEGORY" val="diagram"/>
  <p:tag name="KSO_WM_TEMPLATE_INDEX" val="20194945"/>
  <p:tag name="KSO_WM_UNIT_LAYERLEVEL" val="1_1_1"/>
  <p:tag name="KSO_WM_TAG_VERSION" val="1.0"/>
  <p:tag name="KSO_WM_BEAUTIFY_FLAG" val="#wm#"/>
  <p:tag name="KSO_WM_UNIT_DIAGRAM_MODELTYPE" val="numdgm"/>
  <p:tag name="KSO_WM_UNIT_DIAGRAM_MAX_ITEM_COUNT" val="2"/>
  <p:tag name="KSO_WM_UNIT_DIAGRAM_SUBTYPE" val="a"/>
</p:tagLst>
</file>

<file path=ppt/tags/tag24.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0"/>
  <p:tag name="KSO_WM_UNIT_DIAGRAM_ISREFERUNIT" val="0"/>
  <p:tag name="KSO_WM_DIAGRAM_GROUP_CODE" val="ε1-1"/>
  <p:tag name="KSO_WM_UNIT_TYPE" val="ε_h_i"/>
  <p:tag name="KSO_WM_UNIT_INDEX" val="721_1_3"/>
  <p:tag name="KSO_WM_UNIT_ID" val="diagram20194945_1*ε_h_i*721_1_3"/>
  <p:tag name="KSO_WM_TEMPLATE_CATEGORY" val="diagram"/>
  <p:tag name="KSO_WM_TEMPLATE_INDEX" val="20194945"/>
  <p:tag name="KSO_WM_UNIT_LAYERLEVEL" val="1_1_1"/>
  <p:tag name="KSO_WM_TAG_VERSION" val="1.0"/>
  <p:tag name="KSO_WM_BEAUTIFY_FLAG" val="#wm#"/>
  <p:tag name="KSO_WM_UNIT_DIAGRAM_SUBTYPE" val="a"/>
</p:tagLst>
</file>

<file path=ppt/tags/tag25.xml><?xml version="1.0" encoding="utf-8"?>
<p:tagLst xmlns:p="http://schemas.openxmlformats.org/presentationml/2006/main">
  <p:tag name="KSO_WM_UNIT_DIAGRAM_MODELTYPE" val="numdgm"/>
  <p:tag name="KSO_WM_UNIT_DIAGRAM_MAX_ITEM_COUNT" val="2"/>
  <p:tag name="KSO_WM_UNIT_NOCLEAR" val="0"/>
  <p:tag name="KSO_WM_UNIT_VALUE" val="2"/>
  <p:tag name="KSO_WM_UNIT_HIGHLIGHT" val="0"/>
  <p:tag name="KSO_WM_UNIT_COMPATIBLE" val="0"/>
  <p:tag name="KSO_WM_UNIT_DIAGRAM_ISNUMVISUAL" val="1"/>
  <p:tag name="KSO_WM_UNIT_DIAGRAM_ISREFERUNIT" val="0"/>
  <p:tag name="KSO_WM_DIAGRAM_GROUP_CODE" val="ε1-1"/>
  <p:tag name="KSO_WM_UNIT_TYPE" val="ε_h_h_f"/>
  <p:tag name="KSO_WM_UNIT_INDEX" val="721_1_1_1"/>
  <p:tag name="KSO_WM_UNIT_ID" val="diagram20194945_1*ε_h_h_f*721_1_1_1"/>
  <p:tag name="KSO_WM_TEMPLATE_CATEGORY" val="diagram"/>
  <p:tag name="KSO_WM_TEMPLATE_INDEX" val="20194945"/>
  <p:tag name="KSO_WM_UNIT_LAYERLEVEL" val="1_1_1_1"/>
  <p:tag name="KSO_WM_TAG_VERSION" val="1.0"/>
  <p:tag name="KSO_WM_BEAUTIFY_FLAG" val="#wm#"/>
  <p:tag name="KSO_WM_UNIT_DIAGRAM_SUBTYPE" val="a"/>
  <p:tag name="KSO_WM_UNIT_PRESET_TEXT" val="30%"/>
  <p:tag name="KSO_WM_UNIT_DIAGRAM_NUMVISUAL_CHANGE_MODES" val="32"/>
  <p:tag name="KSO_WM_UNIT_DIAGRAM_NUM_VALUE" val="30"/>
  <p:tag name="KSO_WM_UNIT_DIAGRAM_NUMVISUAL_BIND_NUMID" val="6f98949d-bbc0-4577-8494-32680726a926"/>
</p:tagLst>
</file>

<file path=ppt/tags/tag26.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0"/>
  <p:tag name="KSO_WM_UNIT_DIAGRAM_ISREFERUNIT" val="0"/>
  <p:tag name="KSO_WM_DIAGRAM_GROUP_CODE" val="ε1-1"/>
  <p:tag name="KSO_WM_UNIT_TYPE" val="ε_h_i"/>
  <p:tag name="KSO_WM_UNIT_INDEX" val="721_2_1"/>
  <p:tag name="KSO_WM_UNIT_ID" val="diagram20194945_1*ε_h_i*721_2_1"/>
  <p:tag name="KSO_WM_TEMPLATE_CATEGORY" val="diagram"/>
  <p:tag name="KSO_WM_TEMPLATE_INDEX" val="20194945"/>
  <p:tag name="KSO_WM_UNIT_LAYERLEVEL" val="1_1_1"/>
  <p:tag name="KSO_WM_TAG_VERSION" val="1.0"/>
  <p:tag name="KSO_WM_BEAUTIFY_FLAG" val="#wm#"/>
  <p:tag name="KSO_WM_UNIT_DIAGRAM_SUBTYPE" val="a"/>
</p:tagLst>
</file>

<file path=ppt/tags/tag27.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0"/>
  <p:tag name="KSO_WM_UNIT_DIAGRAM_ISREFERUNIT" val="0"/>
  <p:tag name="KSO_WM_DIAGRAM_GROUP_CODE" val="ε1-1"/>
  <p:tag name="KSO_WM_UNIT_TYPE" val="ε_h_i"/>
  <p:tag name="KSO_WM_UNIT_INDEX" val="721_2_2"/>
  <p:tag name="KSO_WM_UNIT_ID" val="diagram20194945_1*ε_h_i*721_2_2"/>
  <p:tag name="KSO_WM_TEMPLATE_CATEGORY" val="diagram"/>
  <p:tag name="KSO_WM_TEMPLATE_INDEX" val="20194945"/>
  <p:tag name="KSO_WM_UNIT_LAYERLEVEL" val="1_1_1"/>
  <p:tag name="KSO_WM_TAG_VERSION" val="1.0"/>
  <p:tag name="KSO_WM_BEAUTIFY_FLAG" val="#wm#"/>
  <p:tag name="KSO_WM_UNIT_DIAGRAM_SUBTYPE" val="a"/>
  <p:tag name="KSO_WM_UNIT_DIAGRAM_IS_NEED_ADD_PATH_ANIM" val="1"/>
</p:tagLst>
</file>

<file path=ppt/tags/tag28.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1"/>
  <p:tag name="KSO_WM_UNIT_DIAGRAM_ISREFERUNIT" val="0"/>
  <p:tag name="KSO_WM_DIAGRAM_GROUP_CODE" val="ε1-1"/>
  <p:tag name="KSO_WM_UNIT_TYPE" val="ε_h_h_i"/>
  <p:tag name="KSO_WM_UNIT_INDEX" val="721_2_2_1"/>
  <p:tag name="KSO_WM_UNIT_ID" val="diagram20194945_1*ε_h_h_i*721_2_2_1"/>
  <p:tag name="KSO_WM_TEMPLATE_CATEGORY" val="diagram"/>
  <p:tag name="KSO_WM_TEMPLATE_INDEX" val="20194945"/>
  <p:tag name="KSO_WM_UNIT_LAYERLEVEL" val="1_1_1_1"/>
  <p:tag name="KSO_WM_TAG_VERSION" val="1.0"/>
  <p:tag name="KSO_WM_BEAUTIFY_FLAG" val="#wm#"/>
  <p:tag name="KSO_WM_UNIT_DIAGRAM_SUBTYPE" val="a"/>
  <p:tag name="KSO_WM_UNIT_DIAGRAM_NUMVISUAL_CHANGE_DIRECTIONS" val="4"/>
  <p:tag name="KSO_WM_UNIT_DIAGRAM_NUMVISUAL_CHANGE_MODES" val="4"/>
  <p:tag name="KSO_WM_UNIT_DIAGRAM_FOLLOW_CHANGE_POS_IDS" val="diagram20194945_1*ε_h_i*1_2_2"/>
  <p:tag name="KSO_WM_UNIT_DIAGRAM_FOLLOW_RELATIVE_DIRECTIONS" val="l"/>
  <p:tag name="KSO_WM_UNIT_DIAGRAM_FOLLOW_RELATIVE_POSTIONS" val="-0.8000107"/>
  <p:tag name="KSO_WM_UNIT_DIAGRAM_NUM_VALUE" val="36"/>
  <p:tag name="KSO_WM_UNIT_DIAGRAM_NUMVISUAL_BIND_NUMID" val="b9a9e247-4f84-4f80-a333-a1b3b43506ea"/>
  <p:tag name="KSO_WM_UNIT_DIAGRAM_NUMVISUAL_MAX_WIDTH" val="283.4646"/>
  <p:tag name="KSO_WM_UNIT_DIAGRAM_NUMVISUAL_MAX_HEIGHT" val="45.611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ε1-1"/>
  <p:tag name="KSO_WM_UNIT_TYPE" val="ε_h_i"/>
  <p:tag name="KSO_WM_UNIT_INDEX" val="721_2_4"/>
  <p:tag name="KSO_WM_UNIT_ID" val="diagram20194945_1*ε_h_i*721_2_4"/>
  <p:tag name="KSO_WM_TEMPLATE_CATEGORY" val="diagram"/>
  <p:tag name="KSO_WM_TEMPLATE_INDEX" val="20194945"/>
  <p:tag name="KSO_WM_UNIT_LAYERLEVEL" val="1_1_1"/>
  <p:tag name="KSO_WM_TAG_VERSION" val="1.0"/>
  <p:tag name="KSO_WM_BEAUTIFY_FLAG" val="#wm#"/>
  <p:tag name="KSO_WM_UNIT_DIAGRAM_MODELTYPE" val="numdgm"/>
  <p:tag name="KSO_WM_UNIT_DIAGRAM_MAX_ITEM_COUNT" val="2"/>
  <p:tag name="KSO_WM_UNIT_DIAGRAM_SUBTYPE" val="a"/>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KSO_WM_UNIT_DIAGRAM_MODELTYPE" val="numdgm"/>
  <p:tag name="KSO_WM_UNIT_DIAGRAM_MAX_ITEM_COUNT" val="2"/>
  <p:tag name="KSO_WM_UNIT_HIGHLIGHT" val="0"/>
  <p:tag name="KSO_WM_UNIT_COMPATIBLE" val="0"/>
  <p:tag name="KSO_WM_UNIT_DIAGRAM_ISNUMVISUAL" val="0"/>
  <p:tag name="KSO_WM_UNIT_DIAGRAM_ISREFERUNIT" val="0"/>
  <p:tag name="KSO_WM_DIAGRAM_GROUP_CODE" val="ε1-1"/>
  <p:tag name="KSO_WM_UNIT_TYPE" val="ε_h_i"/>
  <p:tag name="KSO_WM_UNIT_INDEX" val="721_2_3"/>
  <p:tag name="KSO_WM_UNIT_ID" val="diagram20194945_1*ε_h_i*721_2_3"/>
  <p:tag name="KSO_WM_TEMPLATE_CATEGORY" val="diagram"/>
  <p:tag name="KSO_WM_TEMPLATE_INDEX" val="20194945"/>
  <p:tag name="KSO_WM_UNIT_LAYERLEVEL" val="1_1_1"/>
  <p:tag name="KSO_WM_TAG_VERSION" val="1.0"/>
  <p:tag name="KSO_WM_BEAUTIFY_FLAG" val="#wm#"/>
  <p:tag name="KSO_WM_UNIT_DIAGRAM_SUBTYPE" val="a"/>
</p:tagLst>
</file>

<file path=ppt/tags/tag31.xml><?xml version="1.0" encoding="utf-8"?>
<p:tagLst xmlns:p="http://schemas.openxmlformats.org/presentationml/2006/main">
  <p:tag name="KSO_WM_UNIT_DIAGRAM_MODELTYPE" val="numdgm"/>
  <p:tag name="KSO_WM_UNIT_DIAGRAM_MAX_ITEM_COUNT" val="2"/>
  <p:tag name="KSO_WM_UNIT_NOCLEAR" val="0"/>
  <p:tag name="KSO_WM_UNIT_HIGHLIGHT" val="0"/>
  <p:tag name="KSO_WM_UNIT_COMPATIBLE" val="0"/>
  <p:tag name="KSO_WM_UNIT_DIAGRAM_ISNUMVISUAL" val="1"/>
  <p:tag name="KSO_WM_UNIT_DIAGRAM_ISREFERUNIT" val="0"/>
  <p:tag name="KSO_WM_DIAGRAM_GROUP_CODE" val="ε1-1"/>
  <p:tag name="KSO_WM_UNIT_TYPE" val="ε_h_h_f"/>
  <p:tag name="KSO_WM_UNIT_INDEX" val="721_2_1_1"/>
  <p:tag name="KSO_WM_UNIT_ID" val="diagram20194945_1*ε_h_h_f*721_2_1_1"/>
  <p:tag name="KSO_WM_TEMPLATE_CATEGORY" val="diagram"/>
  <p:tag name="KSO_WM_TEMPLATE_INDEX" val="20194945"/>
  <p:tag name="KSO_WM_UNIT_LAYERLEVEL" val="1_1_1_1"/>
  <p:tag name="KSO_WM_TAG_VERSION" val="1.0"/>
  <p:tag name="KSO_WM_BEAUTIFY_FLAG" val="#wm#"/>
  <p:tag name="KSO_WM_UNIT_DIAGRAM_SUBTYPE" val="a"/>
  <p:tag name="KSO_WM_UNIT_PRESET_TEXT" val="36%"/>
  <p:tag name="KSO_WM_UNIT_VALUE" val="2"/>
  <p:tag name="KSO_WM_UNIT_DIAGRAM_NUMVISUAL_CHANGE_MODES" val="32"/>
  <p:tag name="KSO_WM_UNIT_DIAGRAM_NUM_VALUE" val="36"/>
  <p:tag name="KSO_WM_UNIT_DIAGRAM_NUMVISUAL_BIND_NUMID" val="b9a9e247-4f84-4f80-a333-a1b3b43506ea"/>
</p:tagLst>
</file>

<file path=ppt/tags/tag32.xml><?xml version="1.0" encoding="utf-8"?>
<p:tagLst xmlns:p="http://schemas.openxmlformats.org/presentationml/2006/main">
  <p:tag name="KSO_WM_UNIT_DIAGRAM_MODELTYPE" val="numdgm"/>
  <p:tag name="KSO_WM_UNIT_DIAGRAM_MAX_ITEM_COUNT" val="2"/>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ε1-1"/>
  <p:tag name="KSO_WM_UNIT_TYPE" val="ε_h_a"/>
  <p:tag name="KSO_WM_UNIT_INDEX" val="721_1_1"/>
  <p:tag name="KSO_WM_UNIT_ID" val="diagram20194945_1*ε_h_a*721_1_1"/>
  <p:tag name="KSO_WM_TEMPLATE_CATEGORY" val="diagram"/>
  <p:tag name="KSO_WM_TEMPLATE_INDEX" val="20194945"/>
  <p:tag name="KSO_WM_UNIT_LAYERLEVEL" val="1_1_1"/>
  <p:tag name="KSO_WM_TAG_VERSION" val="1.0"/>
  <p:tag name="KSO_WM_BEAUTIFY_FLAG" val=""/>
  <p:tag name="KSO_WM_UNIT_DIAGRAM_SUBTYPE" val="a"/>
  <p:tag name="KSO_WM_UNIT_PRESET_TEXT" val="单击添加标签"/>
  <p:tag name="KSO_WM_UNIT_VALUE" val="8"/>
</p:tagLst>
</file>

<file path=ppt/tags/tag33.xml><?xml version="1.0" encoding="utf-8"?>
<p:tagLst xmlns:p="http://schemas.openxmlformats.org/presentationml/2006/main">
  <p:tag name="KSO_WM_UNIT_DIAGRAM_MODELTYPE" val="numdgm"/>
  <p:tag name="KSO_WM_UNIT_DIAGRAM_MAX_ITEM_COUNT" val="2"/>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ε1-1"/>
  <p:tag name="KSO_WM_UNIT_TYPE" val="ε_h_a"/>
  <p:tag name="KSO_WM_UNIT_INDEX" val="721_1_1"/>
  <p:tag name="KSO_WM_UNIT_ID" val="diagram20194945_1*ε_h_a*721_1_1"/>
  <p:tag name="KSO_WM_TEMPLATE_CATEGORY" val="diagram"/>
  <p:tag name="KSO_WM_TEMPLATE_INDEX" val="20194945"/>
  <p:tag name="KSO_WM_UNIT_LAYERLEVEL" val="1_1_1"/>
  <p:tag name="KSO_WM_TAG_VERSION" val="1.0"/>
  <p:tag name="KSO_WM_BEAUTIFY_FLAG" val=""/>
  <p:tag name="KSO_WM_UNIT_DIAGRAM_SUBTYPE" val="a"/>
  <p:tag name="KSO_WM_UNIT_PRESET_TEXT" val="单击添加标签"/>
  <p:tag name="KSO_WM_UNIT_VALUE" val="8"/>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ISPRING_PRESENTATION_TITLE" val="PowerPoint 演示文稿"/>
  <p:tag name="COMMONDATA" val="eyJoZGlkIjoiODViY2JkMjU3NGYzZTEwMzZmMGFkZWViYmNkYWU3NDIifQ=="/>
  <p:tag name="commondata" val="eyJoZGlkIjoiYjhlMDA5N2YyOTQwMTAwYWM3Mjc2MjNkOTcyN2E1NDIifQ=="/>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4782</Words>
  <Application>WPS 演示</Application>
  <PresentationFormat>宽屏</PresentationFormat>
  <Paragraphs>446</Paragraphs>
  <Slides>31</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Arial</vt:lpstr>
      <vt:lpstr>宋体</vt:lpstr>
      <vt:lpstr>Wingdings</vt:lpstr>
      <vt:lpstr>微软雅黑</vt:lpstr>
      <vt:lpstr>腾讯体 W7</vt:lpstr>
      <vt:lpstr>Arial</vt:lpstr>
      <vt:lpstr>仿宋</vt:lpstr>
      <vt:lpstr>Times New Roman</vt:lpstr>
      <vt:lpstr>Arial Unicode MS</vt:lpstr>
      <vt:lpstr>等线</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dc:title>
  <dc:creator>第一PPT</dc:creator>
  <cp:keywords>www.1ppt.com</cp:keywords>
  <dc:description>www.1ppt.com</dc:description>
  <cp:lastModifiedBy></cp:lastModifiedBy>
  <cp:revision>115</cp:revision>
  <dcterms:created xsi:type="dcterms:W3CDTF">2017-05-20T09:30:00Z</dcterms:created>
  <dcterms:modified xsi:type="dcterms:W3CDTF">2023-10-11T05:00:25Z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27F0BAB68E084782BD2423ECD5A181A1_13</vt:lpwstr>
  </property>
  <property fmtid="{D5CDD505-2E9C-101B-9397-08002B2CF9AE}" pid="3" name="KSOProductBuildVer">
    <vt:lpwstr>2052-12.1.0.15712</vt:lpwstr>
  </property>
</Properties>
</file>