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8" r:id="rId3"/>
    <p:sldId id="330" r:id="rId5"/>
    <p:sldId id="331" r:id="rId6"/>
    <p:sldId id="333" r:id="rId7"/>
    <p:sldId id="334" r:id="rId8"/>
    <p:sldId id="335" r:id="rId9"/>
    <p:sldId id="336" r:id="rId10"/>
    <p:sldId id="337" r:id="rId11"/>
    <p:sldId id="338" r:id="rId12"/>
    <p:sldId id="340" r:id="rId13"/>
    <p:sldId id="343" r:id="rId14"/>
    <p:sldId id="341" r:id="rId15"/>
    <p:sldId id="339" r:id="rId16"/>
    <p:sldId id="344" r:id="rId17"/>
    <p:sldId id="345" r:id="rId18"/>
    <p:sldId id="346" r:id="rId19"/>
    <p:sldId id="347" r:id="rId20"/>
    <p:sldId id="348" r:id="rId21"/>
    <p:sldId id="349" r:id="rId22"/>
    <p:sldId id="311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529" userDrawn="1">
          <p15:clr>
            <a:srgbClr val="A4A3A4"/>
          </p15:clr>
        </p15:guide>
        <p15:guide id="4" pos="7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CE0"/>
    <a:srgbClr val="4B49AC"/>
    <a:srgbClr val="CAB3DC"/>
    <a:srgbClr val="3933D0"/>
    <a:srgbClr val="C6C6C6"/>
    <a:srgbClr val="645644"/>
    <a:srgbClr val="927F66"/>
    <a:srgbClr val="E7E7E7"/>
    <a:srgbClr val="EBEBEB"/>
    <a:srgbClr val="E4E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79" autoAdjust="0"/>
    <p:restoredTop sz="93973" autoAdjust="0"/>
  </p:normalViewPr>
  <p:slideViewPr>
    <p:cSldViewPr snapToGrid="0" showGuides="1">
      <p:cViewPr varScale="1">
        <p:scale>
          <a:sx n="99" d="100"/>
          <a:sy n="99" d="100"/>
        </p:scale>
        <p:origin x="444" y="56"/>
      </p:cViewPr>
      <p:guideLst>
        <p:guide pos="3840"/>
        <p:guide orient="horz" pos="2160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247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2A685-4D09-4901-8A0C-1728EC8B605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AB85D-AD07-4F39-8820-789B5BAE1E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 板及素材免费下载！</a:t>
            </a:r>
            <a:endParaRPr lang="zh-CN" altLang="en-US" dirty="0"/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 </a:t>
            </a:r>
            <a:r>
              <a:rPr lang="en-US" altLang="zh-CN" dirty="0" err="1"/>
              <a:t>ptm</a:t>
            </a:r>
            <a:r>
              <a:rPr lang="en-US" altLang="zh-CN" dirty="0"/>
              <a:t> 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4FA34-DDC2-4732-BEE3-5530C8E6A38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image" Target="../media/image2.png"/><Relationship Id="rId2" Type="http://schemas.openxmlformats.org/officeDocument/2006/relationships/hyperlink" Target="http://www.5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0BF1-9FAC-43FB-AB8F-D4A050488E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48921-D2E0-42E4-BE84-0CAFB64256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 dir="u"/>
      </p:transition>
    </mc:Choice>
    <mc:Fallback>
      <p:transition spd="slow" advTm="4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rcRect l="45487" b="55086"/>
          <a:stretch>
            <a:fillRect/>
          </a:stretch>
        </p:blipFill>
        <p:spPr>
          <a:xfrm>
            <a:off x="0" y="694346"/>
            <a:ext cx="5503533" cy="6163655"/>
          </a:xfrm>
          <a:custGeom>
            <a:avLst/>
            <a:gdLst>
              <a:gd name="connsiteX0" fmla="*/ 0 w 5503533"/>
              <a:gd name="connsiteY0" fmla="*/ 0 h 6163655"/>
              <a:gd name="connsiteX1" fmla="*/ 5503533 w 5503533"/>
              <a:gd name="connsiteY1" fmla="*/ 0 h 6163655"/>
              <a:gd name="connsiteX2" fmla="*/ 5503533 w 5503533"/>
              <a:gd name="connsiteY2" fmla="*/ 6163655 h 6163655"/>
              <a:gd name="connsiteX3" fmla="*/ 0 w 5503533"/>
              <a:gd name="connsiteY3" fmla="*/ 6163655 h 616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3533" h="6163655">
                <a:moveTo>
                  <a:pt x="0" y="0"/>
                </a:moveTo>
                <a:lnTo>
                  <a:pt x="5503533" y="0"/>
                </a:lnTo>
                <a:lnTo>
                  <a:pt x="5503533" y="6163655"/>
                </a:lnTo>
                <a:lnTo>
                  <a:pt x="0" y="6163655"/>
                </a:lnTo>
                <a:close/>
              </a:path>
            </a:pathLst>
          </a:custGeom>
        </p:spPr>
      </p:pic>
      <p:sp>
        <p:nvSpPr>
          <p:cNvPr id="8" name="任意多边形: 形状 7"/>
          <p:cNvSpPr/>
          <p:nvPr userDrawn="1"/>
        </p:nvSpPr>
        <p:spPr>
          <a:xfrm>
            <a:off x="2098303" y="1"/>
            <a:ext cx="1731049" cy="676793"/>
          </a:xfrm>
          <a:custGeom>
            <a:avLst/>
            <a:gdLst>
              <a:gd name="connsiteX0" fmla="*/ 0 w 1731049"/>
              <a:gd name="connsiteY0" fmla="*/ 0 h 676793"/>
              <a:gd name="connsiteX1" fmla="*/ 1731049 w 1731049"/>
              <a:gd name="connsiteY1" fmla="*/ 0 h 676793"/>
              <a:gd name="connsiteX2" fmla="*/ 1690759 w 1731049"/>
              <a:gd name="connsiteY2" fmla="*/ 129791 h 676793"/>
              <a:gd name="connsiteX3" fmla="*/ 865524 w 1731049"/>
              <a:gd name="connsiteY3" fmla="*/ 676793 h 676793"/>
              <a:gd name="connsiteX4" fmla="*/ 40289 w 1731049"/>
              <a:gd name="connsiteY4" fmla="*/ 129791 h 676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1049" h="676793">
                <a:moveTo>
                  <a:pt x="0" y="0"/>
                </a:moveTo>
                <a:lnTo>
                  <a:pt x="1731049" y="0"/>
                </a:lnTo>
                <a:lnTo>
                  <a:pt x="1690759" y="129791"/>
                </a:lnTo>
                <a:cubicBezTo>
                  <a:pt x="1554797" y="451241"/>
                  <a:pt x="1236501" y="676793"/>
                  <a:pt x="865524" y="676793"/>
                </a:cubicBezTo>
                <a:cubicBezTo>
                  <a:pt x="494547" y="676793"/>
                  <a:pt x="176251" y="451241"/>
                  <a:pt x="40289" y="129791"/>
                </a:cubicBezTo>
                <a:close/>
              </a:path>
            </a:pathLst>
          </a:cu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0" y="286400"/>
            <a:ext cx="10932205" cy="1685082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 rot="195241" flipH="1">
            <a:off x="6276662" y="705269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rcRect r="27622" b="51502"/>
          <a:stretch>
            <a:fillRect/>
          </a:stretch>
        </p:blipFill>
        <p:spPr>
          <a:xfrm>
            <a:off x="5383477" y="3176952"/>
            <a:ext cx="6808523" cy="3681048"/>
          </a:xfrm>
          <a:custGeom>
            <a:avLst/>
            <a:gdLst>
              <a:gd name="connsiteX0" fmla="*/ 0 w 6808523"/>
              <a:gd name="connsiteY0" fmla="*/ 0 h 3681048"/>
              <a:gd name="connsiteX1" fmla="*/ 6808523 w 6808523"/>
              <a:gd name="connsiteY1" fmla="*/ 0 h 3681048"/>
              <a:gd name="connsiteX2" fmla="*/ 6808523 w 6808523"/>
              <a:gd name="connsiteY2" fmla="*/ 3681048 h 3681048"/>
              <a:gd name="connsiteX3" fmla="*/ 0 w 6808523"/>
              <a:gd name="connsiteY3" fmla="*/ 3681048 h 368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8523" h="3681048">
                <a:moveTo>
                  <a:pt x="0" y="0"/>
                </a:moveTo>
                <a:lnTo>
                  <a:pt x="6808523" y="0"/>
                </a:lnTo>
                <a:lnTo>
                  <a:pt x="6808523" y="3681048"/>
                </a:lnTo>
                <a:lnTo>
                  <a:pt x="0" y="3681048"/>
                </a:lnTo>
                <a:close/>
              </a:path>
            </a:pathLst>
          </a:custGeom>
        </p:spPr>
      </p:pic>
      <p:sp>
        <p:nvSpPr>
          <p:cNvPr id="12" name="椭圆 11"/>
          <p:cNvSpPr/>
          <p:nvPr userDrawn="1"/>
        </p:nvSpPr>
        <p:spPr>
          <a:xfrm>
            <a:off x="2085296" y="841689"/>
            <a:ext cx="390906" cy="390906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 dir="u"/>
      </p:transition>
    </mc:Choice>
    <mc:Fallback>
      <p:transition spd="slow" advTm="4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www.51pptmoban.com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442687" y="440871"/>
            <a:ext cx="6778170" cy="123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" dirty="0"/>
              <a:t>5 1 PPT模板网，幻灯片演示模板及素材免费下载！</a:t>
            </a:r>
            <a:endParaRPr lang="zh-CN" altLang="en-US" sz="100" dirty="0"/>
          </a:p>
          <a:p>
            <a:r>
              <a:rPr lang="zh-CN" altLang="en-US" sz="100" dirty="0"/>
              <a:t>5 1 PPT模板网 唯一访问网址：</a:t>
            </a:r>
            <a:r>
              <a:rPr lang="zh-CN" altLang="en-US" sz="100" dirty="0">
                <a:hlinkClick r:id="rId2"/>
              </a:rPr>
              <a:t>www.5</a:t>
            </a:r>
            <a:r>
              <a:rPr lang="zh-CN" altLang="en-US" sz="100" dirty="0"/>
              <a:t> 1 pptmoban.com</a:t>
            </a:r>
            <a:endParaRPr lang="zh-CN" altLang="en-US" sz="10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/>
          <a:srcRect r="27622" b="51502"/>
          <a:stretch>
            <a:fillRect/>
          </a:stretch>
        </p:blipFill>
        <p:spPr>
          <a:xfrm>
            <a:off x="5383477" y="3176952"/>
            <a:ext cx="6808523" cy="3681048"/>
          </a:xfrm>
          <a:custGeom>
            <a:avLst/>
            <a:gdLst>
              <a:gd name="connsiteX0" fmla="*/ 0 w 6808523"/>
              <a:gd name="connsiteY0" fmla="*/ 0 h 3681048"/>
              <a:gd name="connsiteX1" fmla="*/ 6808523 w 6808523"/>
              <a:gd name="connsiteY1" fmla="*/ 0 h 3681048"/>
              <a:gd name="connsiteX2" fmla="*/ 6808523 w 6808523"/>
              <a:gd name="connsiteY2" fmla="*/ 3681048 h 3681048"/>
              <a:gd name="connsiteX3" fmla="*/ 0 w 6808523"/>
              <a:gd name="connsiteY3" fmla="*/ 3681048 h 3681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8523" h="3681048">
                <a:moveTo>
                  <a:pt x="0" y="0"/>
                </a:moveTo>
                <a:lnTo>
                  <a:pt x="6808523" y="0"/>
                </a:lnTo>
                <a:lnTo>
                  <a:pt x="6808523" y="3681048"/>
                </a:lnTo>
                <a:lnTo>
                  <a:pt x="0" y="3681048"/>
                </a:lnTo>
                <a:close/>
              </a:path>
            </a:pathLst>
          </a:custGeom>
        </p:spPr>
      </p:pic>
      <p:sp>
        <p:nvSpPr>
          <p:cNvPr id="3" name="任意多边形: 形状 2"/>
          <p:cNvSpPr/>
          <p:nvPr userDrawn="1"/>
        </p:nvSpPr>
        <p:spPr>
          <a:xfrm>
            <a:off x="0" y="286400"/>
            <a:ext cx="10932205" cy="1685082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/>
          <a:srcRect l="45487" b="55086"/>
          <a:stretch>
            <a:fillRect/>
          </a:stretch>
        </p:blipFill>
        <p:spPr>
          <a:xfrm>
            <a:off x="0" y="694346"/>
            <a:ext cx="5503533" cy="6163655"/>
          </a:xfrm>
          <a:custGeom>
            <a:avLst/>
            <a:gdLst>
              <a:gd name="connsiteX0" fmla="*/ 0 w 5503533"/>
              <a:gd name="connsiteY0" fmla="*/ 0 h 6163655"/>
              <a:gd name="connsiteX1" fmla="*/ 5503533 w 5503533"/>
              <a:gd name="connsiteY1" fmla="*/ 0 h 6163655"/>
              <a:gd name="connsiteX2" fmla="*/ 5503533 w 5503533"/>
              <a:gd name="connsiteY2" fmla="*/ 6163655 h 6163655"/>
              <a:gd name="connsiteX3" fmla="*/ 0 w 5503533"/>
              <a:gd name="connsiteY3" fmla="*/ 6163655 h 616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03533" h="6163655">
                <a:moveTo>
                  <a:pt x="0" y="0"/>
                </a:moveTo>
                <a:lnTo>
                  <a:pt x="5503533" y="0"/>
                </a:lnTo>
                <a:lnTo>
                  <a:pt x="5503533" y="6163655"/>
                </a:lnTo>
                <a:lnTo>
                  <a:pt x="0" y="6163655"/>
                </a:lnTo>
                <a:close/>
              </a:path>
            </a:pathLst>
          </a:custGeom>
        </p:spPr>
      </p:pic>
      <p:sp>
        <p:nvSpPr>
          <p:cNvPr id="5" name="任意多边形: 形状 4"/>
          <p:cNvSpPr/>
          <p:nvPr userDrawn="1"/>
        </p:nvSpPr>
        <p:spPr>
          <a:xfrm rot="195241" flipH="1">
            <a:off x="6276662" y="705269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0" y="237848"/>
            <a:ext cx="4787210" cy="614436"/>
          </a:xfrm>
          <a:custGeom>
            <a:avLst/>
            <a:gdLst>
              <a:gd name="connsiteX0" fmla="*/ 0 w 4787210"/>
              <a:gd name="connsiteY0" fmla="*/ 0 h 614436"/>
              <a:gd name="connsiteX1" fmla="*/ 4479992 w 4787210"/>
              <a:gd name="connsiteY1" fmla="*/ 0 h 614436"/>
              <a:gd name="connsiteX2" fmla="*/ 4787210 w 4787210"/>
              <a:gd name="connsiteY2" fmla="*/ 307218 h 614436"/>
              <a:gd name="connsiteX3" fmla="*/ 4787209 w 4787210"/>
              <a:gd name="connsiteY3" fmla="*/ 307218 h 614436"/>
              <a:gd name="connsiteX4" fmla="*/ 4479991 w 4787210"/>
              <a:gd name="connsiteY4" fmla="*/ 614436 h 614436"/>
              <a:gd name="connsiteX5" fmla="*/ 0 w 4787210"/>
              <a:gd name="connsiteY5" fmla="*/ 614435 h 614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87210" h="614436">
                <a:moveTo>
                  <a:pt x="0" y="0"/>
                </a:moveTo>
                <a:lnTo>
                  <a:pt x="4479992" y="0"/>
                </a:lnTo>
                <a:cubicBezTo>
                  <a:pt x="4649664" y="0"/>
                  <a:pt x="4787210" y="137546"/>
                  <a:pt x="4787210" y="307218"/>
                </a:cubicBezTo>
                <a:lnTo>
                  <a:pt x="4787209" y="307218"/>
                </a:lnTo>
                <a:cubicBezTo>
                  <a:pt x="4787209" y="476890"/>
                  <a:pt x="4649663" y="614436"/>
                  <a:pt x="4479991" y="614436"/>
                </a:cubicBezTo>
                <a:lnTo>
                  <a:pt x="0" y="614435"/>
                </a:lnTo>
                <a:close/>
              </a:path>
            </a:pathLst>
          </a:custGeom>
          <a:gradFill flip="none" rotWithShape="1">
            <a:gsLst>
              <a:gs pos="0">
                <a:srgbClr val="4549AC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000">
        <p14:prism dir="u"/>
      </p:transition>
    </mc:Choice>
    <mc:Fallback>
      <p:transition spd="slow" advTm="4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0BF1-9FAC-43FB-AB8F-D4A050488E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48921-D2E0-42E4-BE84-0CAFB64256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200" advTm="4000">
        <p14:prism dir="u"/>
      </p:transition>
    </mc:Choice>
    <mc:Fallback>
      <p:transition spd="slow" advTm="4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3.jpe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notesSlide" Target="../notesSlides/notesSlide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6" Type="http://schemas.openxmlformats.org/officeDocument/2006/relationships/notesSlide" Target="../notesSlides/notesSlide10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31.xml"/><Relationship Id="rId13" Type="http://schemas.openxmlformats.org/officeDocument/2006/relationships/image" Target="../media/image31.png"/><Relationship Id="rId12" Type="http://schemas.openxmlformats.org/officeDocument/2006/relationships/tags" Target="../tags/tag130.xml"/><Relationship Id="rId11" Type="http://schemas.openxmlformats.org/officeDocument/2006/relationships/image" Target="../media/image30.png"/><Relationship Id="rId10" Type="http://schemas.openxmlformats.org/officeDocument/2006/relationships/tags" Target="../tags/tag129.xml"/><Relationship Id="rId1" Type="http://schemas.openxmlformats.org/officeDocument/2006/relationships/tags" Target="../tags/tag12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6" Type="http://schemas.openxmlformats.org/officeDocument/2006/relationships/notesSlide" Target="../notesSlides/notesSlide11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43.xml"/><Relationship Id="rId13" Type="http://schemas.openxmlformats.org/officeDocument/2006/relationships/image" Target="../media/image33.png"/><Relationship Id="rId12" Type="http://schemas.openxmlformats.org/officeDocument/2006/relationships/tags" Target="../tags/tag142.xml"/><Relationship Id="rId11" Type="http://schemas.openxmlformats.org/officeDocument/2006/relationships/image" Target="../media/image32.png"/><Relationship Id="rId10" Type="http://schemas.openxmlformats.org/officeDocument/2006/relationships/tags" Target="../tags/tag141.xml"/><Relationship Id="rId1" Type="http://schemas.openxmlformats.org/officeDocument/2006/relationships/tags" Target="../tags/tag13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6" Type="http://schemas.openxmlformats.org/officeDocument/2006/relationships/notesSlide" Target="../notesSlides/notesSlide12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55.xml"/><Relationship Id="rId13" Type="http://schemas.openxmlformats.org/officeDocument/2006/relationships/image" Target="../media/image35.png"/><Relationship Id="rId12" Type="http://schemas.openxmlformats.org/officeDocument/2006/relationships/tags" Target="../tags/tag154.xml"/><Relationship Id="rId11" Type="http://schemas.openxmlformats.org/officeDocument/2006/relationships/image" Target="../media/image34.png"/><Relationship Id="rId10" Type="http://schemas.openxmlformats.org/officeDocument/2006/relationships/tags" Target="../tags/tag153.xml"/><Relationship Id="rId1" Type="http://schemas.openxmlformats.org/officeDocument/2006/relationships/tags" Target="../tags/tag14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7" Type="http://schemas.openxmlformats.org/officeDocument/2006/relationships/notesSlide" Target="../notesSlides/notesSlide13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68.xml"/><Relationship Id="rId14" Type="http://schemas.openxmlformats.org/officeDocument/2006/relationships/image" Target="../media/image37.png"/><Relationship Id="rId13" Type="http://schemas.openxmlformats.org/officeDocument/2006/relationships/tags" Target="../tags/tag167.xml"/><Relationship Id="rId12" Type="http://schemas.openxmlformats.org/officeDocument/2006/relationships/image" Target="../media/image36.png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tags" Target="../tags/tag15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9" Type="http://schemas.openxmlformats.org/officeDocument/2006/relationships/notesSlide" Target="../notesSlides/notesSlide14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82.xml"/><Relationship Id="rId16" Type="http://schemas.openxmlformats.org/officeDocument/2006/relationships/tags" Target="../tags/tag181.xml"/><Relationship Id="rId15" Type="http://schemas.openxmlformats.org/officeDocument/2006/relationships/image" Target="../media/image40.png"/><Relationship Id="rId14" Type="http://schemas.openxmlformats.org/officeDocument/2006/relationships/tags" Target="../tags/tag180.xml"/><Relationship Id="rId13" Type="http://schemas.openxmlformats.org/officeDocument/2006/relationships/image" Target="../media/image39.png"/><Relationship Id="rId12" Type="http://schemas.openxmlformats.org/officeDocument/2006/relationships/tags" Target="../tags/tag179.xml"/><Relationship Id="rId11" Type="http://schemas.openxmlformats.org/officeDocument/2006/relationships/image" Target="../media/image38.png"/><Relationship Id="rId10" Type="http://schemas.openxmlformats.org/officeDocument/2006/relationships/tags" Target="../tags/tag178.xml"/><Relationship Id="rId1" Type="http://schemas.openxmlformats.org/officeDocument/2006/relationships/tags" Target="../tags/tag169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91.xml"/><Relationship Id="rId8" Type="http://schemas.openxmlformats.org/officeDocument/2006/relationships/tags" Target="../tags/tag190.xml"/><Relationship Id="rId7" Type="http://schemas.openxmlformats.org/officeDocument/2006/relationships/tags" Target="../tags/tag189.xml"/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6" Type="http://schemas.openxmlformats.org/officeDocument/2006/relationships/notesSlide" Target="../notesSlides/notesSlide15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94.xml"/><Relationship Id="rId13" Type="http://schemas.openxmlformats.org/officeDocument/2006/relationships/image" Target="../media/image42.png"/><Relationship Id="rId12" Type="http://schemas.openxmlformats.org/officeDocument/2006/relationships/tags" Target="../tags/tag193.xml"/><Relationship Id="rId11" Type="http://schemas.openxmlformats.org/officeDocument/2006/relationships/image" Target="../media/image41.png"/><Relationship Id="rId10" Type="http://schemas.openxmlformats.org/officeDocument/2006/relationships/tags" Target="../tags/tag192.xml"/><Relationship Id="rId1" Type="http://schemas.openxmlformats.org/officeDocument/2006/relationships/tags" Target="../tags/tag18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03.xml"/><Relationship Id="rId8" Type="http://schemas.openxmlformats.org/officeDocument/2006/relationships/tags" Target="../tags/tag202.xml"/><Relationship Id="rId7" Type="http://schemas.openxmlformats.org/officeDocument/2006/relationships/tags" Target="../tags/tag201.xml"/><Relationship Id="rId6" Type="http://schemas.openxmlformats.org/officeDocument/2006/relationships/tags" Target="../tags/tag200.xml"/><Relationship Id="rId5" Type="http://schemas.openxmlformats.org/officeDocument/2006/relationships/tags" Target="../tags/tag199.xml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6" Type="http://schemas.openxmlformats.org/officeDocument/2006/relationships/notesSlide" Target="../notesSlides/notesSlide16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06.xml"/><Relationship Id="rId13" Type="http://schemas.openxmlformats.org/officeDocument/2006/relationships/image" Target="../media/image44.png"/><Relationship Id="rId12" Type="http://schemas.openxmlformats.org/officeDocument/2006/relationships/tags" Target="../tags/tag205.xml"/><Relationship Id="rId11" Type="http://schemas.openxmlformats.org/officeDocument/2006/relationships/image" Target="../media/image43.png"/><Relationship Id="rId10" Type="http://schemas.openxmlformats.org/officeDocument/2006/relationships/tags" Target="../tags/tag204.xml"/><Relationship Id="rId1" Type="http://schemas.openxmlformats.org/officeDocument/2006/relationships/tags" Target="../tags/tag19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6" Type="http://schemas.openxmlformats.org/officeDocument/2006/relationships/notesSlide" Target="../notesSlides/notesSlide17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18.xml"/><Relationship Id="rId13" Type="http://schemas.openxmlformats.org/officeDocument/2006/relationships/image" Target="../media/image46.png"/><Relationship Id="rId12" Type="http://schemas.openxmlformats.org/officeDocument/2006/relationships/tags" Target="../tags/tag217.xml"/><Relationship Id="rId11" Type="http://schemas.openxmlformats.org/officeDocument/2006/relationships/image" Target="../media/image45.png"/><Relationship Id="rId10" Type="http://schemas.openxmlformats.org/officeDocument/2006/relationships/tags" Target="../tags/tag216.xml"/><Relationship Id="rId1" Type="http://schemas.openxmlformats.org/officeDocument/2006/relationships/tags" Target="../tags/tag20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27.xml"/><Relationship Id="rId8" Type="http://schemas.openxmlformats.org/officeDocument/2006/relationships/tags" Target="../tags/tag226.xml"/><Relationship Id="rId7" Type="http://schemas.openxmlformats.org/officeDocument/2006/relationships/tags" Target="../tags/tag225.xml"/><Relationship Id="rId6" Type="http://schemas.openxmlformats.org/officeDocument/2006/relationships/tags" Target="../tags/tag224.xml"/><Relationship Id="rId5" Type="http://schemas.openxmlformats.org/officeDocument/2006/relationships/tags" Target="../tags/tag223.xml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8" Type="http://schemas.openxmlformats.org/officeDocument/2006/relationships/notesSlide" Target="../notesSlides/notesSlide18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231.xml"/><Relationship Id="rId15" Type="http://schemas.openxmlformats.org/officeDocument/2006/relationships/image" Target="../media/image49.png"/><Relationship Id="rId14" Type="http://schemas.openxmlformats.org/officeDocument/2006/relationships/tags" Target="../tags/tag230.xml"/><Relationship Id="rId13" Type="http://schemas.openxmlformats.org/officeDocument/2006/relationships/image" Target="../media/image48.png"/><Relationship Id="rId12" Type="http://schemas.openxmlformats.org/officeDocument/2006/relationships/tags" Target="../tags/tag229.xml"/><Relationship Id="rId11" Type="http://schemas.openxmlformats.org/officeDocument/2006/relationships/image" Target="../media/image47.png"/><Relationship Id="rId10" Type="http://schemas.openxmlformats.org/officeDocument/2006/relationships/tags" Target="../tags/tag228.xml"/><Relationship Id="rId1" Type="http://schemas.openxmlformats.org/officeDocument/2006/relationships/tags" Target="../tags/tag219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40.xml"/><Relationship Id="rId8" Type="http://schemas.openxmlformats.org/officeDocument/2006/relationships/tags" Target="../tags/tag239.xml"/><Relationship Id="rId7" Type="http://schemas.openxmlformats.org/officeDocument/2006/relationships/tags" Target="../tags/tag238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" Type="http://schemas.openxmlformats.org/officeDocument/2006/relationships/tags" Target="../tags/tag234.xml"/><Relationship Id="rId20" Type="http://schemas.openxmlformats.org/officeDocument/2006/relationships/notesSlide" Target="../notesSlides/notesSlide19.xml"/><Relationship Id="rId2" Type="http://schemas.openxmlformats.org/officeDocument/2006/relationships/tags" Target="../tags/tag233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45.xml"/><Relationship Id="rId17" Type="http://schemas.openxmlformats.org/officeDocument/2006/relationships/image" Target="../media/image53.png"/><Relationship Id="rId16" Type="http://schemas.openxmlformats.org/officeDocument/2006/relationships/tags" Target="../tags/tag244.xml"/><Relationship Id="rId15" Type="http://schemas.openxmlformats.org/officeDocument/2006/relationships/image" Target="../media/image52.png"/><Relationship Id="rId14" Type="http://schemas.openxmlformats.org/officeDocument/2006/relationships/tags" Target="../tags/tag243.xml"/><Relationship Id="rId13" Type="http://schemas.openxmlformats.org/officeDocument/2006/relationships/image" Target="../media/image51.png"/><Relationship Id="rId12" Type="http://schemas.openxmlformats.org/officeDocument/2006/relationships/tags" Target="../tags/tag242.xml"/><Relationship Id="rId11" Type="http://schemas.openxmlformats.org/officeDocument/2006/relationships/image" Target="../media/image50.png"/><Relationship Id="rId10" Type="http://schemas.openxmlformats.org/officeDocument/2006/relationships/tags" Target="../tags/tag241.xml"/><Relationship Id="rId1" Type="http://schemas.openxmlformats.org/officeDocument/2006/relationships/tags" Target="../tags/tag23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0" Type="http://schemas.openxmlformats.org/officeDocument/2006/relationships/notesSlide" Target="../notesSlides/notesSlide2.xml"/><Relationship Id="rId2" Type="http://schemas.openxmlformats.org/officeDocument/2006/relationships/tags" Target="../tags/tag1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26.xml"/><Relationship Id="rId17" Type="http://schemas.openxmlformats.org/officeDocument/2006/relationships/image" Target="../media/image7.png"/><Relationship Id="rId16" Type="http://schemas.openxmlformats.org/officeDocument/2006/relationships/tags" Target="../tags/tag25.xml"/><Relationship Id="rId15" Type="http://schemas.openxmlformats.org/officeDocument/2006/relationships/image" Target="../media/image6.png"/><Relationship Id="rId14" Type="http://schemas.openxmlformats.org/officeDocument/2006/relationships/tags" Target="../tags/tag24.xml"/><Relationship Id="rId13" Type="http://schemas.openxmlformats.org/officeDocument/2006/relationships/image" Target="../media/image5.png"/><Relationship Id="rId12" Type="http://schemas.openxmlformats.org/officeDocument/2006/relationships/tags" Target="../tags/tag23.xml"/><Relationship Id="rId11" Type="http://schemas.openxmlformats.org/officeDocument/2006/relationships/image" Target="../media/image4.png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46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4" Type="http://schemas.openxmlformats.org/officeDocument/2006/relationships/notesSlide" Target="../notesSlides/notesSlide3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42.xml"/><Relationship Id="rId21" Type="http://schemas.openxmlformats.org/officeDocument/2006/relationships/image" Target="../media/image13.png"/><Relationship Id="rId20" Type="http://schemas.openxmlformats.org/officeDocument/2006/relationships/tags" Target="../tags/tag41.xml"/><Relationship Id="rId2" Type="http://schemas.openxmlformats.org/officeDocument/2006/relationships/tags" Target="../tags/tag28.xml"/><Relationship Id="rId19" Type="http://schemas.openxmlformats.org/officeDocument/2006/relationships/image" Target="../media/image12.png"/><Relationship Id="rId18" Type="http://schemas.openxmlformats.org/officeDocument/2006/relationships/tags" Target="../tags/tag40.xml"/><Relationship Id="rId17" Type="http://schemas.openxmlformats.org/officeDocument/2006/relationships/image" Target="../media/image11.png"/><Relationship Id="rId16" Type="http://schemas.openxmlformats.org/officeDocument/2006/relationships/tags" Target="../tags/tag39.xml"/><Relationship Id="rId15" Type="http://schemas.openxmlformats.org/officeDocument/2006/relationships/image" Target="../media/image10.png"/><Relationship Id="rId14" Type="http://schemas.openxmlformats.org/officeDocument/2006/relationships/tags" Target="../tags/tag38.xml"/><Relationship Id="rId13" Type="http://schemas.openxmlformats.org/officeDocument/2006/relationships/image" Target="../media/image9.png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image" Target="../media/image8.png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0" Type="http://schemas.openxmlformats.org/officeDocument/2006/relationships/notesSlide" Target="../notesSlides/notesSlide4.xml"/><Relationship Id="rId2" Type="http://schemas.openxmlformats.org/officeDocument/2006/relationships/tags" Target="../tags/tag44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56.xml"/><Relationship Id="rId17" Type="http://schemas.openxmlformats.org/officeDocument/2006/relationships/image" Target="../media/image17.png"/><Relationship Id="rId16" Type="http://schemas.openxmlformats.org/officeDocument/2006/relationships/tags" Target="../tags/tag55.xml"/><Relationship Id="rId15" Type="http://schemas.openxmlformats.org/officeDocument/2006/relationships/image" Target="../media/image16.png"/><Relationship Id="rId14" Type="http://schemas.openxmlformats.org/officeDocument/2006/relationships/tags" Target="../tags/tag54.xml"/><Relationship Id="rId13" Type="http://schemas.openxmlformats.org/officeDocument/2006/relationships/image" Target="../media/image15.png"/><Relationship Id="rId12" Type="http://schemas.openxmlformats.org/officeDocument/2006/relationships/tags" Target="../tags/tag53.xml"/><Relationship Id="rId11" Type="http://schemas.openxmlformats.org/officeDocument/2006/relationships/image" Target="../media/image14.png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69.xml"/><Relationship Id="rId14" Type="http://schemas.openxmlformats.org/officeDocument/2006/relationships/image" Target="../media/image19.png"/><Relationship Id="rId13" Type="http://schemas.openxmlformats.org/officeDocument/2006/relationships/tags" Target="../tags/tag68.xml"/><Relationship Id="rId12" Type="http://schemas.openxmlformats.org/officeDocument/2006/relationships/image" Target="../media/image18.png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81.xml"/><Relationship Id="rId13" Type="http://schemas.openxmlformats.org/officeDocument/2006/relationships/image" Target="../media/image21.png"/><Relationship Id="rId12" Type="http://schemas.openxmlformats.org/officeDocument/2006/relationships/tags" Target="../tags/tag80.xml"/><Relationship Id="rId11" Type="http://schemas.openxmlformats.org/officeDocument/2006/relationships/image" Target="../media/image20.png"/><Relationship Id="rId10" Type="http://schemas.openxmlformats.org/officeDocument/2006/relationships/tags" Target="../tags/tag79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6" Type="http://schemas.openxmlformats.org/officeDocument/2006/relationships/notesSlide" Target="../notesSlides/notesSlide7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93.xml"/><Relationship Id="rId13" Type="http://schemas.openxmlformats.org/officeDocument/2006/relationships/image" Target="../media/image23.png"/><Relationship Id="rId12" Type="http://schemas.openxmlformats.org/officeDocument/2006/relationships/tags" Target="../tags/tag92.xml"/><Relationship Id="rId11" Type="http://schemas.openxmlformats.org/officeDocument/2006/relationships/image" Target="../media/image22.png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0" Type="http://schemas.openxmlformats.org/officeDocument/2006/relationships/notesSlide" Target="../notesSlides/notesSlide8.xml"/><Relationship Id="rId2" Type="http://schemas.openxmlformats.org/officeDocument/2006/relationships/tags" Target="../tags/tag95.xml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07.xml"/><Relationship Id="rId17" Type="http://schemas.openxmlformats.org/officeDocument/2006/relationships/image" Target="../media/image27.png"/><Relationship Id="rId16" Type="http://schemas.openxmlformats.org/officeDocument/2006/relationships/tags" Target="../tags/tag106.xml"/><Relationship Id="rId15" Type="http://schemas.openxmlformats.org/officeDocument/2006/relationships/image" Target="../media/image26.png"/><Relationship Id="rId14" Type="http://schemas.openxmlformats.org/officeDocument/2006/relationships/tags" Target="../tags/tag105.xml"/><Relationship Id="rId13" Type="http://schemas.openxmlformats.org/officeDocument/2006/relationships/image" Target="../media/image25.png"/><Relationship Id="rId12" Type="http://schemas.openxmlformats.org/officeDocument/2006/relationships/tags" Target="../tags/tag104.xml"/><Relationship Id="rId11" Type="http://schemas.openxmlformats.org/officeDocument/2006/relationships/image" Target="../media/image24.png"/><Relationship Id="rId10" Type="http://schemas.openxmlformats.org/officeDocument/2006/relationships/tags" Target="../tags/tag103.xml"/><Relationship Id="rId1" Type="http://schemas.openxmlformats.org/officeDocument/2006/relationships/tags" Target="../tags/tag9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119.xml"/><Relationship Id="rId13" Type="http://schemas.openxmlformats.org/officeDocument/2006/relationships/image" Target="../media/image29.png"/><Relationship Id="rId12" Type="http://schemas.openxmlformats.org/officeDocument/2006/relationships/tags" Target="../tags/tag118.xml"/><Relationship Id="rId11" Type="http://schemas.openxmlformats.org/officeDocument/2006/relationships/image" Target="../media/image28.png"/><Relationship Id="rId10" Type="http://schemas.openxmlformats.org/officeDocument/2006/relationships/tags" Target="../tags/tag117.xml"/><Relationship Id="rId1" Type="http://schemas.openxmlformats.org/officeDocument/2006/relationships/tags" Target="../tags/tag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2540" y="1422400"/>
            <a:ext cx="12197715" cy="2400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3903986"/>
            <a:ext cx="12192000" cy="2954014"/>
            <a:chOff x="0" y="3903986"/>
            <a:chExt cx="12192000" cy="2954014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" t="47733" r="311" b="16149"/>
            <a:stretch>
              <a:fillRect/>
            </a:stretch>
          </p:blipFill>
          <p:spPr>
            <a:xfrm>
              <a:off x="0" y="3903986"/>
              <a:ext cx="12192000" cy="2954014"/>
            </a:xfrm>
            <a:custGeom>
              <a:avLst/>
              <a:gdLst>
                <a:gd name="connsiteX0" fmla="*/ 6095998 w 12192000"/>
                <a:gd name="connsiteY0" fmla="*/ 0 h 2954014"/>
                <a:gd name="connsiteX1" fmla="*/ 11843363 w 12192000"/>
                <a:gd name="connsiteY1" fmla="*/ 668032 h 2954014"/>
                <a:gd name="connsiteX2" fmla="*/ 12192000 w 12192000"/>
                <a:gd name="connsiteY2" fmla="*/ 775673 h 2954014"/>
                <a:gd name="connsiteX3" fmla="*/ 12192000 w 12192000"/>
                <a:gd name="connsiteY3" fmla="*/ 2954014 h 2954014"/>
                <a:gd name="connsiteX4" fmla="*/ 0 w 12192000"/>
                <a:gd name="connsiteY4" fmla="*/ 2954014 h 2954014"/>
                <a:gd name="connsiteX5" fmla="*/ 0 w 12192000"/>
                <a:gd name="connsiteY5" fmla="*/ 775672 h 2954014"/>
                <a:gd name="connsiteX6" fmla="*/ 348634 w 12192000"/>
                <a:gd name="connsiteY6" fmla="*/ 668032 h 2954014"/>
                <a:gd name="connsiteX7" fmla="*/ 6095998 w 12192000"/>
                <a:gd name="connsiteY7" fmla="*/ 0 h 295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954014">
                  <a:moveTo>
                    <a:pt x="6095998" y="0"/>
                  </a:moveTo>
                  <a:cubicBezTo>
                    <a:pt x="8340484" y="0"/>
                    <a:pt x="10372484" y="255288"/>
                    <a:pt x="11843363" y="668032"/>
                  </a:cubicBezTo>
                  <a:lnTo>
                    <a:pt x="12192000" y="775673"/>
                  </a:lnTo>
                  <a:lnTo>
                    <a:pt x="12192000" y="2954014"/>
                  </a:lnTo>
                  <a:lnTo>
                    <a:pt x="0" y="2954014"/>
                  </a:lnTo>
                  <a:lnTo>
                    <a:pt x="0" y="775672"/>
                  </a:lnTo>
                  <a:lnTo>
                    <a:pt x="348634" y="668032"/>
                  </a:lnTo>
                  <a:cubicBezTo>
                    <a:pt x="1819513" y="255288"/>
                    <a:pt x="3851513" y="0"/>
                    <a:pt x="6095998" y="0"/>
                  </a:cubicBezTo>
                  <a:close/>
                </a:path>
              </a:pathLst>
            </a:custGeom>
          </p:spPr>
        </p:pic>
        <p:sp>
          <p:nvSpPr>
            <p:cNvPr id="11" name="任意多边形: 形状 14"/>
            <p:cNvSpPr/>
            <p:nvPr>
              <p:custDataLst>
                <p:tags r:id="rId5"/>
              </p:custDataLst>
            </p:nvPr>
          </p:nvSpPr>
          <p:spPr>
            <a:xfrm>
              <a:off x="0" y="3903986"/>
              <a:ext cx="12192000" cy="2954014"/>
            </a:xfrm>
            <a:custGeom>
              <a:avLst/>
              <a:gdLst>
                <a:gd name="connsiteX0" fmla="*/ 6095998 w 12192000"/>
                <a:gd name="connsiteY0" fmla="*/ 0 h 2954014"/>
                <a:gd name="connsiteX1" fmla="*/ 11843363 w 12192000"/>
                <a:gd name="connsiteY1" fmla="*/ 668032 h 2954014"/>
                <a:gd name="connsiteX2" fmla="*/ 12192000 w 12192000"/>
                <a:gd name="connsiteY2" fmla="*/ 775673 h 2954014"/>
                <a:gd name="connsiteX3" fmla="*/ 12192000 w 12192000"/>
                <a:gd name="connsiteY3" fmla="*/ 2954014 h 2954014"/>
                <a:gd name="connsiteX4" fmla="*/ 0 w 12192000"/>
                <a:gd name="connsiteY4" fmla="*/ 2954014 h 2954014"/>
                <a:gd name="connsiteX5" fmla="*/ 0 w 12192000"/>
                <a:gd name="connsiteY5" fmla="*/ 775672 h 2954014"/>
                <a:gd name="connsiteX6" fmla="*/ 348634 w 12192000"/>
                <a:gd name="connsiteY6" fmla="*/ 668032 h 2954014"/>
                <a:gd name="connsiteX7" fmla="*/ 6095998 w 12192000"/>
                <a:gd name="connsiteY7" fmla="*/ 0 h 295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954014">
                  <a:moveTo>
                    <a:pt x="6095998" y="0"/>
                  </a:moveTo>
                  <a:cubicBezTo>
                    <a:pt x="8340484" y="0"/>
                    <a:pt x="10372484" y="255288"/>
                    <a:pt x="11843363" y="668032"/>
                  </a:cubicBezTo>
                  <a:lnTo>
                    <a:pt x="12192000" y="775673"/>
                  </a:lnTo>
                  <a:lnTo>
                    <a:pt x="12192000" y="2954014"/>
                  </a:lnTo>
                  <a:lnTo>
                    <a:pt x="0" y="2954014"/>
                  </a:lnTo>
                  <a:lnTo>
                    <a:pt x="0" y="775672"/>
                  </a:lnTo>
                  <a:lnTo>
                    <a:pt x="348634" y="668032"/>
                  </a:lnTo>
                  <a:cubicBezTo>
                    <a:pt x="1819513" y="255288"/>
                    <a:pt x="3851513" y="0"/>
                    <a:pt x="609599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549AC">
                    <a:alpha val="82000"/>
                  </a:srgbClr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6"/>
            </p:custDataLst>
          </p:nvPr>
        </p:nvSpPr>
        <p:spPr>
          <a:xfrm rot="7200000">
            <a:off x="-1698625" y="103187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3" name="矩形: 圆角 27"/>
          <p:cNvSpPr/>
          <p:nvPr>
            <p:custDataLst>
              <p:tags r:id="rId7"/>
            </p:custDataLst>
          </p:nvPr>
        </p:nvSpPr>
        <p:spPr>
          <a:xfrm rot="18000000">
            <a:off x="5540375" y="686435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6" name="矩形: 圆角 31"/>
          <p:cNvSpPr/>
          <p:nvPr>
            <p:custDataLst>
              <p:tags r:id="rId8"/>
            </p:custDataLst>
          </p:nvPr>
        </p:nvSpPr>
        <p:spPr>
          <a:xfrm>
            <a:off x="2859840" y="1422171"/>
            <a:ext cx="6443607" cy="1425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549AC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881120" y="1586230"/>
            <a:ext cx="4476750" cy="12623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抖音商城运营</a:t>
            </a:r>
            <a:endParaRPr lang="zh-CN" altLang="en-US" sz="360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华文细黑" panose="02010600040101010101" charset="-122"/>
                <a:ea typeface="华文细黑" panose="02010600040101010101" charset="-122"/>
                <a:cs typeface="华文细黑" panose="02010600040101010101" charset="-122"/>
              </a:rPr>
              <a:t>-总助数据统计及分析</a:t>
            </a:r>
            <a:endParaRPr lang="zh-CN" altLang="en-US" sz="3600">
              <a:solidFill>
                <a:schemeClr val="bg1"/>
              </a:solidFill>
              <a:latin typeface="华文细黑" panose="02010600040101010101" charset="-122"/>
              <a:ea typeface="华文细黑" panose="02010600040101010101" charset="-122"/>
              <a:cs typeface="华文细黑" panose="02010600040101010101" charset="-122"/>
            </a:endParaRPr>
          </a:p>
        </p:txBody>
      </p:sp>
      <p:sp>
        <p:nvSpPr>
          <p:cNvPr id="23" name="椭圆 22"/>
          <p:cNvSpPr/>
          <p:nvPr>
            <p:custDataLst>
              <p:tags r:id="rId11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4" name="任意多边形: 形状 45"/>
          <p:cNvSpPr/>
          <p:nvPr>
            <p:custDataLst>
              <p:tags r:id="rId12"/>
            </p:custDataLst>
          </p:nvPr>
        </p:nvSpPr>
        <p:spPr>
          <a:xfrm rot="195241" flipH="1">
            <a:off x="5024198" y="676795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</p:spTree>
    <p:custDataLst>
      <p:tags r:id="rId13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691005" y="115125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540375" y="676275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993140"/>
            <a:ext cx="989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方法同上，计算</a:t>
            </a:r>
            <a:r>
              <a:rPr lang="en-US" altLang="zh-CN"/>
              <a:t>APP</a:t>
            </a:r>
            <a:r>
              <a:rPr lang="zh-CN" altLang="en-US"/>
              <a:t>渠道种类和其相应</a:t>
            </a:r>
            <a:r>
              <a:rPr lang="zh-CN" altLang="en-US"/>
              <a:t>占比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6615" y="2394585"/>
            <a:ext cx="831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从中我们可以了解到这些订单总共包含</a:t>
            </a:r>
            <a:r>
              <a:rPr lang="en-US" altLang="zh-CN"/>
              <a:t>20APP</a:t>
            </a:r>
            <a:r>
              <a:rPr lang="zh-CN" altLang="en-US"/>
              <a:t>渠道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48030" y="1383030"/>
            <a:ext cx="8710930" cy="91059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45490" y="2863850"/>
            <a:ext cx="5567045" cy="301942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691005" y="115125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540375" y="676275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993140"/>
            <a:ext cx="989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方法同上，计算流量体裁种类和其相应占比，有因为某些特殊数据，所以需要</a:t>
            </a:r>
            <a:r>
              <a:rPr lang="zh-CN" altLang="en-US"/>
              <a:t>相应处理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1675" y="3081020"/>
            <a:ext cx="831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从中我们可以了解到这些订单总共包含</a:t>
            </a:r>
            <a:r>
              <a:rPr lang="en-US" altLang="zh-CN"/>
              <a:t>4</a:t>
            </a:r>
            <a:r>
              <a:rPr lang="zh-CN" altLang="en-US"/>
              <a:t>种</a:t>
            </a:r>
            <a:r>
              <a:rPr lang="zh-CN" altLang="en-US"/>
              <a:t>流量体裁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01675" y="1367790"/>
            <a:ext cx="8364220" cy="1658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47395" y="3533140"/>
            <a:ext cx="5303520" cy="171894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691005" y="115125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540375" y="676275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5495" y="957580"/>
            <a:ext cx="10584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根据订单状态选出已经完成支付操作的订单数据，将它们合并后再分组求出每种商品的付款订单</a:t>
            </a:r>
            <a:r>
              <a:rPr lang="zh-CN" altLang="en-US"/>
              <a:t>数量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6615" y="2493010"/>
            <a:ext cx="831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从中我们可以了解到这些订单的</a:t>
            </a:r>
            <a:r>
              <a:rPr lang="en-US" altLang="zh-CN"/>
              <a:t>33</a:t>
            </a:r>
            <a:r>
              <a:rPr lang="zh-CN" altLang="en-US"/>
              <a:t>种商品的付款</a:t>
            </a:r>
            <a:r>
              <a:rPr lang="zh-CN" altLang="en-US"/>
              <a:t>订单数量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75030" y="1327785"/>
            <a:ext cx="7869555" cy="97726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905510" y="2876550"/>
            <a:ext cx="4838700" cy="287655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691005" y="115125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539740" y="687705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471805" y="1094105"/>
            <a:ext cx="1068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根据之前的得到的商品详情表</a:t>
            </a:r>
            <a:r>
              <a:rPr lang="en-US" altLang="zh-CN"/>
              <a:t>d1</a:t>
            </a:r>
            <a:r>
              <a:rPr lang="zh-CN" altLang="en-US"/>
              <a:t>和付款订单表</a:t>
            </a:r>
            <a:r>
              <a:rPr lang="en-US" altLang="zh-CN"/>
              <a:t>dr</a:t>
            </a:r>
            <a:r>
              <a:rPr lang="zh-CN" altLang="en-US"/>
              <a:t>的商品</a:t>
            </a:r>
            <a:r>
              <a:rPr lang="en-US" altLang="zh-CN"/>
              <a:t>ID</a:t>
            </a:r>
            <a:r>
              <a:rPr lang="zh-CN" altLang="en-US"/>
              <a:t>进行合并，求出成功销售数量前十的商品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7380" y="1506855"/>
            <a:ext cx="9191625" cy="48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27380" y="2668270"/>
            <a:ext cx="9505950" cy="2886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6425" y="2135505"/>
            <a:ext cx="9846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得到数据并根据付款订单数量按大到小进行</a:t>
            </a:r>
            <a:r>
              <a:rPr lang="zh-CN" altLang="en-US"/>
              <a:t>排序</a:t>
            </a:r>
            <a:endParaRPr lang="zh-CN" altLang="en-US"/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6"/>
            </p:custDataLst>
          </p:nvPr>
        </p:nvSpPr>
        <p:spPr>
          <a:xfrm rot="18000000">
            <a:off x="5540375" y="687070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8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9"/>
            </p:custDataLst>
          </p:nvPr>
        </p:nvSpPr>
        <p:spPr>
          <a:xfrm>
            <a:off x="471805" y="1094105"/>
            <a:ext cx="1068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方法同上，求出</a:t>
            </a:r>
            <a:r>
              <a:rPr lang="zh-CN" altLang="en-US"/>
              <a:t>未成功销售数量前十的商品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18160" y="1499870"/>
            <a:ext cx="9410700" cy="7905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18795" y="2889250"/>
            <a:ext cx="3325495" cy="28530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164965" y="2889250"/>
            <a:ext cx="7359015" cy="2876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71805" y="2433320"/>
            <a:ext cx="362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得到各商品的失败订单</a:t>
            </a:r>
            <a:r>
              <a:rPr lang="zh-CN" altLang="en-US"/>
              <a:t>数量</a:t>
            </a:r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4164965" y="2407285"/>
            <a:ext cx="9846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</a:t>
            </a:r>
            <a:r>
              <a:rPr lang="zh-CN" altLang="en-US"/>
              <a:t>信息并根据订单数量按大到小进行</a:t>
            </a:r>
            <a:r>
              <a:rPr lang="zh-CN" altLang="en-US"/>
              <a:t>排序</a:t>
            </a:r>
            <a:endParaRPr lang="zh-CN" altLang="en-US"/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691005" y="115125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540375" y="687070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0105" y="967105"/>
            <a:ext cx="9798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根据售后状态选取出成功退款的数据，并根据商品</a:t>
            </a:r>
            <a:r>
              <a:rPr lang="en-US" altLang="zh-CN"/>
              <a:t>ID</a:t>
            </a:r>
            <a:r>
              <a:rPr lang="zh-CN" altLang="en-US"/>
              <a:t>分类计算退款的商品</a:t>
            </a:r>
            <a:r>
              <a:rPr lang="zh-CN" altLang="en-US"/>
              <a:t>数量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40105" y="1353185"/>
            <a:ext cx="7000875" cy="7048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40105" y="2639060"/>
            <a:ext cx="4676775" cy="29622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11225" y="2157730"/>
            <a:ext cx="847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得到被要求退货的</a:t>
            </a:r>
            <a:r>
              <a:rPr lang="en-US" altLang="zh-CN"/>
              <a:t>22</a:t>
            </a:r>
            <a:r>
              <a:rPr lang="zh-CN" altLang="en-US"/>
              <a:t>种商品种类和退货</a:t>
            </a:r>
            <a:r>
              <a:rPr lang="zh-CN" altLang="en-US"/>
              <a:t>数量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691005" y="115125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540375" y="687070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355" y="967105"/>
            <a:ext cx="9798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得到被退款的各商品的信息，求出每款商品的退货</a:t>
            </a:r>
            <a:r>
              <a:rPr lang="zh-CN" altLang="en-US"/>
              <a:t>金额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75005" y="1335405"/>
            <a:ext cx="7400925" cy="1240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5005" y="2913380"/>
            <a:ext cx="9886950" cy="282892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691005" y="115125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540375" y="687070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99415" y="989965"/>
            <a:ext cx="1116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根据需求找出成功支付的订单数据，即订单提交时间和支付时间都不</a:t>
            </a:r>
            <a:r>
              <a:rPr lang="zh-CN" altLang="en-US"/>
              <a:t>为空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03860" y="1383665"/>
            <a:ext cx="7065010" cy="6432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03860" y="2557145"/>
            <a:ext cx="9639300" cy="29813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07695" y="2094230"/>
            <a:ext cx="786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共得到</a:t>
            </a:r>
            <a:r>
              <a:rPr lang="en-US" altLang="zh-CN"/>
              <a:t>120604</a:t>
            </a:r>
            <a:r>
              <a:rPr lang="zh-CN" altLang="en-US"/>
              <a:t>条符合</a:t>
            </a:r>
            <a:r>
              <a:rPr lang="zh-CN" altLang="en-US"/>
              <a:t>要求的数据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691005" y="115125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349875" y="860425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2320" y="3111500"/>
            <a:ext cx="786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需要对这两列的数据类型进行</a:t>
            </a:r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3255" y="1129665"/>
            <a:ext cx="9001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因为未处理前的订单提交时间列和支付完成时间列都是字符</a:t>
            </a:r>
            <a:r>
              <a:rPr lang="zh-CN" altLang="en-US"/>
              <a:t>串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82320" y="1497965"/>
            <a:ext cx="4972050" cy="15525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95020" y="3518535"/>
            <a:ext cx="6357620" cy="7334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95020" y="4359910"/>
            <a:ext cx="4981575" cy="1876425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690370" y="115125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349875" y="860425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3255" y="2799080"/>
            <a:ext cx="7869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根据时间间隔求出相同时间间隔的</a:t>
            </a:r>
            <a:r>
              <a:rPr lang="zh-CN" altLang="en-US"/>
              <a:t>次数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3255" y="1129665"/>
            <a:ext cx="9001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使用转化好的数据求出支付完成时间和订单提交时间的</a:t>
            </a:r>
            <a:r>
              <a:rPr lang="zh-CN" altLang="en-US"/>
              <a:t>时间间隔差值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90245" y="1442720"/>
            <a:ext cx="5391150" cy="4622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475730" y="1442720"/>
            <a:ext cx="4362450" cy="19824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90245" y="3200400"/>
            <a:ext cx="5838825" cy="4953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87400" y="3832860"/>
            <a:ext cx="5181600" cy="257937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750695" y="1043940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540375" y="686435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0320" y="471805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4890213" y="51487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74625" y="740410"/>
            <a:ext cx="3873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预处理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77190" y="1440180"/>
            <a:ext cx="7162800" cy="6381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28625" y="1129030"/>
            <a:ext cx="602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读取</a:t>
            </a:r>
            <a:r>
              <a:rPr lang="en-US" altLang="zh-CN"/>
              <a:t>’</a:t>
            </a:r>
            <a:r>
              <a:rPr lang="zh-CN" altLang="en-US"/>
              <a:t>上月订单数据</a:t>
            </a:r>
            <a:r>
              <a:rPr lang="en-US" altLang="zh-CN"/>
              <a:t>.csv’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77190" y="2489835"/>
            <a:ext cx="8953500" cy="86677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449580" y="2078990"/>
            <a:ext cx="5450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</a:t>
            </a:r>
            <a:r>
              <a:rPr lang="en-US" altLang="zh-CN"/>
              <a:t>90039</a:t>
            </a:r>
            <a:r>
              <a:rPr lang="zh-CN" altLang="en-US"/>
              <a:t>条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49580" y="3945890"/>
            <a:ext cx="7172325" cy="45720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81965" y="3523615"/>
            <a:ext cx="5631815" cy="458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读取</a:t>
            </a:r>
            <a:r>
              <a:rPr lang="en-US" altLang="zh-CN"/>
              <a:t>’</a:t>
            </a:r>
            <a:r>
              <a:rPr lang="zh-CN" altLang="en-US"/>
              <a:t>上半月订单数据</a:t>
            </a:r>
            <a:r>
              <a:rPr lang="en-US" altLang="zh-CN"/>
              <a:t>.csv’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30225" y="4544695"/>
            <a:ext cx="5857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</a:t>
            </a:r>
            <a:r>
              <a:rPr lang="en-US" altLang="zh-CN"/>
              <a:t>33668</a:t>
            </a:r>
            <a:r>
              <a:rPr lang="zh-CN" altLang="en-US"/>
              <a:t>条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77190" y="5054600"/>
            <a:ext cx="8696325" cy="74295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 descr="51PPT模板网，幻灯片演示模板及素材免费下载！&#10;51PPT模板网 唯一访问网址：www.51pptmoban.com"/>
          <p:cNvGrpSpPr/>
          <p:nvPr/>
        </p:nvGrpSpPr>
        <p:grpSpPr>
          <a:xfrm>
            <a:off x="0" y="3903986"/>
            <a:ext cx="12192000" cy="2954014"/>
            <a:chOff x="0" y="3903986"/>
            <a:chExt cx="12192000" cy="2954014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" t="47733" r="311" b="16149"/>
            <a:stretch>
              <a:fillRect/>
            </a:stretch>
          </p:blipFill>
          <p:spPr>
            <a:xfrm>
              <a:off x="0" y="3903986"/>
              <a:ext cx="12192000" cy="2954014"/>
            </a:xfrm>
            <a:custGeom>
              <a:avLst/>
              <a:gdLst>
                <a:gd name="connsiteX0" fmla="*/ 6095998 w 12192000"/>
                <a:gd name="connsiteY0" fmla="*/ 0 h 2954014"/>
                <a:gd name="connsiteX1" fmla="*/ 11843363 w 12192000"/>
                <a:gd name="connsiteY1" fmla="*/ 668032 h 2954014"/>
                <a:gd name="connsiteX2" fmla="*/ 12192000 w 12192000"/>
                <a:gd name="connsiteY2" fmla="*/ 775673 h 2954014"/>
                <a:gd name="connsiteX3" fmla="*/ 12192000 w 12192000"/>
                <a:gd name="connsiteY3" fmla="*/ 2954014 h 2954014"/>
                <a:gd name="connsiteX4" fmla="*/ 0 w 12192000"/>
                <a:gd name="connsiteY4" fmla="*/ 2954014 h 2954014"/>
                <a:gd name="connsiteX5" fmla="*/ 0 w 12192000"/>
                <a:gd name="connsiteY5" fmla="*/ 775672 h 2954014"/>
                <a:gd name="connsiteX6" fmla="*/ 348634 w 12192000"/>
                <a:gd name="connsiteY6" fmla="*/ 668032 h 2954014"/>
                <a:gd name="connsiteX7" fmla="*/ 6095998 w 12192000"/>
                <a:gd name="connsiteY7" fmla="*/ 0 h 295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954014">
                  <a:moveTo>
                    <a:pt x="6095998" y="0"/>
                  </a:moveTo>
                  <a:cubicBezTo>
                    <a:pt x="8340484" y="0"/>
                    <a:pt x="10372484" y="255288"/>
                    <a:pt x="11843363" y="668032"/>
                  </a:cubicBezTo>
                  <a:lnTo>
                    <a:pt x="12192000" y="775673"/>
                  </a:lnTo>
                  <a:lnTo>
                    <a:pt x="12192000" y="2954014"/>
                  </a:lnTo>
                  <a:lnTo>
                    <a:pt x="0" y="2954014"/>
                  </a:lnTo>
                  <a:lnTo>
                    <a:pt x="0" y="775672"/>
                  </a:lnTo>
                  <a:lnTo>
                    <a:pt x="348634" y="668032"/>
                  </a:lnTo>
                  <a:cubicBezTo>
                    <a:pt x="1819513" y="255288"/>
                    <a:pt x="3851513" y="0"/>
                    <a:pt x="6095998" y="0"/>
                  </a:cubicBezTo>
                  <a:close/>
                </a:path>
              </a:pathLst>
            </a:custGeom>
          </p:spPr>
        </p:pic>
        <p:sp>
          <p:nvSpPr>
            <p:cNvPr id="15" name="任意多边形: 形状 14"/>
            <p:cNvSpPr/>
            <p:nvPr/>
          </p:nvSpPr>
          <p:spPr>
            <a:xfrm>
              <a:off x="0" y="3903986"/>
              <a:ext cx="12192000" cy="2954014"/>
            </a:xfrm>
            <a:custGeom>
              <a:avLst/>
              <a:gdLst>
                <a:gd name="connsiteX0" fmla="*/ 6095998 w 12192000"/>
                <a:gd name="connsiteY0" fmla="*/ 0 h 2954014"/>
                <a:gd name="connsiteX1" fmla="*/ 11843363 w 12192000"/>
                <a:gd name="connsiteY1" fmla="*/ 668032 h 2954014"/>
                <a:gd name="connsiteX2" fmla="*/ 12192000 w 12192000"/>
                <a:gd name="connsiteY2" fmla="*/ 775673 h 2954014"/>
                <a:gd name="connsiteX3" fmla="*/ 12192000 w 12192000"/>
                <a:gd name="connsiteY3" fmla="*/ 2954014 h 2954014"/>
                <a:gd name="connsiteX4" fmla="*/ 0 w 12192000"/>
                <a:gd name="connsiteY4" fmla="*/ 2954014 h 2954014"/>
                <a:gd name="connsiteX5" fmla="*/ 0 w 12192000"/>
                <a:gd name="connsiteY5" fmla="*/ 775672 h 2954014"/>
                <a:gd name="connsiteX6" fmla="*/ 348634 w 12192000"/>
                <a:gd name="connsiteY6" fmla="*/ 668032 h 2954014"/>
                <a:gd name="connsiteX7" fmla="*/ 6095998 w 12192000"/>
                <a:gd name="connsiteY7" fmla="*/ 0 h 2954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2954014">
                  <a:moveTo>
                    <a:pt x="6095998" y="0"/>
                  </a:moveTo>
                  <a:cubicBezTo>
                    <a:pt x="8340484" y="0"/>
                    <a:pt x="10372484" y="255288"/>
                    <a:pt x="11843363" y="668032"/>
                  </a:cubicBezTo>
                  <a:lnTo>
                    <a:pt x="12192000" y="775673"/>
                  </a:lnTo>
                  <a:lnTo>
                    <a:pt x="12192000" y="2954014"/>
                  </a:lnTo>
                  <a:lnTo>
                    <a:pt x="0" y="2954014"/>
                  </a:lnTo>
                  <a:lnTo>
                    <a:pt x="0" y="775672"/>
                  </a:lnTo>
                  <a:lnTo>
                    <a:pt x="348634" y="668032"/>
                  </a:lnTo>
                  <a:cubicBezTo>
                    <a:pt x="1819513" y="255288"/>
                    <a:pt x="3851513" y="0"/>
                    <a:pt x="609599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4549AC">
                    <a:alpha val="82000"/>
                  </a:srgbClr>
                </a:gs>
                <a:gs pos="100000">
                  <a:srgbClr val="7030A0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</a:endParaRPr>
            </a:p>
          </p:txBody>
        </p:sp>
      </p:grpSp>
      <p:sp>
        <p:nvSpPr>
          <p:cNvPr id="28" name="矩形: 圆角 27"/>
          <p:cNvSpPr/>
          <p:nvPr/>
        </p:nvSpPr>
        <p:spPr>
          <a:xfrm rot="18000000">
            <a:off x="4962567" y="-313903"/>
            <a:ext cx="10048193" cy="5138487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1" name="矩形: 圆角 30"/>
          <p:cNvSpPr/>
          <p:nvPr/>
        </p:nvSpPr>
        <p:spPr>
          <a:xfrm rot="7200000">
            <a:off x="-4778375" y="946785"/>
            <a:ext cx="1524444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2" name="矩形: 圆角 31"/>
          <p:cNvSpPr/>
          <p:nvPr/>
        </p:nvSpPr>
        <p:spPr>
          <a:xfrm>
            <a:off x="2874195" y="1164931"/>
            <a:ext cx="6443607" cy="142582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4549AC"/>
              </a:gs>
              <a:gs pos="100000">
                <a:srgbClr val="7030A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005067" y="1462343"/>
            <a:ext cx="21531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谢谢观看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883622" y="3430953"/>
            <a:ext cx="390906" cy="390906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640522" y="212938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5" name="任意多边形: 形状 44"/>
          <p:cNvSpPr/>
          <p:nvPr/>
        </p:nvSpPr>
        <p:spPr>
          <a:xfrm>
            <a:off x="0" y="4068882"/>
            <a:ext cx="10932205" cy="1685082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46" name="任意多边形: 形状 45"/>
          <p:cNvSpPr/>
          <p:nvPr/>
        </p:nvSpPr>
        <p:spPr>
          <a:xfrm rot="195241" flipH="1">
            <a:off x="6240858" y="463475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4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5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6"/>
            </p:custDataLst>
          </p:nvPr>
        </p:nvSpPr>
        <p:spPr>
          <a:xfrm rot="18000000">
            <a:off x="5540375" y="686435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25400" y="574675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7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8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7990" y="7664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读取</a:t>
            </a:r>
            <a:r>
              <a:rPr lang="en-US" altLang="zh-CN"/>
              <a:t>’</a:t>
            </a:r>
            <a:r>
              <a:rPr lang="zh-CN" altLang="en-US"/>
              <a:t>近</a:t>
            </a:r>
            <a:r>
              <a:rPr lang="en-US" altLang="zh-CN"/>
              <a:t>7</a:t>
            </a:r>
            <a:r>
              <a:rPr lang="zh-CN" altLang="en-US"/>
              <a:t>天订单数据</a:t>
            </a:r>
            <a:r>
              <a:rPr lang="en-US" altLang="zh-CN"/>
              <a:t>.csv</a:t>
            </a:r>
            <a:r>
              <a:rPr lang="zh-CN" altLang="en-US"/>
              <a:t>文件</a:t>
            </a:r>
            <a:r>
              <a:rPr lang="en-US" altLang="zh-CN"/>
              <a:t>’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99720" y="1200150"/>
            <a:ext cx="5781675" cy="3905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4820" y="1656080"/>
            <a:ext cx="3881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</a:t>
            </a:r>
            <a:r>
              <a:rPr lang="en-US" altLang="zh-CN"/>
              <a:t>17074</a:t>
            </a:r>
            <a:r>
              <a:rPr lang="zh-CN" altLang="en-US"/>
              <a:t>条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20" name="矩形: 圆角 30" descr="51PPT模板网，幻灯片演示模板及素材免费下载！&#10;51PPT模板网 唯一访问网址：www.51pptmoban.com"/>
          <p:cNvSpPr/>
          <p:nvPr>
            <p:custDataLst>
              <p:tags r:id="rId11"/>
            </p:custDataLst>
          </p:nvPr>
        </p:nvSpPr>
        <p:spPr>
          <a:xfrm rot="7200000">
            <a:off x="-1084580" y="1960880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7165" y="2025015"/>
            <a:ext cx="7877175" cy="7334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27990" y="3331845"/>
            <a:ext cx="3924300" cy="35242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427990" y="2866390"/>
            <a:ext cx="5155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lmonth,month,week</a:t>
            </a:r>
            <a:r>
              <a:rPr lang="zh-CN" altLang="en-US"/>
              <a:t>三个列表</a:t>
            </a:r>
            <a:r>
              <a:rPr lang="zh-CN" altLang="en-US"/>
              <a:t>连接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332105" y="3782060"/>
            <a:ext cx="6486525" cy="7524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579120" y="4747895"/>
            <a:ext cx="977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处理前：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4820" y="5632450"/>
            <a:ext cx="1214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处理后：</a:t>
            </a:r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584960" y="4632325"/>
            <a:ext cx="10020300" cy="55245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1584960" y="5388610"/>
            <a:ext cx="9563100" cy="678815"/>
          </a:xfrm>
          <a:prstGeom prst="rect">
            <a:avLst/>
          </a:prstGeom>
        </p:spPr>
      </p:pic>
    </p:spTree>
    <p:custDataLst>
      <p:tags r:id="rId22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750695" y="1151255"/>
            <a:ext cx="8834755" cy="5138420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540375" y="686435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9880" y="925195"/>
            <a:ext cx="5691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通过去重获得各商品的详细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53415" y="1607820"/>
            <a:ext cx="5419725" cy="3143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3415" y="1239520"/>
            <a:ext cx="7784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数据包括</a:t>
            </a:r>
            <a:r>
              <a:rPr lang="en-US" altLang="zh-CN"/>
              <a:t>’</a:t>
            </a:r>
            <a:r>
              <a:rPr lang="zh-CN" altLang="en-US"/>
              <a:t>商品</a:t>
            </a:r>
            <a:r>
              <a:rPr lang="en-US" altLang="zh-CN"/>
              <a:t>ID’,’</a:t>
            </a:r>
            <a:r>
              <a:rPr lang="zh-CN" altLang="en-US"/>
              <a:t>选购商品</a:t>
            </a:r>
            <a:r>
              <a:rPr lang="en-US" altLang="zh-CN"/>
              <a:t>’</a:t>
            </a:r>
            <a:r>
              <a:rPr lang="zh-CN" altLang="en-US"/>
              <a:t>，</a:t>
            </a:r>
            <a:r>
              <a:rPr lang="en-US" altLang="zh-CN"/>
              <a:t>’</a:t>
            </a:r>
            <a:r>
              <a:rPr lang="zh-CN" altLang="en-US"/>
              <a:t>商品单价</a:t>
            </a:r>
            <a:r>
              <a:rPr lang="en-US" altLang="zh-CN"/>
              <a:t>’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79755" y="2236470"/>
            <a:ext cx="7562850" cy="1400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53415" y="1918970"/>
            <a:ext cx="6309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总计存在</a:t>
            </a:r>
            <a:r>
              <a:rPr lang="en-US" altLang="zh-CN"/>
              <a:t>33</a:t>
            </a:r>
            <a:r>
              <a:rPr lang="zh-CN" altLang="en-US"/>
              <a:t>中</a:t>
            </a:r>
            <a:r>
              <a:rPr lang="zh-CN" altLang="en-US"/>
              <a:t>商品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9755" y="3739515"/>
            <a:ext cx="6917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根据商品</a:t>
            </a:r>
            <a:r>
              <a:rPr lang="en-US" altLang="zh-CN"/>
              <a:t>ID</a:t>
            </a:r>
            <a:r>
              <a:rPr lang="zh-CN" altLang="en-US"/>
              <a:t>进行分组，计算出每种商品的下单购买的商品数</a:t>
            </a:r>
            <a:r>
              <a:rPr lang="zh-CN" altLang="en-US"/>
              <a:t>量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53415" y="4082415"/>
            <a:ext cx="5353050" cy="33528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53415" y="4488815"/>
            <a:ext cx="3743325" cy="1800225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691005" y="115125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solidFill>
              <a:schemeClr val="bg1">
                <a:lumMod val="95000"/>
              </a:schemeClr>
            </a:solidFill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540375" y="687070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471805" y="925195"/>
            <a:ext cx="10680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根据之前的得到的商品详情表</a:t>
            </a:r>
            <a:r>
              <a:rPr lang="en-US" altLang="zh-CN"/>
              <a:t>d1</a:t>
            </a:r>
            <a:r>
              <a:rPr lang="zh-CN" altLang="en-US"/>
              <a:t>和下单次数表</a:t>
            </a:r>
            <a:r>
              <a:rPr lang="en-US" altLang="zh-CN"/>
              <a:t>d2</a:t>
            </a:r>
            <a:r>
              <a:rPr lang="zh-CN" altLang="en-US"/>
              <a:t>的商品</a:t>
            </a:r>
            <a:r>
              <a:rPr lang="en-US" altLang="zh-CN"/>
              <a:t>ID</a:t>
            </a:r>
            <a:r>
              <a:rPr lang="zh-CN" altLang="en-US"/>
              <a:t>进行合并，求出每种商品对应的</a:t>
            </a:r>
            <a:r>
              <a:rPr lang="zh-CN" altLang="en-US"/>
              <a:t>预计销售</a:t>
            </a:r>
            <a:r>
              <a:rPr lang="zh-CN" altLang="en-US"/>
              <a:t>总额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61340" y="1964055"/>
            <a:ext cx="904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得到</a:t>
            </a:r>
            <a:r>
              <a:rPr lang="en-US" altLang="zh-CN"/>
              <a:t>33</a:t>
            </a:r>
            <a:r>
              <a:rPr lang="zh-CN" altLang="en-US"/>
              <a:t>种商品的详细</a:t>
            </a:r>
            <a:r>
              <a:rPr lang="zh-CN" altLang="en-US"/>
              <a:t>预计销售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48335" y="1322705"/>
            <a:ext cx="6184900" cy="56705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61340" y="2332990"/>
            <a:ext cx="10382250" cy="271462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799590" y="1389380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8403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540375" y="687070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9420" y="997585"/>
            <a:ext cx="996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但是因为我们得到的表都是动态的总体订单数据，所以订单</a:t>
            </a:r>
            <a:r>
              <a:rPr lang="zh-CN" altLang="en-US"/>
              <a:t>其实可以分为多种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5480" y="1378585"/>
            <a:ext cx="8477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我们根据列表中的订单状态类进行分组，计算</a:t>
            </a:r>
            <a:r>
              <a:rPr lang="zh-CN" altLang="en-US"/>
              <a:t>每种状态的</a:t>
            </a:r>
            <a:r>
              <a:rPr lang="zh-CN" altLang="en-US"/>
              <a:t>订单数量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65480" y="2653030"/>
            <a:ext cx="4345940" cy="1733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665480" y="4543425"/>
            <a:ext cx="8477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因为其中已关闭的订单</a:t>
            </a:r>
            <a:r>
              <a:rPr lang="zh-CN" altLang="en-US"/>
              <a:t>状态表示未能及时支付或被要求退款的订单，所以这部分的订单无法计入我们的销售总额中，我们需要对其</a:t>
            </a:r>
            <a:r>
              <a:rPr lang="zh-CN" altLang="en-US"/>
              <a:t>再次处理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65480" y="2226945"/>
            <a:ext cx="9298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从中我们可以了解到共有</a:t>
            </a:r>
            <a:r>
              <a:rPr lang="en-US" altLang="zh-CN"/>
              <a:t>5</a:t>
            </a:r>
            <a:r>
              <a:rPr lang="zh-CN" altLang="en-US"/>
              <a:t>种订单</a:t>
            </a:r>
            <a:r>
              <a:rPr lang="zh-CN" altLang="en-US"/>
              <a:t>状态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00735" y="1759585"/>
            <a:ext cx="5829300" cy="40957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698625" y="115125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250815" y="687070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4045" y="1049655"/>
            <a:ext cx="8382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根据商品</a:t>
            </a:r>
            <a:r>
              <a:rPr lang="en-US" altLang="zh-CN"/>
              <a:t>ID</a:t>
            </a:r>
            <a:r>
              <a:rPr lang="zh-CN" altLang="en-US"/>
              <a:t>分类，求出其总订单和有效订单，在计算有效订单的</a:t>
            </a:r>
            <a:r>
              <a:rPr lang="zh-CN" altLang="en-US"/>
              <a:t>占比率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45490" y="2668905"/>
            <a:ext cx="10417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然后求出</a:t>
            </a:r>
            <a:r>
              <a:rPr lang="en-US" altLang="zh-CN"/>
              <a:t>33</a:t>
            </a:r>
            <a:r>
              <a:rPr lang="zh-CN" altLang="en-US"/>
              <a:t>种商品的</a:t>
            </a:r>
            <a:r>
              <a:rPr lang="zh-CN" altLang="en-US"/>
              <a:t>订单数据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45490" y="1455420"/>
            <a:ext cx="9705975" cy="116332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44855" y="2999740"/>
            <a:ext cx="7693025" cy="306324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691005" y="115125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540375" y="687070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485" y="1037590"/>
            <a:ext cx="920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选取出订单状态符合要求的数据，在计算这些订单中每种商品的</a:t>
            </a:r>
            <a:r>
              <a:rPr lang="zh-CN" altLang="en-US"/>
              <a:t>购买数量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90880" y="1395730"/>
            <a:ext cx="5657850" cy="5334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593205" y="1515110"/>
            <a:ext cx="3743325" cy="17811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90880" y="2425700"/>
            <a:ext cx="572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再跟已经分类好的商品信息表</a:t>
            </a:r>
            <a:r>
              <a:rPr lang="en-US" altLang="zh-CN"/>
              <a:t>d1</a:t>
            </a:r>
            <a:r>
              <a:rPr lang="zh-CN" altLang="en-US"/>
              <a:t>合并，计算出销售</a:t>
            </a:r>
            <a:r>
              <a:rPr lang="zh-CN" altLang="en-US"/>
              <a:t>总额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703580" y="2816860"/>
            <a:ext cx="5410200" cy="5810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03580" y="3529965"/>
            <a:ext cx="9563100" cy="268605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543057" y="1462343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得意黑" pitchFamily="2" charset="-122"/>
                <a:ea typeface="得意黑" pitchFamily="2" charset="-122"/>
                <a:cs typeface="+mn-ea"/>
                <a:sym typeface="+mn-lt"/>
              </a:rPr>
              <a:t>抖音商城运营周报</a:t>
            </a:r>
            <a:endParaRPr lang="zh-CN" altLang="en-US" sz="4800" dirty="0">
              <a:solidFill>
                <a:schemeClr val="bg1"/>
              </a:solidFill>
              <a:latin typeface="得意黑" pitchFamily="2" charset="-122"/>
              <a:ea typeface="得意黑" pitchFamily="2" charset="-122"/>
              <a:cs typeface="+mn-ea"/>
              <a:sym typeface="+mn-lt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80995" y="5615014"/>
            <a:ext cx="4430006" cy="342544"/>
            <a:chOff x="4289813" y="5868701"/>
            <a:chExt cx="2391457" cy="342544"/>
          </a:xfrm>
        </p:grpSpPr>
        <p:sp>
          <p:nvSpPr>
            <p:cNvPr id="30" name="文本框 29"/>
            <p:cNvSpPr txBox="1"/>
            <p:nvPr/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8869" y="4632176"/>
            <a:ext cx="369486" cy="374841"/>
            <a:chOff x="6016112" y="4582726"/>
            <a:chExt cx="369486" cy="374841"/>
          </a:xfrm>
          <a:solidFill>
            <a:schemeClr val="bg1"/>
          </a:solidFill>
        </p:grpSpPr>
        <p:sp>
          <p:nvSpPr>
            <p:cNvPr id="55" name="任意多边形: 形状 54"/>
            <p:cNvSpPr/>
            <p:nvPr/>
          </p:nvSpPr>
          <p:spPr>
            <a:xfrm>
              <a:off x="6016112" y="4582726"/>
              <a:ext cx="369486" cy="374841"/>
            </a:xfrm>
            <a:custGeom>
              <a:avLst/>
              <a:gdLst>
                <a:gd name="connsiteX0" fmla="*/ 337357 w 369486"/>
                <a:gd name="connsiteY0" fmla="*/ 342712 h 374841"/>
                <a:gd name="connsiteX1" fmla="*/ 0 w 369486"/>
                <a:gd name="connsiteY1" fmla="*/ 342712 h 374841"/>
                <a:gd name="connsiteX2" fmla="*/ 0 w 369486"/>
                <a:gd name="connsiteY2" fmla="*/ 374841 h 374841"/>
                <a:gd name="connsiteX3" fmla="*/ 369486 w 369486"/>
                <a:gd name="connsiteY3" fmla="*/ 374841 h 374841"/>
                <a:gd name="connsiteX4" fmla="*/ 369486 w 369486"/>
                <a:gd name="connsiteY4" fmla="*/ 0 h 374841"/>
                <a:gd name="connsiteX5" fmla="*/ 337357 w 369486"/>
                <a:gd name="connsiteY5" fmla="*/ 0 h 374841"/>
                <a:gd name="connsiteX6" fmla="*/ 337357 w 369486"/>
                <a:gd name="connsiteY6" fmla="*/ 342712 h 374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9486" h="374841">
                  <a:moveTo>
                    <a:pt x="337357" y="342712"/>
                  </a:moveTo>
                  <a:lnTo>
                    <a:pt x="0" y="342712"/>
                  </a:lnTo>
                  <a:lnTo>
                    <a:pt x="0" y="374841"/>
                  </a:lnTo>
                  <a:lnTo>
                    <a:pt x="369486" y="374841"/>
                  </a:lnTo>
                  <a:lnTo>
                    <a:pt x="369486" y="0"/>
                  </a:lnTo>
                  <a:lnTo>
                    <a:pt x="337357" y="0"/>
                  </a:lnTo>
                  <a:lnTo>
                    <a:pt x="337357" y="34271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6016112" y="4582726"/>
              <a:ext cx="80323" cy="310582"/>
            </a:xfrm>
            <a:custGeom>
              <a:avLst/>
              <a:gdLst>
                <a:gd name="connsiteX0" fmla="*/ 0 w 80323"/>
                <a:gd name="connsiteY0" fmla="*/ 0 h 310582"/>
                <a:gd name="connsiteX1" fmla="*/ 80323 w 80323"/>
                <a:gd name="connsiteY1" fmla="*/ 0 h 310582"/>
                <a:gd name="connsiteX2" fmla="*/ 80323 w 80323"/>
                <a:gd name="connsiteY2" fmla="*/ 310583 h 310582"/>
                <a:gd name="connsiteX3" fmla="*/ 0 w 80323"/>
                <a:gd name="connsiteY3" fmla="*/ 310583 h 31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310582">
                  <a:moveTo>
                    <a:pt x="0" y="0"/>
                  </a:moveTo>
                  <a:lnTo>
                    <a:pt x="80323" y="0"/>
                  </a:lnTo>
                  <a:lnTo>
                    <a:pt x="80323" y="310583"/>
                  </a:lnTo>
                  <a:lnTo>
                    <a:pt x="0" y="310583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6128564" y="4689823"/>
              <a:ext cx="80323" cy="203485"/>
            </a:xfrm>
            <a:custGeom>
              <a:avLst/>
              <a:gdLst>
                <a:gd name="connsiteX0" fmla="*/ 0 w 80323"/>
                <a:gd name="connsiteY0" fmla="*/ 0 h 203485"/>
                <a:gd name="connsiteX1" fmla="*/ 80323 w 80323"/>
                <a:gd name="connsiteY1" fmla="*/ 0 h 203485"/>
                <a:gd name="connsiteX2" fmla="*/ 80323 w 80323"/>
                <a:gd name="connsiteY2" fmla="*/ 203485 h 203485"/>
                <a:gd name="connsiteX3" fmla="*/ 0 w 80323"/>
                <a:gd name="connsiteY3" fmla="*/ 203485 h 2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203485">
                  <a:moveTo>
                    <a:pt x="0" y="0"/>
                  </a:moveTo>
                  <a:lnTo>
                    <a:pt x="80323" y="0"/>
                  </a:lnTo>
                  <a:lnTo>
                    <a:pt x="80323" y="203485"/>
                  </a:lnTo>
                  <a:lnTo>
                    <a:pt x="0" y="203485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6241017" y="4786211"/>
              <a:ext cx="80323" cy="107097"/>
            </a:xfrm>
            <a:custGeom>
              <a:avLst/>
              <a:gdLst>
                <a:gd name="connsiteX0" fmla="*/ 0 w 80323"/>
                <a:gd name="connsiteY0" fmla="*/ 0 h 107097"/>
                <a:gd name="connsiteX1" fmla="*/ 80323 w 80323"/>
                <a:gd name="connsiteY1" fmla="*/ 0 h 107097"/>
                <a:gd name="connsiteX2" fmla="*/ 80323 w 80323"/>
                <a:gd name="connsiteY2" fmla="*/ 107098 h 107097"/>
                <a:gd name="connsiteX3" fmla="*/ 0 w 80323"/>
                <a:gd name="connsiteY3" fmla="*/ 107098 h 10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323" h="107097">
                  <a:moveTo>
                    <a:pt x="0" y="0"/>
                  </a:moveTo>
                  <a:lnTo>
                    <a:pt x="80323" y="0"/>
                  </a:lnTo>
                  <a:lnTo>
                    <a:pt x="80323" y="107098"/>
                  </a:lnTo>
                  <a:lnTo>
                    <a:pt x="0" y="107098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6149984" y="4582726"/>
              <a:ext cx="173551" cy="173551"/>
            </a:xfrm>
            <a:custGeom>
              <a:avLst/>
              <a:gdLst>
                <a:gd name="connsiteX0" fmla="*/ 29238 w 173551"/>
                <a:gd name="connsiteY0" fmla="*/ 44392 h 173551"/>
                <a:gd name="connsiteX1" fmla="*/ 158451 w 173551"/>
                <a:gd name="connsiteY1" fmla="*/ 173552 h 173551"/>
                <a:gd name="connsiteX2" fmla="*/ 173552 w 173551"/>
                <a:gd name="connsiteY2" fmla="*/ 158451 h 173551"/>
                <a:gd name="connsiteX3" fmla="*/ 44338 w 173551"/>
                <a:gd name="connsiteY3" fmla="*/ 29238 h 173551"/>
                <a:gd name="connsiteX4" fmla="*/ 73576 w 173551"/>
                <a:gd name="connsiteY4" fmla="*/ 0 h 173551"/>
                <a:gd name="connsiteX5" fmla="*/ 0 w 173551"/>
                <a:gd name="connsiteY5" fmla="*/ 0 h 173551"/>
                <a:gd name="connsiteX6" fmla="*/ 0 w 173551"/>
                <a:gd name="connsiteY6" fmla="*/ 73576 h 173551"/>
                <a:gd name="connsiteX7" fmla="*/ 29238 w 173551"/>
                <a:gd name="connsiteY7" fmla="*/ 44392 h 173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551" h="173551">
                  <a:moveTo>
                    <a:pt x="29238" y="44392"/>
                  </a:moveTo>
                  <a:lnTo>
                    <a:pt x="158451" y="173552"/>
                  </a:lnTo>
                  <a:lnTo>
                    <a:pt x="173552" y="158451"/>
                  </a:lnTo>
                  <a:lnTo>
                    <a:pt x="44338" y="29238"/>
                  </a:lnTo>
                  <a:lnTo>
                    <a:pt x="73576" y="0"/>
                  </a:lnTo>
                  <a:lnTo>
                    <a:pt x="0" y="0"/>
                  </a:lnTo>
                  <a:lnTo>
                    <a:pt x="0" y="73576"/>
                  </a:lnTo>
                  <a:lnTo>
                    <a:pt x="29238" y="44392"/>
                  </a:lnTo>
                  <a:close/>
                </a:path>
              </a:pathLst>
            </a:custGeom>
            <a:grpFill/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61" name="图形 50" descr="书籍 纯色填充"/>
          <p:cNvSpPr/>
          <p:nvPr/>
        </p:nvSpPr>
        <p:spPr>
          <a:xfrm>
            <a:off x="4784377" y="4678322"/>
            <a:ext cx="350715" cy="32725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7051321" y="4683480"/>
            <a:ext cx="249623" cy="322094"/>
            <a:chOff x="7098186" y="4591168"/>
            <a:chExt cx="590550" cy="762000"/>
          </a:xfrm>
          <a:solidFill>
            <a:schemeClr val="bg1"/>
          </a:solidFill>
        </p:grpSpPr>
        <p:sp>
          <p:nvSpPr>
            <p:cNvPr id="65" name="任意多边形: 形状 64"/>
            <p:cNvSpPr/>
            <p:nvPr/>
          </p:nvSpPr>
          <p:spPr>
            <a:xfrm>
              <a:off x="7098186" y="4591168"/>
              <a:ext cx="590550" cy="762000"/>
            </a:xfrm>
            <a:custGeom>
              <a:avLst/>
              <a:gdLst>
                <a:gd name="connsiteX0" fmla="*/ 57150 w 590550"/>
                <a:gd name="connsiteY0" fmla="*/ 704850 h 762000"/>
                <a:gd name="connsiteX1" fmla="*/ 57150 w 590550"/>
                <a:gd name="connsiteY1" fmla="*/ 57150 h 762000"/>
                <a:gd name="connsiteX2" fmla="*/ 295275 w 590550"/>
                <a:gd name="connsiteY2" fmla="*/ 57150 h 762000"/>
                <a:gd name="connsiteX3" fmla="*/ 295275 w 590550"/>
                <a:gd name="connsiteY3" fmla="*/ 257175 h 762000"/>
                <a:gd name="connsiteX4" fmla="*/ 533400 w 590550"/>
                <a:gd name="connsiteY4" fmla="*/ 257175 h 762000"/>
                <a:gd name="connsiteX5" fmla="*/ 533400 w 590550"/>
                <a:gd name="connsiteY5" fmla="*/ 704850 h 762000"/>
                <a:gd name="connsiteX6" fmla="*/ 57150 w 590550"/>
                <a:gd name="connsiteY6" fmla="*/ 704850 h 762000"/>
                <a:gd name="connsiteX7" fmla="*/ 352425 w 590550"/>
                <a:gd name="connsiteY7" fmla="*/ 80963 h 762000"/>
                <a:gd name="connsiteX8" fmla="*/ 471488 w 590550"/>
                <a:gd name="connsiteY8" fmla="*/ 200025 h 762000"/>
                <a:gd name="connsiteX9" fmla="*/ 352425 w 590550"/>
                <a:gd name="connsiteY9" fmla="*/ 200025 h 762000"/>
                <a:gd name="connsiteX10" fmla="*/ 352425 w 590550"/>
                <a:gd name="connsiteY10" fmla="*/ 80963 h 762000"/>
                <a:gd name="connsiteX11" fmla="*/ 352425 w 590550"/>
                <a:gd name="connsiteY11" fmla="*/ 0 h 762000"/>
                <a:gd name="connsiteX12" fmla="*/ 0 w 590550"/>
                <a:gd name="connsiteY12" fmla="*/ 0 h 762000"/>
                <a:gd name="connsiteX13" fmla="*/ 0 w 590550"/>
                <a:gd name="connsiteY13" fmla="*/ 762000 h 762000"/>
                <a:gd name="connsiteX14" fmla="*/ 590550 w 590550"/>
                <a:gd name="connsiteY14" fmla="*/ 762000 h 762000"/>
                <a:gd name="connsiteX15" fmla="*/ 590550 w 590550"/>
                <a:gd name="connsiteY15" fmla="*/ 209550 h 762000"/>
                <a:gd name="connsiteX16" fmla="*/ 352425 w 5905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0550" h="762000">
                  <a:moveTo>
                    <a:pt x="57150" y="704850"/>
                  </a:moveTo>
                  <a:lnTo>
                    <a:pt x="57150" y="57150"/>
                  </a:lnTo>
                  <a:lnTo>
                    <a:pt x="295275" y="57150"/>
                  </a:lnTo>
                  <a:lnTo>
                    <a:pt x="295275" y="257175"/>
                  </a:lnTo>
                  <a:lnTo>
                    <a:pt x="533400" y="257175"/>
                  </a:lnTo>
                  <a:lnTo>
                    <a:pt x="533400" y="704850"/>
                  </a:lnTo>
                  <a:lnTo>
                    <a:pt x="57150" y="704850"/>
                  </a:lnTo>
                  <a:close/>
                  <a:moveTo>
                    <a:pt x="352425" y="80963"/>
                  </a:moveTo>
                  <a:lnTo>
                    <a:pt x="471488" y="200025"/>
                  </a:lnTo>
                  <a:lnTo>
                    <a:pt x="352425" y="200025"/>
                  </a:lnTo>
                  <a:lnTo>
                    <a:pt x="352425" y="80963"/>
                  </a:lnTo>
                  <a:close/>
                  <a:moveTo>
                    <a:pt x="352425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590550" y="762000"/>
                  </a:lnTo>
                  <a:lnTo>
                    <a:pt x="590550" y="209550"/>
                  </a:lnTo>
                  <a:lnTo>
                    <a:pt x="352425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7212486" y="49435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7212486" y="4867393"/>
              <a:ext cx="123825" cy="38100"/>
            </a:xfrm>
            <a:custGeom>
              <a:avLst/>
              <a:gdLst>
                <a:gd name="connsiteX0" fmla="*/ 0 w 123825"/>
                <a:gd name="connsiteY0" fmla="*/ 0 h 38100"/>
                <a:gd name="connsiteX1" fmla="*/ 123825 w 123825"/>
                <a:gd name="connsiteY1" fmla="*/ 0 h 38100"/>
                <a:gd name="connsiteX2" fmla="*/ 123825 w 123825"/>
                <a:gd name="connsiteY2" fmla="*/ 38100 h 38100"/>
                <a:gd name="connsiteX3" fmla="*/ 0 w 123825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38100">
                  <a:moveTo>
                    <a:pt x="0" y="0"/>
                  </a:moveTo>
                  <a:lnTo>
                    <a:pt x="123825" y="0"/>
                  </a:lnTo>
                  <a:lnTo>
                    <a:pt x="123825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7212486" y="50197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7212486" y="50959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7212486" y="5172193"/>
              <a:ext cx="361950" cy="38100"/>
            </a:xfrm>
            <a:custGeom>
              <a:avLst/>
              <a:gdLst>
                <a:gd name="connsiteX0" fmla="*/ 0 w 361950"/>
                <a:gd name="connsiteY0" fmla="*/ 0 h 38100"/>
                <a:gd name="connsiteX1" fmla="*/ 361950 w 361950"/>
                <a:gd name="connsiteY1" fmla="*/ 0 h 38100"/>
                <a:gd name="connsiteX2" fmla="*/ 361950 w 361950"/>
                <a:gd name="connsiteY2" fmla="*/ 38100 h 38100"/>
                <a:gd name="connsiteX3" fmla="*/ 0 w 36195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 h="381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0" y="381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880995" y="5554054"/>
            <a:ext cx="4430006" cy="342544"/>
            <a:chOff x="4289813" y="5868701"/>
            <a:chExt cx="2391457" cy="342544"/>
          </a:xfrm>
        </p:grpSpPr>
        <p:sp>
          <p:nvSpPr>
            <p:cNvPr id="7" name="文本框 6"/>
            <p:cNvSpPr txBox="1"/>
            <p:nvPr>
              <p:custDataLst>
                <p:tags r:id="rId1"/>
              </p:custDataLst>
            </p:nvPr>
          </p:nvSpPr>
          <p:spPr>
            <a:xfrm>
              <a:off x="4289813" y="5868701"/>
              <a:ext cx="13122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汇报人：黄冠华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5622037" y="5872691"/>
              <a:ext cx="10592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200" b="1">
                  <a:gradFill flip="none" rotWithShape="1">
                    <a:gsLst>
                      <a:gs pos="1000">
                        <a:srgbClr val="BB9F64"/>
                      </a:gs>
                      <a:gs pos="100000">
                        <a:srgbClr val="BB9F64"/>
                      </a:gs>
                      <a:gs pos="61000">
                        <a:srgbClr val="FFF0AE"/>
                      </a:gs>
                    </a:gsLst>
                    <a:lin ang="5400000" scaled="1"/>
                    <a:tileRect/>
                  </a:gradFill>
                  <a:latin typeface="+mn-ea"/>
                  <a:ea typeface="+mn-ea"/>
                  <a:cs typeface="+mn-ea"/>
                </a:defRPr>
              </a:lvl1pPr>
            </a:lstStyle>
            <a:p>
              <a:pPr algn="l"/>
              <a:r>
                <a:rPr lang="zh-CN" altLang="en-US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时间：</a:t>
              </a:r>
              <a:r>
                <a:rPr lang="en-US" altLang="zh-CN" sz="1600" dirty="0">
                  <a:solidFill>
                    <a:schemeClr val="bg1"/>
                  </a:solidFill>
                  <a:latin typeface="阿里巴巴普惠体 2.0 55 Regular" panose="00020600040101010101" pitchFamily="18" charset="-122"/>
                  <a:ea typeface="阿里巴巴普惠体 2.0 55 Regular" panose="00020600040101010101" pitchFamily="18" charset="-122"/>
                  <a:cs typeface="阿里巴巴普惠体 2.0 55 Regular" panose="00020600040101010101" pitchFamily="18" charset="-122"/>
                  <a:sym typeface="+mn-lt"/>
                </a:rPr>
                <a:t>2023.08.09</a:t>
              </a:r>
              <a:endPara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endParaRPr>
            </a:p>
          </p:txBody>
        </p:sp>
      </p:grpSp>
      <p:sp>
        <p:nvSpPr>
          <p:cNvPr id="12" name="矩形: 圆角 30" descr="51PPT模板网，幻灯片演示模板及素材免费下载！&#10;51PPT模板网 唯一访问网址：www.51pptmoban.com"/>
          <p:cNvSpPr/>
          <p:nvPr>
            <p:custDataLst>
              <p:tags r:id="rId3"/>
            </p:custDataLst>
          </p:nvPr>
        </p:nvSpPr>
        <p:spPr>
          <a:xfrm rot="7200000">
            <a:off x="-1691005" y="1151255"/>
            <a:ext cx="8834755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4007995" y="5742014"/>
            <a:ext cx="243089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汇报人：</a:t>
            </a:r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周海林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18" name="文本框 17"/>
          <p:cNvSpPr txBox="1"/>
          <p:nvPr>
            <p:custDataLst>
              <p:tags r:id="rId5"/>
            </p:custDataLst>
          </p:nvPr>
        </p:nvSpPr>
        <p:spPr>
          <a:xfrm>
            <a:off x="6475846" y="5746004"/>
            <a:ext cx="1962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200" b="1">
                <a:gradFill flip="none" rotWithShape="1">
                  <a:gsLst>
                    <a:gs pos="1000">
                      <a:srgbClr val="BB9F64"/>
                    </a:gs>
                    <a:gs pos="100000">
                      <a:srgbClr val="BB9F64"/>
                    </a:gs>
                    <a:gs pos="61000">
                      <a:srgbClr val="FFF0AE"/>
                    </a:gs>
                  </a:gsLst>
                  <a:lin ang="5400000" scaled="1"/>
                  <a:tileRect/>
                </a:gradFill>
                <a:latin typeface="+mn-ea"/>
                <a:ea typeface="+mn-ea"/>
                <a:cs typeface="+mn-ea"/>
              </a:defRPr>
            </a:lvl1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时间：</a:t>
            </a:r>
            <a:r>
              <a:rPr lang="en-US" altLang="zh-CN" sz="1600" dirty="0">
                <a:solidFill>
                  <a:schemeClr val="bg1"/>
                </a:solidFill>
                <a:latin typeface="阿里巴巴普惠体 2.0 55 Regular" panose="00020600040101010101" pitchFamily="18" charset="-122"/>
                <a:ea typeface="阿里巴巴普惠体 2.0 55 Regular" panose="00020600040101010101" pitchFamily="18" charset="-122"/>
                <a:cs typeface="阿里巴巴普惠体 2.0 55 Regular" panose="00020600040101010101" pitchFamily="18" charset="-122"/>
                <a:sym typeface="+mn-lt"/>
              </a:rPr>
              <a:t>2023.08.09</a:t>
            </a:r>
            <a:endParaRPr lang="zh-CN" altLang="en-US" sz="1600" dirty="0">
              <a:solidFill>
                <a:schemeClr val="bg1"/>
              </a:solidFill>
              <a:latin typeface="阿里巴巴普惠体 2.0 55 Regular" panose="00020600040101010101" pitchFamily="18" charset="-122"/>
              <a:ea typeface="阿里巴巴普惠体 2.0 55 Regular" panose="00020600040101010101" pitchFamily="18" charset="-122"/>
              <a:cs typeface="阿里巴巴普惠体 2.0 55 Regular" panose="00020600040101010101" pitchFamily="18" charset="-122"/>
              <a:sym typeface="+mn-lt"/>
            </a:endParaRPr>
          </a:p>
        </p:txBody>
      </p:sp>
      <p:sp>
        <p:nvSpPr>
          <p:cNvPr id="23" name="椭圆 22"/>
          <p:cNvSpPr/>
          <p:nvPr>
            <p:custDataLst>
              <p:tags r:id="rId6"/>
            </p:custDataLst>
          </p:nvPr>
        </p:nvSpPr>
        <p:spPr>
          <a:xfrm>
            <a:off x="2492" y="213"/>
            <a:ext cx="1791234" cy="1791234"/>
          </a:xfrm>
          <a:prstGeom prst="ellipse">
            <a:avLst/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2" name="矩形: 圆角 27"/>
          <p:cNvSpPr/>
          <p:nvPr>
            <p:custDataLst>
              <p:tags r:id="rId7"/>
            </p:custDataLst>
          </p:nvPr>
        </p:nvSpPr>
        <p:spPr>
          <a:xfrm rot="18000000">
            <a:off x="5540375" y="676275"/>
            <a:ext cx="7738110" cy="51384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58000">
                <a:srgbClr val="4549AC">
                  <a:alpha val="25000"/>
                </a:srgbClr>
              </a:gs>
              <a:gs pos="0">
                <a:srgbClr val="0070C0">
                  <a:alpha val="0"/>
                </a:srgbClr>
              </a:gs>
              <a:gs pos="100000">
                <a:srgbClr val="7030A0">
                  <a:alpha val="31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40" y="68072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2540" y="6449060"/>
            <a:ext cx="12212320" cy="755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: 形状 45"/>
          <p:cNvSpPr/>
          <p:nvPr>
            <p:custDataLst>
              <p:tags r:id="rId9"/>
            </p:custDataLst>
          </p:nvPr>
        </p:nvSpPr>
        <p:spPr>
          <a:xfrm rot="195241" flipH="1">
            <a:off x="5003243" y="378980"/>
            <a:ext cx="7259160" cy="1709984"/>
          </a:xfrm>
          <a:custGeom>
            <a:avLst/>
            <a:gdLst>
              <a:gd name="connsiteX0" fmla="*/ 5938701 w 10932205"/>
              <a:gd name="connsiteY0" fmla="*/ 0 h 1685082"/>
              <a:gd name="connsiteX1" fmla="*/ 10811416 w 10932205"/>
              <a:gd name="connsiteY1" fmla="*/ 381755 h 1685082"/>
              <a:gd name="connsiteX2" fmla="*/ 10932205 w 10932205"/>
              <a:gd name="connsiteY2" fmla="*/ 403484 h 1685082"/>
              <a:gd name="connsiteX3" fmla="*/ 10694814 w 10932205"/>
              <a:gd name="connsiteY3" fmla="*/ 374930 h 1685082"/>
              <a:gd name="connsiteX4" fmla="*/ 5810685 w 10932205"/>
              <a:gd name="connsiteY4" fmla="*/ 396553 h 1685082"/>
              <a:gd name="connsiteX5" fmla="*/ 155443 w 10932205"/>
              <a:gd name="connsiteY5" fmla="*/ 1619948 h 1685082"/>
              <a:gd name="connsiteX6" fmla="*/ 0 w 10932205"/>
              <a:gd name="connsiteY6" fmla="*/ 1685082 h 1685082"/>
              <a:gd name="connsiteX7" fmla="*/ 0 w 10932205"/>
              <a:gd name="connsiteY7" fmla="*/ 593775 h 1685082"/>
              <a:gd name="connsiteX8" fmla="*/ 48760 w 10932205"/>
              <a:gd name="connsiteY8" fmla="*/ 582136 h 1685082"/>
              <a:gd name="connsiteX9" fmla="*/ 2707680 w 10932205"/>
              <a:gd name="connsiteY9" fmla="*/ 160008 h 1685082"/>
              <a:gd name="connsiteX10" fmla="*/ 5938701 w 10932205"/>
              <a:gd name="connsiteY10" fmla="*/ 0 h 1685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932205" h="1685082">
                <a:moveTo>
                  <a:pt x="5938701" y="0"/>
                </a:moveTo>
                <a:cubicBezTo>
                  <a:pt x="7722712" y="0"/>
                  <a:pt x="9390609" y="139503"/>
                  <a:pt x="10811416" y="381755"/>
                </a:cubicBezTo>
                <a:lnTo>
                  <a:pt x="10932205" y="403484"/>
                </a:lnTo>
                <a:lnTo>
                  <a:pt x="10694814" y="374930"/>
                </a:lnTo>
                <a:cubicBezTo>
                  <a:pt x="9317479" y="223476"/>
                  <a:pt x="7625698" y="219333"/>
                  <a:pt x="5810685" y="396553"/>
                </a:cubicBezTo>
                <a:cubicBezTo>
                  <a:pt x="3576823" y="614671"/>
                  <a:pt x="1579250" y="1066219"/>
                  <a:pt x="155443" y="1619948"/>
                </a:cubicBezTo>
                <a:lnTo>
                  <a:pt x="0" y="1685082"/>
                </a:lnTo>
                <a:lnTo>
                  <a:pt x="0" y="593775"/>
                </a:lnTo>
                <a:lnTo>
                  <a:pt x="48760" y="582136"/>
                </a:lnTo>
                <a:cubicBezTo>
                  <a:pt x="839783" y="403366"/>
                  <a:pt x="1736177" y="259826"/>
                  <a:pt x="2707680" y="160008"/>
                </a:cubicBezTo>
                <a:cubicBezTo>
                  <a:pt x="3715163" y="56493"/>
                  <a:pt x="4803422" y="0"/>
                  <a:pt x="5938701" y="0"/>
                </a:cubicBezTo>
                <a:close/>
              </a:path>
            </a:pathLst>
          </a:custGeom>
          <a:gradFill flip="none" rotWithShape="1">
            <a:gsLst>
              <a:gs pos="0">
                <a:srgbClr val="3933D0"/>
              </a:gs>
              <a:gs pos="100000">
                <a:srgbClr val="7030A0">
                  <a:alpha val="2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01675" y="993140"/>
            <a:ext cx="9893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因为每个订单数据都有对应的支付方式没有空值，所以可以直接计算各种支付方式的占比</a:t>
            </a:r>
            <a:r>
              <a:rPr lang="zh-CN" altLang="en-US"/>
              <a:t>率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89305" y="1393190"/>
            <a:ext cx="8813800" cy="89979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85495" y="3005455"/>
            <a:ext cx="4333875" cy="21145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56615" y="2493010"/>
            <a:ext cx="8310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从中我们可以了解到这些订单总共包含</a:t>
            </a:r>
            <a:r>
              <a:rPr lang="en-US" altLang="zh-CN"/>
              <a:t>6</a:t>
            </a:r>
            <a:r>
              <a:rPr lang="zh-CN" altLang="en-US"/>
              <a:t>种支付</a:t>
            </a:r>
            <a:r>
              <a:rPr lang="zh-CN" altLang="en-US"/>
              <a:t>方式</a:t>
            </a:r>
            <a:endParaRPr lang="zh-CN" altLang="en-US"/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TIMING" val="|1.5|1.3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TIMING" val="|1.5|1.3"/>
</p:tagLst>
</file>

<file path=ppt/tags/tag12.xml><?xml version="1.0" encoding="utf-8"?>
<p:tagLst xmlns:p="http://schemas.openxmlformats.org/presentationml/2006/main">
  <p:tag name="TIMING" val="|1.5|1.3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TIMING" val="|1.5|1.3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TIMING" val="|1.5|1.3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TIMING" val="|1.5|1.3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TIMING" val="|1.5|1.3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TIMING" val="|1.5|1.3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TIMING" val="|1.5|1.3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TIMING" val="|1.5|1.3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TIMING" val="|1.5|1.3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TIMING" val="|1.5|1.3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TIMING" val="|1.5|1.3"/>
</p:tagLst>
</file>

<file path=ppt/tags/tag246.xml><?xml version="1.0" encoding="utf-8"?>
<p:tagLst xmlns:p="http://schemas.openxmlformats.org/presentationml/2006/main">
  <p:tag name="TIMING" val="|1.5|1.3"/>
</p:tagLst>
</file>

<file path=ppt/tags/tag247.xml><?xml version="1.0" encoding="utf-8"?>
<p:tagLst xmlns:p="http://schemas.openxmlformats.org/presentationml/2006/main">
  <p:tag name="COMMONDATA" val="eyJoZGlkIjoiZTkwNmIwYjIxMWIxZDdhNWU4NDQ4NzI4MTIyZTE0ZGYifQ==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TIMING" val="|1.5|1.3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TIMING" val="|1.5|1.3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TIMING" val="|1.5|1.3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TIMING" val="|1.5|1.3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TIMING" val="|1.5|1.3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TIMING" val="|1.5|1.3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51PPT模板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00qepej">
      <a:majorFont>
        <a:latin typeface="HarmonyOS Sans SC Light"/>
        <a:ea typeface="阿里巴巴普惠体 2.0 55 Regular"/>
        <a:cs typeface=""/>
      </a:majorFont>
      <a:minorFont>
        <a:latin typeface="HarmonyOS Sans SC Light"/>
        <a:ea typeface="阿里巴巴普惠体 2.0 55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2396</Words>
  <Application>WPS 演示</Application>
  <PresentationFormat>宽屏</PresentationFormat>
  <Paragraphs>363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得意黑</vt:lpstr>
      <vt:lpstr>黑体</vt:lpstr>
      <vt:lpstr>阿里巴巴普惠体 2.0 55 Regular</vt:lpstr>
      <vt:lpstr>等线</vt:lpstr>
      <vt:lpstr>HarmonyOS Sans SC Light</vt:lpstr>
      <vt:lpstr>Helvetica Neue</vt:lpstr>
      <vt:lpstr>-apple-system</vt:lpstr>
      <vt:lpstr>ali-55</vt:lpstr>
      <vt:lpstr>微软雅黑</vt:lpstr>
      <vt:lpstr>Arial Unicode MS</vt:lpstr>
      <vt:lpstr>Calibri</vt:lpstr>
      <vt:lpstr>Segoe Print</vt:lpstr>
      <vt:lpstr>阿里巴巴普惠体 2.0 55 Regular</vt:lpstr>
      <vt:lpstr>华文细黑</vt:lpstr>
      <vt:lpstr>HarmonyOS Sans SC Light</vt:lpstr>
      <vt:lpstr>51PPT模板网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周海林</cp:lastModifiedBy>
  <cp:revision>156</cp:revision>
  <dcterms:created xsi:type="dcterms:W3CDTF">2017-05-14T12:25:00Z</dcterms:created>
  <dcterms:modified xsi:type="dcterms:W3CDTF">2023-08-08T20:03:25Z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4CC3E1784FA14452AB455B6BB815775F_13</vt:lpwstr>
  </property>
</Properties>
</file>