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0" r:id="rId5"/>
    <p:sldId id="281" r:id="rId6"/>
    <p:sldId id="279" r:id="rId7"/>
    <p:sldId id="277" r:id="rId8"/>
    <p:sldId id="282" r:id="rId9"/>
    <p:sldId id="262" r:id="rId10"/>
    <p:sldId id="266" r:id="rId11"/>
    <p:sldId id="283" r:id="rId12"/>
    <p:sldId id="263" r:id="rId13"/>
    <p:sldId id="261" r:id="rId14"/>
    <p:sldId id="257" r:id="rId15"/>
    <p:sldId id="260" r:id="rId16"/>
    <p:sldId id="314" r:id="rId17"/>
    <p:sldId id="313" r:id="rId18"/>
    <p:sldId id="267" r:id="rId19"/>
    <p:sldId id="309" r:id="rId20"/>
    <p:sldId id="310" r:id="rId21"/>
    <p:sldId id="268" r:id="rId22"/>
    <p:sldId id="311" r:id="rId23"/>
    <p:sldId id="312" r:id="rId24"/>
    <p:sldId id="315" r:id="rId25"/>
    <p:sldId id="316" r:id="rId26"/>
    <p:sldId id="317" r:id="rId27"/>
    <p:sldId id="318" r:id="rId28"/>
    <p:sldId id="330" r:id="rId29"/>
    <p:sldId id="320" r:id="rId30"/>
    <p:sldId id="284" r:id="rId31"/>
    <p:sldId id="269" r:id="rId32"/>
    <p:sldId id="286" r:id="rId33"/>
  </p:sldIdLst>
  <p:sldSz cx="9001125" cy="5039995"/>
  <p:notesSz cx="6858000" cy="9144000"/>
  <p:custDataLst>
    <p:tags r:id="rId37"/>
  </p:custDataLst>
  <p:defaultTextStyle>
    <a:defPPr>
      <a:defRPr lang="zh-CN"/>
    </a:defPPr>
    <a:lvl1pPr marL="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32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00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32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64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96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65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797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29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59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4" autoAdjust="0"/>
  </p:normalViewPr>
  <p:slideViewPr>
    <p:cSldViewPr showGuides="1">
      <p:cViewPr varScale="1">
        <p:scale>
          <a:sx n="113" d="100"/>
          <a:sy n="113" d="100"/>
        </p:scale>
        <p:origin x="390" y="96"/>
      </p:cViewPr>
      <p:guideLst>
        <p:guide orient="horz" pos="1622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44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AF704-B559-43C6-8C29-EB530F61E0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98F02-6816-45C3-AEBD-CE1F64FF71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3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6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6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79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2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320" indent="0">
              <a:buNone/>
              <a:defRPr sz="2500"/>
            </a:lvl2pPr>
            <a:lvl3pPr marL="802005" indent="0">
              <a:buNone/>
              <a:defRPr sz="2100"/>
            </a:lvl3pPr>
            <a:lvl4pPr marL="1203325" indent="0">
              <a:buNone/>
              <a:defRPr sz="1800"/>
            </a:lvl4pPr>
            <a:lvl5pPr marL="1604645" indent="0">
              <a:buNone/>
              <a:defRPr sz="1800"/>
            </a:lvl5pPr>
            <a:lvl6pPr marL="2005965" indent="0">
              <a:buNone/>
              <a:defRPr sz="1800"/>
            </a:lvl6pPr>
            <a:lvl7pPr marL="2406650" indent="0">
              <a:buNone/>
              <a:defRPr sz="1800"/>
            </a:lvl7pPr>
            <a:lvl8pPr marL="2807970" indent="0">
              <a:buNone/>
              <a:defRPr sz="1800"/>
            </a:lvl8pPr>
            <a:lvl9pPr marL="3209290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xStyles>
    <p:titleStyle>
      <a:lvl1pPr algn="ctr" defTabSz="80200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990" indent="-30099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2145" indent="-250825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66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398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0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62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1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3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95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32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00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64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96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5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97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29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tags" Target="../tags/tag14.xml"/><Relationship Id="rId2" Type="http://schemas.openxmlformats.org/officeDocument/2006/relationships/image" Target="../media/image11.png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tags" Target="../tags/tag16.xml"/><Relationship Id="rId2" Type="http://schemas.openxmlformats.org/officeDocument/2006/relationships/image" Target="../media/image13.png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tags" Target="../tags/tag19.xml"/><Relationship Id="rId2" Type="http://schemas.openxmlformats.org/officeDocument/2006/relationships/image" Target="../media/image15.png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tags" Target="../tags/tag21.xml"/><Relationship Id="rId2" Type="http://schemas.openxmlformats.org/officeDocument/2006/relationships/image" Target="../media/image17.png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tags" Target="../tags/tag24.xml"/><Relationship Id="rId2" Type="http://schemas.openxmlformats.org/officeDocument/2006/relationships/image" Target="../media/image20.png"/><Relationship Id="rId1" Type="http://schemas.openxmlformats.org/officeDocument/2006/relationships/tags" Target="../tags/tag2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tags" Target="../tags/tag28.xml"/><Relationship Id="rId2" Type="http://schemas.openxmlformats.org/officeDocument/2006/relationships/image" Target="../media/image23.png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tags" Target="../tags/tag30.xml"/><Relationship Id="rId2" Type="http://schemas.openxmlformats.org/officeDocument/2006/relationships/image" Target="../media/image25.png"/><Relationship Id="rId1" Type="http://schemas.openxmlformats.org/officeDocument/2006/relationships/tags" Target="../tags/tag2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tags" Target="../tags/tag33.xml"/><Relationship Id="rId4" Type="http://schemas.openxmlformats.org/officeDocument/2006/relationships/image" Target="../media/image28.png"/><Relationship Id="rId3" Type="http://schemas.openxmlformats.org/officeDocument/2006/relationships/tags" Target="../tags/tag32.xml"/><Relationship Id="rId2" Type="http://schemas.openxmlformats.org/officeDocument/2006/relationships/image" Target="../media/image27.png"/><Relationship Id="rId1" Type="http://schemas.openxmlformats.org/officeDocument/2006/relationships/tags" Target="../tags/tag31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3" Type="http://schemas.openxmlformats.org/officeDocument/2006/relationships/tags" Target="../tags/tag35.xml"/><Relationship Id="rId2" Type="http://schemas.openxmlformats.org/officeDocument/2006/relationships/image" Target="../media/image30.png"/><Relationship Id="rId1" Type="http://schemas.openxmlformats.org/officeDocument/2006/relationships/tags" Target="../tags/tag34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tags" Target="../tags/tag36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.png"/><Relationship Id="rId3" Type="http://schemas.openxmlformats.org/officeDocument/2006/relationships/tags" Target="../tags/tag38.xml"/><Relationship Id="rId2" Type="http://schemas.openxmlformats.org/officeDocument/2006/relationships/image" Target="../media/image33.png"/><Relationship Id="rId1" Type="http://schemas.openxmlformats.org/officeDocument/2006/relationships/tags" Target="../tags/tag37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3" Type="http://schemas.openxmlformats.org/officeDocument/2006/relationships/tags" Target="../tags/tag40.xml"/><Relationship Id="rId2" Type="http://schemas.openxmlformats.org/officeDocument/2006/relationships/image" Target="../media/image35.png"/><Relationship Id="rId1" Type="http://schemas.openxmlformats.org/officeDocument/2006/relationships/tags" Target="../tags/tag39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8.png"/><Relationship Id="rId3" Type="http://schemas.openxmlformats.org/officeDocument/2006/relationships/tags" Target="../tags/tag42.xml"/><Relationship Id="rId2" Type="http://schemas.openxmlformats.org/officeDocument/2006/relationships/image" Target="../media/image37.png"/><Relationship Id="rId1" Type="http://schemas.openxmlformats.org/officeDocument/2006/relationships/tags" Target="../tags/tag4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tags" Target="../tags/tag4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tags" Target="../tags/tag8.xml"/><Relationship Id="rId2" Type="http://schemas.openxmlformats.org/officeDocument/2006/relationships/image" Target="../media/image6.png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tags" Target="../tags/tag11.xml"/><Relationship Id="rId4" Type="http://schemas.openxmlformats.org/officeDocument/2006/relationships/image" Target="../media/image9.png"/><Relationship Id="rId3" Type="http://schemas.openxmlformats.org/officeDocument/2006/relationships/tags" Target="../tags/tag10.xml"/><Relationship Id="rId2" Type="http://schemas.openxmlformats.org/officeDocument/2006/relationships/image" Target="../media/image8.png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03"/>
          <p:cNvSpPr txBox="1"/>
          <p:nvPr/>
        </p:nvSpPr>
        <p:spPr bwMode="auto">
          <a:xfrm>
            <a:off x="827405" y="2447925"/>
            <a:ext cx="7349490" cy="559435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抖音商城运营-总助数据统计及分析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TextBox 603"/>
          <p:cNvSpPr txBox="1"/>
          <p:nvPr/>
        </p:nvSpPr>
        <p:spPr bwMode="auto">
          <a:xfrm>
            <a:off x="900162" y="3096220"/>
            <a:ext cx="1800200" cy="25146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200" dirty="0">
                <a:solidFill>
                  <a:schemeClr val="tx1"/>
                </a:solidFill>
              </a:rPr>
              <a:t>演讲人</a:t>
            </a:r>
            <a:r>
              <a:rPr lang="zh-CN" altLang="en-US" sz="1200" dirty="0" smtClean="0">
                <a:solidFill>
                  <a:schemeClr val="tx1"/>
                </a:solidFill>
              </a:rPr>
              <a:t>：廖伟强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603"/>
          <p:cNvSpPr txBox="1"/>
          <p:nvPr/>
        </p:nvSpPr>
        <p:spPr bwMode="auto">
          <a:xfrm>
            <a:off x="368720" y="287908"/>
            <a:ext cx="1887220" cy="374650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销售情况分析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3850" y="935990"/>
            <a:ext cx="45866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统计各个省份的订单数量，得到</a:t>
            </a:r>
            <a:r>
              <a:rPr lang="en-US" altLang="zh-CN"/>
              <a:t>top10</a:t>
            </a:r>
            <a:endParaRPr lang="en-US" altLang="zh-CN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2095" y="1367790"/>
            <a:ext cx="8534400" cy="5143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57165" y="2018665"/>
            <a:ext cx="3056890" cy="258826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97815" y="2157730"/>
            <a:ext cx="391350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析：通过饼图可以看到在订单前10的省份中，广东省、江苏省、浙江省共3个省份占主要的部分。这些省份为经济较为发达的省份，有着大量的年轻人。而城市中生活节奏快，人口密集，公园较少。而店铺的商品为较小的运动器材，可以满足年轻人的运动需求。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7815" y="4031615"/>
            <a:ext cx="44672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建议：建议:可以在这些省份开设货物的存放仓库，通过直接调取该省的商品仓库提高发货的效率和送达时间，给用户更好的购物体验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0"/>
          <p:cNvSpPr txBox="1"/>
          <p:nvPr/>
        </p:nvSpPr>
        <p:spPr>
          <a:xfrm>
            <a:off x="2251307" y="4520050"/>
            <a:ext cx="812343" cy="520263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algn="ctr"/>
            <a:r>
              <a:rPr lang="en-US" altLang="zh-CN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lang="zh-CN" altLang="en-US" sz="2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11"/>
          <p:cNvSpPr txBox="1"/>
          <p:nvPr/>
        </p:nvSpPr>
        <p:spPr>
          <a:xfrm>
            <a:off x="3173043" y="4520050"/>
            <a:ext cx="812343" cy="520263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algn="ctr"/>
            <a:r>
              <a:rPr lang="en-US" altLang="zh-CN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lang="zh-CN" altLang="en-US" sz="2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12"/>
          <p:cNvSpPr txBox="1"/>
          <p:nvPr/>
        </p:nvSpPr>
        <p:spPr>
          <a:xfrm>
            <a:off x="4094780" y="4520050"/>
            <a:ext cx="812343" cy="520263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algn="ctr"/>
            <a:r>
              <a:rPr lang="en-US" altLang="zh-CN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03</a:t>
            </a:r>
            <a:endParaRPr lang="zh-CN" altLang="en-US" sz="2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13"/>
          <p:cNvSpPr txBox="1"/>
          <p:nvPr/>
        </p:nvSpPr>
        <p:spPr>
          <a:xfrm>
            <a:off x="5016517" y="4520050"/>
            <a:ext cx="812343" cy="520263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algn="ctr"/>
            <a:r>
              <a:rPr lang="en-US" altLang="zh-CN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04</a:t>
            </a:r>
            <a:endParaRPr lang="zh-CN" altLang="en-US" sz="2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4"/>
          <p:cNvSpPr txBox="1"/>
          <p:nvPr/>
        </p:nvSpPr>
        <p:spPr>
          <a:xfrm>
            <a:off x="5938254" y="4520050"/>
            <a:ext cx="812343" cy="520263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algn="ctr"/>
            <a:r>
              <a:rPr lang="en-US" altLang="zh-CN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05</a:t>
            </a:r>
            <a:endParaRPr lang="zh-CN" altLang="en-US" sz="2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603"/>
          <p:cNvSpPr txBox="1"/>
          <p:nvPr/>
        </p:nvSpPr>
        <p:spPr bwMode="auto">
          <a:xfrm>
            <a:off x="368720" y="287908"/>
            <a:ext cx="1582420" cy="313055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销售情况分析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97815" y="935990"/>
            <a:ext cx="30003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统计订单数量随时间的变化</a:t>
            </a:r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8935" y="1511935"/>
            <a:ext cx="4593590" cy="64516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43145" y="2520315"/>
            <a:ext cx="3923665" cy="179578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539750" y="2376170"/>
            <a:ext cx="300037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图表中可以看到订单的数据较多的时间在4月7号到4月15号间，4月8号最高订单数量5049，销售数量最低的天数为5月14日，订单数量仅有997。这个数量太低了，所以5月14日为异常情况。并且从总体的趋势来看订单的数量在随机时间在减少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>
          <a:xfrm>
            <a:off x="323850" y="1440180"/>
            <a:ext cx="60401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建议：1.通过折扣、优惠卷等方式刺激用户进行消费；</a:t>
            </a:r>
            <a:endParaRPr lang="zh-CN" altLang="en-US"/>
          </a:p>
          <a:p>
            <a:r>
              <a:rPr lang="zh-CN" altLang="en-US"/>
              <a:t>2.产品创新和改进：通过对于用户的反馈，对产品进行优化和改进；</a:t>
            </a:r>
            <a:endParaRPr lang="zh-CN" altLang="en-US"/>
          </a:p>
          <a:p>
            <a:r>
              <a:rPr lang="zh-CN" altLang="en-US"/>
              <a:t>3：增加广告的渠道，对于用户更加个性化的推荐。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95605" y="215900"/>
            <a:ext cx="30003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销售情况分析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603"/>
          <p:cNvSpPr txBox="1"/>
          <p:nvPr/>
        </p:nvSpPr>
        <p:spPr bwMode="auto">
          <a:xfrm>
            <a:off x="368935" y="287655"/>
            <a:ext cx="2040255" cy="574040"/>
          </a:xfrm>
          <a:prstGeom prst="rect">
            <a:avLst/>
          </a:prstGeom>
          <a:noFill/>
        </p:spPr>
        <p:txBody>
          <a:bodyPr wrap="none" lIns="67391" tIns="33696" rIns="67391" bIns="33696">
            <a:no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异常数据分析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28490" y="863600"/>
            <a:ext cx="4184650" cy="179959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68935" y="1079500"/>
            <a:ext cx="40125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一个是最高处：4月8号最高订单数量5049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95605" y="1713230"/>
            <a:ext cx="40551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一个是最低处：5月14日订单数量仅有997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39750" y="2446020"/>
            <a:ext cx="36569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通过统计，每天的平均订单数为</a:t>
            </a:r>
            <a:r>
              <a:rPr lang="en-US" altLang="zh-CN"/>
              <a:t>2000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539750" y="3095625"/>
            <a:ext cx="37668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通过查看</a:t>
            </a:r>
            <a:r>
              <a:rPr lang="zh-CN" altLang="en-US">
                <a:sym typeface="+mn-ea"/>
              </a:rPr>
              <a:t>5月14日前后两天发现，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月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日没有进行广告渠道为直播的订单，可能那一天没有进行直播活动才造成了情况的出现。</a:t>
            </a:r>
            <a:endParaRPr lang="zh-CN" altLang="en-US">
              <a:sym typeface="+mn-ea"/>
            </a:endParaRPr>
          </a:p>
        </p:txBody>
      </p:sp>
      <p:pic>
        <p:nvPicPr>
          <p:cNvPr id="35" name="图片 3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60290" y="3178810"/>
            <a:ext cx="3124200" cy="771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603"/>
          <p:cNvSpPr txBox="1"/>
          <p:nvPr/>
        </p:nvSpPr>
        <p:spPr bwMode="auto">
          <a:xfrm>
            <a:off x="368935" y="208915"/>
            <a:ext cx="2040255" cy="574040"/>
          </a:xfrm>
          <a:prstGeom prst="rect">
            <a:avLst/>
          </a:prstGeom>
          <a:noFill/>
        </p:spPr>
        <p:txBody>
          <a:bodyPr wrap="none" lIns="67391" tIns="33696" rIns="67391" bIns="33696">
            <a:no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商品分析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8935" y="935990"/>
            <a:ext cx="30003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统计</a:t>
            </a:r>
            <a:r>
              <a:rPr lang="en-US" altLang="zh-CN"/>
              <a:t>top10</a:t>
            </a:r>
            <a:r>
              <a:rPr lang="zh-CN" altLang="en-US"/>
              <a:t>商品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7995" y="1426210"/>
            <a:ext cx="5259070" cy="7753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9750" y="2447925"/>
            <a:ext cx="5960745" cy="2546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603"/>
          <p:cNvSpPr txBox="1"/>
          <p:nvPr/>
        </p:nvSpPr>
        <p:spPr bwMode="auto">
          <a:xfrm>
            <a:off x="368935" y="287655"/>
            <a:ext cx="2040255" cy="574040"/>
          </a:xfrm>
          <a:prstGeom prst="rect">
            <a:avLst/>
          </a:prstGeom>
          <a:noFill/>
        </p:spPr>
        <p:txBody>
          <a:bodyPr wrap="none" lIns="67391" tIns="33696" rIns="67391" bIns="33696">
            <a:no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商品分析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8935" y="1007745"/>
            <a:ext cx="45700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分析</a:t>
            </a:r>
            <a:r>
              <a:rPr lang="en-US" altLang="zh-CN"/>
              <a:t>top1</a:t>
            </a:r>
            <a:r>
              <a:rPr lang="zh-CN" altLang="en-US"/>
              <a:t>形成的原因：通过统计分析</a:t>
            </a:r>
            <a:r>
              <a:rPr lang="en-US" altLang="zh-CN"/>
              <a:t>top1</a:t>
            </a:r>
            <a:r>
              <a:rPr lang="zh-CN" altLang="en-US"/>
              <a:t>的优惠度，可以发现</a:t>
            </a:r>
            <a:r>
              <a:rPr lang="en-US" altLang="zh-CN"/>
              <a:t>top1</a:t>
            </a:r>
            <a:r>
              <a:rPr lang="zh-CN" altLang="en-US"/>
              <a:t>商品的优惠度最大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80155" y="1591310"/>
            <a:ext cx="5315585" cy="19996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8935" y="3959860"/>
            <a:ext cx="6045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建议：商家可以根据</a:t>
            </a:r>
            <a:r>
              <a:rPr lang="en-US" altLang="zh-CN"/>
              <a:t>top</a:t>
            </a:r>
            <a:r>
              <a:rPr lang="zh-CN" altLang="en-US"/>
              <a:t>商品的统计结果，来对货物的存储数量进行调整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603"/>
          <p:cNvSpPr txBox="1"/>
          <p:nvPr/>
        </p:nvSpPr>
        <p:spPr bwMode="auto">
          <a:xfrm>
            <a:off x="368720" y="287908"/>
            <a:ext cx="1887220" cy="374650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tx1"/>
                </a:solidFill>
              </a:rPr>
              <a:t>取消订单分析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7815" y="935990"/>
            <a:ext cx="30003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统计取消的订单数量</a:t>
            </a:r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8935" y="1447800"/>
            <a:ext cx="7202170" cy="106362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5605" y="3168015"/>
            <a:ext cx="4476750" cy="98107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467995" y="2807970"/>
            <a:ext cx="30003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取消订单的占比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603"/>
          <p:cNvSpPr txBox="1"/>
          <p:nvPr/>
        </p:nvSpPr>
        <p:spPr bwMode="auto">
          <a:xfrm>
            <a:off x="368720" y="287908"/>
            <a:ext cx="1887220" cy="374650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tx1"/>
                </a:solidFill>
              </a:rPr>
              <a:t>取消订单分析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8935" y="791845"/>
            <a:ext cx="30003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统计取消订单的原因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7995" y="1224280"/>
            <a:ext cx="4344670" cy="18859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5605" y="3600450"/>
            <a:ext cx="5956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通过统计可以知道共有19120订单是取消的，取消订单的数量占订单总数的13.5%。而在取消的原因大部分为用户超时未支付自动取消。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603"/>
          <p:cNvSpPr txBox="1"/>
          <p:nvPr/>
        </p:nvSpPr>
        <p:spPr bwMode="auto">
          <a:xfrm>
            <a:off x="368720" y="287908"/>
            <a:ext cx="1887220" cy="374650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tx1"/>
                </a:solidFill>
              </a:rPr>
              <a:t>取消订单分析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79705" y="1080135"/>
            <a:ext cx="59823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分析：</a:t>
            </a:r>
            <a:endParaRPr lang="zh-CN" altLang="en-US"/>
          </a:p>
          <a:p>
            <a:r>
              <a:rPr lang="zh-CN" altLang="en-US"/>
              <a:t>1可能是用户超时未支付自动取消的时间设置过短；</a:t>
            </a:r>
            <a:endParaRPr lang="zh-CN" altLang="en-US"/>
          </a:p>
          <a:p>
            <a:r>
              <a:rPr lang="zh-CN" altLang="en-US"/>
              <a:t>2.用户在支付前感觉贵了，或者有更合适的商品选择了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81305" y="2520315"/>
            <a:ext cx="61429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建议：</a:t>
            </a:r>
            <a:endParaRPr lang="zh-CN" altLang="en-US"/>
          </a:p>
          <a:p>
            <a:r>
              <a:rPr lang="zh-CN" altLang="en-US"/>
              <a:t>1通过重新设置用户超时未支付自动取消的时间进行；</a:t>
            </a:r>
            <a:endParaRPr lang="zh-CN" altLang="en-US"/>
          </a:p>
          <a:p>
            <a:r>
              <a:rPr lang="zh-CN" altLang="en-US"/>
              <a:t>2发放优惠卷来刺激用户进行消费.</a:t>
            </a:r>
            <a:endParaRPr lang="zh-CN" altLang="en-US"/>
          </a:p>
          <a:p>
            <a:r>
              <a:rPr lang="en-US" altLang="zh-CN"/>
              <a:t>3及时的客户服务：提供快速、友好、专业的客户服务。及时回答消费者的问题和疑虑，解决他们的问题，提供满意的解决方案。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603"/>
          <p:cNvSpPr txBox="1"/>
          <p:nvPr/>
        </p:nvSpPr>
        <p:spPr bwMode="auto">
          <a:xfrm>
            <a:off x="368720" y="287908"/>
            <a:ext cx="2179320" cy="374650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tx1"/>
                </a:solidFill>
              </a:rPr>
              <a:t>退货的订单分析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8935" y="935990"/>
            <a:ext cx="30003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统计退款的订单数量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8935" y="1367790"/>
            <a:ext cx="4237355" cy="10013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68935" y="2592070"/>
            <a:ext cx="3452495" cy="7378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67995" y="3672205"/>
            <a:ext cx="60712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通过统计可知，退款的订单数量为</a:t>
            </a:r>
            <a:r>
              <a:rPr lang="en-US" altLang="zh-CN"/>
              <a:t>20160</a:t>
            </a:r>
            <a:r>
              <a:rPr lang="zh-CN" altLang="en-US"/>
              <a:t>，占总订单数量的</a:t>
            </a:r>
            <a:r>
              <a:rPr lang="en-US" altLang="zh-CN"/>
              <a:t>0.089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5857" y="431924"/>
            <a:ext cx="72008" cy="648072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603"/>
          <p:cNvSpPr txBox="1"/>
          <p:nvPr/>
        </p:nvSpPr>
        <p:spPr bwMode="auto">
          <a:xfrm>
            <a:off x="516669" y="416881"/>
            <a:ext cx="1110724" cy="868269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zh-CN" altLang="en-US" sz="3200" spc="600" dirty="0">
                <a:solidFill>
                  <a:schemeClr val="tx1"/>
                </a:solidFill>
              </a:rPr>
              <a:t>目录</a:t>
            </a:r>
            <a:endParaRPr lang="en-US" altLang="zh-CN" sz="3200" spc="600" dirty="0">
              <a:solidFill>
                <a:schemeClr val="tx1"/>
              </a:solidFill>
            </a:endParaRPr>
          </a:p>
          <a:p>
            <a:pPr algn="l"/>
            <a:r>
              <a:rPr lang="en-US" altLang="zh-CN" sz="2000" spc="0" dirty="0">
                <a:solidFill>
                  <a:schemeClr val="tx1"/>
                </a:solidFill>
              </a:rPr>
              <a:t>Catalog</a:t>
            </a:r>
            <a:endParaRPr lang="zh-CN" altLang="en-US" sz="2000" spc="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772370" y="863972"/>
            <a:ext cx="386673" cy="386673"/>
          </a:xfrm>
          <a:prstGeom prst="ellipse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8114" y="2448148"/>
            <a:ext cx="343393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772370" y="1701435"/>
            <a:ext cx="386673" cy="386673"/>
          </a:xfrm>
          <a:prstGeom prst="ellipse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772370" y="2637539"/>
            <a:ext cx="386673" cy="386673"/>
          </a:xfrm>
          <a:prstGeom prst="ellipse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772370" y="3429627"/>
            <a:ext cx="386673" cy="386673"/>
          </a:xfrm>
          <a:prstGeom prst="ellipse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03"/>
          <p:cNvSpPr txBox="1"/>
          <p:nvPr/>
        </p:nvSpPr>
        <p:spPr bwMode="auto">
          <a:xfrm>
            <a:off x="3543990" y="942482"/>
            <a:ext cx="1638935" cy="344170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/>
                </a:solidFill>
              </a:rPr>
              <a:t>01.</a:t>
            </a:r>
            <a:r>
              <a:rPr lang="zh-CN" altLang="en-US" sz="1800" dirty="0">
                <a:solidFill>
                  <a:schemeClr val="tx1"/>
                </a:solidFill>
              </a:rPr>
              <a:t>数据读取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3" name="TextBox 603"/>
          <p:cNvSpPr txBox="1"/>
          <p:nvPr/>
        </p:nvSpPr>
        <p:spPr bwMode="auto">
          <a:xfrm>
            <a:off x="3543990" y="1743639"/>
            <a:ext cx="1638935" cy="344170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/>
                </a:solidFill>
              </a:rPr>
              <a:t>02.</a:t>
            </a:r>
            <a:r>
              <a:rPr lang="zh-CN" altLang="en-US" sz="1800" dirty="0">
                <a:solidFill>
                  <a:schemeClr val="tx1"/>
                </a:solidFill>
              </a:rPr>
              <a:t>数据处理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4" name="TextBox 603"/>
          <p:cNvSpPr txBox="1"/>
          <p:nvPr/>
        </p:nvSpPr>
        <p:spPr bwMode="auto">
          <a:xfrm>
            <a:off x="3543990" y="2680507"/>
            <a:ext cx="2439035" cy="344170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/>
                </a:solidFill>
              </a:rPr>
              <a:t>03.</a:t>
            </a:r>
            <a:r>
              <a:rPr lang="zh-CN" altLang="en-US" sz="1800" dirty="0">
                <a:solidFill>
                  <a:schemeClr val="tx1"/>
                </a:solidFill>
              </a:rPr>
              <a:t>数据统计及分析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5" name="TextBox 603"/>
          <p:cNvSpPr txBox="1"/>
          <p:nvPr/>
        </p:nvSpPr>
        <p:spPr bwMode="auto">
          <a:xfrm>
            <a:off x="3543990" y="3471960"/>
            <a:ext cx="1105535" cy="344170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/>
                </a:solidFill>
              </a:rPr>
              <a:t>04.</a:t>
            </a:r>
            <a:r>
              <a:rPr lang="zh-CN" altLang="en-US" sz="1800" dirty="0">
                <a:solidFill>
                  <a:schemeClr val="tx1"/>
                </a:solidFill>
              </a:rPr>
              <a:t>建议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 animBg="1"/>
      <p:bldP spid="9" grpId="0" animBg="1"/>
      <p:bldP spid="10" grpId="0" animBg="1"/>
      <p:bldP spid="12" grpId="0"/>
      <p:bldP spid="13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603"/>
          <p:cNvSpPr txBox="1"/>
          <p:nvPr/>
        </p:nvSpPr>
        <p:spPr bwMode="auto">
          <a:xfrm>
            <a:off x="368720" y="287908"/>
            <a:ext cx="2179320" cy="374650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退货的订单分析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7815" y="935990"/>
            <a:ext cx="30003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统计退款的</a:t>
            </a:r>
            <a:r>
              <a:rPr lang="en-US" altLang="zh-CN"/>
              <a:t>top10</a:t>
            </a:r>
            <a:r>
              <a:rPr lang="zh-CN" altLang="en-US"/>
              <a:t>商品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9705" y="1489075"/>
            <a:ext cx="6873240" cy="7143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3895" y="2419350"/>
            <a:ext cx="3875405" cy="2082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603"/>
          <p:cNvSpPr txBox="1"/>
          <p:nvPr/>
        </p:nvSpPr>
        <p:spPr bwMode="auto">
          <a:xfrm>
            <a:off x="368720" y="287908"/>
            <a:ext cx="2179320" cy="374650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退货订单的分析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3850" y="1007745"/>
            <a:ext cx="56508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统计被退款的</a:t>
            </a:r>
            <a:r>
              <a:rPr lang="en-US" altLang="zh-CN"/>
              <a:t>top10</a:t>
            </a:r>
            <a:r>
              <a:rPr lang="zh-CN" altLang="en-US"/>
              <a:t>商品，并查看是否更销售数量相关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2095" y="1439545"/>
            <a:ext cx="6904990" cy="676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7815" y="2376170"/>
            <a:ext cx="5314950" cy="7429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109845" y="3169920"/>
            <a:ext cx="3289935" cy="17354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68935" y="3671570"/>
            <a:ext cx="44570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从表中可以看到</a:t>
            </a:r>
            <a:r>
              <a:rPr lang="en-US" altLang="zh-CN"/>
              <a:t>top10</a:t>
            </a:r>
            <a:r>
              <a:rPr lang="zh-CN" altLang="en-US"/>
              <a:t>退款商品跟销售的数量间存在较大关系。现在通过两个值的比例来得到的</a:t>
            </a:r>
            <a:r>
              <a:rPr lang="en-US" altLang="zh-CN">
                <a:sym typeface="+mn-ea"/>
              </a:rPr>
              <a:t>top10</a:t>
            </a:r>
            <a:r>
              <a:rPr lang="zh-CN" altLang="en-US">
                <a:sym typeface="+mn-ea"/>
              </a:rPr>
              <a:t>退款商品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603"/>
          <p:cNvSpPr txBox="1"/>
          <p:nvPr/>
        </p:nvSpPr>
        <p:spPr bwMode="auto">
          <a:xfrm>
            <a:off x="368720" y="287908"/>
            <a:ext cx="2179320" cy="374650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退货订单的分析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2095" y="864235"/>
            <a:ext cx="5219700" cy="790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5605" y="1856740"/>
            <a:ext cx="5704205" cy="27565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99810" y="2087880"/>
            <a:ext cx="2444750" cy="1795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商品的退款比例最高为0.118757，是否之一的订单是退款的。</a:t>
            </a:r>
            <a:endParaRPr lang="zh-CN" altLang="en-US"/>
          </a:p>
          <a:p>
            <a:r>
              <a:rPr lang="zh-CN" altLang="en-US"/>
              <a:t>这些退款比例较高的商品有什么问题？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603"/>
          <p:cNvSpPr txBox="1"/>
          <p:nvPr/>
        </p:nvSpPr>
        <p:spPr bwMode="auto">
          <a:xfrm>
            <a:off x="368720" y="287908"/>
            <a:ext cx="2179320" cy="374650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退货订单的分析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605" y="935990"/>
            <a:ext cx="4987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挑选退款比例最高的商品进行分析，通过查看广告的渠道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04435" y="1439545"/>
            <a:ext cx="2794000" cy="31756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9750" y="1793240"/>
            <a:ext cx="4197985" cy="1748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从图中可以看这个商品方式退款的情况是，用户进入直播间后进行购买的 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分析：</a:t>
            </a:r>
            <a:r>
              <a:rPr lang="en-US" altLang="zh-CN"/>
              <a:t>1</a:t>
            </a:r>
            <a:r>
              <a:rPr lang="zh-CN" altLang="en-US"/>
              <a:t>实际使用的效果没有到达用户在直播间看到的效果，</a:t>
            </a:r>
            <a:endParaRPr lang="zh-CN" altLang="en-US"/>
          </a:p>
          <a:p>
            <a:r>
              <a:rPr lang="zh-CN" altLang="en-US"/>
              <a:t>2可能为在直播间进行刷单。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12140" y="3744595"/>
            <a:ext cx="36690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建议：在直播的过程中展现商品的大致情况。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603"/>
          <p:cNvSpPr txBox="1"/>
          <p:nvPr/>
        </p:nvSpPr>
        <p:spPr bwMode="auto">
          <a:xfrm>
            <a:off x="368720" y="287908"/>
            <a:ext cx="1887220" cy="374650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广告效果分析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995" y="864235"/>
            <a:ext cx="30003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统计广告的成效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7995" y="1367790"/>
            <a:ext cx="6334125" cy="533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44390" y="2160270"/>
            <a:ext cx="3515360" cy="27768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55650" y="2763520"/>
            <a:ext cx="30003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从图可以看到广告的渠道为无、直播、短视频、商品卡，4个渠道。其中短视频的渠道占54.2%。还可以看到无的有10.6%，这个表明商家在用户中拥有良好的口碑。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603"/>
          <p:cNvSpPr txBox="1"/>
          <p:nvPr/>
        </p:nvSpPr>
        <p:spPr bwMode="auto">
          <a:xfrm>
            <a:off x="368720" y="287908"/>
            <a:ext cx="1887220" cy="374650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广告效果分析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8935" y="874395"/>
            <a:ext cx="47574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广告渠道为直播的订单随时间的变化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5605" y="1295400"/>
            <a:ext cx="7097395" cy="786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72185" y="2232025"/>
            <a:ext cx="5434330" cy="25304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604635" y="2519680"/>
            <a:ext cx="1614170" cy="242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3个异常数据的共同点为流量渠道是个人主页&amp;店铺&amp;橱窗进入直播间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603"/>
          <p:cNvSpPr txBox="1"/>
          <p:nvPr/>
        </p:nvSpPr>
        <p:spPr bwMode="auto">
          <a:xfrm>
            <a:off x="368720" y="287908"/>
            <a:ext cx="1887220" cy="374650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广告效果分析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8935" y="874395"/>
            <a:ext cx="47574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广告渠道为短视频的订单随时间的变化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7815" y="1393825"/>
            <a:ext cx="7204075" cy="6102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7995" y="2303780"/>
            <a:ext cx="5145405" cy="2327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603"/>
          <p:cNvSpPr txBox="1"/>
          <p:nvPr/>
        </p:nvSpPr>
        <p:spPr bwMode="auto">
          <a:xfrm>
            <a:off x="368720" y="287908"/>
            <a:ext cx="1887220" cy="374650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广告效果分析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8935" y="874395"/>
            <a:ext cx="6811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分析：广告渠道为直播和短视频的订单随着总体的趋势是向下的。但是</a:t>
            </a:r>
            <a:r>
              <a:rPr lang="zh-CN" altLang="en-US">
                <a:sym typeface="+mn-ea"/>
              </a:rPr>
              <a:t>短视频广告渠道的订单数量持续下降。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09575" y="1944370"/>
            <a:ext cx="72218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建议：商家需要开辟更多的广告渠道。关于广告渠道的应该减少在短视频的投入，提高直播的资源投入。提高直播的效果，邀请有名的带货主播进入，提高商品的质量在直播中展现真实的一面。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24298" y="1800076"/>
            <a:ext cx="72008" cy="1080120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8114" y="2376140"/>
            <a:ext cx="216024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03"/>
          <p:cNvSpPr txBox="1"/>
          <p:nvPr/>
        </p:nvSpPr>
        <p:spPr bwMode="auto">
          <a:xfrm>
            <a:off x="2556346" y="1907346"/>
            <a:ext cx="1885315" cy="621030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zh-CN" sz="3600" dirty="0">
                <a:solidFill>
                  <a:schemeClr val="tx1"/>
                </a:solidFill>
              </a:rPr>
              <a:t>04.</a:t>
            </a:r>
            <a:r>
              <a:rPr lang="zh-CN" altLang="en-US" sz="3600" dirty="0">
                <a:solidFill>
                  <a:schemeClr val="tx1"/>
                </a:solidFill>
              </a:rPr>
              <a:t>建议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682"/>
          <p:cNvSpPr txBox="1"/>
          <p:nvPr/>
        </p:nvSpPr>
        <p:spPr>
          <a:xfrm>
            <a:off x="3134895" y="3185309"/>
            <a:ext cx="810962" cy="483548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algn="ctr"/>
            <a:r>
              <a:rPr lang="en-US" altLang="zh-CN" sz="2700" b="1" dirty="0"/>
              <a:t>36%</a:t>
            </a:r>
            <a:endParaRPr lang="zh-CN" altLang="en-US" sz="2700" b="1" dirty="0"/>
          </a:p>
        </p:txBody>
      </p:sp>
      <p:sp>
        <p:nvSpPr>
          <p:cNvPr id="12" name="TextBox 682"/>
          <p:cNvSpPr txBox="1"/>
          <p:nvPr/>
        </p:nvSpPr>
        <p:spPr>
          <a:xfrm>
            <a:off x="7106043" y="2502043"/>
            <a:ext cx="814169" cy="483548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algn="ctr"/>
            <a:r>
              <a:rPr lang="en-US" altLang="zh-CN" sz="2700" b="1" dirty="0"/>
              <a:t>52%</a:t>
            </a:r>
            <a:endParaRPr lang="zh-CN" altLang="en-US" sz="2700" b="1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224636" y="4774296"/>
            <a:ext cx="8551854" cy="0"/>
          </a:xfrm>
          <a:prstGeom prst="line">
            <a:avLst/>
          </a:prstGeom>
          <a:solidFill>
            <a:srgbClr val="070606"/>
          </a:solidFill>
          <a:ln w="15875">
            <a:solidFill>
              <a:schemeClr val="tx1">
                <a:lumMod val="50000"/>
                <a:lumOff val="50000"/>
              </a:schemeClr>
            </a:solidFill>
            <a:round/>
          </a:ln>
        </p:spPr>
      </p:cxnSp>
      <p:sp>
        <p:nvSpPr>
          <p:cNvPr id="14" name="矩形 13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603"/>
          <p:cNvSpPr txBox="1"/>
          <p:nvPr/>
        </p:nvSpPr>
        <p:spPr bwMode="auto">
          <a:xfrm>
            <a:off x="368720" y="287908"/>
            <a:ext cx="718820" cy="374650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建议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9735" y="1107440"/>
            <a:ext cx="48101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发放优惠卷、开展降价活动以提高商品的销量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68630" y="1654175"/>
            <a:ext cx="6169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在直播带货上投入更多的资源，减少在短视频的广告投入。通过直播带货提高订单量。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68630" y="2399665"/>
            <a:ext cx="6690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针对城市中的消费者，开发新的小体积的运动器材和运动装备。优化当前的商品质量和使用效果。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68630" y="3239770"/>
            <a:ext cx="64128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可以在广东省、江苏省和浙江省建立物流仓库存放商品，提高商品的发货效率和减少到达的时间，从而提高用户的满意度和忠诚度。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91210" y="4029075"/>
            <a:ext cx="56724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5.</a:t>
            </a:r>
            <a:r>
              <a:rPr lang="zh-CN" altLang="en-US"/>
              <a:t>优化直播带货的效果，给用户对商品效果合理期望，从而减少退款。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24298" y="1800076"/>
            <a:ext cx="72008" cy="1080120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8114" y="2376140"/>
            <a:ext cx="216024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03"/>
          <p:cNvSpPr txBox="1"/>
          <p:nvPr/>
        </p:nvSpPr>
        <p:spPr bwMode="auto">
          <a:xfrm>
            <a:off x="2556346" y="1907346"/>
            <a:ext cx="2875915" cy="621030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zh-CN" sz="3600" dirty="0">
                <a:solidFill>
                  <a:schemeClr val="tx1"/>
                </a:solidFill>
              </a:rPr>
              <a:t>01.</a:t>
            </a:r>
            <a:r>
              <a:rPr lang="zh-CN" altLang="en-US" sz="3600" dirty="0">
                <a:solidFill>
                  <a:schemeClr val="tx1"/>
                </a:solidFill>
              </a:rPr>
              <a:t>数据读取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03"/>
          <p:cNvSpPr txBox="1"/>
          <p:nvPr/>
        </p:nvSpPr>
        <p:spPr bwMode="auto">
          <a:xfrm>
            <a:off x="899772" y="2475453"/>
            <a:ext cx="2289175" cy="621030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3600" dirty="0">
                <a:solidFill>
                  <a:schemeClr val="tx1"/>
                </a:solidFill>
              </a:rPr>
              <a:t>感谢观看 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TextBox 603"/>
          <p:cNvSpPr txBox="1"/>
          <p:nvPr/>
        </p:nvSpPr>
        <p:spPr bwMode="auto">
          <a:xfrm>
            <a:off x="900162" y="3096220"/>
            <a:ext cx="1800200" cy="25146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200" dirty="0">
                <a:solidFill>
                  <a:schemeClr val="tx1"/>
                </a:solidFill>
              </a:rPr>
              <a:t>演讲人</a:t>
            </a:r>
            <a:r>
              <a:rPr lang="zh-CN" altLang="en-US" sz="1200" dirty="0" smtClean="0">
                <a:solidFill>
                  <a:schemeClr val="tx1"/>
                </a:solidFill>
              </a:rPr>
              <a:t>：廖伟强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TextBox 603"/>
          <p:cNvSpPr txBox="1"/>
          <p:nvPr/>
        </p:nvSpPr>
        <p:spPr bwMode="auto">
          <a:xfrm>
            <a:off x="7740922" y="359916"/>
            <a:ext cx="873864" cy="314271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>
                <a:solidFill>
                  <a:srgbClr val="2259AA"/>
                </a:solidFill>
              </a:rPr>
              <a:t>LOGO</a:t>
            </a:r>
            <a:endParaRPr lang="zh-CN" altLang="en-US" sz="1600" dirty="0">
              <a:solidFill>
                <a:srgbClr val="2259A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99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99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603"/>
          <p:cNvSpPr txBox="1"/>
          <p:nvPr/>
        </p:nvSpPr>
        <p:spPr bwMode="auto">
          <a:xfrm>
            <a:off x="368935" y="287655"/>
            <a:ext cx="1303020" cy="528955"/>
          </a:xfrm>
          <a:prstGeom prst="rect">
            <a:avLst/>
          </a:prstGeom>
          <a:noFill/>
        </p:spPr>
        <p:txBody>
          <a:bodyPr wrap="none" lIns="67391" tIns="33696" rIns="67391" bIns="33696">
            <a:no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数据读取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9705" y="935990"/>
            <a:ext cx="5981700" cy="73342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52095" y="2005965"/>
            <a:ext cx="5965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</a:t>
            </a:r>
            <a:r>
              <a:rPr lang="en-US" altLang="zh-CN"/>
              <a:t>pd.read_csv</a:t>
            </a:r>
            <a:r>
              <a:rPr lang="zh-CN" altLang="en-US"/>
              <a:t>把</a:t>
            </a:r>
            <a:r>
              <a:rPr lang="en-US" altLang="zh-CN"/>
              <a:t>3</a:t>
            </a:r>
            <a:r>
              <a:rPr lang="zh-CN" altLang="en-US"/>
              <a:t>个表的数据全部读取进来</a:t>
            </a:r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2095" y="2716530"/>
            <a:ext cx="6362700" cy="37147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323850" y="3312160"/>
            <a:ext cx="51244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把</a:t>
            </a:r>
            <a:r>
              <a:rPr lang="en-US" altLang="zh-CN"/>
              <a:t>3</a:t>
            </a:r>
            <a:r>
              <a:rPr lang="zh-CN" altLang="en-US"/>
              <a:t>个表合并成为一个大表，通过</a:t>
            </a:r>
            <a:r>
              <a:rPr lang="en-US" altLang="zh-CN"/>
              <a:t>pd.concat</a:t>
            </a:r>
            <a:r>
              <a:rPr lang="zh-CN" altLang="en-US"/>
              <a:t>（）来实现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9"/>
          <p:cNvSpPr txBox="1"/>
          <p:nvPr/>
        </p:nvSpPr>
        <p:spPr>
          <a:xfrm>
            <a:off x="1565927" y="1872810"/>
            <a:ext cx="1551550" cy="883658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5300" dirty="0">
                <a:solidFill>
                  <a:schemeClr val="bg1"/>
                </a:solidFill>
              </a:rPr>
              <a:t>75</a:t>
            </a:r>
            <a:r>
              <a:rPr lang="en-US" altLang="zh-CN" sz="4400" dirty="0">
                <a:solidFill>
                  <a:schemeClr val="bg1"/>
                </a:solidFill>
              </a:rPr>
              <a:t>%</a:t>
            </a:r>
            <a:endParaRPr lang="zh-CN" altLang="en-US" sz="5300" dirty="0">
              <a:solidFill>
                <a:schemeClr val="bg1"/>
              </a:solidFill>
            </a:endParaRPr>
          </a:p>
        </p:txBody>
      </p:sp>
      <p:sp>
        <p:nvSpPr>
          <p:cNvPr id="5" name="TextBox 270"/>
          <p:cNvSpPr txBox="1"/>
          <p:nvPr/>
        </p:nvSpPr>
        <p:spPr>
          <a:xfrm>
            <a:off x="1790205" y="3564138"/>
            <a:ext cx="1102995" cy="882650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5300" dirty="0">
                <a:solidFill>
                  <a:schemeClr val="bg1"/>
                </a:solidFill>
              </a:rPr>
              <a:t>5</a:t>
            </a:r>
            <a:r>
              <a:rPr lang="en-US" altLang="zh-CN" sz="4400" dirty="0">
                <a:solidFill>
                  <a:schemeClr val="bg1"/>
                </a:solidFill>
              </a:rPr>
              <a:t>%</a:t>
            </a:r>
            <a:endParaRPr lang="zh-CN" altLang="en-US" sz="53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603"/>
          <p:cNvSpPr txBox="1"/>
          <p:nvPr/>
        </p:nvSpPr>
        <p:spPr bwMode="auto">
          <a:xfrm>
            <a:off x="368935" y="287655"/>
            <a:ext cx="1458595" cy="486410"/>
          </a:xfrm>
          <a:prstGeom prst="rect">
            <a:avLst/>
          </a:prstGeom>
          <a:noFill/>
        </p:spPr>
        <p:txBody>
          <a:bodyPr wrap="none" lIns="67391" tIns="33696" rIns="67391" bIns="33696">
            <a:no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数据的读取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7815" y="1224280"/>
            <a:ext cx="30003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datas.head(1)</a:t>
            </a:r>
            <a:endParaRPr lang="en-US" altLang="zh-CN"/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9705" y="1584325"/>
            <a:ext cx="7147560" cy="2169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24298" y="1800076"/>
            <a:ext cx="72008" cy="1080120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8114" y="2376140"/>
            <a:ext cx="216024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03"/>
          <p:cNvSpPr txBox="1"/>
          <p:nvPr/>
        </p:nvSpPr>
        <p:spPr bwMode="auto">
          <a:xfrm>
            <a:off x="2556346" y="1907346"/>
            <a:ext cx="2875915" cy="621030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zh-CN" sz="3600" dirty="0">
                <a:solidFill>
                  <a:schemeClr val="tx1"/>
                </a:solidFill>
              </a:rPr>
              <a:t>02.</a:t>
            </a:r>
            <a:r>
              <a:rPr lang="zh-CN" altLang="en-US" sz="3600" dirty="0">
                <a:solidFill>
                  <a:schemeClr val="tx1"/>
                </a:solidFill>
              </a:rPr>
              <a:t>数据处理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603"/>
          <p:cNvSpPr txBox="1"/>
          <p:nvPr/>
        </p:nvSpPr>
        <p:spPr bwMode="auto">
          <a:xfrm>
            <a:off x="323850" y="288290"/>
            <a:ext cx="1534160" cy="425450"/>
          </a:xfrm>
          <a:prstGeom prst="rect">
            <a:avLst/>
          </a:prstGeom>
          <a:noFill/>
        </p:spPr>
        <p:txBody>
          <a:bodyPr wrap="none" lIns="67391" tIns="33696" rIns="67391" bIns="33696">
            <a:no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查看数据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96240" y="2232025"/>
            <a:ext cx="2818130" cy="817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通过</a:t>
            </a:r>
            <a:r>
              <a:rPr lang="en-US" altLang="zh-CN"/>
              <a:t>shape</a:t>
            </a:r>
            <a:r>
              <a:rPr lang="zh-CN" altLang="en-US"/>
              <a:t>对表的查看，可知共有</a:t>
            </a:r>
            <a:r>
              <a:rPr lang="en-US" altLang="zh-CN"/>
              <a:t>140781</a:t>
            </a:r>
            <a:r>
              <a:rPr lang="zh-CN" altLang="en-US"/>
              <a:t>条订单数据，每一条数据有</a:t>
            </a:r>
            <a:r>
              <a:rPr lang="en-US" altLang="zh-CN"/>
              <a:t>61</a:t>
            </a:r>
            <a:r>
              <a:rPr lang="zh-CN" altLang="en-US"/>
              <a:t>个字段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0385" y="1151890"/>
            <a:ext cx="1790700" cy="847725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5436870" y="2736215"/>
            <a:ext cx="3000375" cy="1454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通过</a:t>
            </a:r>
            <a:r>
              <a:rPr lang="en-US" altLang="zh-CN"/>
              <a:t>info</a:t>
            </a:r>
            <a:r>
              <a:rPr lang="zh-CN" altLang="en-US"/>
              <a:t>（）查看可知数据存在整个字段的值全为</a:t>
            </a:r>
            <a:r>
              <a:rPr lang="en-US" altLang="zh-CN"/>
              <a:t>nan</a:t>
            </a:r>
            <a:r>
              <a:rPr lang="zh-CN" altLang="en-US"/>
              <a:t>，和一些存在</a:t>
            </a:r>
            <a:r>
              <a:rPr lang="en-US" altLang="zh-CN"/>
              <a:t>nan</a:t>
            </a:r>
            <a:r>
              <a:rPr lang="zh-CN" altLang="en-US"/>
              <a:t>值</a:t>
            </a:r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20970" y="791845"/>
            <a:ext cx="3000375" cy="146304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297815" y="4032250"/>
            <a:ext cx="73666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总体上来看，这些数据已经经过了一定的处理没有什么大的问题。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03"/>
          <p:cNvSpPr txBox="1"/>
          <p:nvPr/>
        </p:nvSpPr>
        <p:spPr bwMode="auto">
          <a:xfrm>
            <a:off x="368720" y="287908"/>
            <a:ext cx="718820" cy="374650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处理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3850" y="1007745"/>
            <a:ext cx="30003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、删除无用的数据：</a:t>
            </a:r>
            <a:endParaRPr lang="zh-CN" altLang="en-US"/>
          </a:p>
          <a:p>
            <a:r>
              <a:rPr lang="zh-CN" altLang="en-US"/>
              <a:t>商家编码,序列号,预计送达时间,车型,预约发货时间,仓库ID,仓库名称,发货主体,发货主体明细,鲁班落地页ID,所属门店ID,商家优惠,达人优惠,手续费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8935" y="2880360"/>
            <a:ext cx="2461260" cy="7391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212590" y="1080135"/>
            <a:ext cx="30003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把表中的日期的数据转换为时间格式数据</a:t>
            </a:r>
            <a:r>
              <a:rPr lang="en-US" altLang="zh-CN"/>
              <a:t>;</a:t>
            </a:r>
            <a:endParaRPr lang="en-US" altLang="zh-CN"/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40200" y="1911350"/>
            <a:ext cx="4411980" cy="66484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140200" y="2951480"/>
            <a:ext cx="4057650" cy="1006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24298" y="1800076"/>
            <a:ext cx="72008" cy="1080120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8114" y="2376140"/>
            <a:ext cx="216024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03"/>
          <p:cNvSpPr txBox="1"/>
          <p:nvPr/>
        </p:nvSpPr>
        <p:spPr bwMode="auto">
          <a:xfrm>
            <a:off x="2556346" y="1907346"/>
            <a:ext cx="4361815" cy="621030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zh-CN" sz="3600" dirty="0">
                <a:solidFill>
                  <a:schemeClr val="tx1"/>
                </a:solidFill>
              </a:rPr>
              <a:t>03.</a:t>
            </a:r>
            <a:r>
              <a:rPr lang="zh-CN" altLang="en-US" sz="3600" dirty="0">
                <a:solidFill>
                  <a:schemeClr val="tx1"/>
                </a:solidFill>
              </a:rPr>
              <a:t>数据的统计分析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</p:bldLst>
  </p:timing>
</p:sld>
</file>

<file path=ppt/tags/tag1.xml><?xml version="1.0" encoding="utf-8"?>
<p:tagLst xmlns:p="http://schemas.openxmlformats.org/presentationml/2006/main">
  <p:tag name="TIMING" val="|2.2|1.4|0.8|0.7|0.7|0.7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TIMING" val="|0.7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TIMING" val="|0.4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TIMING" val="|0.6"/>
</p:tagLst>
</file>

<file path=ppt/tags/tag44.xml><?xml version="1.0" encoding="utf-8"?>
<p:tagLst xmlns:p="http://schemas.openxmlformats.org/presentationml/2006/main">
  <p:tag name="ISPRING_PRESENTATION_TITLE" val="111"/>
  <p:tag name="KSO_WPP_MARK_KEY" val="4f41423f-bf6c-4250-9c53-d110d18b0d88"/>
  <p:tag name="COMMONDATA" val="eyJoZGlkIjoiYjkwNDFkZDhiNGFmNDk1YmQ5ZmYzZDhmYzQwZjNhNWM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TIMING" val="|0.4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2164</Words>
  <Application>WPS 演示</Application>
  <PresentationFormat>自定义</PresentationFormat>
  <Paragraphs>206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Arial Unicode MS</vt:lpstr>
      <vt:lpstr>Calibri</vt:lpstr>
      <vt:lpstr>等线</vt:lpstr>
      <vt:lpstr>方正中等线简体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深蓝号</cp:lastModifiedBy>
  <cp:revision>38</cp:revision>
  <dcterms:created xsi:type="dcterms:W3CDTF">2023-07-20T03:00:00Z</dcterms:created>
  <dcterms:modified xsi:type="dcterms:W3CDTF">2023-08-08T15:15:17Z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14A3E88A365343E1BB7C7E4F676578F6_12</vt:lpwstr>
  </property>
  <property fmtid="{D5CDD505-2E9C-101B-9397-08002B2CF9AE}" pid="3" name="KSOProductBuildVer">
    <vt:lpwstr>2052-11.1.0.14309</vt:lpwstr>
  </property>
</Properties>
</file>