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5"/>
  </p:notesMasterIdLst>
  <p:sldIdLst>
    <p:sldId id="1343" r:id="rId4"/>
    <p:sldId id="1347" r:id="rId6"/>
    <p:sldId id="1327" r:id="rId7"/>
    <p:sldId id="1349" r:id="rId8"/>
    <p:sldId id="1332" r:id="rId9"/>
    <p:sldId id="1352" r:id="rId10"/>
    <p:sldId id="1351" r:id="rId11"/>
    <p:sldId id="1355" r:id="rId12"/>
    <p:sldId id="1357" r:id="rId13"/>
    <p:sldId id="1372" r:id="rId14"/>
    <p:sldId id="1376" r:id="rId15"/>
    <p:sldId id="1361" r:id="rId16"/>
    <p:sldId id="1362" r:id="rId17"/>
    <p:sldId id="1363" r:id="rId18"/>
    <p:sldId id="1337" r:id="rId19"/>
    <p:sldId id="1325" r:id="rId20"/>
    <p:sldId id="1366" r:id="rId21"/>
    <p:sldId id="1367" r:id="rId22"/>
    <p:sldId id="1377" r:id="rId23"/>
    <p:sldId id="1342" r:id="rId24"/>
    <p:sldId id="1369" r:id="rId25"/>
    <p:sldId id="1370" r:id="rId26"/>
  </p:sldIdLst>
  <p:sldSz cx="12190095"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3333"/>
    <a:srgbClr val="FFFFFF"/>
    <a:srgbClr val="FFC000"/>
    <a:srgbClr val="FEB33C"/>
    <a:srgbClr val="F8B332"/>
    <a:srgbClr val="5998D1"/>
    <a:srgbClr val="4472C4"/>
    <a:srgbClr val="DDDDDD"/>
    <a:srgbClr val="B09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howGuides="1">
      <p:cViewPr varScale="1">
        <p:scale>
          <a:sx n="82" d="100"/>
          <a:sy n="82" d="100"/>
        </p:scale>
        <p:origin x="691" y="288"/>
      </p:cViewPr>
      <p:guideLst>
        <p:guide orient="horz" pos="113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gs" Target="tags/tag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CCFA83-0EC0-48A6-B00B-FBC1840E4C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F7F19-8EC3-477E-9979-D1DE0D216F3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3F4CB62-83E9-47F2-8B0D-B9154BF4F1C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
        <p:nvSpPr>
          <p:cNvPr id="7" name="TextBox 6"/>
          <p:cNvSpPr txBox="1"/>
          <p:nvPr userDrawn="1"/>
        </p:nvSpPr>
        <p:spPr>
          <a:xfrm>
            <a:off x="118542" y="673957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1600201"/>
            <a:ext cx="10971372"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521" y="6356351"/>
            <a:ext cx="284443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521" y="6356351"/>
            <a:ext cx="284443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058" y="6356351"/>
            <a:ext cx="3860297"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6463" y="6356351"/>
            <a:ext cx="284443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A214C5-AB2D-429A-9D9B-6E5DFD2AA8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CA7020-B1F0-40B8-B94F-6E0110F2B5D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4013"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4013"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14C5-AB2D-429A-9D9B-6E5DFD2AA8C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321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01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A7020-B1F0-40B8-B94F-6E0110F2B5D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B332"/>
        </a:solidFill>
        <a:effectLst/>
      </p:bgPr>
    </p:bg>
    <p:spTree>
      <p:nvGrpSpPr>
        <p:cNvPr id="1" name=""/>
        <p:cNvGrpSpPr/>
        <p:nvPr/>
      </p:nvGrpSpPr>
      <p:grpSpPr>
        <a:xfrm>
          <a:off x="0" y="0"/>
          <a:ext cx="0" cy="0"/>
          <a:chOff x="0" y="0"/>
          <a:chExt cx="0" cy="0"/>
        </a:xfrm>
      </p:grpSpPr>
      <p:sp>
        <p:nvSpPr>
          <p:cNvPr id="2" name="圆角矩形 1"/>
          <p:cNvSpPr/>
          <p:nvPr/>
        </p:nvSpPr>
        <p:spPr>
          <a:xfrm>
            <a:off x="312738" y="447675"/>
            <a:ext cx="11564620" cy="883285"/>
          </a:xfrm>
          <a:prstGeom prst="roundRect">
            <a:avLst>
              <a:gd name="adj" fmla="val 32710"/>
            </a:avLst>
          </a:prstGeom>
          <a:solidFill>
            <a:schemeClr val="bg1">
              <a:lumMod val="85000"/>
            </a:schemeClr>
          </a:solidFill>
          <a:ln w="187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E:\设计\PPT\图片1.png图片1"/>
          <p:cNvPicPr>
            <a:picLocks noChangeAspect="1"/>
          </p:cNvPicPr>
          <p:nvPr/>
        </p:nvPicPr>
        <p:blipFill>
          <a:blip r:embed="rId1"/>
          <a:srcRect/>
          <a:stretch>
            <a:fillRect/>
          </a:stretch>
        </p:blipFill>
        <p:spPr>
          <a:xfrm>
            <a:off x="697548" y="631922"/>
            <a:ext cx="11179810" cy="5833110"/>
          </a:xfrm>
          <a:prstGeom prst="rect">
            <a:avLst/>
          </a:prstGeom>
          <a:effectLst>
            <a:outerShdw blurRad="1066800" sx="102000" sy="102000" algn="ctr" rotWithShape="0">
              <a:prstClr val="black">
                <a:alpha val="19000"/>
              </a:prstClr>
            </a:outerShdw>
          </a:effectLst>
        </p:spPr>
      </p:pic>
      <p:sp>
        <p:nvSpPr>
          <p:cNvPr id="15" name="TextBox 4"/>
          <p:cNvSpPr txBox="1"/>
          <p:nvPr/>
        </p:nvSpPr>
        <p:spPr>
          <a:xfrm>
            <a:off x="1349692" y="1642673"/>
            <a:ext cx="5753626" cy="1200329"/>
          </a:xfrm>
          <a:prstGeom prst="rect">
            <a:avLst/>
          </a:prstGeom>
          <a:noFill/>
        </p:spPr>
        <p:txBody>
          <a:bodyPr wrap="square" rtlCol="0">
            <a:spAutoFit/>
          </a:bodyPr>
          <a:lstStyle/>
          <a:p>
            <a:pPr lvl="0"/>
            <a:r>
              <a:rPr lang="zh-CN" altLang="en-US" sz="7200" b="1" dirty="0">
                <a:solidFill>
                  <a:srgbClr val="FFC000"/>
                </a:solidFill>
                <a:cs typeface="+mn-ea"/>
                <a:sym typeface="+mn-lt"/>
              </a:rPr>
              <a:t>抖音商城运营</a:t>
            </a:r>
            <a:endParaRPr lang="zh-CN" sz="7200" b="1" dirty="0">
              <a:solidFill>
                <a:schemeClr val="bg1"/>
              </a:solidFill>
              <a:cs typeface="+mn-ea"/>
              <a:sym typeface="+mn-lt"/>
            </a:endParaRPr>
          </a:p>
        </p:txBody>
      </p:sp>
      <p:sp>
        <p:nvSpPr>
          <p:cNvPr id="16" name="TextBox 4"/>
          <p:cNvSpPr txBox="1"/>
          <p:nvPr/>
        </p:nvSpPr>
        <p:spPr>
          <a:xfrm>
            <a:off x="1275398" y="4665662"/>
            <a:ext cx="4192270" cy="584775"/>
          </a:xfrm>
          <a:prstGeom prst="rect">
            <a:avLst/>
          </a:prstGeom>
          <a:noFill/>
        </p:spPr>
        <p:txBody>
          <a:bodyPr wrap="square" rtlCol="0">
            <a:spAutoFit/>
          </a:bodyPr>
          <a:lstStyle/>
          <a:p>
            <a:pPr lvl="0"/>
            <a:r>
              <a:rPr lang="zh-CN" altLang="en-US" sz="3200" b="1" dirty="0">
                <a:solidFill>
                  <a:srgbClr val="333333"/>
                </a:solidFill>
                <a:cs typeface="+mn-ea"/>
                <a:sym typeface="+mn-lt"/>
              </a:rPr>
              <a:t>总助数据统计及分析</a:t>
            </a:r>
            <a:endParaRPr lang="zh-CN" sz="3200" b="1" dirty="0">
              <a:solidFill>
                <a:srgbClr val="333333"/>
              </a:solidFill>
              <a:cs typeface="+mn-ea"/>
              <a:sym typeface="+mn-lt"/>
            </a:endParaRPr>
          </a:p>
        </p:txBody>
      </p:sp>
      <p:grpSp>
        <p:nvGrpSpPr>
          <p:cNvPr id="18" name="组合 17"/>
          <p:cNvGrpSpPr/>
          <p:nvPr/>
        </p:nvGrpSpPr>
        <p:grpSpPr>
          <a:xfrm>
            <a:off x="1167448" y="4183380"/>
            <a:ext cx="1948180" cy="438785"/>
            <a:chOff x="7368" y="6141"/>
            <a:chExt cx="3068" cy="691"/>
          </a:xfrm>
        </p:grpSpPr>
        <p:sp>
          <p:nvSpPr>
            <p:cNvPr id="19" name="圆角矩形 18"/>
            <p:cNvSpPr/>
            <p:nvPr/>
          </p:nvSpPr>
          <p:spPr>
            <a:xfrm>
              <a:off x="7368" y="6141"/>
              <a:ext cx="3068" cy="691"/>
            </a:xfrm>
            <a:prstGeom prst="roundRect">
              <a:avLst>
                <a:gd name="adj" fmla="val 50000"/>
              </a:avLst>
            </a:prstGeom>
            <a:noFill/>
            <a:ln>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333"/>
                </a:solidFill>
                <a:cs typeface="+mn-ea"/>
                <a:sym typeface="+mn-lt"/>
              </a:endParaRPr>
            </a:p>
          </p:txBody>
        </p:sp>
        <p:sp>
          <p:nvSpPr>
            <p:cNvPr id="24" name="矩形 23"/>
            <p:cNvSpPr/>
            <p:nvPr/>
          </p:nvSpPr>
          <p:spPr>
            <a:xfrm>
              <a:off x="7538" y="6196"/>
              <a:ext cx="2728" cy="582"/>
            </a:xfrm>
            <a:prstGeom prst="rect">
              <a:avLst/>
            </a:prstGeom>
            <a:ln>
              <a:noFill/>
            </a:ln>
          </p:spPr>
          <p:txBody>
            <a:bodyPr wrap="square">
              <a:spAutoFit/>
            </a:bodyPr>
            <a:lstStyle/>
            <a:p>
              <a:pPr lvl="0" algn="ctr"/>
              <a:r>
                <a:rPr lang="zh-CN" altLang="en-US" dirty="0">
                  <a:solidFill>
                    <a:srgbClr val="333333"/>
                  </a:solidFill>
                  <a:cs typeface="+mn-ea"/>
                  <a:sym typeface="+mn-lt"/>
                </a:rPr>
                <a:t>优</a:t>
              </a:r>
              <a:r>
                <a:rPr lang="en-US" altLang="zh-CN" dirty="0">
                  <a:solidFill>
                    <a:srgbClr val="333333"/>
                  </a:solidFill>
                  <a:cs typeface="+mn-ea"/>
                  <a:sym typeface="+mn-lt"/>
                </a:rPr>
                <a:t>PPT</a:t>
              </a:r>
              <a:endParaRPr lang="zh-CN" altLang="en-US" dirty="0">
                <a:solidFill>
                  <a:srgbClr val="333333"/>
                </a:solidFill>
                <a:cs typeface="+mn-ea"/>
                <a:sym typeface="+mn-lt"/>
              </a:endParaRPr>
            </a:p>
          </p:txBody>
        </p:sp>
      </p:grpSp>
      <p:grpSp>
        <p:nvGrpSpPr>
          <p:cNvPr id="26" name="组合 25"/>
          <p:cNvGrpSpPr/>
          <p:nvPr/>
        </p:nvGrpSpPr>
        <p:grpSpPr>
          <a:xfrm>
            <a:off x="10910570" y="1031240"/>
            <a:ext cx="372110" cy="270510"/>
            <a:chOff x="17695" y="764"/>
            <a:chExt cx="586" cy="426"/>
          </a:xfrm>
        </p:grpSpPr>
        <p:cxnSp>
          <p:nvCxnSpPr>
            <p:cNvPr id="27" name="直接连接符 26"/>
            <p:cNvCxnSpPr/>
            <p:nvPr/>
          </p:nvCxnSpPr>
          <p:spPr>
            <a:xfrm>
              <a:off x="17695" y="977"/>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695" y="1190"/>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695" y="764"/>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30" name="图片 29" descr="E:\设计\PPT\城市金币带人物.png城市金币带人物"/>
          <p:cNvPicPr>
            <a:picLocks noChangeAspect="1"/>
          </p:cNvPicPr>
          <p:nvPr/>
        </p:nvPicPr>
        <p:blipFill>
          <a:blip r:embed="rId2"/>
          <a:srcRect/>
          <a:stretch>
            <a:fillRect/>
          </a:stretch>
        </p:blipFill>
        <p:spPr>
          <a:xfrm>
            <a:off x="6361430" y="1757624"/>
            <a:ext cx="5131435" cy="4314190"/>
          </a:xfrm>
          <a:prstGeom prst="rect">
            <a:avLst/>
          </a:prstGeom>
        </p:spPr>
      </p:pic>
      <p:sp>
        <p:nvSpPr>
          <p:cNvPr id="32" name="文本框 31"/>
          <p:cNvSpPr txBox="1"/>
          <p:nvPr/>
        </p:nvSpPr>
        <p:spPr>
          <a:xfrm>
            <a:off x="1096644" y="1031240"/>
            <a:ext cx="1542178" cy="461665"/>
          </a:xfrm>
          <a:prstGeom prst="rect">
            <a:avLst/>
          </a:prstGeom>
          <a:noFill/>
        </p:spPr>
        <p:txBody>
          <a:bodyPr wrap="square" rtlCol="0" anchor="t">
            <a:spAutoFit/>
          </a:bodyPr>
          <a:lstStyle/>
          <a:p>
            <a:r>
              <a:rPr lang="en-US" altLang="zh-CN" sz="1200" dirty="0">
                <a:solidFill>
                  <a:srgbClr val="333333"/>
                </a:solidFill>
                <a:cs typeface="+mn-ea"/>
                <a:sym typeface="+mn-lt"/>
              </a:rPr>
              <a:t>20XX</a:t>
            </a:r>
            <a:endParaRPr lang="en-US" altLang="zh-CN" sz="1200" dirty="0">
              <a:solidFill>
                <a:srgbClr val="333333"/>
              </a:solidFill>
              <a:cs typeface="+mn-ea"/>
              <a:sym typeface="+mn-lt"/>
            </a:endParaRPr>
          </a:p>
          <a:p>
            <a:r>
              <a:rPr lang="en-US" altLang="zh-CN" sz="1200" dirty="0">
                <a:solidFill>
                  <a:srgbClr val="333333"/>
                </a:solidFill>
                <a:cs typeface="+mn-ea"/>
                <a:sym typeface="+mn-lt"/>
              </a:rPr>
              <a:t>02/13</a:t>
            </a:r>
            <a:endParaRPr lang="en-US" altLang="zh-CN" sz="1200" dirty="0">
              <a:solidFill>
                <a:srgbClr val="333333"/>
              </a:solidFill>
              <a:cs typeface="+mn-ea"/>
              <a:sym typeface="+mn-lt"/>
            </a:endParaRPr>
          </a:p>
        </p:txBody>
      </p:sp>
      <p:grpSp>
        <p:nvGrpSpPr>
          <p:cNvPr id="35" name="组合 34"/>
          <p:cNvGrpSpPr/>
          <p:nvPr/>
        </p:nvGrpSpPr>
        <p:grpSpPr>
          <a:xfrm>
            <a:off x="1275715" y="5215255"/>
            <a:ext cx="647700" cy="647700"/>
            <a:chOff x="2009" y="7987"/>
            <a:chExt cx="1020" cy="1020"/>
          </a:xfrm>
        </p:grpSpPr>
        <p:sp>
          <p:nvSpPr>
            <p:cNvPr id="31" name="椭圆 30"/>
            <p:cNvSpPr/>
            <p:nvPr/>
          </p:nvSpPr>
          <p:spPr>
            <a:xfrm>
              <a:off x="2009" y="7987"/>
              <a:ext cx="1020" cy="1020"/>
            </a:xfrm>
            <a:prstGeom prst="ellipse">
              <a:avLst/>
            </a:prstGeom>
            <a:solidFill>
              <a:schemeClr val="bg1"/>
            </a:solidFill>
            <a:ln>
              <a:noFill/>
            </a:ln>
            <a:effectLst>
              <a:outerShdw blurRad="927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下箭头 32"/>
            <p:cNvSpPr/>
            <p:nvPr/>
          </p:nvSpPr>
          <p:spPr>
            <a:xfrm>
              <a:off x="2349" y="8327"/>
              <a:ext cx="340" cy="34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506095" y="6160135"/>
            <a:ext cx="11179175" cy="398780"/>
          </a:xfrm>
          <a:prstGeom prst="rect">
            <a:avLst/>
          </a:prstGeom>
          <a:noFill/>
        </p:spPr>
        <p:txBody>
          <a:bodyPr wrap="square" rtlCol="0" anchor="t">
            <a:spAutoFit/>
          </a:bodyPr>
          <a:lstStyle/>
          <a:p>
            <a:pPr algn="dist"/>
            <a:r>
              <a:rPr lang="en-US" altLang="zh-CN" sz="1000" dirty="0">
                <a:solidFill>
                  <a:srgbClr val="333333"/>
                </a:solidFill>
                <a:cs typeface="+mn-ea"/>
                <a:sym typeface="+mn-lt"/>
              </a:rPr>
              <a:t>CLICK HERE TO CHANGE YPUR TYITLERCLICK HERE TO CHANGE YPUR TYITLER</a:t>
            </a:r>
            <a:endParaRPr lang="en-US" altLang="zh-CN" sz="1000" dirty="0">
              <a:solidFill>
                <a:srgbClr val="333333"/>
              </a:solidFill>
              <a:cs typeface="+mn-ea"/>
              <a:sym typeface="+mn-lt"/>
            </a:endParaRPr>
          </a:p>
          <a:p>
            <a:pPr algn="dist"/>
            <a:endParaRPr lang="en-US" altLang="zh-CN" sz="1000" dirty="0">
              <a:solidFill>
                <a:srgbClr val="333333"/>
              </a:solidFill>
              <a:cs typeface="+mn-ea"/>
              <a:sym typeface="+mn-lt"/>
            </a:endParaRPr>
          </a:p>
        </p:txBody>
      </p:sp>
      <p:sp>
        <p:nvSpPr>
          <p:cNvPr id="3" name="矩形: 圆角 2"/>
          <p:cNvSpPr/>
          <p:nvPr/>
        </p:nvSpPr>
        <p:spPr>
          <a:xfrm>
            <a:off x="1096644" y="4183380"/>
            <a:ext cx="2262258" cy="461665"/>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down)">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9"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1000" fill="hold"/>
                                        <p:tgtEl>
                                          <p:spTgt spid="26"/>
                                        </p:tgtEl>
                                        <p:attrNameLst>
                                          <p:attrName>ppt_x</p:attrName>
                                        </p:attrNameLst>
                                      </p:cBhvr>
                                      <p:tavLst>
                                        <p:tav tm="0">
                                          <p:val>
                                            <p:strVal val="#ppt_x-.2"/>
                                          </p:val>
                                        </p:tav>
                                        <p:tav tm="100000">
                                          <p:val>
                                            <p:strVal val="#ppt_x"/>
                                          </p:val>
                                        </p:tav>
                                      </p:tavLst>
                                    </p:anim>
                                    <p:anim calcmode="lin" valueType="num">
                                      <p:cBhvr>
                                        <p:cTn id="45"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46" dur="10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9"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1000" fill="hold"/>
                                        <p:tgtEl>
                                          <p:spTgt spid="34"/>
                                        </p:tgtEl>
                                        <p:attrNameLst>
                                          <p:attrName>ppt_x</p:attrName>
                                        </p:attrNameLst>
                                      </p:cBhvr>
                                      <p:tavLst>
                                        <p:tav tm="0">
                                          <p:val>
                                            <p:strVal val="#ppt_x-.2"/>
                                          </p:val>
                                        </p:tav>
                                        <p:tav tm="100000">
                                          <p:val>
                                            <p:strVal val="#ppt_x"/>
                                          </p:val>
                                        </p:tav>
                                      </p:tavLst>
                                    </p:anim>
                                    <p:anim calcmode="lin" valueType="num">
                                      <p:cBhvr>
                                        <p:cTn id="52"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53" dur="10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down)">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arn(inVertical)">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15" grpId="0"/>
      <p:bldP spid="15" grpId="1"/>
      <p:bldP spid="16" grpId="0"/>
      <p:bldP spid="16" grpId="1"/>
      <p:bldP spid="32" grpId="0"/>
      <p:bldP spid="32" grpId="1"/>
      <p:bldP spid="34" grpId="0"/>
      <p:bldP spid="3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5"/>
            <a:ext cx="2911897" cy="1000755"/>
            <a:chOff x="7725" y="2647"/>
            <a:chExt cx="5653" cy="2035"/>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399" y="2860"/>
              <a:ext cx="4979" cy="1822"/>
              <a:chOff x="7109" y="1845"/>
              <a:chExt cx="4979" cy="1822"/>
            </a:xfrm>
          </p:grpSpPr>
          <p:sp>
            <p:nvSpPr>
              <p:cNvPr id="10" name="文本框 9"/>
              <p:cNvSpPr txBox="1"/>
              <p:nvPr/>
            </p:nvSpPr>
            <p:spPr>
              <a:xfrm>
                <a:off x="7109" y="3169"/>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509" y="1845"/>
                <a:ext cx="4579" cy="814"/>
              </a:xfrm>
              <a:prstGeom prst="rect">
                <a:avLst/>
              </a:prstGeom>
              <a:noFill/>
            </p:spPr>
            <p:txBody>
              <a:bodyPr wrap="square" rtlCol="0" anchor="t">
                <a:spAutoFit/>
              </a:bodyPr>
              <a:lstStyle/>
              <a:p>
                <a:pPr algn="ctr"/>
                <a:r>
                  <a:rPr lang="zh-CN" altLang="en-US" sz="2000" b="1" dirty="0">
                    <a:solidFill>
                      <a:srgbClr val="333333"/>
                    </a:solidFill>
                    <a:cs typeface="+mn-ea"/>
                    <a:sym typeface="+mn-lt"/>
                  </a:rPr>
                  <a:t>对下单用户的分析</a:t>
                </a:r>
                <a:endParaRPr lang="zh-CN" altLang="zh-CN" sz="2000" b="1" dirty="0">
                  <a:solidFill>
                    <a:srgbClr val="333333"/>
                  </a:solidFill>
                  <a:cs typeface="+mn-ea"/>
                  <a:sym typeface="+mn-lt"/>
                </a:endParaRPr>
              </a:p>
            </p:txBody>
          </p:sp>
        </p:grpSp>
      </p:grpSp>
      <p:grpSp>
        <p:nvGrpSpPr>
          <p:cNvPr id="4" name="组合 3"/>
          <p:cNvGrpSpPr/>
          <p:nvPr/>
        </p:nvGrpSpPr>
        <p:grpSpPr bwMode="auto">
          <a:xfrm>
            <a:off x="396363" y="1121134"/>
            <a:ext cx="10694643" cy="5324634"/>
            <a:chOff x="690161" y="2090484"/>
            <a:chExt cx="1964593" cy="3606826"/>
          </a:xfrm>
        </p:grpSpPr>
        <p:grpSp>
          <p:nvGrpSpPr>
            <p:cNvPr id="9245" name="组合 32"/>
            <p:cNvGrpSpPr/>
            <p:nvPr/>
          </p:nvGrpSpPr>
          <p:grpSpPr bwMode="auto">
            <a:xfrm>
              <a:off x="695325" y="2170339"/>
              <a:ext cx="1959429" cy="3526971"/>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sp>
          <p:nvSpPr>
            <p:cNvPr id="6" name="TextBox 19"/>
            <p:cNvSpPr txBox="1"/>
            <p:nvPr/>
          </p:nvSpPr>
          <p:spPr>
            <a:xfrm>
              <a:off x="690161" y="2090484"/>
              <a:ext cx="720952" cy="271028"/>
            </a:xfrm>
            <a:prstGeom prst="rect">
              <a:avLst/>
            </a:prstGeom>
            <a:noFill/>
          </p:spPr>
          <p:txBody>
            <a:bodyPr wrap="square">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mn-lt"/>
                  <a:cs typeface="+mn-ea"/>
                  <a:sym typeface="+mn-lt"/>
                </a:rPr>
                <a:t>转化时间与支付类型的关系</a:t>
              </a:r>
              <a:endParaRPr lang="zh-CN" altLang="en-US" sz="2000" b="1" dirty="0">
                <a:latin typeface="+mn-lt"/>
                <a:cs typeface="+mn-ea"/>
                <a:sym typeface="+mn-lt"/>
              </a:endParaRPr>
            </a:p>
          </p:txBody>
        </p:sp>
      </p:grpSp>
      <p:sp>
        <p:nvSpPr>
          <p:cNvPr id="15" name="矩形: 圆角 14"/>
          <p:cNvSpPr/>
          <p:nvPr/>
        </p:nvSpPr>
        <p:spPr>
          <a:xfrm>
            <a:off x="4223003" y="884949"/>
            <a:ext cx="7650645" cy="484830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rgbClr val="333333"/>
                </a:solidFill>
              </a:rPr>
              <a:t>通过该表可知，从提交订单转变成支付订单时间差较小的主要有抖音支付，支付宝支付。</a:t>
            </a:r>
            <a:endParaRPr lang="en-US" altLang="zh-CN" sz="2000" dirty="0">
              <a:solidFill>
                <a:srgbClr val="333333"/>
              </a:solidFill>
            </a:endParaRPr>
          </a:p>
          <a:p>
            <a:pPr marL="285750" indent="-285750">
              <a:lnSpc>
                <a:spcPct val="150000"/>
              </a:lnSpc>
              <a:buFont typeface="Wingdings" panose="05000000000000000000" pitchFamily="2" charset="2"/>
              <a:buChar char="ü"/>
            </a:pPr>
            <a:r>
              <a:rPr lang="zh-CN" altLang="en-US" dirty="0">
                <a:solidFill>
                  <a:srgbClr val="333333"/>
                </a:solidFill>
              </a:rPr>
              <a:t>用户便捷性：抖音支付和支付宝支付都是相对方便快捷的支付方式。</a:t>
            </a:r>
            <a:endParaRPr lang="zh-CN" altLang="en-US" dirty="0">
              <a:solidFill>
                <a:srgbClr val="333333"/>
              </a:solidFill>
            </a:endParaRPr>
          </a:p>
          <a:p>
            <a:pPr marL="285750" indent="-285750">
              <a:lnSpc>
                <a:spcPct val="150000"/>
              </a:lnSpc>
              <a:buFont typeface="Wingdings" panose="05000000000000000000" pitchFamily="2" charset="2"/>
              <a:buChar char="ü"/>
            </a:pPr>
            <a:r>
              <a:rPr lang="zh-CN" altLang="en-US" dirty="0">
                <a:solidFill>
                  <a:srgbClr val="333333"/>
                </a:solidFill>
              </a:rPr>
              <a:t>用户信任度：用户对这些支付方式有较高的信任度，促使用户更</a:t>
            </a:r>
            <a:r>
              <a:rPr lang="zh-CN" altLang="en-US" sz="2000" dirty="0">
                <a:solidFill>
                  <a:srgbClr val="333333"/>
                </a:solidFill>
              </a:rPr>
              <a:t>快地完成支付订单，而不需要过多的考虑和验证过程。</a:t>
            </a:r>
            <a:endParaRPr lang="en-US" altLang="zh-CN" sz="2000" dirty="0">
              <a:solidFill>
                <a:srgbClr val="333333"/>
              </a:solidFill>
            </a:endParaRPr>
          </a:p>
          <a:p>
            <a:pPr>
              <a:lnSpc>
                <a:spcPct val="150000"/>
              </a:lnSpc>
            </a:pPr>
            <a:r>
              <a:rPr lang="zh-CN" altLang="en-US" sz="2000" dirty="0">
                <a:solidFill>
                  <a:srgbClr val="333333"/>
                </a:solidFill>
              </a:rPr>
              <a:t>为了降低转化时间，可以有如下的考虑：</a:t>
            </a:r>
            <a:endParaRPr lang="en-US" altLang="zh-CN" sz="2000" dirty="0">
              <a:solidFill>
                <a:srgbClr val="333333"/>
              </a:solidFill>
            </a:endParaRPr>
          </a:p>
          <a:p>
            <a:pPr marL="285750" indent="-285750">
              <a:lnSpc>
                <a:spcPct val="150000"/>
              </a:lnSpc>
              <a:buFont typeface="Wingdings" panose="05000000000000000000" pitchFamily="2" charset="2"/>
              <a:buChar char="ü"/>
            </a:pPr>
            <a:r>
              <a:rPr lang="zh-CN" altLang="en-US" dirty="0">
                <a:solidFill>
                  <a:srgbClr val="333333"/>
                </a:solidFill>
              </a:rPr>
              <a:t>确保支付流程简单流畅，尽量减少用户在支付过程中的繁琐操作和等待时间。</a:t>
            </a:r>
            <a:endParaRPr lang="en-US" altLang="zh-CN" dirty="0">
              <a:solidFill>
                <a:srgbClr val="333333"/>
              </a:solidFill>
            </a:endParaRPr>
          </a:p>
          <a:p>
            <a:pPr marL="285750" indent="-285750">
              <a:lnSpc>
                <a:spcPct val="150000"/>
              </a:lnSpc>
              <a:buFont typeface="Wingdings" panose="05000000000000000000" pitchFamily="2" charset="2"/>
              <a:buChar char="ü"/>
            </a:pPr>
            <a:r>
              <a:rPr lang="zh-CN" altLang="en-US" b="0" i="0" dirty="0">
                <a:solidFill>
                  <a:srgbClr val="050E17"/>
                </a:solidFill>
                <a:effectLst/>
                <a:latin typeface="-apple-system"/>
              </a:rPr>
              <a:t>提供多样化的支付选择，可以让用户根据自己的喜好和习惯选择支付方式，提高支付订单的转化率。</a:t>
            </a:r>
            <a:endParaRPr lang="zh-CN" altLang="en-US" dirty="0">
              <a:solidFill>
                <a:srgbClr val="333333"/>
              </a:solidFill>
            </a:endParaRPr>
          </a:p>
        </p:txBody>
      </p:sp>
      <p:pic>
        <p:nvPicPr>
          <p:cNvPr id="8" name="图片 7"/>
          <p:cNvPicPr>
            <a:picLocks noChangeAspect="1"/>
          </p:cNvPicPr>
          <p:nvPr/>
        </p:nvPicPr>
        <p:blipFill>
          <a:blip r:embed="rId2"/>
          <a:stretch>
            <a:fillRect/>
          </a:stretch>
        </p:blipFill>
        <p:spPr>
          <a:xfrm>
            <a:off x="656784" y="1558341"/>
            <a:ext cx="3191828" cy="3741317"/>
          </a:xfrm>
          <a:prstGeom prst="rect">
            <a:avLst/>
          </a:prstGeom>
        </p:spPr>
      </p:pic>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5"/>
            <a:ext cx="2911897" cy="1000755"/>
            <a:chOff x="7725" y="2647"/>
            <a:chExt cx="5653" cy="2035"/>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399" y="2860"/>
              <a:ext cx="4979" cy="1822"/>
              <a:chOff x="7109" y="1845"/>
              <a:chExt cx="4979" cy="1822"/>
            </a:xfrm>
          </p:grpSpPr>
          <p:sp>
            <p:nvSpPr>
              <p:cNvPr id="10" name="文本框 9"/>
              <p:cNvSpPr txBox="1"/>
              <p:nvPr/>
            </p:nvSpPr>
            <p:spPr>
              <a:xfrm>
                <a:off x="7109" y="3169"/>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509" y="1845"/>
                <a:ext cx="4579" cy="814"/>
              </a:xfrm>
              <a:prstGeom prst="rect">
                <a:avLst/>
              </a:prstGeom>
              <a:noFill/>
            </p:spPr>
            <p:txBody>
              <a:bodyPr wrap="square" rtlCol="0" anchor="t">
                <a:spAutoFit/>
              </a:bodyPr>
              <a:lstStyle/>
              <a:p>
                <a:pPr algn="ctr"/>
                <a:r>
                  <a:rPr lang="zh-CN" altLang="en-US" sz="2000" b="1" dirty="0">
                    <a:solidFill>
                      <a:srgbClr val="333333"/>
                    </a:solidFill>
                    <a:cs typeface="+mn-ea"/>
                    <a:sym typeface="+mn-lt"/>
                  </a:rPr>
                  <a:t>对下单用户的分析</a:t>
                </a:r>
                <a:endParaRPr lang="zh-CN" altLang="zh-CN" sz="2000" b="1" dirty="0">
                  <a:solidFill>
                    <a:srgbClr val="333333"/>
                  </a:solidFill>
                  <a:cs typeface="+mn-ea"/>
                  <a:sym typeface="+mn-lt"/>
                </a:endParaRPr>
              </a:p>
            </p:txBody>
          </p:sp>
        </p:grpSp>
      </p:grpSp>
      <p:grpSp>
        <p:nvGrpSpPr>
          <p:cNvPr id="4" name="组合 3"/>
          <p:cNvGrpSpPr/>
          <p:nvPr/>
        </p:nvGrpSpPr>
        <p:grpSpPr bwMode="auto">
          <a:xfrm>
            <a:off x="396363" y="1121134"/>
            <a:ext cx="10694643" cy="5324634"/>
            <a:chOff x="690161" y="2090484"/>
            <a:chExt cx="1964593" cy="3606826"/>
          </a:xfrm>
        </p:grpSpPr>
        <p:grpSp>
          <p:nvGrpSpPr>
            <p:cNvPr id="9245" name="组合 32"/>
            <p:cNvGrpSpPr/>
            <p:nvPr/>
          </p:nvGrpSpPr>
          <p:grpSpPr bwMode="auto">
            <a:xfrm>
              <a:off x="695325" y="2170339"/>
              <a:ext cx="1959429" cy="3526971"/>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sp>
          <p:nvSpPr>
            <p:cNvPr id="6" name="TextBox 19"/>
            <p:cNvSpPr txBox="1"/>
            <p:nvPr/>
          </p:nvSpPr>
          <p:spPr>
            <a:xfrm>
              <a:off x="690161" y="2090484"/>
              <a:ext cx="720952" cy="271028"/>
            </a:xfrm>
            <a:prstGeom prst="rect">
              <a:avLst/>
            </a:prstGeom>
            <a:noFill/>
          </p:spPr>
          <p:txBody>
            <a:bodyPr wrap="square">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mn-lt"/>
                  <a:cs typeface="+mn-ea"/>
                  <a:sym typeface="+mn-lt"/>
                </a:rPr>
                <a:t>退款时间分析</a:t>
              </a:r>
              <a:endParaRPr lang="zh-CN" altLang="en-US" sz="2000" b="1" dirty="0">
                <a:latin typeface="+mn-lt"/>
                <a:cs typeface="+mn-ea"/>
                <a:sym typeface="+mn-lt"/>
              </a:endParaRPr>
            </a:p>
          </p:txBody>
        </p:sp>
      </p:grpSp>
      <p:sp>
        <p:nvSpPr>
          <p:cNvPr id="15" name="矩形: 圆角 14"/>
          <p:cNvSpPr/>
          <p:nvPr/>
        </p:nvSpPr>
        <p:spPr>
          <a:xfrm>
            <a:off x="1583456" y="4602135"/>
            <a:ext cx="9768334" cy="115550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333333"/>
                </a:solidFill>
              </a:rPr>
              <a:t>观察数据有无重复数据，通过</a:t>
            </a:r>
            <a:r>
              <a:rPr lang="en-US" altLang="zh-CN" dirty="0">
                <a:solidFill>
                  <a:srgbClr val="333333"/>
                </a:solidFill>
              </a:rPr>
              <a:t>‘</a:t>
            </a:r>
            <a:r>
              <a:rPr lang="zh-CN" altLang="en-US" b="1" dirty="0">
                <a:solidFill>
                  <a:srgbClr val="333333"/>
                </a:solidFill>
              </a:rPr>
              <a:t>主订单编号</a:t>
            </a:r>
            <a:r>
              <a:rPr lang="en-US" altLang="zh-CN" dirty="0">
                <a:solidFill>
                  <a:srgbClr val="333333"/>
                </a:solidFill>
              </a:rPr>
              <a:t>’,‘</a:t>
            </a:r>
            <a:r>
              <a:rPr lang="zh-CN" altLang="en-US" b="1" dirty="0">
                <a:solidFill>
                  <a:srgbClr val="333333"/>
                </a:solidFill>
              </a:rPr>
              <a:t>子订单编号</a:t>
            </a:r>
            <a:r>
              <a:rPr lang="en-US" altLang="zh-CN" dirty="0">
                <a:solidFill>
                  <a:srgbClr val="333333"/>
                </a:solidFill>
              </a:rPr>
              <a:t>‘</a:t>
            </a:r>
            <a:r>
              <a:rPr lang="zh-CN" altLang="en-US" dirty="0">
                <a:solidFill>
                  <a:srgbClr val="333333"/>
                </a:solidFill>
              </a:rPr>
              <a:t>这两个字段去掉表中重复的行。</a:t>
            </a:r>
            <a:endParaRPr lang="zh-CN" altLang="en-US" dirty="0">
              <a:solidFill>
                <a:srgbClr val="333333"/>
              </a:solidFill>
            </a:endParaRPr>
          </a:p>
        </p:txBody>
      </p:sp>
      <p:pic>
        <p:nvPicPr>
          <p:cNvPr id="8" name="图片 7"/>
          <p:cNvPicPr>
            <a:picLocks noChangeAspect="1"/>
          </p:cNvPicPr>
          <p:nvPr/>
        </p:nvPicPr>
        <p:blipFill>
          <a:blip r:embed="rId2"/>
          <a:stretch>
            <a:fillRect/>
          </a:stretch>
        </p:blipFill>
        <p:spPr>
          <a:xfrm>
            <a:off x="445586" y="1700457"/>
            <a:ext cx="8773749" cy="1066949"/>
          </a:xfrm>
          <a:prstGeom prst="rect">
            <a:avLst/>
          </a:prstGeom>
        </p:spPr>
      </p:pic>
      <p:pic>
        <p:nvPicPr>
          <p:cNvPr id="17" name="图片 16"/>
          <p:cNvPicPr>
            <a:picLocks noChangeAspect="1"/>
          </p:cNvPicPr>
          <p:nvPr/>
        </p:nvPicPr>
        <p:blipFill>
          <a:blip r:embed="rId3"/>
          <a:stretch>
            <a:fillRect/>
          </a:stretch>
        </p:blipFill>
        <p:spPr>
          <a:xfrm>
            <a:off x="480753" y="2941958"/>
            <a:ext cx="10736173" cy="1143160"/>
          </a:xfrm>
          <a:prstGeom prst="rect">
            <a:avLst/>
          </a:prstGeom>
        </p:spPr>
      </p:pic>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5"/>
            <a:ext cx="2911897" cy="1000755"/>
            <a:chOff x="7725" y="2647"/>
            <a:chExt cx="5653" cy="2035"/>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399" y="2860"/>
              <a:ext cx="4979" cy="1822"/>
              <a:chOff x="7109" y="1845"/>
              <a:chExt cx="4979" cy="1822"/>
            </a:xfrm>
          </p:grpSpPr>
          <p:sp>
            <p:nvSpPr>
              <p:cNvPr id="10" name="文本框 9"/>
              <p:cNvSpPr txBox="1"/>
              <p:nvPr/>
            </p:nvSpPr>
            <p:spPr>
              <a:xfrm>
                <a:off x="7109" y="3169"/>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509" y="1845"/>
                <a:ext cx="4579" cy="814"/>
              </a:xfrm>
              <a:prstGeom prst="rect">
                <a:avLst/>
              </a:prstGeom>
              <a:noFill/>
            </p:spPr>
            <p:txBody>
              <a:bodyPr wrap="square" rtlCol="0" anchor="t">
                <a:spAutoFit/>
              </a:bodyPr>
              <a:lstStyle/>
              <a:p>
                <a:pPr algn="ctr"/>
                <a:r>
                  <a:rPr lang="zh-CN" altLang="en-US" sz="2000" b="1" dirty="0">
                    <a:solidFill>
                      <a:srgbClr val="333333"/>
                    </a:solidFill>
                    <a:cs typeface="+mn-ea"/>
                    <a:sym typeface="+mn-lt"/>
                  </a:rPr>
                  <a:t>对下单用户的分析</a:t>
                </a:r>
                <a:endParaRPr lang="zh-CN" altLang="zh-CN" sz="2000" b="1" dirty="0">
                  <a:solidFill>
                    <a:srgbClr val="333333"/>
                  </a:solidFill>
                  <a:cs typeface="+mn-ea"/>
                  <a:sym typeface="+mn-lt"/>
                </a:endParaRPr>
              </a:p>
            </p:txBody>
          </p:sp>
        </p:grpSp>
      </p:grpSp>
      <p:grpSp>
        <p:nvGrpSpPr>
          <p:cNvPr id="4" name="组合 3"/>
          <p:cNvGrpSpPr/>
          <p:nvPr/>
        </p:nvGrpSpPr>
        <p:grpSpPr bwMode="auto">
          <a:xfrm>
            <a:off x="396363" y="1121134"/>
            <a:ext cx="10694643" cy="5324634"/>
            <a:chOff x="690161" y="2090484"/>
            <a:chExt cx="1964593" cy="3606826"/>
          </a:xfrm>
        </p:grpSpPr>
        <p:grpSp>
          <p:nvGrpSpPr>
            <p:cNvPr id="9245" name="组合 32"/>
            <p:cNvGrpSpPr/>
            <p:nvPr/>
          </p:nvGrpSpPr>
          <p:grpSpPr bwMode="auto">
            <a:xfrm>
              <a:off x="695325" y="2170339"/>
              <a:ext cx="1959429" cy="3526971"/>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sp>
          <p:nvSpPr>
            <p:cNvPr id="6" name="TextBox 19"/>
            <p:cNvSpPr txBox="1"/>
            <p:nvPr/>
          </p:nvSpPr>
          <p:spPr>
            <a:xfrm>
              <a:off x="690161" y="2090484"/>
              <a:ext cx="319342" cy="479511"/>
            </a:xfrm>
            <a:prstGeom prst="rect">
              <a:avLst/>
            </a:prstGeom>
            <a:noFill/>
          </p:spPr>
          <p:txBody>
            <a:bodyPr wrap="square">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mn-lt"/>
                  <a:cs typeface="+mn-ea"/>
                  <a:sym typeface="+mn-lt"/>
                </a:rPr>
                <a:t>统计每天订单状态的比例</a:t>
              </a:r>
              <a:endParaRPr lang="zh-CN" altLang="en-US" sz="2000" b="1" dirty="0">
                <a:latin typeface="+mn-lt"/>
                <a:cs typeface="+mn-ea"/>
                <a:sym typeface="+mn-lt"/>
              </a:endParaRPr>
            </a:p>
          </p:txBody>
        </p:sp>
      </p:grpSp>
      <p:sp>
        <p:nvSpPr>
          <p:cNvPr id="15" name="矩形: 圆角 14"/>
          <p:cNvSpPr/>
          <p:nvPr/>
        </p:nvSpPr>
        <p:spPr>
          <a:xfrm>
            <a:off x="6455246" y="1239021"/>
            <a:ext cx="4925562" cy="424847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333333"/>
                </a:solidFill>
              </a:rPr>
              <a:t>从图可以看出，</a:t>
            </a:r>
            <a:r>
              <a:rPr lang="en-US" altLang="zh-CN" sz="1600" dirty="0">
                <a:solidFill>
                  <a:srgbClr val="333333"/>
                </a:solidFill>
              </a:rPr>
              <a:t>21</a:t>
            </a:r>
            <a:r>
              <a:rPr lang="zh-CN" altLang="en-US" sz="1600" dirty="0">
                <a:solidFill>
                  <a:srgbClr val="333333"/>
                </a:solidFill>
              </a:rPr>
              <a:t>号，</a:t>
            </a:r>
            <a:r>
              <a:rPr lang="en-US" altLang="zh-CN" sz="1600" dirty="0">
                <a:solidFill>
                  <a:srgbClr val="333333"/>
                </a:solidFill>
              </a:rPr>
              <a:t>23</a:t>
            </a:r>
            <a:r>
              <a:rPr lang="zh-CN" altLang="en-US" sz="1600" dirty="0">
                <a:solidFill>
                  <a:srgbClr val="333333"/>
                </a:solidFill>
              </a:rPr>
              <a:t>号因超时未支付取消订单的人数占比较少，其他时间相差不大。这可能意味着在这两天，用户更倾向于及时完成支付，避免订单超时被取消。这可能与特定的促销活动、折扣或其他激励措施有关，吸引了用户迅速支付订单。</a:t>
            </a:r>
            <a:endParaRPr lang="en-US" altLang="zh-CN" sz="1600" dirty="0">
              <a:solidFill>
                <a:srgbClr val="333333"/>
              </a:solidFill>
            </a:endParaRPr>
          </a:p>
          <a:p>
            <a:pPr>
              <a:lnSpc>
                <a:spcPct val="150000"/>
              </a:lnSpc>
            </a:pPr>
            <a:r>
              <a:rPr lang="en-US" altLang="zh-CN" sz="1600" dirty="0">
                <a:solidFill>
                  <a:srgbClr val="333333"/>
                </a:solidFill>
              </a:rPr>
              <a:t>16</a:t>
            </a:r>
            <a:r>
              <a:rPr lang="zh-CN" altLang="en-US" sz="1600" dirty="0">
                <a:solidFill>
                  <a:srgbClr val="333333"/>
                </a:solidFill>
              </a:rPr>
              <a:t>号到</a:t>
            </a:r>
            <a:r>
              <a:rPr lang="en-US" altLang="zh-CN" sz="1600" dirty="0">
                <a:solidFill>
                  <a:srgbClr val="333333"/>
                </a:solidFill>
              </a:rPr>
              <a:t>20</a:t>
            </a:r>
            <a:r>
              <a:rPr lang="zh-CN" altLang="en-US" sz="1600" dirty="0">
                <a:solidFill>
                  <a:srgbClr val="333333"/>
                </a:solidFill>
              </a:rPr>
              <a:t>号订单完成得数量较多。商家发货时间聚集到</a:t>
            </a:r>
            <a:r>
              <a:rPr lang="en-US" altLang="zh-CN" sz="1600" dirty="0">
                <a:solidFill>
                  <a:srgbClr val="333333"/>
                </a:solidFill>
              </a:rPr>
              <a:t>22</a:t>
            </a:r>
            <a:r>
              <a:rPr lang="zh-CN" altLang="en-US" sz="1600" dirty="0">
                <a:solidFill>
                  <a:srgbClr val="333333"/>
                </a:solidFill>
              </a:rPr>
              <a:t>号到</a:t>
            </a:r>
            <a:r>
              <a:rPr lang="en-US" altLang="zh-CN" sz="1600" dirty="0">
                <a:solidFill>
                  <a:srgbClr val="333333"/>
                </a:solidFill>
              </a:rPr>
              <a:t>23</a:t>
            </a:r>
            <a:r>
              <a:rPr lang="zh-CN" altLang="en-US" sz="1600" dirty="0">
                <a:solidFill>
                  <a:srgbClr val="333333"/>
                </a:solidFill>
              </a:rPr>
              <a:t>号。</a:t>
            </a:r>
            <a:r>
              <a:rPr lang="zh-CN" altLang="en-US" sz="1600" b="0" i="0" dirty="0">
                <a:solidFill>
                  <a:srgbClr val="050E17"/>
                </a:solidFill>
                <a:effectLst/>
                <a:latin typeface="-apple-system"/>
              </a:rPr>
              <a:t>商家集中进行了较多的发货操作。这可能是因为在这段时间内，商家处理了许多订单并进行了批量发货，以满足用户的需求。</a:t>
            </a:r>
            <a:endParaRPr lang="zh-CN" altLang="en-US" sz="1600" dirty="0">
              <a:solidFill>
                <a:srgbClr val="333333"/>
              </a:solidFill>
            </a:endParaRPr>
          </a:p>
        </p:txBody>
      </p:sp>
      <p:pic>
        <p:nvPicPr>
          <p:cNvPr id="7" name="图片 6"/>
          <p:cNvPicPr>
            <a:picLocks noChangeAspect="1"/>
          </p:cNvPicPr>
          <p:nvPr/>
        </p:nvPicPr>
        <p:blipFill>
          <a:blip r:embed="rId2"/>
          <a:stretch>
            <a:fillRect/>
          </a:stretch>
        </p:blipFill>
        <p:spPr>
          <a:xfrm>
            <a:off x="540604" y="1857012"/>
            <a:ext cx="5125404" cy="3809132"/>
          </a:xfrm>
          <a:prstGeom prst="rect">
            <a:avLst/>
          </a:prstGeom>
        </p:spPr>
      </p:pic>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5"/>
            <a:ext cx="2911897" cy="1000755"/>
            <a:chOff x="7725" y="2647"/>
            <a:chExt cx="5653" cy="2035"/>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399" y="2860"/>
              <a:ext cx="4979" cy="1822"/>
              <a:chOff x="7109" y="1845"/>
              <a:chExt cx="4979" cy="1822"/>
            </a:xfrm>
          </p:grpSpPr>
          <p:sp>
            <p:nvSpPr>
              <p:cNvPr id="10" name="文本框 9"/>
              <p:cNvSpPr txBox="1"/>
              <p:nvPr/>
            </p:nvSpPr>
            <p:spPr>
              <a:xfrm>
                <a:off x="7109" y="3169"/>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509" y="1845"/>
                <a:ext cx="4579" cy="814"/>
              </a:xfrm>
              <a:prstGeom prst="rect">
                <a:avLst/>
              </a:prstGeom>
              <a:noFill/>
            </p:spPr>
            <p:txBody>
              <a:bodyPr wrap="square" rtlCol="0" anchor="t">
                <a:spAutoFit/>
              </a:bodyPr>
              <a:lstStyle/>
              <a:p>
                <a:pPr algn="ctr"/>
                <a:r>
                  <a:rPr lang="zh-CN" altLang="en-US" sz="2000" b="1" dirty="0">
                    <a:solidFill>
                      <a:srgbClr val="333333"/>
                    </a:solidFill>
                    <a:cs typeface="+mn-ea"/>
                    <a:sym typeface="+mn-lt"/>
                  </a:rPr>
                  <a:t>对下单用户的分析</a:t>
                </a:r>
                <a:endParaRPr lang="zh-CN" altLang="zh-CN" sz="2000" b="1" dirty="0">
                  <a:solidFill>
                    <a:srgbClr val="333333"/>
                  </a:solidFill>
                  <a:cs typeface="+mn-ea"/>
                  <a:sym typeface="+mn-lt"/>
                </a:endParaRPr>
              </a:p>
            </p:txBody>
          </p:sp>
        </p:grpSp>
      </p:grpSp>
      <p:grpSp>
        <p:nvGrpSpPr>
          <p:cNvPr id="4" name="组合 3"/>
          <p:cNvGrpSpPr/>
          <p:nvPr/>
        </p:nvGrpSpPr>
        <p:grpSpPr bwMode="auto">
          <a:xfrm>
            <a:off x="396363" y="1121134"/>
            <a:ext cx="10694643" cy="5324634"/>
            <a:chOff x="690161" y="2090484"/>
            <a:chExt cx="1964593" cy="3606826"/>
          </a:xfrm>
        </p:grpSpPr>
        <p:grpSp>
          <p:nvGrpSpPr>
            <p:cNvPr id="9245" name="组合 32"/>
            <p:cNvGrpSpPr/>
            <p:nvPr/>
          </p:nvGrpSpPr>
          <p:grpSpPr bwMode="auto">
            <a:xfrm>
              <a:off x="695325" y="2170339"/>
              <a:ext cx="1959429" cy="3526971"/>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sp>
          <p:nvSpPr>
            <p:cNvPr id="6" name="TextBox 19"/>
            <p:cNvSpPr txBox="1"/>
            <p:nvPr/>
          </p:nvSpPr>
          <p:spPr>
            <a:xfrm>
              <a:off x="690161" y="2090484"/>
              <a:ext cx="720952" cy="271028"/>
            </a:xfrm>
            <a:prstGeom prst="rect">
              <a:avLst/>
            </a:prstGeom>
            <a:noFill/>
          </p:spPr>
          <p:txBody>
            <a:bodyPr wrap="square">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mn-lt"/>
                  <a:cs typeface="+mn-ea"/>
                  <a:sym typeface="+mn-lt"/>
                </a:rPr>
                <a:t>广告渠道分析</a:t>
              </a:r>
              <a:endParaRPr lang="zh-CN" altLang="en-US" sz="2000" b="1" dirty="0">
                <a:latin typeface="+mn-lt"/>
                <a:cs typeface="+mn-ea"/>
                <a:sym typeface="+mn-lt"/>
              </a:endParaRPr>
            </a:p>
          </p:txBody>
        </p:sp>
      </p:grpSp>
      <p:sp>
        <p:nvSpPr>
          <p:cNvPr id="15" name="矩形: 圆角 14"/>
          <p:cNvSpPr/>
          <p:nvPr/>
        </p:nvSpPr>
        <p:spPr>
          <a:xfrm>
            <a:off x="982651" y="3765403"/>
            <a:ext cx="10272377" cy="177467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333333"/>
                </a:solidFill>
              </a:rPr>
              <a:t>无论是</a:t>
            </a:r>
            <a:r>
              <a:rPr lang="en-US" altLang="zh-CN" dirty="0">
                <a:solidFill>
                  <a:srgbClr val="333333"/>
                </a:solidFill>
              </a:rPr>
              <a:t>52</a:t>
            </a:r>
            <a:r>
              <a:rPr lang="zh-CN" altLang="en-US" dirty="0">
                <a:solidFill>
                  <a:srgbClr val="333333"/>
                </a:solidFill>
              </a:rPr>
              <a:t>天表，还是月表、半月表，周表，都显示，主要的广告渠道为直播、短视频，应该加大对直播、短视频这两个方式的广告投入，而商品卡这个广告渠道吸引到的客户数量极低，说明该渠道对吸引顾客下单无效，可以减少对此的资金投入。没有通过广告渠道而下单的客户占比也较大，可能原因是商品的口碑较好，因此产品的质量保证对产品营销作用也非常大。</a:t>
            </a:r>
            <a:endParaRPr lang="zh-CN" altLang="en-US" dirty="0">
              <a:solidFill>
                <a:srgbClr val="333333"/>
              </a:solidFill>
            </a:endParaRPr>
          </a:p>
        </p:txBody>
      </p:sp>
      <p:pic>
        <p:nvPicPr>
          <p:cNvPr id="16" name="图片 15"/>
          <p:cNvPicPr>
            <a:picLocks noChangeAspect="1"/>
          </p:cNvPicPr>
          <p:nvPr/>
        </p:nvPicPr>
        <p:blipFill>
          <a:blip r:embed="rId2"/>
          <a:stretch>
            <a:fillRect/>
          </a:stretch>
        </p:blipFill>
        <p:spPr>
          <a:xfrm>
            <a:off x="663763" y="2258895"/>
            <a:ext cx="2896004" cy="1343212"/>
          </a:xfrm>
          <a:prstGeom prst="rect">
            <a:avLst/>
          </a:prstGeom>
        </p:spPr>
      </p:pic>
      <p:pic>
        <p:nvPicPr>
          <p:cNvPr id="19" name="图片 18"/>
          <p:cNvPicPr>
            <a:picLocks noChangeAspect="1"/>
          </p:cNvPicPr>
          <p:nvPr/>
        </p:nvPicPr>
        <p:blipFill>
          <a:blip r:embed="rId3"/>
          <a:stretch>
            <a:fillRect/>
          </a:stretch>
        </p:blipFill>
        <p:spPr>
          <a:xfrm>
            <a:off x="3571211" y="2251428"/>
            <a:ext cx="2934109" cy="1143160"/>
          </a:xfrm>
          <a:prstGeom prst="rect">
            <a:avLst/>
          </a:prstGeom>
        </p:spPr>
      </p:pic>
      <p:pic>
        <p:nvPicPr>
          <p:cNvPr id="21" name="图片 20"/>
          <p:cNvPicPr>
            <a:picLocks noChangeAspect="1"/>
          </p:cNvPicPr>
          <p:nvPr/>
        </p:nvPicPr>
        <p:blipFill>
          <a:blip r:embed="rId4"/>
          <a:stretch>
            <a:fillRect/>
          </a:stretch>
        </p:blipFill>
        <p:spPr>
          <a:xfrm>
            <a:off x="6456958" y="2171525"/>
            <a:ext cx="2781688" cy="1257475"/>
          </a:xfrm>
          <a:prstGeom prst="rect">
            <a:avLst/>
          </a:prstGeom>
        </p:spPr>
      </p:pic>
      <p:pic>
        <p:nvPicPr>
          <p:cNvPr id="23" name="图片 22"/>
          <p:cNvPicPr>
            <a:picLocks noChangeAspect="1"/>
          </p:cNvPicPr>
          <p:nvPr/>
        </p:nvPicPr>
        <p:blipFill>
          <a:blip r:embed="rId5"/>
          <a:stretch>
            <a:fillRect/>
          </a:stretch>
        </p:blipFill>
        <p:spPr>
          <a:xfrm>
            <a:off x="9368317" y="2170511"/>
            <a:ext cx="2781688" cy="1257475"/>
          </a:xfrm>
          <a:prstGeom prst="rect">
            <a:avLst/>
          </a:prstGeom>
        </p:spPr>
      </p:pic>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5"/>
            <a:ext cx="2911897" cy="978133"/>
            <a:chOff x="7725" y="2647"/>
            <a:chExt cx="5653" cy="1989"/>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sp>
          <p:nvSpPr>
            <p:cNvPr id="3" name="文本框 2"/>
            <p:cNvSpPr txBox="1"/>
            <p:nvPr/>
          </p:nvSpPr>
          <p:spPr>
            <a:xfrm>
              <a:off x="8799" y="2860"/>
              <a:ext cx="4579" cy="814"/>
            </a:xfrm>
            <a:prstGeom prst="rect">
              <a:avLst/>
            </a:prstGeom>
            <a:noFill/>
          </p:spPr>
          <p:txBody>
            <a:bodyPr wrap="square" rtlCol="0" anchor="t">
              <a:spAutoFit/>
            </a:bodyPr>
            <a:lstStyle/>
            <a:p>
              <a:pPr algn="ctr"/>
              <a:r>
                <a:rPr lang="zh-CN" altLang="en-US" sz="2000" b="1" dirty="0">
                  <a:solidFill>
                    <a:srgbClr val="333333"/>
                  </a:solidFill>
                  <a:cs typeface="+mn-ea"/>
                  <a:sym typeface="+mn-lt"/>
                </a:rPr>
                <a:t>对下单用户的分析</a:t>
              </a:r>
              <a:endParaRPr lang="zh-CN" altLang="zh-CN" sz="2000" b="1" dirty="0">
                <a:solidFill>
                  <a:srgbClr val="333333"/>
                </a:solidFill>
                <a:cs typeface="+mn-ea"/>
                <a:sym typeface="+mn-lt"/>
              </a:endParaRPr>
            </a:p>
          </p:txBody>
        </p:sp>
      </p:grpSp>
      <p:grpSp>
        <p:nvGrpSpPr>
          <p:cNvPr id="4" name="组合 3"/>
          <p:cNvGrpSpPr/>
          <p:nvPr/>
        </p:nvGrpSpPr>
        <p:grpSpPr bwMode="auto">
          <a:xfrm>
            <a:off x="424474" y="785365"/>
            <a:ext cx="10666532" cy="5660401"/>
            <a:chOff x="695325" y="1863040"/>
            <a:chExt cx="1959429" cy="3834270"/>
          </a:xfrm>
        </p:grpSpPr>
        <p:grpSp>
          <p:nvGrpSpPr>
            <p:cNvPr id="9245" name="组合 32"/>
            <p:cNvGrpSpPr/>
            <p:nvPr/>
          </p:nvGrpSpPr>
          <p:grpSpPr bwMode="auto">
            <a:xfrm>
              <a:off x="695325" y="2170339"/>
              <a:ext cx="1959429" cy="3526971"/>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sp>
          <p:nvSpPr>
            <p:cNvPr id="6" name="TextBox 19"/>
            <p:cNvSpPr txBox="1"/>
            <p:nvPr/>
          </p:nvSpPr>
          <p:spPr>
            <a:xfrm>
              <a:off x="714161" y="1863040"/>
              <a:ext cx="720952" cy="271028"/>
            </a:xfrm>
            <a:prstGeom prst="rect">
              <a:avLst/>
            </a:prstGeom>
            <a:noFill/>
          </p:spPr>
          <p:txBody>
            <a:bodyPr wrap="square">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mn-lt"/>
                  <a:cs typeface="+mn-ea"/>
                  <a:sym typeface="+mn-lt"/>
                </a:rPr>
                <a:t>流量渠道分析</a:t>
              </a:r>
              <a:endParaRPr lang="zh-CN" altLang="en-US" sz="2000" b="1" dirty="0">
                <a:latin typeface="+mn-lt"/>
                <a:cs typeface="+mn-ea"/>
                <a:sym typeface="+mn-lt"/>
              </a:endParaRPr>
            </a:p>
          </p:txBody>
        </p:sp>
      </p:grpSp>
      <p:sp>
        <p:nvSpPr>
          <p:cNvPr id="15" name="矩形: 圆角 14"/>
          <p:cNvSpPr/>
          <p:nvPr/>
        </p:nvSpPr>
        <p:spPr>
          <a:xfrm>
            <a:off x="638730" y="4423974"/>
            <a:ext cx="10857074" cy="135964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tIns="90000" rtlCol="0" anchor="t" anchorCtr="0"/>
          <a:lstStyle/>
          <a:p>
            <a:pPr>
              <a:lnSpc>
                <a:spcPct val="125000"/>
              </a:lnSpc>
            </a:pPr>
            <a:r>
              <a:rPr lang="zh-CN" altLang="en-US" sz="1400" dirty="0">
                <a:solidFill>
                  <a:srgbClr val="333333"/>
                </a:solidFill>
              </a:rPr>
              <a:t>由上图可知，各时间段的流量渠道都主要为，“短视频引流直播间”，“直播推荐”，“短视频推荐”，“头条西瓜”等。</a:t>
            </a:r>
            <a:endParaRPr lang="en-US" altLang="zh-CN" sz="1400" dirty="0">
              <a:solidFill>
                <a:srgbClr val="333333"/>
              </a:solidFill>
            </a:endParaRPr>
          </a:p>
          <a:p>
            <a:pPr marL="285750" indent="-285750">
              <a:lnSpc>
                <a:spcPct val="125000"/>
              </a:lnSpc>
              <a:buFont typeface="Arial" panose="020B0604020202020204" pitchFamily="34" charset="0"/>
              <a:buChar char="•"/>
            </a:pPr>
            <a:r>
              <a:rPr lang="zh-CN" altLang="en-US" sz="1400" dirty="0">
                <a:solidFill>
                  <a:srgbClr val="333333"/>
                </a:solidFill>
              </a:rPr>
              <a:t>商家可以做</a:t>
            </a:r>
            <a:r>
              <a:rPr lang="zh-CN" altLang="en-US" sz="1400" b="0" i="0" dirty="0">
                <a:solidFill>
                  <a:srgbClr val="050E17"/>
                </a:solidFill>
                <a:effectLst/>
                <a:latin typeface="-apple-system"/>
              </a:rPr>
              <a:t>渠道选择和投入优化。</a:t>
            </a:r>
            <a:endParaRPr lang="en-US" altLang="zh-CN" sz="1400" b="0" i="0" dirty="0">
              <a:solidFill>
                <a:srgbClr val="050E17"/>
              </a:solidFill>
              <a:effectLst/>
              <a:latin typeface="-apple-system"/>
            </a:endParaRPr>
          </a:p>
          <a:p>
            <a:pPr marL="285750" indent="-285750">
              <a:lnSpc>
                <a:spcPct val="125000"/>
              </a:lnSpc>
              <a:buFont typeface="Arial" panose="020B0604020202020204" pitchFamily="34" charset="0"/>
              <a:buChar char="•"/>
            </a:pPr>
            <a:r>
              <a:rPr lang="zh-CN" altLang="en-US" sz="1400" b="0" i="0" dirty="0">
                <a:solidFill>
                  <a:srgbClr val="050E17"/>
                </a:solidFill>
                <a:effectLst/>
                <a:latin typeface="-apple-system"/>
              </a:rPr>
              <a:t>电商可以通过在这些渠道上进行广告投放，将产品和服务展示给潜在的目标客户群体，提高广告的曝光和转化效果。</a:t>
            </a:r>
            <a:endParaRPr lang="en-US" altLang="zh-CN" sz="1400" b="0" i="0" dirty="0">
              <a:solidFill>
                <a:srgbClr val="050E17"/>
              </a:solidFill>
              <a:effectLst/>
              <a:latin typeface="-apple-system"/>
            </a:endParaRPr>
          </a:p>
          <a:p>
            <a:pPr marL="285750" indent="-285750">
              <a:lnSpc>
                <a:spcPct val="125000"/>
              </a:lnSpc>
              <a:buFont typeface="Arial" panose="020B0604020202020204" pitchFamily="34" charset="0"/>
              <a:buChar char="•"/>
            </a:pPr>
            <a:r>
              <a:rPr lang="zh-CN" altLang="en-US" sz="1400" b="0" i="0" dirty="0">
                <a:solidFill>
                  <a:srgbClr val="050E17"/>
                </a:solidFill>
                <a:effectLst/>
                <a:latin typeface="-apple-system"/>
              </a:rPr>
              <a:t>电商可以与这些渠道的运营方或内容创作者合作，通过合作推广或植入广告的方式，扩大品牌曝光度</a:t>
            </a:r>
            <a:endParaRPr lang="en-US" altLang="zh-CN" sz="1400" b="0" i="0" dirty="0">
              <a:solidFill>
                <a:srgbClr val="050E17"/>
              </a:solidFill>
              <a:effectLst/>
              <a:latin typeface="-apple-system"/>
            </a:endParaRPr>
          </a:p>
          <a:p>
            <a:pPr>
              <a:lnSpc>
                <a:spcPct val="150000"/>
              </a:lnSpc>
            </a:pPr>
            <a:endParaRPr lang="zh-CN" altLang="en-US" dirty="0">
              <a:solidFill>
                <a:srgbClr val="333333"/>
              </a:solidFill>
            </a:endParaRPr>
          </a:p>
        </p:txBody>
      </p:sp>
      <p:pic>
        <p:nvPicPr>
          <p:cNvPr id="8" name="图片 7"/>
          <p:cNvPicPr>
            <a:picLocks noChangeAspect="1"/>
          </p:cNvPicPr>
          <p:nvPr/>
        </p:nvPicPr>
        <p:blipFill>
          <a:blip r:embed="rId2"/>
          <a:stretch>
            <a:fillRect/>
          </a:stretch>
        </p:blipFill>
        <p:spPr>
          <a:xfrm>
            <a:off x="329560" y="1195333"/>
            <a:ext cx="2885318" cy="2962260"/>
          </a:xfrm>
          <a:prstGeom prst="rect">
            <a:avLst/>
          </a:prstGeom>
        </p:spPr>
      </p:pic>
      <p:pic>
        <p:nvPicPr>
          <p:cNvPr id="13" name="图片 12"/>
          <p:cNvPicPr>
            <a:picLocks noChangeAspect="1"/>
          </p:cNvPicPr>
          <p:nvPr/>
        </p:nvPicPr>
        <p:blipFill>
          <a:blip r:embed="rId3"/>
          <a:stretch>
            <a:fillRect/>
          </a:stretch>
        </p:blipFill>
        <p:spPr>
          <a:xfrm>
            <a:off x="3214878" y="1195332"/>
            <a:ext cx="2954361" cy="2962261"/>
          </a:xfrm>
          <a:prstGeom prst="rect">
            <a:avLst/>
          </a:prstGeom>
        </p:spPr>
      </p:pic>
      <p:pic>
        <p:nvPicPr>
          <p:cNvPr id="20" name="图片 19"/>
          <p:cNvPicPr>
            <a:picLocks noChangeAspect="1"/>
          </p:cNvPicPr>
          <p:nvPr/>
        </p:nvPicPr>
        <p:blipFill>
          <a:blip r:embed="rId4"/>
          <a:stretch>
            <a:fillRect/>
          </a:stretch>
        </p:blipFill>
        <p:spPr>
          <a:xfrm>
            <a:off x="6138090" y="1195331"/>
            <a:ext cx="3039524" cy="3006575"/>
          </a:xfrm>
          <a:prstGeom prst="rect">
            <a:avLst/>
          </a:prstGeom>
        </p:spPr>
      </p:pic>
      <p:pic>
        <p:nvPicPr>
          <p:cNvPr id="24" name="图片 23"/>
          <p:cNvPicPr>
            <a:picLocks noChangeAspect="1"/>
          </p:cNvPicPr>
          <p:nvPr/>
        </p:nvPicPr>
        <p:blipFill>
          <a:blip r:embed="rId5"/>
          <a:stretch>
            <a:fillRect/>
          </a:stretch>
        </p:blipFill>
        <p:spPr>
          <a:xfrm>
            <a:off x="9272476" y="1213665"/>
            <a:ext cx="2828350" cy="3006575"/>
          </a:xfrm>
          <a:prstGeom prst="rect">
            <a:avLst/>
          </a:prstGeom>
        </p:spPr>
      </p:pic>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B332"/>
        </a:solidFill>
        <a:effectLst/>
      </p:bgPr>
    </p:bg>
    <p:spTree>
      <p:nvGrpSpPr>
        <p:cNvPr id="1" name=""/>
        <p:cNvGrpSpPr/>
        <p:nvPr/>
      </p:nvGrpSpPr>
      <p:grpSpPr>
        <a:xfrm>
          <a:off x="0" y="0"/>
          <a:ext cx="0" cy="0"/>
          <a:chOff x="0" y="0"/>
          <a:chExt cx="0" cy="0"/>
        </a:xfrm>
      </p:grpSpPr>
      <p:sp>
        <p:nvSpPr>
          <p:cNvPr id="2" name="圆角矩形 1"/>
          <p:cNvSpPr/>
          <p:nvPr/>
        </p:nvSpPr>
        <p:spPr>
          <a:xfrm>
            <a:off x="312738" y="447675"/>
            <a:ext cx="11564620" cy="883285"/>
          </a:xfrm>
          <a:prstGeom prst="roundRect">
            <a:avLst>
              <a:gd name="adj" fmla="val 32710"/>
            </a:avLst>
          </a:prstGeom>
          <a:solidFill>
            <a:schemeClr val="bg1">
              <a:lumMod val="85000"/>
            </a:schemeClr>
          </a:solidFill>
          <a:ln w="187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E:\设计\PPT\图片1.png图片1"/>
          <p:cNvPicPr>
            <a:picLocks noChangeAspect="1"/>
          </p:cNvPicPr>
          <p:nvPr/>
        </p:nvPicPr>
        <p:blipFill>
          <a:blip r:embed="rId1"/>
          <a:srcRect/>
          <a:stretch>
            <a:fillRect/>
          </a:stretch>
        </p:blipFill>
        <p:spPr>
          <a:xfrm>
            <a:off x="505143" y="655955"/>
            <a:ext cx="11179810" cy="5833110"/>
          </a:xfrm>
          <a:prstGeom prst="rect">
            <a:avLst/>
          </a:prstGeom>
          <a:effectLst>
            <a:outerShdw blurRad="1066800" sx="102000" sy="102000" algn="ctr" rotWithShape="0">
              <a:prstClr val="black">
                <a:alpha val="19000"/>
              </a:prstClr>
            </a:outerShdw>
          </a:effectLst>
        </p:spPr>
      </p:pic>
      <p:sp>
        <p:nvSpPr>
          <p:cNvPr id="15" name="TextBox 4"/>
          <p:cNvSpPr txBox="1"/>
          <p:nvPr/>
        </p:nvSpPr>
        <p:spPr>
          <a:xfrm>
            <a:off x="1024890" y="1342390"/>
            <a:ext cx="4192270" cy="2646045"/>
          </a:xfrm>
          <a:prstGeom prst="rect">
            <a:avLst/>
          </a:prstGeom>
          <a:noFill/>
        </p:spPr>
        <p:txBody>
          <a:bodyPr wrap="square" rtlCol="0">
            <a:spAutoFit/>
          </a:bodyPr>
          <a:lstStyle/>
          <a:p>
            <a:pPr lvl="0" algn="l"/>
            <a:r>
              <a:rPr lang="en-US" altLang="zh-CN" sz="2000" b="1" dirty="0">
                <a:solidFill>
                  <a:srgbClr val="333333"/>
                </a:solidFill>
                <a:cs typeface="+mn-ea"/>
                <a:sym typeface="+mn-lt"/>
              </a:rPr>
              <a:t>PART</a:t>
            </a:r>
            <a:r>
              <a:rPr lang="en-US" altLang="zh-CN" sz="7200" b="1" dirty="0">
                <a:solidFill>
                  <a:srgbClr val="FFC000"/>
                </a:solidFill>
                <a:cs typeface="+mn-ea"/>
                <a:sym typeface="+mn-lt"/>
              </a:rPr>
              <a:t> </a:t>
            </a:r>
            <a:r>
              <a:rPr lang="en-US" altLang="zh-CN" sz="16600" b="1" dirty="0">
                <a:ln w="25400">
                  <a:solidFill>
                    <a:srgbClr val="FFC000"/>
                  </a:solidFill>
                </a:ln>
                <a:solidFill>
                  <a:srgbClr val="FFC000"/>
                </a:solidFill>
                <a:cs typeface="+mn-ea"/>
                <a:sym typeface="+mn-lt"/>
              </a:rPr>
              <a:t>03</a:t>
            </a:r>
            <a:endParaRPr lang="en-US" altLang="zh-CN" sz="16600" b="1" dirty="0">
              <a:ln w="25400">
                <a:solidFill>
                  <a:srgbClr val="FFC000"/>
                </a:solidFill>
              </a:ln>
              <a:solidFill>
                <a:srgbClr val="FFC000"/>
              </a:solidFill>
              <a:cs typeface="+mn-ea"/>
              <a:sym typeface="+mn-lt"/>
            </a:endParaRPr>
          </a:p>
        </p:txBody>
      </p:sp>
      <p:sp>
        <p:nvSpPr>
          <p:cNvPr id="16" name="TextBox 4"/>
          <p:cNvSpPr txBox="1"/>
          <p:nvPr/>
        </p:nvSpPr>
        <p:spPr>
          <a:xfrm>
            <a:off x="1178242" y="3885324"/>
            <a:ext cx="4558665" cy="707886"/>
          </a:xfrm>
          <a:prstGeom prst="rect">
            <a:avLst/>
          </a:prstGeom>
          <a:noFill/>
        </p:spPr>
        <p:txBody>
          <a:bodyPr wrap="square" rtlCol="0">
            <a:spAutoFit/>
          </a:bodyPr>
          <a:lstStyle/>
          <a:p>
            <a:r>
              <a:rPr lang="zh-CN" altLang="en-US" sz="4000" b="1" dirty="0">
                <a:solidFill>
                  <a:srgbClr val="333333"/>
                </a:solidFill>
                <a:cs typeface="+mn-ea"/>
              </a:rPr>
              <a:t>货品数据分析</a:t>
            </a:r>
            <a:endParaRPr lang="zh-CN" altLang="en-US" sz="4000" b="1" dirty="0">
              <a:solidFill>
                <a:srgbClr val="333333"/>
              </a:solidFill>
              <a:cs typeface="+mn-ea"/>
            </a:endParaRPr>
          </a:p>
        </p:txBody>
      </p:sp>
      <p:sp>
        <p:nvSpPr>
          <p:cNvPr id="17" name="文本框 16"/>
          <p:cNvSpPr txBox="1"/>
          <p:nvPr/>
        </p:nvSpPr>
        <p:spPr>
          <a:xfrm>
            <a:off x="1091565" y="4565015"/>
            <a:ext cx="3595370" cy="306705"/>
          </a:xfrm>
          <a:prstGeom prst="rect">
            <a:avLst/>
          </a:prstGeom>
          <a:noFill/>
        </p:spPr>
        <p:txBody>
          <a:bodyPr wrap="square" rtlCol="0" anchor="t">
            <a:spAutoFit/>
          </a:bodyPr>
          <a:lstStyle/>
          <a:p>
            <a:pPr algn="dist"/>
            <a:r>
              <a:rPr lang="en-US" altLang="zh-CN" sz="1400" dirty="0">
                <a:solidFill>
                  <a:srgbClr val="333333"/>
                </a:solidFill>
                <a:cs typeface="+mn-ea"/>
                <a:sym typeface="+mn-lt"/>
              </a:rPr>
              <a:t>CLICK HERE TO CHANGE YPUR TYITLER</a:t>
            </a:r>
            <a:endParaRPr lang="en-US" altLang="zh-CN" sz="1400" dirty="0">
              <a:solidFill>
                <a:srgbClr val="333333"/>
              </a:solidFill>
              <a:cs typeface="+mn-ea"/>
              <a:sym typeface="+mn-lt"/>
            </a:endParaRPr>
          </a:p>
        </p:txBody>
      </p:sp>
      <p:grpSp>
        <p:nvGrpSpPr>
          <p:cNvPr id="26" name="组合 25"/>
          <p:cNvGrpSpPr/>
          <p:nvPr/>
        </p:nvGrpSpPr>
        <p:grpSpPr>
          <a:xfrm>
            <a:off x="10910570" y="1031240"/>
            <a:ext cx="372110" cy="270510"/>
            <a:chOff x="17695" y="764"/>
            <a:chExt cx="586" cy="426"/>
          </a:xfrm>
        </p:grpSpPr>
        <p:cxnSp>
          <p:nvCxnSpPr>
            <p:cNvPr id="27" name="直接连接符 26"/>
            <p:cNvCxnSpPr/>
            <p:nvPr/>
          </p:nvCxnSpPr>
          <p:spPr>
            <a:xfrm>
              <a:off x="17695" y="977"/>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695" y="1190"/>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695" y="764"/>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30" name="图片 29" descr="E:\设计\PPT\城市金币.png城市金币"/>
          <p:cNvPicPr>
            <a:picLocks noChangeAspect="1"/>
          </p:cNvPicPr>
          <p:nvPr/>
        </p:nvPicPr>
        <p:blipFill>
          <a:blip r:embed="rId2"/>
          <a:srcRect/>
          <a:stretch>
            <a:fillRect/>
          </a:stretch>
        </p:blipFill>
        <p:spPr>
          <a:xfrm>
            <a:off x="5582603" y="1701483"/>
            <a:ext cx="5699760" cy="4314190"/>
          </a:xfrm>
          <a:prstGeom prst="rect">
            <a:avLst/>
          </a:prstGeom>
        </p:spPr>
      </p:pic>
      <p:sp>
        <p:nvSpPr>
          <p:cNvPr id="32" name="文本框 31"/>
          <p:cNvSpPr txBox="1"/>
          <p:nvPr/>
        </p:nvSpPr>
        <p:spPr>
          <a:xfrm>
            <a:off x="1096645" y="1031240"/>
            <a:ext cx="627380" cy="461665"/>
          </a:xfrm>
          <a:prstGeom prst="rect">
            <a:avLst/>
          </a:prstGeom>
          <a:noFill/>
        </p:spPr>
        <p:txBody>
          <a:bodyPr wrap="square" rtlCol="0" anchor="t">
            <a:spAutoFit/>
          </a:bodyPr>
          <a:lstStyle/>
          <a:p>
            <a:r>
              <a:rPr lang="en-US" altLang="zh-CN" sz="1200" dirty="0">
                <a:solidFill>
                  <a:srgbClr val="333333"/>
                </a:solidFill>
                <a:cs typeface="+mn-ea"/>
                <a:sym typeface="+mn-lt"/>
              </a:rPr>
              <a:t>20XX</a:t>
            </a:r>
            <a:endParaRPr lang="en-US" altLang="zh-CN" sz="1200" dirty="0">
              <a:solidFill>
                <a:srgbClr val="333333"/>
              </a:solidFill>
              <a:cs typeface="+mn-ea"/>
              <a:sym typeface="+mn-lt"/>
            </a:endParaRPr>
          </a:p>
          <a:p>
            <a:r>
              <a:rPr lang="en-US" altLang="zh-CN" sz="1200" dirty="0">
                <a:solidFill>
                  <a:srgbClr val="333333"/>
                </a:solidFill>
                <a:cs typeface="+mn-ea"/>
                <a:sym typeface="+mn-lt"/>
              </a:rPr>
              <a:t>02/13</a:t>
            </a:r>
            <a:endParaRPr lang="en-US" altLang="zh-CN" sz="1200" dirty="0">
              <a:solidFill>
                <a:srgbClr val="333333"/>
              </a:solidFill>
              <a:cs typeface="+mn-ea"/>
              <a:sym typeface="+mn-lt"/>
            </a:endParaRPr>
          </a:p>
        </p:txBody>
      </p:sp>
      <p:grpSp>
        <p:nvGrpSpPr>
          <p:cNvPr id="35" name="组合 34"/>
          <p:cNvGrpSpPr/>
          <p:nvPr/>
        </p:nvGrpSpPr>
        <p:grpSpPr>
          <a:xfrm>
            <a:off x="1275715" y="5215255"/>
            <a:ext cx="647700" cy="647700"/>
            <a:chOff x="2009" y="7987"/>
            <a:chExt cx="1020" cy="1020"/>
          </a:xfrm>
        </p:grpSpPr>
        <p:sp>
          <p:nvSpPr>
            <p:cNvPr id="31" name="椭圆 30"/>
            <p:cNvSpPr/>
            <p:nvPr/>
          </p:nvSpPr>
          <p:spPr>
            <a:xfrm>
              <a:off x="2009" y="7987"/>
              <a:ext cx="1020" cy="1020"/>
            </a:xfrm>
            <a:prstGeom prst="ellipse">
              <a:avLst/>
            </a:prstGeom>
            <a:solidFill>
              <a:schemeClr val="bg1"/>
            </a:solidFill>
            <a:ln>
              <a:noFill/>
            </a:ln>
            <a:effectLst>
              <a:outerShdw blurRad="927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下箭头 32"/>
            <p:cNvSpPr/>
            <p:nvPr/>
          </p:nvSpPr>
          <p:spPr>
            <a:xfrm>
              <a:off x="2349" y="8327"/>
              <a:ext cx="340" cy="34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506095" y="6160135"/>
            <a:ext cx="11179175" cy="398780"/>
          </a:xfrm>
          <a:prstGeom prst="rect">
            <a:avLst/>
          </a:prstGeom>
          <a:noFill/>
        </p:spPr>
        <p:txBody>
          <a:bodyPr wrap="square" rtlCol="0" anchor="t">
            <a:spAutoFit/>
          </a:bodyPr>
          <a:lstStyle/>
          <a:p>
            <a:pPr algn="dist"/>
            <a:r>
              <a:rPr lang="en-US" altLang="zh-CN" sz="1000" dirty="0">
                <a:solidFill>
                  <a:srgbClr val="333333"/>
                </a:solidFill>
                <a:cs typeface="+mn-ea"/>
                <a:sym typeface="+mn-lt"/>
              </a:rPr>
              <a:t>CLICK HERE TO CHANGE YPUR TYITLERCLICK HERE TO CHANGE YPUR TYITLER</a:t>
            </a:r>
            <a:endParaRPr lang="en-US" altLang="zh-CN" sz="1000" dirty="0">
              <a:solidFill>
                <a:srgbClr val="333333"/>
              </a:solidFill>
              <a:cs typeface="+mn-ea"/>
              <a:sym typeface="+mn-lt"/>
            </a:endParaRPr>
          </a:p>
          <a:p>
            <a:pPr algn="dist"/>
            <a:endParaRPr lang="en-US" altLang="zh-CN" sz="1000" dirty="0">
              <a:solidFill>
                <a:srgbClr val="333333"/>
              </a:solidFill>
              <a:cs typeface="+mn-ea"/>
              <a:sym typeface="+mn-lt"/>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ppt_x</p:attrName>
                                        </p:attrNameLst>
                                      </p:cBhvr>
                                      <p:tavLst>
                                        <p:tav tm="0">
                                          <p:val>
                                            <p:strVal val="#ppt_x-.2"/>
                                          </p:val>
                                        </p:tav>
                                        <p:tav tm="100000">
                                          <p:val>
                                            <p:strVal val="#ppt_x"/>
                                          </p:val>
                                        </p:tav>
                                      </p:tavLst>
                                    </p:anim>
                                    <p:anim calcmode="lin" valueType="num">
                                      <p:cBhvr>
                                        <p:cTn id="29"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arn(inVertical)">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1000" fill="hold"/>
                                        <p:tgtEl>
                                          <p:spTgt spid="26"/>
                                        </p:tgtEl>
                                        <p:attrNameLst>
                                          <p:attrName>ppt_x</p:attrName>
                                        </p:attrNameLst>
                                      </p:cBhvr>
                                      <p:tavLst>
                                        <p:tav tm="0">
                                          <p:val>
                                            <p:strVal val="#ppt_x-.2"/>
                                          </p:val>
                                        </p:tav>
                                        <p:tav tm="100000">
                                          <p:val>
                                            <p:strVal val="#ppt_x"/>
                                          </p:val>
                                        </p:tav>
                                      </p:tavLst>
                                    </p:anim>
                                    <p:anim calcmode="lin" valueType="num">
                                      <p:cBhvr>
                                        <p:cTn id="46"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47" dur="10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1000" fill="hold"/>
                                        <p:tgtEl>
                                          <p:spTgt spid="34"/>
                                        </p:tgtEl>
                                        <p:attrNameLst>
                                          <p:attrName>ppt_x</p:attrName>
                                        </p:attrNameLst>
                                      </p:cBhvr>
                                      <p:tavLst>
                                        <p:tav tm="0">
                                          <p:val>
                                            <p:strVal val="#ppt_x-.2"/>
                                          </p:val>
                                        </p:tav>
                                        <p:tav tm="100000">
                                          <p:val>
                                            <p:strVal val="#ppt_x"/>
                                          </p:val>
                                        </p:tav>
                                      </p:tavLst>
                                    </p:anim>
                                    <p:anim calcmode="lin" valueType="num">
                                      <p:cBhvr>
                                        <p:cTn id="53"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54" dur="10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inVertic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15" grpId="0"/>
      <p:bldP spid="15" grpId="1"/>
      <p:bldP spid="16" grpId="0"/>
      <p:bldP spid="16" grpId="1"/>
      <p:bldP spid="17" grpId="0"/>
      <p:bldP spid="17" grpId="1"/>
      <p:bldP spid="32" grpId="0"/>
      <p:bldP spid="32" grpId="1"/>
      <p:bldP spid="34" grpId="0"/>
      <p:bldP spid="34"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组合 17"/>
          <p:cNvGrpSpPr/>
          <p:nvPr/>
        </p:nvGrpSpPr>
        <p:grpSpPr>
          <a:xfrm>
            <a:off x="101578" y="0"/>
            <a:ext cx="2648776" cy="1101023"/>
            <a:chOff x="8315" y="2915"/>
            <a:chExt cx="4785" cy="1989"/>
          </a:xfrm>
        </p:grpSpPr>
        <p:grpSp>
          <p:nvGrpSpPr>
            <p:cNvPr id="14" name="组合 13"/>
            <p:cNvGrpSpPr/>
            <p:nvPr/>
          </p:nvGrpSpPr>
          <p:grpSpPr>
            <a:xfrm>
              <a:off x="8315" y="2915"/>
              <a:ext cx="4666" cy="1989"/>
              <a:chOff x="1837" y="2239"/>
              <a:chExt cx="21096" cy="8992"/>
            </a:xfrm>
          </p:grpSpPr>
          <p:sp>
            <p:nvSpPr>
              <p:cNvPr id="5" name="圆角矩形 4"/>
              <p:cNvSpPr/>
              <p:nvPr/>
            </p:nvSpPr>
            <p:spPr>
              <a:xfrm rot="5400000">
                <a:off x="-803" y="4879"/>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2816" y="3544"/>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637" y="3354"/>
              <a:ext cx="4463" cy="1126"/>
              <a:chOff x="7347" y="2339"/>
              <a:chExt cx="4463" cy="1126"/>
            </a:xfrm>
          </p:grpSpPr>
          <p:sp>
            <p:nvSpPr>
              <p:cNvPr id="10" name="文本框 9"/>
              <p:cNvSpPr txBox="1"/>
              <p:nvPr/>
            </p:nvSpPr>
            <p:spPr>
              <a:xfrm>
                <a:off x="7392" y="2967"/>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347" y="2339"/>
                <a:ext cx="4418" cy="720"/>
              </a:xfrm>
              <a:prstGeom prst="rect">
                <a:avLst/>
              </a:prstGeom>
              <a:noFill/>
            </p:spPr>
            <p:txBody>
              <a:bodyPr wrap="square" rtlCol="0" anchor="t">
                <a:spAutoFit/>
              </a:bodyPr>
              <a:lstStyle/>
              <a:p>
                <a:pPr algn="l"/>
                <a:r>
                  <a:rPr lang="zh-CN" altLang="en-US" sz="2000" dirty="0">
                    <a:solidFill>
                      <a:schemeClr val="tx1"/>
                    </a:solidFill>
                    <a:cs typeface="+mn-ea"/>
                    <a:sym typeface="+mn-lt"/>
                  </a:rPr>
                  <a:t>商品红榜</a:t>
                </a:r>
                <a:endParaRPr lang="zh-CN" altLang="en-US" sz="2000" dirty="0">
                  <a:solidFill>
                    <a:schemeClr val="tx1"/>
                  </a:solidFill>
                  <a:cs typeface="+mn-ea"/>
                  <a:sym typeface="+mn-lt"/>
                </a:endParaRPr>
              </a:p>
            </p:txBody>
          </p:sp>
        </p:grpSp>
      </p:grpSp>
      <p:pic>
        <p:nvPicPr>
          <p:cNvPr id="4" name="图片 3"/>
          <p:cNvPicPr>
            <a:picLocks noChangeAspect="1"/>
          </p:cNvPicPr>
          <p:nvPr/>
        </p:nvPicPr>
        <p:blipFill>
          <a:blip r:embed="rId2"/>
          <a:stretch>
            <a:fillRect/>
          </a:stretch>
        </p:blipFill>
        <p:spPr>
          <a:xfrm>
            <a:off x="134203" y="965197"/>
            <a:ext cx="7155055" cy="2271028"/>
          </a:xfrm>
          <a:prstGeom prst="rect">
            <a:avLst/>
          </a:prstGeom>
        </p:spPr>
      </p:pic>
      <p:pic>
        <p:nvPicPr>
          <p:cNvPr id="8" name="图片 7"/>
          <p:cNvPicPr>
            <a:picLocks noChangeAspect="1"/>
          </p:cNvPicPr>
          <p:nvPr/>
        </p:nvPicPr>
        <p:blipFill>
          <a:blip r:embed="rId3"/>
          <a:stretch>
            <a:fillRect/>
          </a:stretch>
        </p:blipFill>
        <p:spPr>
          <a:xfrm>
            <a:off x="178246" y="3963580"/>
            <a:ext cx="6192688" cy="2368055"/>
          </a:xfrm>
          <a:prstGeom prst="rect">
            <a:avLst/>
          </a:prstGeom>
        </p:spPr>
      </p:pic>
      <p:grpSp>
        <p:nvGrpSpPr>
          <p:cNvPr id="11" name="组合 10"/>
          <p:cNvGrpSpPr/>
          <p:nvPr/>
        </p:nvGrpSpPr>
        <p:grpSpPr>
          <a:xfrm>
            <a:off x="0" y="3097265"/>
            <a:ext cx="2648776" cy="1101023"/>
            <a:chOff x="8315" y="2915"/>
            <a:chExt cx="4785" cy="1989"/>
          </a:xfrm>
        </p:grpSpPr>
        <p:grpSp>
          <p:nvGrpSpPr>
            <p:cNvPr id="13" name="组合 12"/>
            <p:cNvGrpSpPr/>
            <p:nvPr/>
          </p:nvGrpSpPr>
          <p:grpSpPr>
            <a:xfrm>
              <a:off x="8315" y="2915"/>
              <a:ext cx="4717" cy="1989"/>
              <a:chOff x="1837" y="2239"/>
              <a:chExt cx="21328" cy="8992"/>
            </a:xfrm>
          </p:grpSpPr>
          <p:sp>
            <p:nvSpPr>
              <p:cNvPr id="19" name="圆角矩形 4"/>
              <p:cNvSpPr/>
              <p:nvPr/>
            </p:nvSpPr>
            <p:spPr>
              <a:xfrm rot="5400000">
                <a:off x="-803" y="4879"/>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20" name="图片 19" descr="E:\设计\PPT\图片1.png图片1"/>
              <p:cNvPicPr>
                <a:picLocks noChangeAspect="1"/>
              </p:cNvPicPr>
              <p:nvPr/>
            </p:nvPicPr>
            <p:blipFill>
              <a:blip r:embed="rId1"/>
              <a:srcRect/>
              <a:stretch>
                <a:fillRect/>
              </a:stretch>
            </p:blipFill>
            <p:spPr>
              <a:xfrm flipH="1">
                <a:off x="3048" y="3475"/>
                <a:ext cx="20117" cy="6519"/>
              </a:xfrm>
              <a:prstGeom prst="rect">
                <a:avLst/>
              </a:prstGeom>
              <a:effectLst>
                <a:outerShdw blurRad="1066800" sx="102000" sy="102000" algn="ctr" rotWithShape="0">
                  <a:prstClr val="black">
                    <a:alpha val="19000"/>
                  </a:prstClr>
                </a:outerShdw>
              </a:effectLst>
            </p:spPr>
          </p:pic>
        </p:grpSp>
        <p:grpSp>
          <p:nvGrpSpPr>
            <p:cNvPr id="15" name="组合 14"/>
            <p:cNvGrpSpPr/>
            <p:nvPr/>
          </p:nvGrpSpPr>
          <p:grpSpPr>
            <a:xfrm>
              <a:off x="8637" y="3354"/>
              <a:ext cx="4463" cy="1126"/>
              <a:chOff x="7347" y="2339"/>
              <a:chExt cx="4463" cy="1126"/>
            </a:xfrm>
          </p:grpSpPr>
          <p:sp>
            <p:nvSpPr>
              <p:cNvPr id="16" name="文本框 15"/>
              <p:cNvSpPr txBox="1"/>
              <p:nvPr/>
            </p:nvSpPr>
            <p:spPr>
              <a:xfrm>
                <a:off x="7392" y="2967"/>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17" name="文本框 16"/>
              <p:cNvSpPr txBox="1"/>
              <p:nvPr/>
            </p:nvSpPr>
            <p:spPr>
              <a:xfrm>
                <a:off x="7347" y="2339"/>
                <a:ext cx="4418" cy="720"/>
              </a:xfrm>
              <a:prstGeom prst="rect">
                <a:avLst/>
              </a:prstGeom>
              <a:noFill/>
            </p:spPr>
            <p:txBody>
              <a:bodyPr wrap="square" rtlCol="0" anchor="t">
                <a:spAutoFit/>
              </a:bodyPr>
              <a:lstStyle/>
              <a:p>
                <a:pPr algn="l"/>
                <a:r>
                  <a:rPr lang="zh-CN" altLang="en-US" sz="2000" dirty="0">
                    <a:solidFill>
                      <a:schemeClr val="tx1"/>
                    </a:solidFill>
                    <a:cs typeface="+mn-ea"/>
                    <a:sym typeface="+mn-lt"/>
                  </a:rPr>
                  <a:t>商品黑榜</a:t>
                </a:r>
                <a:endParaRPr lang="zh-CN" altLang="en-US" sz="2000" dirty="0">
                  <a:solidFill>
                    <a:schemeClr val="tx1"/>
                  </a:solidFill>
                  <a:cs typeface="+mn-ea"/>
                  <a:sym typeface="+mn-lt"/>
                </a:endParaRPr>
              </a:p>
            </p:txBody>
          </p:sp>
        </p:grpSp>
      </p:grpSp>
      <p:sp>
        <p:nvSpPr>
          <p:cNvPr id="21" name="矩形: 圆角 20"/>
          <p:cNvSpPr/>
          <p:nvPr/>
        </p:nvSpPr>
        <p:spPr>
          <a:xfrm>
            <a:off x="7289258" y="1148569"/>
            <a:ext cx="4205482" cy="499829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80000"/>
              </a:lnSpc>
            </a:pPr>
            <a:r>
              <a:rPr lang="zh-CN" altLang="en-US" sz="2000" dirty="0">
                <a:solidFill>
                  <a:srgbClr val="333333"/>
                </a:solidFill>
              </a:rPr>
              <a:t>通过红黑磅的对比，发现红榜商品关键词大多含有“练肌肉”，“护腰”等词。且分类较明显，针对性更强。而黑榜的商品有许多种类，分类不明显，消费者无法快速得到有效的信息，大大影响了销售量。</a:t>
            </a:r>
            <a:endParaRPr lang="zh-CN" altLang="en-US" sz="2000" dirty="0">
              <a:solidFill>
                <a:srgbClr val="333333"/>
              </a:solidFill>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02317" y="260889"/>
            <a:ext cx="2648776" cy="1101023"/>
            <a:chOff x="8315" y="2915"/>
            <a:chExt cx="4785" cy="1989"/>
          </a:xfrm>
        </p:grpSpPr>
        <p:grpSp>
          <p:nvGrpSpPr>
            <p:cNvPr id="14" name="组合 13"/>
            <p:cNvGrpSpPr/>
            <p:nvPr/>
          </p:nvGrpSpPr>
          <p:grpSpPr>
            <a:xfrm>
              <a:off x="8315" y="2915"/>
              <a:ext cx="4717" cy="1989"/>
              <a:chOff x="1837" y="2239"/>
              <a:chExt cx="21328" cy="8992"/>
            </a:xfrm>
          </p:grpSpPr>
          <p:sp>
            <p:nvSpPr>
              <p:cNvPr id="5" name="圆角矩形 4"/>
              <p:cNvSpPr/>
              <p:nvPr/>
            </p:nvSpPr>
            <p:spPr>
              <a:xfrm rot="5400000">
                <a:off x="-803" y="4879"/>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3048" y="3475"/>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637" y="3354"/>
              <a:ext cx="4463" cy="1126"/>
              <a:chOff x="7347" y="2339"/>
              <a:chExt cx="4463" cy="1126"/>
            </a:xfrm>
          </p:grpSpPr>
          <p:sp>
            <p:nvSpPr>
              <p:cNvPr id="10" name="文本框 9"/>
              <p:cNvSpPr txBox="1"/>
              <p:nvPr/>
            </p:nvSpPr>
            <p:spPr>
              <a:xfrm>
                <a:off x="7392" y="2967"/>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347" y="2339"/>
                <a:ext cx="4418" cy="720"/>
              </a:xfrm>
              <a:prstGeom prst="rect">
                <a:avLst/>
              </a:prstGeom>
              <a:noFill/>
            </p:spPr>
            <p:txBody>
              <a:bodyPr wrap="square" rtlCol="0" anchor="t">
                <a:spAutoFit/>
              </a:bodyPr>
              <a:lstStyle/>
              <a:p>
                <a:pPr algn="l"/>
                <a:r>
                  <a:rPr lang="zh-CN" altLang="en-US" sz="2000" dirty="0">
                    <a:solidFill>
                      <a:schemeClr val="tx1"/>
                    </a:solidFill>
                    <a:cs typeface="+mn-ea"/>
                    <a:sym typeface="+mn-lt"/>
                  </a:rPr>
                  <a:t>订单状态分析</a:t>
                </a:r>
                <a:endParaRPr lang="zh-CN" altLang="en-US" sz="2000" dirty="0">
                  <a:solidFill>
                    <a:schemeClr val="tx1"/>
                  </a:solidFill>
                  <a:cs typeface="+mn-ea"/>
                  <a:sym typeface="+mn-lt"/>
                </a:endParaRPr>
              </a:p>
            </p:txBody>
          </p:sp>
        </p:grpSp>
      </p:grpSp>
      <p:pic>
        <p:nvPicPr>
          <p:cNvPr id="4" name="图片 3"/>
          <p:cNvPicPr>
            <a:picLocks noChangeAspect="1"/>
          </p:cNvPicPr>
          <p:nvPr/>
        </p:nvPicPr>
        <p:blipFill>
          <a:blip r:embed="rId2"/>
          <a:stretch>
            <a:fillRect/>
          </a:stretch>
        </p:blipFill>
        <p:spPr>
          <a:xfrm>
            <a:off x="402317" y="2276872"/>
            <a:ext cx="4379518" cy="2304256"/>
          </a:xfrm>
          <a:prstGeom prst="rect">
            <a:avLst/>
          </a:prstGeom>
        </p:spPr>
      </p:pic>
      <p:sp>
        <p:nvSpPr>
          <p:cNvPr id="11" name="文本框 10"/>
          <p:cNvSpPr txBox="1"/>
          <p:nvPr/>
        </p:nvSpPr>
        <p:spPr>
          <a:xfrm>
            <a:off x="5807174" y="1110537"/>
            <a:ext cx="5591851" cy="4480842"/>
          </a:xfrm>
          <a:prstGeom prst="rect">
            <a:avLst/>
          </a:prstGeom>
          <a:gradFill flip="none" rotWithShape="1">
            <a:gsLst>
              <a:gs pos="26000">
                <a:schemeClr val="accent4">
                  <a:lumMod val="0"/>
                  <a:lumOff val="100000"/>
                  <a:alpha val="33000"/>
                </a:schemeClr>
              </a:gs>
              <a:gs pos="28000">
                <a:schemeClr val="accent4">
                  <a:lumMod val="0"/>
                  <a:lumOff val="100000"/>
                </a:schemeClr>
              </a:gs>
              <a:gs pos="100000">
                <a:schemeClr val="accent4">
                  <a:lumMod val="100000"/>
                </a:schemeClr>
              </a:gs>
            </a:gsLst>
            <a:lin ang="2700000" scaled="1"/>
            <a:tileRect/>
          </a:gradFill>
        </p:spPr>
        <p:txBody>
          <a:bodyPr wrap="square">
            <a:spAutoFit/>
          </a:bodyPr>
          <a:lstStyle/>
          <a:p>
            <a:pPr marL="285750" indent="-285750" algn="l">
              <a:lnSpc>
                <a:spcPct val="150000"/>
              </a:lnSpc>
              <a:buFont typeface="Wingdings" panose="05000000000000000000" pitchFamily="2" charset="2"/>
              <a:buChar char="u"/>
            </a:pPr>
            <a:r>
              <a:rPr lang="zh-CN" altLang="en-US" sz="1600" b="0" i="0" dirty="0">
                <a:solidFill>
                  <a:srgbClr val="050E17"/>
                </a:solidFill>
                <a:effectLst/>
              </a:rPr>
              <a:t>订单完成率高：根据比例，完成状态的订单占比约为 </a:t>
            </a:r>
            <a:r>
              <a:rPr lang="en-US" altLang="zh-CN" sz="1600" b="0" i="0" dirty="0">
                <a:solidFill>
                  <a:srgbClr val="050E17"/>
                </a:solidFill>
                <a:effectLst/>
              </a:rPr>
              <a:t>68%</a:t>
            </a:r>
            <a:r>
              <a:rPr lang="zh-CN" altLang="en-US" sz="1600" b="0" i="0" dirty="0">
                <a:solidFill>
                  <a:srgbClr val="050E17"/>
                </a:solidFill>
                <a:effectLst/>
              </a:rPr>
              <a:t>，说明电商的订单流程和交付效率良好。</a:t>
            </a:r>
            <a:endParaRPr lang="zh-CN" altLang="en-US" sz="1600" b="0" i="0" dirty="0">
              <a:solidFill>
                <a:srgbClr val="050E17"/>
              </a:solidFill>
              <a:effectLst/>
            </a:endParaRPr>
          </a:p>
          <a:p>
            <a:pPr marL="285750" indent="-285750" algn="l">
              <a:lnSpc>
                <a:spcPct val="150000"/>
              </a:lnSpc>
              <a:buFont typeface="Wingdings" panose="05000000000000000000" pitchFamily="2" charset="2"/>
              <a:buChar char="u"/>
            </a:pPr>
            <a:r>
              <a:rPr lang="zh-CN" altLang="en-US" sz="1600" b="0" i="0" dirty="0">
                <a:solidFill>
                  <a:srgbClr val="050E17"/>
                </a:solidFill>
                <a:effectLst/>
              </a:rPr>
              <a:t>订单关闭率较高：这可能是由于库存问题、交付困难、客户取消订单等原因导致的。电商可以进一步分析关闭订单的原因，以改进相关流程并减少关闭的订单。</a:t>
            </a:r>
            <a:endParaRPr lang="zh-CN" altLang="en-US" sz="1600" b="0" i="0" dirty="0">
              <a:solidFill>
                <a:srgbClr val="050E17"/>
              </a:solidFill>
              <a:effectLst/>
            </a:endParaRPr>
          </a:p>
          <a:p>
            <a:pPr marL="285750" indent="-285750" algn="l">
              <a:lnSpc>
                <a:spcPct val="150000"/>
              </a:lnSpc>
              <a:buFont typeface="Wingdings" panose="05000000000000000000" pitchFamily="2" charset="2"/>
              <a:buChar char="u"/>
            </a:pPr>
            <a:r>
              <a:rPr lang="zh-CN" altLang="en-US" sz="1600" b="0" i="0" dirty="0">
                <a:solidFill>
                  <a:srgbClr val="050E17"/>
                </a:solidFill>
                <a:effectLst/>
              </a:rPr>
              <a:t>发货状态占比较低：这可能是由于库存管理、物流运营等方面的挑战所致。电商可以关注这一点，以确保及时发货，提高客户满意度。</a:t>
            </a:r>
            <a:endParaRPr lang="zh-CN" altLang="en-US" sz="1600" b="0" i="0" dirty="0">
              <a:solidFill>
                <a:srgbClr val="050E17"/>
              </a:solidFill>
              <a:effectLst/>
            </a:endParaRPr>
          </a:p>
          <a:p>
            <a:pPr marL="285750" indent="-285750" algn="l">
              <a:lnSpc>
                <a:spcPct val="150000"/>
              </a:lnSpc>
              <a:buFont typeface="Wingdings" panose="05000000000000000000" pitchFamily="2" charset="2"/>
              <a:buChar char="u"/>
            </a:pPr>
            <a:r>
              <a:rPr lang="zh-CN" altLang="en-US" sz="1600" b="0" i="0" dirty="0">
                <a:solidFill>
                  <a:srgbClr val="050E17"/>
                </a:solidFill>
                <a:effectLst/>
              </a:rPr>
              <a:t>待发货和待支付订单占比较低：这表明在这段时间内，大部分订单已经完成支付并准备发货。只有极少数订单还需要等待支付或等待发货。这是一个良好的迹象，说明电商的支付和发货流程高效。</a:t>
            </a:r>
            <a:endParaRPr lang="zh-CN" altLang="en-US" sz="1600" b="0" i="0" dirty="0">
              <a:solidFill>
                <a:srgbClr val="050E17"/>
              </a:solidFill>
              <a:effectLst/>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02316" y="260889"/>
            <a:ext cx="3388633" cy="935863"/>
            <a:chOff x="8315" y="2915"/>
            <a:chExt cx="4785" cy="1989"/>
          </a:xfrm>
        </p:grpSpPr>
        <p:grpSp>
          <p:nvGrpSpPr>
            <p:cNvPr id="14" name="组合 13"/>
            <p:cNvGrpSpPr/>
            <p:nvPr/>
          </p:nvGrpSpPr>
          <p:grpSpPr>
            <a:xfrm>
              <a:off x="8315" y="2915"/>
              <a:ext cx="4717" cy="1989"/>
              <a:chOff x="1837" y="2239"/>
              <a:chExt cx="21328" cy="8992"/>
            </a:xfrm>
          </p:grpSpPr>
          <p:sp>
            <p:nvSpPr>
              <p:cNvPr id="5" name="圆角矩形 4"/>
              <p:cNvSpPr/>
              <p:nvPr/>
            </p:nvSpPr>
            <p:spPr>
              <a:xfrm rot="5400000">
                <a:off x="-803" y="4879"/>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3048" y="3475"/>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637" y="3354"/>
              <a:ext cx="4463" cy="1126"/>
              <a:chOff x="7347" y="2339"/>
              <a:chExt cx="4463" cy="1126"/>
            </a:xfrm>
          </p:grpSpPr>
          <p:sp>
            <p:nvSpPr>
              <p:cNvPr id="10" name="文本框 9"/>
              <p:cNvSpPr txBox="1"/>
              <p:nvPr/>
            </p:nvSpPr>
            <p:spPr>
              <a:xfrm>
                <a:off x="7392" y="2967"/>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347" y="2339"/>
                <a:ext cx="4418" cy="720"/>
              </a:xfrm>
              <a:prstGeom prst="rect">
                <a:avLst/>
              </a:prstGeom>
              <a:noFill/>
            </p:spPr>
            <p:txBody>
              <a:bodyPr wrap="square" rtlCol="0" anchor="t">
                <a:spAutoFit/>
              </a:bodyPr>
              <a:lstStyle/>
              <a:p>
                <a:pPr algn="l"/>
                <a:r>
                  <a:rPr lang="zh-CN" altLang="en-US" sz="1600" dirty="0">
                    <a:solidFill>
                      <a:schemeClr val="tx1"/>
                    </a:solidFill>
                    <a:cs typeface="+mn-ea"/>
                    <a:sym typeface="+mn-lt"/>
                  </a:rPr>
                  <a:t>  关闭的订单，与状态的比例</a:t>
                </a:r>
                <a:endParaRPr lang="zh-CN" altLang="en-US" sz="1600" dirty="0">
                  <a:solidFill>
                    <a:schemeClr val="tx1"/>
                  </a:solidFill>
                  <a:cs typeface="+mn-ea"/>
                  <a:sym typeface="+mn-lt"/>
                </a:endParaRPr>
              </a:p>
            </p:txBody>
          </p:sp>
        </p:grpSp>
      </p:grpSp>
      <p:pic>
        <p:nvPicPr>
          <p:cNvPr id="4" name="图片 3"/>
          <p:cNvPicPr>
            <a:picLocks noChangeAspect="1"/>
          </p:cNvPicPr>
          <p:nvPr/>
        </p:nvPicPr>
        <p:blipFill>
          <a:blip r:embed="rId2"/>
          <a:stretch>
            <a:fillRect/>
          </a:stretch>
        </p:blipFill>
        <p:spPr>
          <a:xfrm>
            <a:off x="4078982" y="396169"/>
            <a:ext cx="5734850" cy="733527"/>
          </a:xfrm>
          <a:prstGeom prst="rect">
            <a:avLst/>
          </a:prstGeom>
        </p:spPr>
      </p:pic>
      <p:pic>
        <p:nvPicPr>
          <p:cNvPr id="6" name="图片 5"/>
          <p:cNvPicPr>
            <a:picLocks noChangeAspect="1"/>
          </p:cNvPicPr>
          <p:nvPr/>
        </p:nvPicPr>
        <p:blipFill>
          <a:blip r:embed="rId3"/>
          <a:stretch>
            <a:fillRect/>
          </a:stretch>
        </p:blipFill>
        <p:spPr>
          <a:xfrm>
            <a:off x="297029" y="1425182"/>
            <a:ext cx="5582153" cy="4810159"/>
          </a:xfrm>
          <a:prstGeom prst="rect">
            <a:avLst/>
          </a:prstGeom>
        </p:spPr>
      </p:pic>
      <p:sp>
        <p:nvSpPr>
          <p:cNvPr id="8" name="文本框 7"/>
          <p:cNvSpPr txBox="1"/>
          <p:nvPr/>
        </p:nvSpPr>
        <p:spPr>
          <a:xfrm>
            <a:off x="6455246" y="1556792"/>
            <a:ext cx="5184575" cy="4493538"/>
          </a:xfrm>
          <a:prstGeom prst="rect">
            <a:avLst/>
          </a:prstGeom>
          <a:noFill/>
        </p:spPr>
        <p:txBody>
          <a:bodyPr wrap="square">
            <a:spAutoFit/>
          </a:bodyPr>
          <a:lstStyle/>
          <a:p>
            <a:r>
              <a:rPr lang="zh-CN" altLang="en-US" sz="1400" dirty="0"/>
              <a:t>超时未支付自动取消：这可能是因为用户在一定时间内未完成支付操作，导致订单系统自动取消。电商可以考虑优化支付流程、提供更多支付方式以及提醒用户及时完成支付，以减少因超时未支付而取消的订单数量。</a:t>
            </a:r>
            <a:endParaRPr lang="zh-CN" altLang="en-US" sz="1400" dirty="0"/>
          </a:p>
          <a:p>
            <a:endParaRPr lang="zh-CN" altLang="en-US" sz="1400" dirty="0"/>
          </a:p>
          <a:p>
            <a:r>
              <a:rPr lang="zh-CN" altLang="en-US" sz="1400" dirty="0"/>
              <a:t>暂时不需要这个商品：这可能是由于客户需求变化、购买计划推迟或其他原因导致的。电商可以关注这一原因，以提供更灵活的订单管理选项，如保存购物车、提供长期保存订单等功能，以便用户能够随时恢复或重新购买。</a:t>
            </a:r>
            <a:endParaRPr lang="zh-CN" altLang="en-US" sz="1400" dirty="0"/>
          </a:p>
          <a:p>
            <a:endParaRPr lang="zh-CN" altLang="en-US" sz="1400" dirty="0"/>
          </a:p>
          <a:p>
            <a:r>
              <a:rPr lang="zh-CN" altLang="en-US" sz="1400" dirty="0"/>
              <a:t>其他取消原因：其他取消原因如余额不足、收货地址选择有误、商品规格选择错误等，占比较低，分别约为 </a:t>
            </a:r>
            <a:r>
              <a:rPr lang="en-US" altLang="zh-CN" sz="1400" dirty="0"/>
              <a:t>0.07% </a:t>
            </a:r>
            <a:r>
              <a:rPr lang="zh-CN" altLang="en-US" sz="1400" dirty="0"/>
              <a:t>至 </a:t>
            </a:r>
            <a:r>
              <a:rPr lang="en-US" altLang="zh-CN" sz="1400" dirty="0"/>
              <a:t>0.27%</a:t>
            </a:r>
            <a:r>
              <a:rPr lang="zh-CN" altLang="en-US" sz="1400" dirty="0"/>
              <a:t>。这些原因可能因个人偏好、用户错误或其他特殊情况而导致订单取消。电商可以通过提供更清晰的操作指导、减少用户错误操作的可能性，以及改进界面设计等方式来减少这些取消情况。</a:t>
            </a:r>
            <a:endParaRPr lang="zh-CN" altLang="en-US" sz="1400" dirty="0"/>
          </a:p>
          <a:p>
            <a:endParaRPr lang="zh-CN" altLang="en-US" sz="1400" dirty="0"/>
          </a:p>
          <a:p>
            <a:r>
              <a:rPr lang="zh-CN" altLang="en-US" sz="1400" dirty="0"/>
              <a:t>达人和商家取消：达人和商家取消的订单数量较少，这可能是由于达人（或商家）无法履行订单、用户重复下单等特殊情况导致的。电商可以与达人和商家进行沟通，了解取消背后的具体原因，并采取相应措施以减少这类情况的发生</a:t>
            </a:r>
            <a:r>
              <a:rPr lang="zh-CN" altLang="en-US" sz="2000" dirty="0"/>
              <a:t>。</a:t>
            </a:r>
            <a:endParaRPr lang="zh-CN" altLang="en-US" sz="2000" dirty="0"/>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12738" y="447675"/>
            <a:ext cx="11564620" cy="883285"/>
          </a:xfrm>
          <a:prstGeom prst="roundRect">
            <a:avLst>
              <a:gd name="adj" fmla="val 32710"/>
            </a:avLst>
          </a:prstGeom>
          <a:solidFill>
            <a:schemeClr val="bg1">
              <a:lumMod val="85000"/>
            </a:schemeClr>
          </a:solidFill>
          <a:ln w="187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E:\设计\PPT\图片1.png图片1"/>
          <p:cNvPicPr>
            <a:picLocks noChangeAspect="1"/>
          </p:cNvPicPr>
          <p:nvPr/>
        </p:nvPicPr>
        <p:blipFill>
          <a:blip r:embed="rId1"/>
          <a:srcRect/>
          <a:stretch>
            <a:fillRect/>
          </a:stretch>
        </p:blipFill>
        <p:spPr>
          <a:xfrm>
            <a:off x="505143" y="655955"/>
            <a:ext cx="11179810" cy="5833110"/>
          </a:xfrm>
          <a:prstGeom prst="rect">
            <a:avLst/>
          </a:prstGeom>
          <a:effectLst>
            <a:outerShdw blurRad="1066800" sx="102000" sy="102000" algn="ctr" rotWithShape="0">
              <a:prstClr val="black">
                <a:alpha val="19000"/>
              </a:prstClr>
            </a:outerShdw>
          </a:effectLst>
        </p:spPr>
      </p:pic>
      <p:sp>
        <p:nvSpPr>
          <p:cNvPr id="15" name="TextBox 4"/>
          <p:cNvSpPr txBox="1"/>
          <p:nvPr/>
        </p:nvSpPr>
        <p:spPr>
          <a:xfrm>
            <a:off x="1024890" y="1342390"/>
            <a:ext cx="4192270" cy="2646045"/>
          </a:xfrm>
          <a:prstGeom prst="rect">
            <a:avLst/>
          </a:prstGeom>
          <a:noFill/>
        </p:spPr>
        <p:txBody>
          <a:bodyPr wrap="square" rtlCol="0">
            <a:spAutoFit/>
          </a:bodyPr>
          <a:lstStyle/>
          <a:p>
            <a:pPr lvl="0" algn="l"/>
            <a:r>
              <a:rPr lang="en-US" altLang="zh-CN" sz="2000" b="1" dirty="0">
                <a:solidFill>
                  <a:srgbClr val="333333"/>
                </a:solidFill>
                <a:cs typeface="+mn-ea"/>
                <a:sym typeface="+mn-lt"/>
              </a:rPr>
              <a:t>PART</a:t>
            </a:r>
            <a:r>
              <a:rPr lang="en-US" altLang="zh-CN" sz="7200" b="1" dirty="0">
                <a:solidFill>
                  <a:srgbClr val="FFC000"/>
                </a:solidFill>
                <a:cs typeface="+mn-ea"/>
                <a:sym typeface="+mn-lt"/>
              </a:rPr>
              <a:t> </a:t>
            </a:r>
            <a:r>
              <a:rPr lang="en-US" altLang="zh-CN" sz="16600" b="1" dirty="0">
                <a:ln w="25400">
                  <a:solidFill>
                    <a:srgbClr val="FFC000"/>
                  </a:solidFill>
                </a:ln>
                <a:solidFill>
                  <a:srgbClr val="FFC000"/>
                </a:solidFill>
                <a:cs typeface="+mn-ea"/>
                <a:sym typeface="+mn-lt"/>
              </a:rPr>
              <a:t>04</a:t>
            </a:r>
            <a:endParaRPr lang="en-US" altLang="zh-CN" sz="16600" b="1" dirty="0">
              <a:ln w="25400">
                <a:solidFill>
                  <a:srgbClr val="FFC000"/>
                </a:solidFill>
              </a:ln>
              <a:solidFill>
                <a:srgbClr val="FFC000"/>
              </a:solidFill>
              <a:cs typeface="+mn-ea"/>
              <a:sym typeface="+mn-lt"/>
            </a:endParaRPr>
          </a:p>
        </p:txBody>
      </p:sp>
      <p:sp>
        <p:nvSpPr>
          <p:cNvPr id="16" name="TextBox 4"/>
          <p:cNvSpPr txBox="1"/>
          <p:nvPr/>
        </p:nvSpPr>
        <p:spPr>
          <a:xfrm>
            <a:off x="1178242" y="3885324"/>
            <a:ext cx="4558665" cy="707886"/>
          </a:xfrm>
          <a:prstGeom prst="rect">
            <a:avLst/>
          </a:prstGeom>
          <a:noFill/>
        </p:spPr>
        <p:txBody>
          <a:bodyPr wrap="square" rtlCol="0">
            <a:spAutoFit/>
          </a:bodyPr>
          <a:lstStyle/>
          <a:p>
            <a:r>
              <a:rPr lang="zh-CN" altLang="en-US" sz="4000" b="1" dirty="0">
                <a:solidFill>
                  <a:srgbClr val="333333"/>
                </a:solidFill>
                <a:cs typeface="+mn-ea"/>
              </a:rPr>
              <a:t>退款分析</a:t>
            </a:r>
            <a:endParaRPr lang="zh-CN" altLang="en-US" sz="4000" b="1" dirty="0">
              <a:solidFill>
                <a:srgbClr val="333333"/>
              </a:solidFill>
              <a:cs typeface="+mn-ea"/>
            </a:endParaRPr>
          </a:p>
        </p:txBody>
      </p:sp>
      <p:sp>
        <p:nvSpPr>
          <p:cNvPr id="17" name="文本框 16"/>
          <p:cNvSpPr txBox="1"/>
          <p:nvPr/>
        </p:nvSpPr>
        <p:spPr>
          <a:xfrm>
            <a:off x="1091565" y="4565015"/>
            <a:ext cx="3595370" cy="306705"/>
          </a:xfrm>
          <a:prstGeom prst="rect">
            <a:avLst/>
          </a:prstGeom>
          <a:noFill/>
        </p:spPr>
        <p:txBody>
          <a:bodyPr wrap="square" rtlCol="0" anchor="t">
            <a:spAutoFit/>
          </a:bodyPr>
          <a:lstStyle/>
          <a:p>
            <a:pPr algn="dist"/>
            <a:r>
              <a:rPr lang="en-US" altLang="zh-CN" sz="1400" dirty="0">
                <a:solidFill>
                  <a:srgbClr val="333333"/>
                </a:solidFill>
                <a:cs typeface="+mn-ea"/>
                <a:sym typeface="+mn-lt"/>
              </a:rPr>
              <a:t>CLICK HERE TO CHANGE YPUR TYITLER</a:t>
            </a:r>
            <a:endParaRPr lang="en-US" altLang="zh-CN" sz="1400" dirty="0">
              <a:solidFill>
                <a:srgbClr val="333333"/>
              </a:solidFill>
              <a:cs typeface="+mn-ea"/>
              <a:sym typeface="+mn-lt"/>
            </a:endParaRPr>
          </a:p>
        </p:txBody>
      </p:sp>
      <p:grpSp>
        <p:nvGrpSpPr>
          <p:cNvPr id="26" name="组合 25"/>
          <p:cNvGrpSpPr/>
          <p:nvPr/>
        </p:nvGrpSpPr>
        <p:grpSpPr>
          <a:xfrm>
            <a:off x="10910570" y="1031240"/>
            <a:ext cx="372110" cy="270510"/>
            <a:chOff x="17695" y="764"/>
            <a:chExt cx="586" cy="426"/>
          </a:xfrm>
        </p:grpSpPr>
        <p:cxnSp>
          <p:nvCxnSpPr>
            <p:cNvPr id="27" name="直接连接符 26"/>
            <p:cNvCxnSpPr/>
            <p:nvPr/>
          </p:nvCxnSpPr>
          <p:spPr>
            <a:xfrm>
              <a:off x="17695" y="977"/>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695" y="1190"/>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695" y="764"/>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30" name="图片 29" descr="E:\设计\PPT\城市金币.png城市金币"/>
          <p:cNvPicPr>
            <a:picLocks noChangeAspect="1"/>
          </p:cNvPicPr>
          <p:nvPr/>
        </p:nvPicPr>
        <p:blipFill>
          <a:blip r:embed="rId2"/>
          <a:srcRect/>
          <a:stretch>
            <a:fillRect/>
          </a:stretch>
        </p:blipFill>
        <p:spPr>
          <a:xfrm>
            <a:off x="5582603" y="1701483"/>
            <a:ext cx="5699760" cy="4314190"/>
          </a:xfrm>
          <a:prstGeom prst="rect">
            <a:avLst/>
          </a:prstGeom>
        </p:spPr>
      </p:pic>
      <p:sp>
        <p:nvSpPr>
          <p:cNvPr id="32" name="文本框 31"/>
          <p:cNvSpPr txBox="1"/>
          <p:nvPr/>
        </p:nvSpPr>
        <p:spPr>
          <a:xfrm>
            <a:off x="1096645" y="1031240"/>
            <a:ext cx="627380" cy="461665"/>
          </a:xfrm>
          <a:prstGeom prst="rect">
            <a:avLst/>
          </a:prstGeom>
          <a:noFill/>
        </p:spPr>
        <p:txBody>
          <a:bodyPr wrap="square" rtlCol="0" anchor="t">
            <a:spAutoFit/>
          </a:bodyPr>
          <a:lstStyle/>
          <a:p>
            <a:r>
              <a:rPr lang="en-US" altLang="zh-CN" sz="1200" dirty="0">
                <a:solidFill>
                  <a:srgbClr val="333333"/>
                </a:solidFill>
                <a:cs typeface="+mn-ea"/>
                <a:sym typeface="+mn-lt"/>
              </a:rPr>
              <a:t>20XX</a:t>
            </a:r>
            <a:endParaRPr lang="en-US" altLang="zh-CN" sz="1200" dirty="0">
              <a:solidFill>
                <a:srgbClr val="333333"/>
              </a:solidFill>
              <a:cs typeface="+mn-ea"/>
              <a:sym typeface="+mn-lt"/>
            </a:endParaRPr>
          </a:p>
          <a:p>
            <a:r>
              <a:rPr lang="en-US" altLang="zh-CN" sz="1200" dirty="0">
                <a:solidFill>
                  <a:srgbClr val="333333"/>
                </a:solidFill>
                <a:cs typeface="+mn-ea"/>
                <a:sym typeface="+mn-lt"/>
              </a:rPr>
              <a:t>02/13</a:t>
            </a:r>
            <a:endParaRPr lang="en-US" altLang="zh-CN" sz="1200" dirty="0">
              <a:solidFill>
                <a:srgbClr val="333333"/>
              </a:solidFill>
              <a:cs typeface="+mn-ea"/>
              <a:sym typeface="+mn-lt"/>
            </a:endParaRPr>
          </a:p>
        </p:txBody>
      </p:sp>
      <p:grpSp>
        <p:nvGrpSpPr>
          <p:cNvPr id="35" name="组合 34"/>
          <p:cNvGrpSpPr/>
          <p:nvPr/>
        </p:nvGrpSpPr>
        <p:grpSpPr>
          <a:xfrm>
            <a:off x="1275715" y="5215255"/>
            <a:ext cx="647700" cy="647700"/>
            <a:chOff x="2009" y="7987"/>
            <a:chExt cx="1020" cy="1020"/>
          </a:xfrm>
        </p:grpSpPr>
        <p:sp>
          <p:nvSpPr>
            <p:cNvPr id="31" name="椭圆 30"/>
            <p:cNvSpPr/>
            <p:nvPr/>
          </p:nvSpPr>
          <p:spPr>
            <a:xfrm>
              <a:off x="2009" y="7987"/>
              <a:ext cx="1020" cy="1020"/>
            </a:xfrm>
            <a:prstGeom prst="ellipse">
              <a:avLst/>
            </a:prstGeom>
            <a:solidFill>
              <a:schemeClr val="bg1"/>
            </a:solidFill>
            <a:ln>
              <a:noFill/>
            </a:ln>
            <a:effectLst>
              <a:outerShdw blurRad="927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下箭头 32"/>
            <p:cNvSpPr/>
            <p:nvPr/>
          </p:nvSpPr>
          <p:spPr>
            <a:xfrm>
              <a:off x="2349" y="8327"/>
              <a:ext cx="340" cy="34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506095" y="6160135"/>
            <a:ext cx="11179175" cy="398780"/>
          </a:xfrm>
          <a:prstGeom prst="rect">
            <a:avLst/>
          </a:prstGeom>
          <a:noFill/>
        </p:spPr>
        <p:txBody>
          <a:bodyPr wrap="square" rtlCol="0" anchor="t">
            <a:spAutoFit/>
          </a:bodyPr>
          <a:lstStyle/>
          <a:p>
            <a:pPr algn="dist"/>
            <a:r>
              <a:rPr lang="en-US" altLang="zh-CN" sz="1000" dirty="0">
                <a:solidFill>
                  <a:srgbClr val="333333"/>
                </a:solidFill>
                <a:cs typeface="+mn-ea"/>
                <a:sym typeface="+mn-lt"/>
              </a:rPr>
              <a:t>CLICK HERE TO CHANGE YPUR TYITLERCLICK HERE TO CHANGE YPUR TYITLER</a:t>
            </a:r>
            <a:endParaRPr lang="en-US" altLang="zh-CN" sz="1000" dirty="0">
              <a:solidFill>
                <a:srgbClr val="333333"/>
              </a:solidFill>
              <a:cs typeface="+mn-ea"/>
              <a:sym typeface="+mn-lt"/>
            </a:endParaRPr>
          </a:p>
          <a:p>
            <a:pPr algn="dist"/>
            <a:endParaRPr lang="en-US" altLang="zh-CN" sz="1000" dirty="0">
              <a:solidFill>
                <a:srgbClr val="333333"/>
              </a:solidFill>
              <a:cs typeface="+mn-ea"/>
              <a:sym typeface="+mn-lt"/>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ppt_x</p:attrName>
                                        </p:attrNameLst>
                                      </p:cBhvr>
                                      <p:tavLst>
                                        <p:tav tm="0">
                                          <p:val>
                                            <p:strVal val="#ppt_x-.2"/>
                                          </p:val>
                                        </p:tav>
                                        <p:tav tm="100000">
                                          <p:val>
                                            <p:strVal val="#ppt_x"/>
                                          </p:val>
                                        </p:tav>
                                      </p:tavLst>
                                    </p:anim>
                                    <p:anim calcmode="lin" valueType="num">
                                      <p:cBhvr>
                                        <p:cTn id="29"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arn(inVertical)">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1000" fill="hold"/>
                                        <p:tgtEl>
                                          <p:spTgt spid="26"/>
                                        </p:tgtEl>
                                        <p:attrNameLst>
                                          <p:attrName>ppt_x</p:attrName>
                                        </p:attrNameLst>
                                      </p:cBhvr>
                                      <p:tavLst>
                                        <p:tav tm="0">
                                          <p:val>
                                            <p:strVal val="#ppt_x-.2"/>
                                          </p:val>
                                        </p:tav>
                                        <p:tav tm="100000">
                                          <p:val>
                                            <p:strVal val="#ppt_x"/>
                                          </p:val>
                                        </p:tav>
                                      </p:tavLst>
                                    </p:anim>
                                    <p:anim calcmode="lin" valueType="num">
                                      <p:cBhvr>
                                        <p:cTn id="46"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47" dur="10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1000" fill="hold"/>
                                        <p:tgtEl>
                                          <p:spTgt spid="34"/>
                                        </p:tgtEl>
                                        <p:attrNameLst>
                                          <p:attrName>ppt_x</p:attrName>
                                        </p:attrNameLst>
                                      </p:cBhvr>
                                      <p:tavLst>
                                        <p:tav tm="0">
                                          <p:val>
                                            <p:strVal val="#ppt_x-.2"/>
                                          </p:val>
                                        </p:tav>
                                        <p:tav tm="100000">
                                          <p:val>
                                            <p:strVal val="#ppt_x"/>
                                          </p:val>
                                        </p:tav>
                                      </p:tavLst>
                                    </p:anim>
                                    <p:anim calcmode="lin" valueType="num">
                                      <p:cBhvr>
                                        <p:cTn id="53"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54" dur="10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inVertic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15" grpId="0"/>
      <p:bldP spid="15" grpId="1"/>
      <p:bldP spid="16" grpId="0"/>
      <p:bldP spid="16" grpId="1"/>
      <p:bldP spid="17" grpId="0"/>
      <p:bldP spid="17" grpId="1"/>
      <p:bldP spid="32" grpId="0"/>
      <p:bldP spid="32" grpId="1"/>
      <p:bldP spid="34" grpId="0"/>
      <p:bldP spid="3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55705" y="288434"/>
            <a:ext cx="2648776" cy="1101023"/>
            <a:chOff x="8315" y="2915"/>
            <a:chExt cx="4785" cy="1989"/>
          </a:xfrm>
        </p:grpSpPr>
        <p:grpSp>
          <p:nvGrpSpPr>
            <p:cNvPr id="14" name="组合 13"/>
            <p:cNvGrpSpPr/>
            <p:nvPr/>
          </p:nvGrpSpPr>
          <p:grpSpPr>
            <a:xfrm>
              <a:off x="8315" y="2915"/>
              <a:ext cx="4717" cy="1989"/>
              <a:chOff x="1837" y="2239"/>
              <a:chExt cx="21328" cy="8992"/>
            </a:xfrm>
          </p:grpSpPr>
          <p:sp>
            <p:nvSpPr>
              <p:cNvPr id="5" name="圆角矩形 4"/>
              <p:cNvSpPr/>
              <p:nvPr/>
            </p:nvSpPr>
            <p:spPr>
              <a:xfrm rot="5400000">
                <a:off x="-803" y="4879"/>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3048" y="3475"/>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637" y="3354"/>
              <a:ext cx="4463" cy="1279"/>
              <a:chOff x="7347" y="2339"/>
              <a:chExt cx="4463" cy="1279"/>
            </a:xfrm>
          </p:grpSpPr>
          <p:sp>
            <p:nvSpPr>
              <p:cNvPr id="10" name="文本框 9"/>
              <p:cNvSpPr txBox="1"/>
              <p:nvPr/>
            </p:nvSpPr>
            <p:spPr>
              <a:xfrm>
                <a:off x="7392" y="2967"/>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347" y="2339"/>
                <a:ext cx="4418" cy="1279"/>
              </a:xfrm>
              <a:prstGeom prst="rect">
                <a:avLst/>
              </a:prstGeom>
              <a:noFill/>
            </p:spPr>
            <p:txBody>
              <a:bodyPr wrap="square" rtlCol="0" anchor="t">
                <a:spAutoFit/>
              </a:bodyPr>
              <a:lstStyle/>
              <a:p>
                <a:pPr algn="l"/>
                <a:r>
                  <a:rPr lang="zh-CN" altLang="en-US" sz="4000" dirty="0">
                    <a:cs typeface="+mn-ea"/>
                    <a:sym typeface="+mn-lt"/>
                  </a:rPr>
                  <a:t>目录</a:t>
                </a:r>
                <a:endParaRPr lang="zh-CN" altLang="en-US" sz="4000" dirty="0">
                  <a:solidFill>
                    <a:schemeClr val="tx1"/>
                  </a:solidFill>
                  <a:cs typeface="+mn-ea"/>
                  <a:sym typeface="+mn-lt"/>
                </a:endParaRPr>
              </a:p>
            </p:txBody>
          </p:sp>
        </p:grpSp>
      </p:grpSp>
      <p:grpSp>
        <p:nvGrpSpPr>
          <p:cNvPr id="4" name="组合 3"/>
          <p:cNvGrpSpPr/>
          <p:nvPr/>
        </p:nvGrpSpPr>
        <p:grpSpPr>
          <a:xfrm>
            <a:off x="102778" y="1811465"/>
            <a:ext cx="11984855" cy="2635686"/>
            <a:chOff x="267" y="2721"/>
            <a:chExt cx="13592" cy="2989"/>
          </a:xfrm>
        </p:grpSpPr>
        <p:sp>
          <p:nvSpPr>
            <p:cNvPr id="78" name="矩形 77"/>
            <p:cNvSpPr>
              <a:spLocks noChangeArrowheads="1"/>
            </p:cNvSpPr>
            <p:nvPr/>
          </p:nvSpPr>
          <p:spPr bwMode="auto">
            <a:xfrm>
              <a:off x="1645" y="2736"/>
              <a:ext cx="209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b="1" dirty="0">
                  <a:solidFill>
                    <a:srgbClr val="333333"/>
                  </a:solidFill>
                  <a:cs typeface="+mn-ea"/>
                  <a:sym typeface="+mn-lt"/>
                </a:rPr>
                <a:t>整体的销售情况</a:t>
              </a:r>
              <a:endParaRPr lang="zh-CN" b="1" dirty="0">
                <a:solidFill>
                  <a:srgbClr val="333333"/>
                </a:solidFill>
                <a:cs typeface="+mn-ea"/>
                <a:sym typeface="+mn-lt"/>
              </a:endParaRPr>
            </a:p>
          </p:txBody>
        </p:sp>
        <p:sp>
          <p:nvSpPr>
            <p:cNvPr id="81" name="矩形 80"/>
            <p:cNvSpPr>
              <a:spLocks noChangeArrowheads="1"/>
            </p:cNvSpPr>
            <p:nvPr/>
          </p:nvSpPr>
          <p:spPr bwMode="auto">
            <a:xfrm>
              <a:off x="4401" y="2732"/>
              <a:ext cx="239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r>
                <a:rPr lang="zh-CN" altLang="en-US" b="1" dirty="0">
                  <a:solidFill>
                    <a:srgbClr val="333333"/>
                  </a:solidFill>
                  <a:cs typeface="+mn-ea"/>
                  <a:sym typeface="+mn-lt"/>
                </a:rPr>
                <a:t>对下单用户的分析</a:t>
              </a:r>
              <a:endParaRPr lang="zh-CN" b="1" dirty="0">
                <a:solidFill>
                  <a:srgbClr val="333333"/>
                </a:solidFill>
                <a:cs typeface="+mn-ea"/>
                <a:sym typeface="+mn-lt"/>
              </a:endParaRPr>
            </a:p>
          </p:txBody>
        </p:sp>
        <p:sp>
          <p:nvSpPr>
            <p:cNvPr id="84" name="矩形 83"/>
            <p:cNvSpPr>
              <a:spLocks noChangeArrowheads="1"/>
            </p:cNvSpPr>
            <p:nvPr/>
          </p:nvSpPr>
          <p:spPr bwMode="auto">
            <a:xfrm>
              <a:off x="7709" y="2721"/>
              <a:ext cx="209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800" b="1" dirty="0">
                  <a:solidFill>
                    <a:srgbClr val="333333"/>
                  </a:solidFill>
                  <a:cs typeface="+mn-ea"/>
                </a:rPr>
                <a:t>货品数据分析</a:t>
              </a:r>
              <a:endParaRPr lang="zh-CN" altLang="en-US" sz="1800" b="1" dirty="0">
                <a:solidFill>
                  <a:srgbClr val="333333"/>
                </a:solidFill>
                <a:cs typeface="+mn-ea"/>
              </a:endParaRPr>
            </a:p>
          </p:txBody>
        </p:sp>
        <p:grpSp>
          <p:nvGrpSpPr>
            <p:cNvPr id="127" name="组合 126"/>
            <p:cNvGrpSpPr/>
            <p:nvPr/>
          </p:nvGrpSpPr>
          <p:grpSpPr>
            <a:xfrm>
              <a:off x="267" y="3779"/>
              <a:ext cx="13592" cy="1931"/>
              <a:chOff x="267" y="3779"/>
              <a:chExt cx="13592" cy="1931"/>
            </a:xfrm>
          </p:grpSpPr>
          <p:grpSp>
            <p:nvGrpSpPr>
              <p:cNvPr id="73" name="组合 72"/>
              <p:cNvGrpSpPr/>
              <p:nvPr/>
            </p:nvGrpSpPr>
            <p:grpSpPr>
              <a:xfrm>
                <a:off x="267" y="3779"/>
                <a:ext cx="13592" cy="1931"/>
                <a:chOff x="278" y="2978"/>
                <a:chExt cx="13592" cy="1931"/>
              </a:xfrm>
            </p:grpSpPr>
            <p:sp>
              <p:nvSpPr>
                <p:cNvPr id="2" name="Freeform 14"/>
                <p:cNvSpPr/>
                <p:nvPr/>
              </p:nvSpPr>
              <p:spPr bwMode="auto">
                <a:xfrm>
                  <a:off x="2042" y="2978"/>
                  <a:ext cx="1380" cy="1696"/>
                </a:xfrm>
                <a:custGeom>
                  <a:avLst/>
                  <a:gdLst>
                    <a:gd name="T0" fmla="*/ 262 w 432"/>
                    <a:gd name="T1" fmla="*/ 0 h 531"/>
                    <a:gd name="T2" fmla="*/ 170 w 432"/>
                    <a:gd name="T3" fmla="*/ 0 h 531"/>
                    <a:gd name="T4" fmla="*/ 0 w 432"/>
                    <a:gd name="T5" fmla="*/ 170 h 531"/>
                    <a:gd name="T6" fmla="*/ 0 w 432"/>
                    <a:gd name="T7" fmla="*/ 238 h 531"/>
                    <a:gd name="T8" fmla="*/ 170 w 432"/>
                    <a:gd name="T9" fmla="*/ 408 h 531"/>
                    <a:gd name="T10" fmla="*/ 200 w 432"/>
                    <a:gd name="T11" fmla="*/ 408 h 531"/>
                    <a:gd name="T12" fmla="*/ 217 w 432"/>
                    <a:gd name="T13" fmla="*/ 531 h 531"/>
                    <a:gd name="T14" fmla="*/ 233 w 432"/>
                    <a:gd name="T15" fmla="*/ 408 h 531"/>
                    <a:gd name="T16" fmla="*/ 262 w 432"/>
                    <a:gd name="T17" fmla="*/ 408 h 531"/>
                    <a:gd name="T18" fmla="*/ 432 w 432"/>
                    <a:gd name="T19" fmla="*/ 238 h 531"/>
                    <a:gd name="T20" fmla="*/ 432 w 432"/>
                    <a:gd name="T21" fmla="*/ 170 h 531"/>
                    <a:gd name="T22" fmla="*/ 262 w 432"/>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531">
                      <a:moveTo>
                        <a:pt x="262" y="0"/>
                      </a:moveTo>
                      <a:cubicBezTo>
                        <a:pt x="170" y="0"/>
                        <a:pt x="170" y="0"/>
                        <a:pt x="170" y="0"/>
                      </a:cubicBezTo>
                      <a:cubicBezTo>
                        <a:pt x="76" y="0"/>
                        <a:pt x="0" y="76"/>
                        <a:pt x="0" y="170"/>
                      </a:cubicBezTo>
                      <a:cubicBezTo>
                        <a:pt x="0" y="238"/>
                        <a:pt x="0" y="238"/>
                        <a:pt x="0" y="238"/>
                      </a:cubicBezTo>
                      <a:cubicBezTo>
                        <a:pt x="0" y="332"/>
                        <a:pt x="76" y="408"/>
                        <a:pt x="170" y="408"/>
                      </a:cubicBezTo>
                      <a:cubicBezTo>
                        <a:pt x="200" y="408"/>
                        <a:pt x="200" y="408"/>
                        <a:pt x="200" y="408"/>
                      </a:cubicBezTo>
                      <a:cubicBezTo>
                        <a:pt x="217" y="531"/>
                        <a:pt x="217" y="531"/>
                        <a:pt x="217" y="531"/>
                      </a:cubicBezTo>
                      <a:cubicBezTo>
                        <a:pt x="233" y="408"/>
                        <a:pt x="233" y="408"/>
                        <a:pt x="233" y="408"/>
                      </a:cubicBezTo>
                      <a:cubicBezTo>
                        <a:pt x="262" y="408"/>
                        <a:pt x="262" y="408"/>
                        <a:pt x="262" y="408"/>
                      </a:cubicBezTo>
                      <a:cubicBezTo>
                        <a:pt x="356" y="408"/>
                        <a:pt x="432" y="332"/>
                        <a:pt x="432" y="238"/>
                      </a:cubicBezTo>
                      <a:cubicBezTo>
                        <a:pt x="432" y="170"/>
                        <a:pt x="432" y="170"/>
                        <a:pt x="432" y="170"/>
                      </a:cubicBezTo>
                      <a:cubicBezTo>
                        <a:pt x="432" y="76"/>
                        <a:pt x="356" y="0"/>
                        <a:pt x="262" y="0"/>
                      </a:cubicBezTo>
                      <a:close/>
                    </a:path>
                  </a:pathLst>
                </a:custGeom>
                <a:solidFill>
                  <a:srgbClr val="F7BE35"/>
                </a:solidFill>
                <a:ln>
                  <a:noFill/>
                </a:ln>
              </p:spPr>
              <p:txBody>
                <a:bodyPr vert="horz" wrap="square" lIns="89855" tIns="44928" rIns="89855" bIns="44928" numCol="1" anchor="t" anchorCtr="0" compatLnSpc="1"/>
                <a:lstStyle/>
                <a:p>
                  <a:endParaRPr lang="en-US" sz="2800">
                    <a:solidFill>
                      <a:srgbClr val="282E33"/>
                    </a:solidFill>
                    <a:cs typeface="+mn-ea"/>
                    <a:sym typeface="+mn-lt"/>
                  </a:endParaRPr>
                </a:p>
              </p:txBody>
            </p:sp>
            <p:cxnSp>
              <p:nvCxnSpPr>
                <p:cNvPr id="19" name="Straight Arrow Connector 19"/>
                <p:cNvCxnSpPr/>
                <p:nvPr/>
              </p:nvCxnSpPr>
              <p:spPr>
                <a:xfrm>
                  <a:off x="278" y="4896"/>
                  <a:ext cx="2486" cy="0"/>
                </a:xfrm>
                <a:prstGeom prst="straightConnector1">
                  <a:avLst/>
                </a:prstGeom>
                <a:ln w="53975">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Arrow Connector 30"/>
                <p:cNvCxnSpPr/>
                <p:nvPr/>
              </p:nvCxnSpPr>
              <p:spPr>
                <a:xfrm>
                  <a:off x="2852" y="4909"/>
                  <a:ext cx="2761" cy="0"/>
                </a:xfrm>
                <a:prstGeom prst="straightConnector1">
                  <a:avLst/>
                </a:prstGeom>
                <a:ln w="53975">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Arrow Connector 31"/>
                <p:cNvCxnSpPr/>
                <p:nvPr/>
              </p:nvCxnSpPr>
              <p:spPr>
                <a:xfrm>
                  <a:off x="5735" y="4909"/>
                  <a:ext cx="2761" cy="0"/>
                </a:xfrm>
                <a:prstGeom prst="straightConnector1">
                  <a:avLst/>
                </a:prstGeom>
                <a:ln w="53975">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Arrow Connector 32"/>
                <p:cNvCxnSpPr/>
                <p:nvPr/>
              </p:nvCxnSpPr>
              <p:spPr>
                <a:xfrm>
                  <a:off x="8620" y="4909"/>
                  <a:ext cx="2761" cy="0"/>
                </a:xfrm>
                <a:prstGeom prst="straightConnector1">
                  <a:avLst/>
                </a:prstGeom>
                <a:ln w="53975">
                  <a:solidFill>
                    <a:schemeClr val="bg1">
                      <a:lumMod val="8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Arrow Connector 33"/>
                <p:cNvCxnSpPr/>
                <p:nvPr/>
              </p:nvCxnSpPr>
              <p:spPr>
                <a:xfrm>
                  <a:off x="11514" y="4909"/>
                  <a:ext cx="2356" cy="0"/>
                </a:xfrm>
                <a:prstGeom prst="straightConnector1">
                  <a:avLst/>
                </a:prstGeom>
                <a:ln w="53975">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sp>
              <p:nvSpPr>
                <p:cNvPr id="42" name="Freeform 14"/>
                <p:cNvSpPr/>
                <p:nvPr/>
              </p:nvSpPr>
              <p:spPr bwMode="auto">
                <a:xfrm>
                  <a:off x="4922" y="2978"/>
                  <a:ext cx="1380" cy="1696"/>
                </a:xfrm>
                <a:custGeom>
                  <a:avLst/>
                  <a:gdLst>
                    <a:gd name="T0" fmla="*/ 262 w 432"/>
                    <a:gd name="T1" fmla="*/ 0 h 531"/>
                    <a:gd name="T2" fmla="*/ 170 w 432"/>
                    <a:gd name="T3" fmla="*/ 0 h 531"/>
                    <a:gd name="T4" fmla="*/ 0 w 432"/>
                    <a:gd name="T5" fmla="*/ 170 h 531"/>
                    <a:gd name="T6" fmla="*/ 0 w 432"/>
                    <a:gd name="T7" fmla="*/ 238 h 531"/>
                    <a:gd name="T8" fmla="*/ 170 w 432"/>
                    <a:gd name="T9" fmla="*/ 408 h 531"/>
                    <a:gd name="T10" fmla="*/ 200 w 432"/>
                    <a:gd name="T11" fmla="*/ 408 h 531"/>
                    <a:gd name="T12" fmla="*/ 217 w 432"/>
                    <a:gd name="T13" fmla="*/ 531 h 531"/>
                    <a:gd name="T14" fmla="*/ 233 w 432"/>
                    <a:gd name="T15" fmla="*/ 408 h 531"/>
                    <a:gd name="T16" fmla="*/ 262 w 432"/>
                    <a:gd name="T17" fmla="*/ 408 h 531"/>
                    <a:gd name="T18" fmla="*/ 432 w 432"/>
                    <a:gd name="T19" fmla="*/ 238 h 531"/>
                    <a:gd name="T20" fmla="*/ 432 w 432"/>
                    <a:gd name="T21" fmla="*/ 170 h 531"/>
                    <a:gd name="T22" fmla="*/ 262 w 432"/>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531">
                      <a:moveTo>
                        <a:pt x="262" y="0"/>
                      </a:moveTo>
                      <a:cubicBezTo>
                        <a:pt x="170" y="0"/>
                        <a:pt x="170" y="0"/>
                        <a:pt x="170" y="0"/>
                      </a:cubicBezTo>
                      <a:cubicBezTo>
                        <a:pt x="76" y="0"/>
                        <a:pt x="0" y="76"/>
                        <a:pt x="0" y="170"/>
                      </a:cubicBezTo>
                      <a:cubicBezTo>
                        <a:pt x="0" y="238"/>
                        <a:pt x="0" y="238"/>
                        <a:pt x="0" y="238"/>
                      </a:cubicBezTo>
                      <a:cubicBezTo>
                        <a:pt x="0" y="332"/>
                        <a:pt x="76" y="408"/>
                        <a:pt x="170" y="408"/>
                      </a:cubicBezTo>
                      <a:cubicBezTo>
                        <a:pt x="200" y="408"/>
                        <a:pt x="200" y="408"/>
                        <a:pt x="200" y="408"/>
                      </a:cubicBezTo>
                      <a:cubicBezTo>
                        <a:pt x="217" y="531"/>
                        <a:pt x="217" y="531"/>
                        <a:pt x="217" y="531"/>
                      </a:cubicBezTo>
                      <a:cubicBezTo>
                        <a:pt x="233" y="408"/>
                        <a:pt x="233" y="408"/>
                        <a:pt x="233" y="408"/>
                      </a:cubicBezTo>
                      <a:cubicBezTo>
                        <a:pt x="262" y="408"/>
                        <a:pt x="262" y="408"/>
                        <a:pt x="262" y="408"/>
                      </a:cubicBezTo>
                      <a:cubicBezTo>
                        <a:pt x="356" y="408"/>
                        <a:pt x="432" y="332"/>
                        <a:pt x="432" y="238"/>
                      </a:cubicBezTo>
                      <a:cubicBezTo>
                        <a:pt x="432" y="170"/>
                        <a:pt x="432" y="170"/>
                        <a:pt x="432" y="170"/>
                      </a:cubicBezTo>
                      <a:cubicBezTo>
                        <a:pt x="432" y="76"/>
                        <a:pt x="356" y="0"/>
                        <a:pt x="262" y="0"/>
                      </a:cubicBezTo>
                      <a:close/>
                    </a:path>
                  </a:pathLst>
                </a:custGeom>
                <a:solidFill>
                  <a:srgbClr val="333333"/>
                </a:solidFill>
                <a:ln>
                  <a:noFill/>
                </a:ln>
              </p:spPr>
              <p:txBody>
                <a:bodyPr vert="horz" wrap="square" lIns="89855" tIns="44928" rIns="89855" bIns="44928" numCol="1" anchor="t" anchorCtr="0" compatLnSpc="1"/>
                <a:lstStyle/>
                <a:p>
                  <a:endParaRPr lang="en-US" sz="2800" dirty="0">
                    <a:solidFill>
                      <a:srgbClr val="282E33"/>
                    </a:solidFill>
                    <a:cs typeface="+mn-ea"/>
                    <a:sym typeface="+mn-lt"/>
                  </a:endParaRPr>
                </a:p>
              </p:txBody>
            </p:sp>
            <p:sp>
              <p:nvSpPr>
                <p:cNvPr id="53" name="Freeform 14"/>
                <p:cNvSpPr/>
                <p:nvPr/>
              </p:nvSpPr>
              <p:spPr bwMode="auto">
                <a:xfrm>
                  <a:off x="7801" y="2978"/>
                  <a:ext cx="1380" cy="1696"/>
                </a:xfrm>
                <a:custGeom>
                  <a:avLst/>
                  <a:gdLst>
                    <a:gd name="T0" fmla="*/ 262 w 432"/>
                    <a:gd name="T1" fmla="*/ 0 h 531"/>
                    <a:gd name="T2" fmla="*/ 170 w 432"/>
                    <a:gd name="T3" fmla="*/ 0 h 531"/>
                    <a:gd name="T4" fmla="*/ 0 w 432"/>
                    <a:gd name="T5" fmla="*/ 170 h 531"/>
                    <a:gd name="T6" fmla="*/ 0 w 432"/>
                    <a:gd name="T7" fmla="*/ 238 h 531"/>
                    <a:gd name="T8" fmla="*/ 170 w 432"/>
                    <a:gd name="T9" fmla="*/ 408 h 531"/>
                    <a:gd name="T10" fmla="*/ 200 w 432"/>
                    <a:gd name="T11" fmla="*/ 408 h 531"/>
                    <a:gd name="T12" fmla="*/ 217 w 432"/>
                    <a:gd name="T13" fmla="*/ 531 h 531"/>
                    <a:gd name="T14" fmla="*/ 233 w 432"/>
                    <a:gd name="T15" fmla="*/ 408 h 531"/>
                    <a:gd name="T16" fmla="*/ 262 w 432"/>
                    <a:gd name="T17" fmla="*/ 408 h 531"/>
                    <a:gd name="T18" fmla="*/ 432 w 432"/>
                    <a:gd name="T19" fmla="*/ 238 h 531"/>
                    <a:gd name="T20" fmla="*/ 432 w 432"/>
                    <a:gd name="T21" fmla="*/ 170 h 531"/>
                    <a:gd name="T22" fmla="*/ 262 w 432"/>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531">
                      <a:moveTo>
                        <a:pt x="262" y="0"/>
                      </a:moveTo>
                      <a:cubicBezTo>
                        <a:pt x="170" y="0"/>
                        <a:pt x="170" y="0"/>
                        <a:pt x="170" y="0"/>
                      </a:cubicBezTo>
                      <a:cubicBezTo>
                        <a:pt x="76" y="0"/>
                        <a:pt x="0" y="76"/>
                        <a:pt x="0" y="170"/>
                      </a:cubicBezTo>
                      <a:cubicBezTo>
                        <a:pt x="0" y="238"/>
                        <a:pt x="0" y="238"/>
                        <a:pt x="0" y="238"/>
                      </a:cubicBezTo>
                      <a:cubicBezTo>
                        <a:pt x="0" y="332"/>
                        <a:pt x="76" y="408"/>
                        <a:pt x="170" y="408"/>
                      </a:cubicBezTo>
                      <a:cubicBezTo>
                        <a:pt x="200" y="408"/>
                        <a:pt x="200" y="408"/>
                        <a:pt x="200" y="408"/>
                      </a:cubicBezTo>
                      <a:cubicBezTo>
                        <a:pt x="217" y="531"/>
                        <a:pt x="217" y="531"/>
                        <a:pt x="217" y="531"/>
                      </a:cubicBezTo>
                      <a:cubicBezTo>
                        <a:pt x="233" y="408"/>
                        <a:pt x="233" y="408"/>
                        <a:pt x="233" y="408"/>
                      </a:cubicBezTo>
                      <a:cubicBezTo>
                        <a:pt x="262" y="408"/>
                        <a:pt x="262" y="408"/>
                        <a:pt x="262" y="408"/>
                      </a:cubicBezTo>
                      <a:cubicBezTo>
                        <a:pt x="356" y="408"/>
                        <a:pt x="432" y="332"/>
                        <a:pt x="432" y="238"/>
                      </a:cubicBezTo>
                      <a:cubicBezTo>
                        <a:pt x="432" y="170"/>
                        <a:pt x="432" y="170"/>
                        <a:pt x="432" y="170"/>
                      </a:cubicBezTo>
                      <a:cubicBezTo>
                        <a:pt x="432" y="76"/>
                        <a:pt x="356" y="0"/>
                        <a:pt x="262" y="0"/>
                      </a:cubicBezTo>
                      <a:close/>
                    </a:path>
                  </a:pathLst>
                </a:custGeom>
                <a:solidFill>
                  <a:srgbClr val="F7BE35"/>
                </a:solidFill>
                <a:ln>
                  <a:noFill/>
                </a:ln>
              </p:spPr>
              <p:txBody>
                <a:bodyPr vert="horz" wrap="square" lIns="89855" tIns="44928" rIns="89855" bIns="44928" numCol="1" anchor="t" anchorCtr="0" compatLnSpc="1"/>
                <a:lstStyle/>
                <a:p>
                  <a:endParaRPr lang="en-US" sz="2800">
                    <a:solidFill>
                      <a:srgbClr val="282E33"/>
                    </a:solidFill>
                    <a:cs typeface="+mn-ea"/>
                    <a:sym typeface="+mn-lt"/>
                  </a:endParaRPr>
                </a:p>
              </p:txBody>
            </p:sp>
            <p:sp>
              <p:nvSpPr>
                <p:cNvPr id="64" name="Freeform 14"/>
                <p:cNvSpPr/>
                <p:nvPr/>
              </p:nvSpPr>
              <p:spPr bwMode="auto">
                <a:xfrm>
                  <a:off x="10680" y="2978"/>
                  <a:ext cx="1380" cy="1696"/>
                </a:xfrm>
                <a:custGeom>
                  <a:avLst/>
                  <a:gdLst>
                    <a:gd name="T0" fmla="*/ 262 w 432"/>
                    <a:gd name="T1" fmla="*/ 0 h 531"/>
                    <a:gd name="T2" fmla="*/ 170 w 432"/>
                    <a:gd name="T3" fmla="*/ 0 h 531"/>
                    <a:gd name="T4" fmla="*/ 0 w 432"/>
                    <a:gd name="T5" fmla="*/ 170 h 531"/>
                    <a:gd name="T6" fmla="*/ 0 w 432"/>
                    <a:gd name="T7" fmla="*/ 238 h 531"/>
                    <a:gd name="T8" fmla="*/ 170 w 432"/>
                    <a:gd name="T9" fmla="*/ 408 h 531"/>
                    <a:gd name="T10" fmla="*/ 200 w 432"/>
                    <a:gd name="T11" fmla="*/ 408 h 531"/>
                    <a:gd name="T12" fmla="*/ 217 w 432"/>
                    <a:gd name="T13" fmla="*/ 531 h 531"/>
                    <a:gd name="T14" fmla="*/ 233 w 432"/>
                    <a:gd name="T15" fmla="*/ 408 h 531"/>
                    <a:gd name="T16" fmla="*/ 262 w 432"/>
                    <a:gd name="T17" fmla="*/ 408 h 531"/>
                    <a:gd name="T18" fmla="*/ 432 w 432"/>
                    <a:gd name="T19" fmla="*/ 238 h 531"/>
                    <a:gd name="T20" fmla="*/ 432 w 432"/>
                    <a:gd name="T21" fmla="*/ 170 h 531"/>
                    <a:gd name="T22" fmla="*/ 262 w 432"/>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531">
                      <a:moveTo>
                        <a:pt x="262" y="0"/>
                      </a:moveTo>
                      <a:cubicBezTo>
                        <a:pt x="170" y="0"/>
                        <a:pt x="170" y="0"/>
                        <a:pt x="170" y="0"/>
                      </a:cubicBezTo>
                      <a:cubicBezTo>
                        <a:pt x="76" y="0"/>
                        <a:pt x="0" y="76"/>
                        <a:pt x="0" y="170"/>
                      </a:cubicBezTo>
                      <a:cubicBezTo>
                        <a:pt x="0" y="238"/>
                        <a:pt x="0" y="238"/>
                        <a:pt x="0" y="238"/>
                      </a:cubicBezTo>
                      <a:cubicBezTo>
                        <a:pt x="0" y="332"/>
                        <a:pt x="76" y="408"/>
                        <a:pt x="170" y="408"/>
                      </a:cubicBezTo>
                      <a:cubicBezTo>
                        <a:pt x="200" y="408"/>
                        <a:pt x="200" y="408"/>
                        <a:pt x="200" y="408"/>
                      </a:cubicBezTo>
                      <a:cubicBezTo>
                        <a:pt x="217" y="531"/>
                        <a:pt x="217" y="531"/>
                        <a:pt x="217" y="531"/>
                      </a:cubicBezTo>
                      <a:cubicBezTo>
                        <a:pt x="233" y="408"/>
                        <a:pt x="233" y="408"/>
                        <a:pt x="233" y="408"/>
                      </a:cubicBezTo>
                      <a:cubicBezTo>
                        <a:pt x="262" y="408"/>
                        <a:pt x="262" y="408"/>
                        <a:pt x="262" y="408"/>
                      </a:cubicBezTo>
                      <a:cubicBezTo>
                        <a:pt x="356" y="408"/>
                        <a:pt x="432" y="332"/>
                        <a:pt x="432" y="238"/>
                      </a:cubicBezTo>
                      <a:cubicBezTo>
                        <a:pt x="432" y="170"/>
                        <a:pt x="432" y="170"/>
                        <a:pt x="432" y="170"/>
                      </a:cubicBezTo>
                      <a:cubicBezTo>
                        <a:pt x="432" y="76"/>
                        <a:pt x="356" y="0"/>
                        <a:pt x="262" y="0"/>
                      </a:cubicBezTo>
                      <a:close/>
                    </a:path>
                  </a:pathLst>
                </a:custGeom>
                <a:solidFill>
                  <a:srgbClr val="333333"/>
                </a:solidFill>
                <a:ln>
                  <a:noFill/>
                </a:ln>
              </p:spPr>
              <p:txBody>
                <a:bodyPr vert="horz" wrap="square" lIns="89855" tIns="44928" rIns="89855" bIns="44928" numCol="1" anchor="t" anchorCtr="0" compatLnSpc="1"/>
                <a:lstStyle/>
                <a:p>
                  <a:endParaRPr lang="en-US" sz="2800">
                    <a:solidFill>
                      <a:srgbClr val="282E33"/>
                    </a:solidFill>
                    <a:cs typeface="+mn-ea"/>
                    <a:sym typeface="+mn-lt"/>
                  </a:endParaRPr>
                </a:p>
              </p:txBody>
            </p:sp>
          </p:grpSp>
          <p:grpSp>
            <p:nvGrpSpPr>
              <p:cNvPr id="94" name="组合 93"/>
              <p:cNvGrpSpPr/>
              <p:nvPr/>
            </p:nvGrpSpPr>
            <p:grpSpPr>
              <a:xfrm>
                <a:off x="2268" y="3977"/>
                <a:ext cx="906" cy="906"/>
                <a:chOff x="2549" y="6063"/>
                <a:chExt cx="906" cy="906"/>
              </a:xfrm>
            </p:grpSpPr>
            <p:sp>
              <p:nvSpPr>
                <p:cNvPr id="92" name="椭圆 91"/>
                <p:cNvSpPr/>
                <p:nvPr/>
              </p:nvSpPr>
              <p:spPr>
                <a:xfrm>
                  <a:off x="2549" y="6063"/>
                  <a:ext cx="907" cy="9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pic>
              <p:nvPicPr>
                <p:cNvPr id="93" name="image 10021"/>
                <p:cNvPicPr>
                  <a:picLocks noChangeAspect="1"/>
                </p:cNvPicPr>
                <p:nvPr/>
              </p:nvPicPr>
              <p:blipFill>
                <a:blip r:embed="rId2"/>
                <a:srcRect/>
                <a:stretch>
                  <a:fillRect/>
                </a:stretch>
              </p:blipFill>
              <p:spPr>
                <a:xfrm>
                  <a:off x="2725" y="6296"/>
                  <a:ext cx="555" cy="442"/>
                </a:xfrm>
                <a:prstGeom prst="rect">
                  <a:avLst/>
                </a:prstGeom>
              </p:spPr>
            </p:pic>
          </p:grpSp>
          <p:grpSp>
            <p:nvGrpSpPr>
              <p:cNvPr id="99" name="组合 98"/>
              <p:cNvGrpSpPr/>
              <p:nvPr/>
            </p:nvGrpSpPr>
            <p:grpSpPr>
              <a:xfrm>
                <a:off x="5147" y="3977"/>
                <a:ext cx="906" cy="906"/>
                <a:chOff x="4587" y="6221"/>
                <a:chExt cx="906" cy="906"/>
              </a:xfrm>
            </p:grpSpPr>
            <p:sp>
              <p:nvSpPr>
                <p:cNvPr id="96" name="椭圆 95"/>
                <p:cNvSpPr/>
                <p:nvPr/>
              </p:nvSpPr>
              <p:spPr>
                <a:xfrm>
                  <a:off x="4587" y="6221"/>
                  <a:ext cx="907" cy="9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pic>
              <p:nvPicPr>
                <p:cNvPr id="98" name="image 10028"/>
                <p:cNvPicPr>
                  <a:picLocks noChangeAspect="1"/>
                </p:cNvPicPr>
                <p:nvPr/>
              </p:nvPicPr>
              <p:blipFill>
                <a:blip r:embed="rId3"/>
                <a:srcRect/>
                <a:stretch>
                  <a:fillRect/>
                </a:stretch>
              </p:blipFill>
              <p:spPr>
                <a:xfrm>
                  <a:off x="4757" y="6417"/>
                  <a:ext cx="567" cy="516"/>
                </a:xfrm>
                <a:prstGeom prst="rect">
                  <a:avLst/>
                </a:prstGeom>
              </p:spPr>
            </p:pic>
          </p:grpSp>
          <p:grpSp>
            <p:nvGrpSpPr>
              <p:cNvPr id="121" name="组合 120"/>
              <p:cNvGrpSpPr/>
              <p:nvPr/>
            </p:nvGrpSpPr>
            <p:grpSpPr>
              <a:xfrm>
                <a:off x="8026" y="3977"/>
                <a:ext cx="906" cy="906"/>
                <a:chOff x="2549" y="6063"/>
                <a:chExt cx="906" cy="906"/>
              </a:xfrm>
            </p:grpSpPr>
            <p:sp>
              <p:nvSpPr>
                <p:cNvPr id="122" name="椭圆 121"/>
                <p:cNvSpPr/>
                <p:nvPr/>
              </p:nvSpPr>
              <p:spPr>
                <a:xfrm>
                  <a:off x="2549" y="6063"/>
                  <a:ext cx="907" cy="9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pic>
              <p:nvPicPr>
                <p:cNvPr id="123" name="image 10021"/>
                <p:cNvPicPr>
                  <a:picLocks noChangeAspect="1"/>
                </p:cNvPicPr>
                <p:nvPr/>
              </p:nvPicPr>
              <p:blipFill>
                <a:blip r:embed="rId2"/>
                <a:srcRect/>
                <a:stretch>
                  <a:fillRect/>
                </a:stretch>
              </p:blipFill>
              <p:spPr>
                <a:xfrm>
                  <a:off x="2725" y="6296"/>
                  <a:ext cx="555" cy="442"/>
                </a:xfrm>
                <a:prstGeom prst="rect">
                  <a:avLst/>
                </a:prstGeom>
              </p:spPr>
            </p:pic>
          </p:grpSp>
          <p:grpSp>
            <p:nvGrpSpPr>
              <p:cNvPr id="124" name="组合 123"/>
              <p:cNvGrpSpPr/>
              <p:nvPr/>
            </p:nvGrpSpPr>
            <p:grpSpPr>
              <a:xfrm>
                <a:off x="10905" y="3977"/>
                <a:ext cx="906" cy="906"/>
                <a:chOff x="4587" y="6221"/>
                <a:chExt cx="906" cy="906"/>
              </a:xfrm>
            </p:grpSpPr>
            <p:sp>
              <p:nvSpPr>
                <p:cNvPr id="125" name="椭圆 124"/>
                <p:cNvSpPr/>
                <p:nvPr/>
              </p:nvSpPr>
              <p:spPr>
                <a:xfrm>
                  <a:off x="4587" y="6221"/>
                  <a:ext cx="907" cy="9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cs typeface="+mn-ea"/>
                    <a:sym typeface="+mn-lt"/>
                  </a:endParaRPr>
                </a:p>
              </p:txBody>
            </p:sp>
            <p:pic>
              <p:nvPicPr>
                <p:cNvPr id="126" name="image 10028"/>
                <p:cNvPicPr>
                  <a:picLocks noChangeAspect="1"/>
                </p:cNvPicPr>
                <p:nvPr/>
              </p:nvPicPr>
              <p:blipFill>
                <a:blip r:embed="rId3"/>
                <a:srcRect/>
                <a:stretch>
                  <a:fillRect/>
                </a:stretch>
              </p:blipFill>
              <p:spPr>
                <a:xfrm>
                  <a:off x="4757" y="6417"/>
                  <a:ext cx="567" cy="516"/>
                </a:xfrm>
                <a:prstGeom prst="rect">
                  <a:avLst/>
                </a:prstGeom>
              </p:spPr>
            </p:pic>
          </p:grpSp>
        </p:grpSp>
      </p:grpSp>
      <p:sp>
        <p:nvSpPr>
          <p:cNvPr id="48" name="矩形 47"/>
          <p:cNvSpPr>
            <a:spLocks noChangeArrowheads="1"/>
          </p:cNvSpPr>
          <p:nvPr/>
        </p:nvSpPr>
        <p:spPr bwMode="auto">
          <a:xfrm>
            <a:off x="8658107" y="1828265"/>
            <a:ext cx="1847283" cy="34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800" b="1" dirty="0">
                <a:solidFill>
                  <a:srgbClr val="333333"/>
                </a:solidFill>
                <a:cs typeface="+mn-ea"/>
              </a:rPr>
              <a:t>退款分析</a:t>
            </a:r>
            <a:endParaRPr lang="zh-CN" altLang="en-US" sz="1800" b="1" dirty="0">
              <a:solidFill>
                <a:srgbClr val="333333"/>
              </a:solidFill>
              <a:cs typeface="+mn-ea"/>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组合 17"/>
          <p:cNvGrpSpPr/>
          <p:nvPr/>
        </p:nvGrpSpPr>
        <p:grpSpPr>
          <a:xfrm>
            <a:off x="402317" y="260889"/>
            <a:ext cx="2648776" cy="1101023"/>
            <a:chOff x="8315" y="2915"/>
            <a:chExt cx="4785" cy="1989"/>
          </a:xfrm>
        </p:grpSpPr>
        <p:grpSp>
          <p:nvGrpSpPr>
            <p:cNvPr id="14" name="组合 13"/>
            <p:cNvGrpSpPr/>
            <p:nvPr/>
          </p:nvGrpSpPr>
          <p:grpSpPr>
            <a:xfrm>
              <a:off x="8315" y="2915"/>
              <a:ext cx="4717" cy="1989"/>
              <a:chOff x="1837" y="2239"/>
              <a:chExt cx="21328" cy="8992"/>
            </a:xfrm>
          </p:grpSpPr>
          <p:sp>
            <p:nvSpPr>
              <p:cNvPr id="5" name="圆角矩形 4"/>
              <p:cNvSpPr/>
              <p:nvPr/>
            </p:nvSpPr>
            <p:spPr>
              <a:xfrm rot="5400000">
                <a:off x="-803" y="4879"/>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3048" y="3475"/>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637" y="3354"/>
              <a:ext cx="4463" cy="1126"/>
              <a:chOff x="7347" y="2339"/>
              <a:chExt cx="4463" cy="1126"/>
            </a:xfrm>
          </p:grpSpPr>
          <p:sp>
            <p:nvSpPr>
              <p:cNvPr id="10" name="文本框 9"/>
              <p:cNvSpPr txBox="1"/>
              <p:nvPr/>
            </p:nvSpPr>
            <p:spPr>
              <a:xfrm>
                <a:off x="7392" y="2967"/>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347" y="2339"/>
                <a:ext cx="4418" cy="720"/>
              </a:xfrm>
              <a:prstGeom prst="rect">
                <a:avLst/>
              </a:prstGeom>
              <a:noFill/>
            </p:spPr>
            <p:txBody>
              <a:bodyPr wrap="square" rtlCol="0" anchor="t">
                <a:spAutoFit/>
              </a:bodyPr>
              <a:lstStyle/>
              <a:p>
                <a:pPr algn="l"/>
                <a:r>
                  <a:rPr lang="zh-CN" altLang="en-US" sz="2000" dirty="0">
                    <a:solidFill>
                      <a:schemeClr val="tx1"/>
                    </a:solidFill>
                    <a:cs typeface="+mn-ea"/>
                    <a:sym typeface="+mn-lt"/>
                  </a:rPr>
                  <a:t>退款数量和金额</a:t>
                </a:r>
                <a:endParaRPr lang="zh-CN" altLang="en-US" sz="2000" dirty="0">
                  <a:solidFill>
                    <a:schemeClr val="tx1"/>
                  </a:solidFill>
                  <a:cs typeface="+mn-ea"/>
                  <a:sym typeface="+mn-lt"/>
                </a:endParaRPr>
              </a:p>
            </p:txBody>
          </p:sp>
        </p:grpSp>
      </p:grpSp>
      <p:sp>
        <p:nvSpPr>
          <p:cNvPr id="27" name="Right Arrow 29"/>
          <p:cNvSpPr/>
          <p:nvPr/>
        </p:nvSpPr>
        <p:spPr>
          <a:xfrm flipH="1">
            <a:off x="3002653" y="4856592"/>
            <a:ext cx="781712" cy="781712"/>
          </a:xfrm>
          <a:prstGeom prst="rightArrow">
            <a:avLst>
              <a:gd name="adj1" fmla="val 5906"/>
              <a:gd name="adj2" fmla="val 50000"/>
            </a:avLst>
          </a:prstGeom>
          <a:solidFill>
            <a:srgbClr val="FFC000"/>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prstClr val="white"/>
              </a:solidFill>
              <a:cs typeface="+mn-ea"/>
              <a:sym typeface="+mn-lt"/>
            </a:endParaRPr>
          </a:p>
        </p:txBody>
      </p:sp>
      <p:sp>
        <p:nvSpPr>
          <p:cNvPr id="28" name="Right Arrow 30"/>
          <p:cNvSpPr/>
          <p:nvPr/>
        </p:nvSpPr>
        <p:spPr>
          <a:xfrm flipH="1">
            <a:off x="3002653" y="2341888"/>
            <a:ext cx="781712" cy="781712"/>
          </a:xfrm>
          <a:prstGeom prst="rightArrow">
            <a:avLst>
              <a:gd name="adj1" fmla="val 5906"/>
              <a:gd name="adj2" fmla="val 50000"/>
            </a:avLst>
          </a:prstGeom>
          <a:solidFill>
            <a:srgbClr val="FFC000"/>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prstClr val="white"/>
              </a:solidFill>
              <a:cs typeface="+mn-ea"/>
              <a:sym typeface="+mn-lt"/>
            </a:endParaRPr>
          </a:p>
        </p:txBody>
      </p:sp>
      <p:sp>
        <p:nvSpPr>
          <p:cNvPr id="30" name="Freeform 24"/>
          <p:cNvSpPr/>
          <p:nvPr/>
        </p:nvSpPr>
        <p:spPr bwMode="auto">
          <a:xfrm>
            <a:off x="6132107" y="4811949"/>
            <a:ext cx="2762364" cy="544803"/>
          </a:xfrm>
          <a:custGeom>
            <a:avLst/>
            <a:gdLst>
              <a:gd name="T0" fmla="*/ 79 w 883"/>
              <a:gd name="T1" fmla="*/ 0 h 174"/>
              <a:gd name="T2" fmla="*/ 271 w 883"/>
              <a:gd name="T3" fmla="*/ 58 h 174"/>
              <a:gd name="T4" fmla="*/ 271 w 883"/>
              <a:gd name="T5" fmla="*/ 58 h 174"/>
              <a:gd name="T6" fmla="*/ 883 w 883"/>
              <a:gd name="T7" fmla="*/ 58 h 174"/>
              <a:gd name="T8" fmla="*/ 883 w 883"/>
              <a:gd name="T9" fmla="*/ 174 h 174"/>
              <a:gd name="T10" fmla="*/ 271 w 883"/>
              <a:gd name="T11" fmla="*/ 174 h 174"/>
              <a:gd name="T12" fmla="*/ 0 w 883"/>
              <a:gd name="T13" fmla="*/ 86 h 174"/>
              <a:gd name="T14" fmla="*/ 79 w 883"/>
              <a:gd name="T15" fmla="*/ 0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3" h="174">
                <a:moveTo>
                  <a:pt x="79" y="0"/>
                </a:moveTo>
                <a:cubicBezTo>
                  <a:pt x="134" y="36"/>
                  <a:pt x="200" y="58"/>
                  <a:pt x="271" y="58"/>
                </a:cubicBezTo>
                <a:cubicBezTo>
                  <a:pt x="271" y="58"/>
                  <a:pt x="271" y="58"/>
                  <a:pt x="271" y="58"/>
                </a:cubicBezTo>
                <a:cubicBezTo>
                  <a:pt x="883" y="58"/>
                  <a:pt x="883" y="58"/>
                  <a:pt x="883" y="58"/>
                </a:cubicBezTo>
                <a:cubicBezTo>
                  <a:pt x="883" y="174"/>
                  <a:pt x="883" y="174"/>
                  <a:pt x="883" y="174"/>
                </a:cubicBezTo>
                <a:cubicBezTo>
                  <a:pt x="271" y="174"/>
                  <a:pt x="271" y="174"/>
                  <a:pt x="271" y="174"/>
                </a:cubicBezTo>
                <a:cubicBezTo>
                  <a:pt x="170" y="174"/>
                  <a:pt x="76" y="141"/>
                  <a:pt x="0" y="86"/>
                </a:cubicBezTo>
                <a:lnTo>
                  <a:pt x="79" y="0"/>
                </a:lnTo>
                <a:close/>
              </a:path>
            </a:pathLst>
          </a:custGeom>
          <a:solidFill>
            <a:srgbClr val="333333"/>
          </a:solidFill>
          <a:ln>
            <a:noFill/>
          </a:ln>
          <a:effectLst>
            <a:outerShdw blurRad="190500" dist="38100" dir="2700000" algn="tl" rotWithShape="0">
              <a:prstClr val="black">
                <a:alpha val="30000"/>
              </a:prstClr>
            </a:outerShdw>
          </a:effectLst>
        </p:spPr>
        <p:txBody>
          <a:bodyPr vert="horz" wrap="square" lIns="91416" tIns="45708" rIns="91416" bIns="4570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prstClr val="black"/>
              </a:solidFill>
              <a:cs typeface="+mn-ea"/>
              <a:sym typeface="+mn-lt"/>
            </a:endParaRPr>
          </a:p>
        </p:txBody>
      </p:sp>
      <p:sp>
        <p:nvSpPr>
          <p:cNvPr id="31" name="Freeform 25"/>
          <p:cNvSpPr/>
          <p:nvPr/>
        </p:nvSpPr>
        <p:spPr bwMode="auto">
          <a:xfrm>
            <a:off x="3388260" y="2548109"/>
            <a:ext cx="2768973" cy="564639"/>
          </a:xfrm>
          <a:custGeom>
            <a:avLst/>
            <a:gdLst>
              <a:gd name="T0" fmla="*/ 811 w 885"/>
              <a:gd name="T1" fmla="*/ 180 h 180"/>
              <a:gd name="T2" fmla="*/ 612 w 885"/>
              <a:gd name="T3" fmla="*/ 116 h 180"/>
              <a:gd name="T4" fmla="*/ 612 w 885"/>
              <a:gd name="T5" fmla="*/ 116 h 180"/>
              <a:gd name="T6" fmla="*/ 0 w 885"/>
              <a:gd name="T7" fmla="*/ 116 h 180"/>
              <a:gd name="T8" fmla="*/ 0 w 885"/>
              <a:gd name="T9" fmla="*/ 0 h 180"/>
              <a:gd name="T10" fmla="*/ 612 w 885"/>
              <a:gd name="T11" fmla="*/ 0 h 180"/>
              <a:gd name="T12" fmla="*/ 885 w 885"/>
              <a:gd name="T13" fmla="*/ 90 h 180"/>
              <a:gd name="T14" fmla="*/ 811 w 885"/>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5" h="180">
                <a:moveTo>
                  <a:pt x="811" y="180"/>
                </a:moveTo>
                <a:cubicBezTo>
                  <a:pt x="755" y="140"/>
                  <a:pt x="686" y="116"/>
                  <a:pt x="612" y="116"/>
                </a:cubicBezTo>
                <a:cubicBezTo>
                  <a:pt x="612" y="116"/>
                  <a:pt x="612" y="116"/>
                  <a:pt x="612" y="116"/>
                </a:cubicBezTo>
                <a:cubicBezTo>
                  <a:pt x="0" y="116"/>
                  <a:pt x="0" y="116"/>
                  <a:pt x="0" y="116"/>
                </a:cubicBezTo>
                <a:cubicBezTo>
                  <a:pt x="0" y="0"/>
                  <a:pt x="0" y="0"/>
                  <a:pt x="0" y="0"/>
                </a:cubicBezTo>
                <a:cubicBezTo>
                  <a:pt x="612" y="0"/>
                  <a:pt x="612" y="0"/>
                  <a:pt x="612" y="0"/>
                </a:cubicBezTo>
                <a:cubicBezTo>
                  <a:pt x="714" y="0"/>
                  <a:pt x="809" y="33"/>
                  <a:pt x="885" y="90"/>
                </a:cubicBezTo>
                <a:lnTo>
                  <a:pt x="811" y="180"/>
                </a:lnTo>
                <a:close/>
              </a:path>
            </a:pathLst>
          </a:custGeom>
          <a:solidFill>
            <a:srgbClr val="FFC000"/>
          </a:solidFill>
          <a:ln>
            <a:noFill/>
          </a:ln>
          <a:effectLst>
            <a:outerShdw blurRad="190500" dist="38100" dir="2700000" algn="tl" rotWithShape="0">
              <a:prstClr val="black">
                <a:alpha val="30000"/>
              </a:prstClr>
            </a:outerShdw>
          </a:effectLst>
        </p:spPr>
        <p:txBody>
          <a:bodyPr vert="horz" wrap="square" lIns="91416" tIns="45708" rIns="91416" bIns="4570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prstClr val="black"/>
              </a:solidFill>
              <a:cs typeface="+mn-ea"/>
              <a:sym typeface="+mn-lt"/>
            </a:endParaRPr>
          </a:p>
        </p:txBody>
      </p:sp>
      <p:sp>
        <p:nvSpPr>
          <p:cNvPr id="32" name="Freeform 26"/>
          <p:cNvSpPr/>
          <p:nvPr/>
        </p:nvSpPr>
        <p:spPr bwMode="auto">
          <a:xfrm>
            <a:off x="3388258" y="2968613"/>
            <a:ext cx="3353447" cy="2463513"/>
          </a:xfrm>
          <a:custGeom>
            <a:avLst/>
            <a:gdLst>
              <a:gd name="T0" fmla="*/ 937 w 1072"/>
              <a:gd name="T1" fmla="*/ 0 h 786"/>
              <a:gd name="T2" fmla="*/ 1072 w 1072"/>
              <a:gd name="T3" fmla="*/ 326 h 786"/>
              <a:gd name="T4" fmla="*/ 612 w 1072"/>
              <a:gd name="T5" fmla="*/ 786 h 786"/>
              <a:gd name="T6" fmla="*/ 0 w 1072"/>
              <a:gd name="T7" fmla="*/ 786 h 786"/>
              <a:gd name="T8" fmla="*/ 0 w 1072"/>
              <a:gd name="T9" fmla="*/ 674 h 786"/>
              <a:gd name="T10" fmla="*/ 612 w 1072"/>
              <a:gd name="T11" fmla="*/ 674 h 786"/>
              <a:gd name="T12" fmla="*/ 612 w 1072"/>
              <a:gd name="T13" fmla="*/ 670 h 786"/>
              <a:gd name="T14" fmla="*/ 956 w 1072"/>
              <a:gd name="T15" fmla="*/ 326 h 786"/>
              <a:gd name="T16" fmla="*/ 858 w 1072"/>
              <a:gd name="T17" fmla="*/ 85 h 786"/>
              <a:gd name="T18" fmla="*/ 937 w 1072"/>
              <a:gd name="T19"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786">
                <a:moveTo>
                  <a:pt x="937" y="0"/>
                </a:moveTo>
                <a:cubicBezTo>
                  <a:pt x="1020" y="84"/>
                  <a:pt x="1072" y="199"/>
                  <a:pt x="1072" y="326"/>
                </a:cubicBezTo>
                <a:cubicBezTo>
                  <a:pt x="1072" y="580"/>
                  <a:pt x="866" y="786"/>
                  <a:pt x="612" y="786"/>
                </a:cubicBezTo>
                <a:cubicBezTo>
                  <a:pt x="0" y="786"/>
                  <a:pt x="0" y="786"/>
                  <a:pt x="0" y="786"/>
                </a:cubicBezTo>
                <a:cubicBezTo>
                  <a:pt x="0" y="674"/>
                  <a:pt x="0" y="674"/>
                  <a:pt x="0" y="674"/>
                </a:cubicBezTo>
                <a:cubicBezTo>
                  <a:pt x="612" y="674"/>
                  <a:pt x="612" y="674"/>
                  <a:pt x="612" y="674"/>
                </a:cubicBezTo>
                <a:cubicBezTo>
                  <a:pt x="612" y="670"/>
                  <a:pt x="612" y="670"/>
                  <a:pt x="612" y="670"/>
                </a:cubicBezTo>
                <a:cubicBezTo>
                  <a:pt x="802" y="670"/>
                  <a:pt x="956" y="516"/>
                  <a:pt x="956" y="326"/>
                </a:cubicBezTo>
                <a:cubicBezTo>
                  <a:pt x="956" y="232"/>
                  <a:pt x="919" y="147"/>
                  <a:pt x="858" y="85"/>
                </a:cubicBezTo>
                <a:lnTo>
                  <a:pt x="937" y="0"/>
                </a:lnTo>
                <a:close/>
              </a:path>
            </a:pathLst>
          </a:custGeom>
          <a:solidFill>
            <a:srgbClr val="FFC000"/>
          </a:solidFill>
          <a:ln>
            <a:noFill/>
          </a:ln>
          <a:effectLst>
            <a:outerShdw blurRad="190500" dist="38100" dir="2700000" algn="tl" rotWithShape="0">
              <a:prstClr val="black">
                <a:alpha val="30000"/>
              </a:prstClr>
            </a:outerShdw>
          </a:effectLst>
        </p:spPr>
        <p:txBody>
          <a:bodyPr vert="horz" wrap="square" lIns="91416" tIns="45708" rIns="91416" bIns="4570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prstClr val="black"/>
              </a:solidFill>
              <a:cs typeface="+mn-ea"/>
              <a:sym typeface="+mn-lt"/>
            </a:endParaRPr>
          </a:p>
        </p:txBody>
      </p:sp>
      <p:sp>
        <p:nvSpPr>
          <p:cNvPr id="33" name="Freeform 27"/>
          <p:cNvSpPr/>
          <p:nvPr/>
        </p:nvSpPr>
        <p:spPr bwMode="auto">
          <a:xfrm>
            <a:off x="5525881" y="2548109"/>
            <a:ext cx="3353447" cy="2407976"/>
          </a:xfrm>
          <a:custGeom>
            <a:avLst/>
            <a:gdLst>
              <a:gd name="T0" fmla="*/ 202 w 1072"/>
              <a:gd name="T1" fmla="*/ 687 h 768"/>
              <a:gd name="T2" fmla="*/ 116 w 1072"/>
              <a:gd name="T3" fmla="*/ 460 h 768"/>
              <a:gd name="T4" fmla="*/ 460 w 1072"/>
              <a:gd name="T5" fmla="*/ 116 h 768"/>
              <a:gd name="T6" fmla="*/ 460 w 1072"/>
              <a:gd name="T7" fmla="*/ 112 h 768"/>
              <a:gd name="T8" fmla="*/ 1072 w 1072"/>
              <a:gd name="T9" fmla="*/ 112 h 768"/>
              <a:gd name="T10" fmla="*/ 1072 w 1072"/>
              <a:gd name="T11" fmla="*/ 0 h 768"/>
              <a:gd name="T12" fmla="*/ 460 w 1072"/>
              <a:gd name="T13" fmla="*/ 0 h 768"/>
              <a:gd name="T14" fmla="*/ 0 w 1072"/>
              <a:gd name="T15" fmla="*/ 460 h 768"/>
              <a:gd name="T16" fmla="*/ 118 w 1072"/>
              <a:gd name="T17" fmla="*/ 768 h 768"/>
              <a:gd name="T18" fmla="*/ 202 w 1072"/>
              <a:gd name="T19" fmla="*/ 687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 h="768">
                <a:moveTo>
                  <a:pt x="202" y="687"/>
                </a:moveTo>
                <a:cubicBezTo>
                  <a:pt x="148" y="627"/>
                  <a:pt x="116" y="547"/>
                  <a:pt x="116" y="460"/>
                </a:cubicBezTo>
                <a:cubicBezTo>
                  <a:pt x="116" y="270"/>
                  <a:pt x="272" y="116"/>
                  <a:pt x="460" y="116"/>
                </a:cubicBezTo>
                <a:cubicBezTo>
                  <a:pt x="460" y="112"/>
                  <a:pt x="460" y="112"/>
                  <a:pt x="460" y="112"/>
                </a:cubicBezTo>
                <a:cubicBezTo>
                  <a:pt x="1072" y="112"/>
                  <a:pt x="1072" y="112"/>
                  <a:pt x="1072" y="112"/>
                </a:cubicBezTo>
                <a:cubicBezTo>
                  <a:pt x="1072" y="0"/>
                  <a:pt x="1072" y="0"/>
                  <a:pt x="1072" y="0"/>
                </a:cubicBezTo>
                <a:cubicBezTo>
                  <a:pt x="460" y="0"/>
                  <a:pt x="460" y="0"/>
                  <a:pt x="460" y="0"/>
                </a:cubicBezTo>
                <a:cubicBezTo>
                  <a:pt x="206" y="0"/>
                  <a:pt x="0" y="206"/>
                  <a:pt x="0" y="460"/>
                </a:cubicBezTo>
                <a:cubicBezTo>
                  <a:pt x="0" y="578"/>
                  <a:pt x="45" y="686"/>
                  <a:pt x="118" y="768"/>
                </a:cubicBezTo>
                <a:cubicBezTo>
                  <a:pt x="118" y="768"/>
                  <a:pt x="170" y="730"/>
                  <a:pt x="202" y="687"/>
                </a:cubicBezTo>
                <a:close/>
              </a:path>
            </a:pathLst>
          </a:custGeom>
          <a:solidFill>
            <a:srgbClr val="333333"/>
          </a:solidFill>
          <a:ln>
            <a:noFill/>
          </a:ln>
          <a:effectLst>
            <a:outerShdw blurRad="190500" dist="38100" dir="2700000" algn="tl" rotWithShape="0">
              <a:prstClr val="black">
                <a:alpha val="30000"/>
              </a:prstClr>
            </a:outerShdw>
          </a:effectLst>
        </p:spPr>
        <p:txBody>
          <a:bodyPr vert="horz" wrap="square" lIns="91416" tIns="45708" rIns="91416" bIns="4570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prstClr val="black"/>
              </a:solidFill>
              <a:cs typeface="+mn-ea"/>
              <a:sym typeface="+mn-lt"/>
            </a:endParaRPr>
          </a:p>
        </p:txBody>
      </p:sp>
      <p:sp>
        <p:nvSpPr>
          <p:cNvPr id="35" name="TextBox 30"/>
          <p:cNvSpPr txBox="1"/>
          <p:nvPr/>
        </p:nvSpPr>
        <p:spPr>
          <a:xfrm>
            <a:off x="1156695" y="2498990"/>
            <a:ext cx="1378983" cy="276999"/>
          </a:xfrm>
          <a:prstGeom prst="rect">
            <a:avLst/>
          </a:prstGeom>
          <a:noFill/>
        </p:spPr>
        <p:txBody>
          <a:bodyPr wrap="square" lIns="0" tIns="0" rIns="0" bIns="0" rtlCol="0">
            <a:spAutoFit/>
          </a:bodyPr>
          <a:lstStyle/>
          <a:p>
            <a:pPr algn="ctr" defTabSz="1219200"/>
            <a:r>
              <a:rPr lang="en-US" altLang="zh-CN" b="1" dirty="0">
                <a:solidFill>
                  <a:srgbClr val="4F4D50"/>
                </a:solidFill>
                <a:cs typeface="+mn-ea"/>
                <a:sym typeface="+mn-lt"/>
              </a:rPr>
              <a:t>52</a:t>
            </a:r>
            <a:r>
              <a:rPr lang="zh-CN" altLang="en-US" b="1" dirty="0">
                <a:solidFill>
                  <a:srgbClr val="4F4D50"/>
                </a:solidFill>
                <a:cs typeface="+mn-ea"/>
                <a:sym typeface="+mn-lt"/>
              </a:rPr>
              <a:t>天表</a:t>
            </a:r>
            <a:endParaRPr lang="zh-CN" b="1" dirty="0">
              <a:solidFill>
                <a:srgbClr val="4F4D50"/>
              </a:solidFill>
              <a:cs typeface="+mn-ea"/>
              <a:sym typeface="+mn-lt"/>
            </a:endParaRPr>
          </a:p>
        </p:txBody>
      </p:sp>
      <p:sp>
        <p:nvSpPr>
          <p:cNvPr id="36" name="TextBox 30"/>
          <p:cNvSpPr txBox="1"/>
          <p:nvPr/>
        </p:nvSpPr>
        <p:spPr>
          <a:xfrm>
            <a:off x="1149881" y="4988998"/>
            <a:ext cx="1378983" cy="276999"/>
          </a:xfrm>
          <a:prstGeom prst="rect">
            <a:avLst/>
          </a:prstGeom>
          <a:noFill/>
        </p:spPr>
        <p:txBody>
          <a:bodyPr wrap="square" lIns="0" tIns="0" rIns="0" bIns="0" rtlCol="0">
            <a:spAutoFit/>
          </a:bodyPr>
          <a:lstStyle/>
          <a:p>
            <a:pPr algn="ctr" defTabSz="1219200"/>
            <a:r>
              <a:rPr lang="en-US" altLang="zh-CN" b="1" dirty="0">
                <a:solidFill>
                  <a:srgbClr val="4F4D50"/>
                </a:solidFill>
                <a:cs typeface="+mn-ea"/>
                <a:sym typeface="+mn-lt"/>
              </a:rPr>
              <a:t>7</a:t>
            </a:r>
            <a:r>
              <a:rPr lang="zh-CN" altLang="en-US" b="1" dirty="0">
                <a:solidFill>
                  <a:srgbClr val="4F4D50"/>
                </a:solidFill>
                <a:cs typeface="+mn-ea"/>
                <a:sym typeface="+mn-lt"/>
              </a:rPr>
              <a:t>天表</a:t>
            </a:r>
            <a:endParaRPr lang="zh-CN" altLang="en-US" b="1" dirty="0">
              <a:solidFill>
                <a:srgbClr val="4F4D50"/>
              </a:solidFill>
              <a:cs typeface="+mn-ea"/>
              <a:sym typeface="+mn-lt"/>
            </a:endParaRPr>
          </a:p>
        </p:txBody>
      </p:sp>
      <p:sp>
        <p:nvSpPr>
          <p:cNvPr id="37" name="TextBox 30"/>
          <p:cNvSpPr txBox="1"/>
          <p:nvPr/>
        </p:nvSpPr>
        <p:spPr>
          <a:xfrm>
            <a:off x="9330618" y="2468806"/>
            <a:ext cx="1378983" cy="276999"/>
          </a:xfrm>
          <a:prstGeom prst="rect">
            <a:avLst/>
          </a:prstGeom>
          <a:noFill/>
        </p:spPr>
        <p:txBody>
          <a:bodyPr wrap="square" lIns="0" tIns="0" rIns="0" bIns="0" rtlCol="0">
            <a:spAutoFit/>
          </a:bodyPr>
          <a:lstStyle/>
          <a:p>
            <a:pPr algn="ctr" defTabSz="1219200"/>
            <a:r>
              <a:rPr lang="en-US" altLang="zh-CN" b="1" dirty="0">
                <a:solidFill>
                  <a:srgbClr val="4F4D50"/>
                </a:solidFill>
                <a:cs typeface="+mn-ea"/>
                <a:sym typeface="+mn-lt"/>
              </a:rPr>
              <a:t>30</a:t>
            </a:r>
            <a:r>
              <a:rPr lang="zh-CN" altLang="en-US" b="1" dirty="0">
                <a:solidFill>
                  <a:srgbClr val="4F4D50"/>
                </a:solidFill>
                <a:cs typeface="+mn-ea"/>
                <a:sym typeface="+mn-lt"/>
              </a:rPr>
              <a:t>天表</a:t>
            </a:r>
            <a:endParaRPr lang="zh-CN" altLang="en-US" b="1" dirty="0">
              <a:solidFill>
                <a:srgbClr val="4F4D50"/>
              </a:solidFill>
              <a:cs typeface="+mn-ea"/>
              <a:sym typeface="+mn-lt"/>
            </a:endParaRPr>
          </a:p>
        </p:txBody>
      </p:sp>
      <p:sp>
        <p:nvSpPr>
          <p:cNvPr id="38" name="TextBox 30"/>
          <p:cNvSpPr txBox="1"/>
          <p:nvPr/>
        </p:nvSpPr>
        <p:spPr>
          <a:xfrm>
            <a:off x="9405887" y="4879764"/>
            <a:ext cx="1378983" cy="276999"/>
          </a:xfrm>
          <a:prstGeom prst="rect">
            <a:avLst/>
          </a:prstGeom>
          <a:noFill/>
        </p:spPr>
        <p:txBody>
          <a:bodyPr wrap="square" lIns="0" tIns="0" rIns="0" bIns="0" rtlCol="0">
            <a:spAutoFit/>
          </a:bodyPr>
          <a:lstStyle/>
          <a:p>
            <a:pPr algn="ctr" defTabSz="1219200"/>
            <a:r>
              <a:rPr lang="en-US" altLang="zh-CN" b="1" dirty="0">
                <a:solidFill>
                  <a:srgbClr val="4F4D50"/>
                </a:solidFill>
                <a:cs typeface="+mn-ea"/>
                <a:sym typeface="+mn-lt"/>
              </a:rPr>
              <a:t>15</a:t>
            </a:r>
            <a:r>
              <a:rPr lang="zh-CN" altLang="en-US" b="1" dirty="0">
                <a:solidFill>
                  <a:srgbClr val="4F4D50"/>
                </a:solidFill>
                <a:cs typeface="+mn-ea"/>
                <a:sym typeface="+mn-lt"/>
              </a:rPr>
              <a:t>天表</a:t>
            </a:r>
            <a:endParaRPr lang="zh-CN" altLang="en-US" b="1" dirty="0">
              <a:solidFill>
                <a:srgbClr val="4F4D50"/>
              </a:solidFill>
              <a:cs typeface="+mn-ea"/>
              <a:sym typeface="+mn-lt"/>
            </a:endParaRPr>
          </a:p>
        </p:txBody>
      </p:sp>
      <p:sp>
        <p:nvSpPr>
          <p:cNvPr id="39" name="矩形 27"/>
          <p:cNvSpPr>
            <a:spLocks noChangeArrowheads="1"/>
          </p:cNvSpPr>
          <p:nvPr/>
        </p:nvSpPr>
        <p:spPr bwMode="auto">
          <a:xfrm>
            <a:off x="1491356" y="1542382"/>
            <a:ext cx="3667745" cy="362806"/>
          </a:xfrm>
          <a:prstGeom prst="rect">
            <a:avLst/>
          </a:prstGeom>
          <a:noFill/>
          <a:ln w="9525">
            <a:noFill/>
            <a:miter lim="800000"/>
          </a:ln>
        </p:spPr>
        <p:txBody>
          <a:bodyPr wrap="square" lIns="91452" tIns="45727" rIns="91452" bIns="45727">
            <a:spAutoFit/>
          </a:bodyPr>
          <a:lstStyle/>
          <a:p>
            <a:pPr>
              <a:lnSpc>
                <a:spcPct val="120000"/>
              </a:lnSpc>
              <a:defRPr/>
            </a:pPr>
            <a:r>
              <a:rPr lang="en-US" altLang="zh-CN" sz="1600" dirty="0">
                <a:solidFill>
                  <a:srgbClr val="000000"/>
                </a:solidFill>
                <a:cs typeface="+mn-ea"/>
                <a:sym typeface="+mn-lt"/>
              </a:rPr>
              <a:t>52</a:t>
            </a:r>
            <a:r>
              <a:rPr lang="zh-CN" altLang="en-US" sz="1600" dirty="0">
                <a:solidFill>
                  <a:srgbClr val="000000"/>
                </a:solidFill>
                <a:cs typeface="+mn-ea"/>
                <a:sym typeface="+mn-lt"/>
              </a:rPr>
              <a:t>天退款金额总计   结果</a:t>
            </a:r>
            <a:r>
              <a:rPr lang="en-US" altLang="zh-CN" sz="1600" b="1" dirty="0">
                <a:solidFill>
                  <a:srgbClr val="000000"/>
                </a:solidFill>
                <a:cs typeface="+mn-ea"/>
                <a:sym typeface="+mn-lt"/>
              </a:rPr>
              <a:t>875643.32</a:t>
            </a:r>
            <a:endParaRPr lang="zh-CN" altLang="en-US" sz="1600" b="1" kern="0" dirty="0">
              <a:solidFill>
                <a:srgbClr val="000000"/>
              </a:solidFill>
              <a:cs typeface="+mn-ea"/>
              <a:sym typeface="+mn-lt"/>
            </a:endParaRPr>
          </a:p>
        </p:txBody>
      </p:sp>
      <p:sp>
        <p:nvSpPr>
          <p:cNvPr id="29" name="Right Arrow 28"/>
          <p:cNvSpPr/>
          <p:nvPr/>
        </p:nvSpPr>
        <p:spPr>
          <a:xfrm>
            <a:off x="8407640" y="4782457"/>
            <a:ext cx="781712" cy="781712"/>
          </a:xfrm>
          <a:prstGeom prst="rightArrow">
            <a:avLst>
              <a:gd name="adj1" fmla="val 5906"/>
              <a:gd name="adj2" fmla="val 50000"/>
            </a:avLst>
          </a:prstGeom>
          <a:solidFill>
            <a:srgbClr val="333333"/>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prstClr val="white"/>
              </a:solidFill>
              <a:cs typeface="+mn-ea"/>
              <a:sym typeface="+mn-lt"/>
            </a:endParaRPr>
          </a:p>
        </p:txBody>
      </p:sp>
      <p:sp>
        <p:nvSpPr>
          <p:cNvPr id="34" name="Right Arrow 11"/>
          <p:cNvSpPr/>
          <p:nvPr/>
        </p:nvSpPr>
        <p:spPr>
          <a:xfrm>
            <a:off x="8407640" y="2257401"/>
            <a:ext cx="781712" cy="781712"/>
          </a:xfrm>
          <a:prstGeom prst="rightArrow">
            <a:avLst>
              <a:gd name="adj1" fmla="val 5906"/>
              <a:gd name="adj2" fmla="val 50000"/>
            </a:avLst>
          </a:prstGeom>
          <a:solidFill>
            <a:srgbClr val="333333"/>
          </a:solidFill>
          <a:ln>
            <a:no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prstClr val="white"/>
              </a:solidFill>
              <a:cs typeface="+mn-ea"/>
              <a:sym typeface="+mn-lt"/>
            </a:endParaRPr>
          </a:p>
        </p:txBody>
      </p:sp>
      <p:sp>
        <p:nvSpPr>
          <p:cNvPr id="2" name="矩形 27"/>
          <p:cNvSpPr>
            <a:spLocks noChangeArrowheads="1"/>
          </p:cNvSpPr>
          <p:nvPr/>
        </p:nvSpPr>
        <p:spPr bwMode="auto">
          <a:xfrm>
            <a:off x="1570110" y="2010078"/>
            <a:ext cx="3353446" cy="362806"/>
          </a:xfrm>
          <a:prstGeom prst="rect">
            <a:avLst/>
          </a:prstGeom>
          <a:noFill/>
          <a:ln w="9525">
            <a:noFill/>
            <a:miter lim="800000"/>
          </a:ln>
        </p:spPr>
        <p:txBody>
          <a:bodyPr wrap="square" lIns="91452" tIns="45727" rIns="91452" bIns="45727">
            <a:spAutoFit/>
          </a:bodyPr>
          <a:lstStyle/>
          <a:p>
            <a:pPr>
              <a:lnSpc>
                <a:spcPct val="120000"/>
              </a:lnSpc>
              <a:defRPr/>
            </a:pPr>
            <a:r>
              <a:rPr lang="en-US" altLang="zh-CN" sz="1400" dirty="0">
                <a:solidFill>
                  <a:srgbClr val="000000"/>
                </a:solidFill>
                <a:cs typeface="+mn-ea"/>
                <a:sym typeface="+mn-lt"/>
              </a:rPr>
              <a:t>52</a:t>
            </a:r>
            <a:r>
              <a:rPr lang="zh-CN" altLang="en-US" sz="1400" dirty="0">
                <a:solidFill>
                  <a:srgbClr val="000000"/>
                </a:solidFill>
                <a:cs typeface="+mn-ea"/>
                <a:sym typeface="+mn-lt"/>
              </a:rPr>
              <a:t>天退款数量总计   结果</a:t>
            </a:r>
            <a:r>
              <a:rPr lang="en-US" altLang="zh-CN" sz="1600" b="1" dirty="0">
                <a:solidFill>
                  <a:srgbClr val="000000"/>
                </a:solidFill>
                <a:cs typeface="+mn-ea"/>
                <a:sym typeface="+mn-lt"/>
              </a:rPr>
              <a:t>13685</a:t>
            </a:r>
            <a:endParaRPr lang="zh-CN" altLang="en-US" sz="1400" b="1" kern="0" dirty="0">
              <a:solidFill>
                <a:srgbClr val="000000"/>
              </a:solidFill>
              <a:cs typeface="+mn-ea"/>
              <a:sym typeface="+mn-lt"/>
            </a:endParaRPr>
          </a:p>
        </p:txBody>
      </p:sp>
      <p:sp>
        <p:nvSpPr>
          <p:cNvPr id="7" name="矩形 27"/>
          <p:cNvSpPr>
            <a:spLocks noChangeArrowheads="1"/>
          </p:cNvSpPr>
          <p:nvPr/>
        </p:nvSpPr>
        <p:spPr bwMode="auto">
          <a:xfrm>
            <a:off x="7307219" y="1490623"/>
            <a:ext cx="3990026" cy="338568"/>
          </a:xfrm>
          <a:prstGeom prst="rect">
            <a:avLst/>
          </a:prstGeom>
          <a:noFill/>
          <a:ln w="9525">
            <a:noFill/>
            <a:miter lim="800000"/>
          </a:ln>
        </p:spPr>
        <p:txBody>
          <a:bodyPr wrap="square" lIns="91452" tIns="45727" rIns="91452" bIns="45727">
            <a:spAutoFit/>
          </a:bodyPr>
          <a:lstStyle/>
          <a:p>
            <a:r>
              <a:rPr lang="zh-CN" altLang="en-US" sz="1600" dirty="0">
                <a:solidFill>
                  <a:srgbClr val="000000"/>
                </a:solidFill>
              </a:rPr>
              <a:t>30天退款金额总计 583285.6399999999</a:t>
            </a:r>
            <a:endParaRPr lang="zh-CN" altLang="en-US" sz="1600" dirty="0">
              <a:solidFill>
                <a:srgbClr val="000000"/>
              </a:solidFill>
            </a:endParaRPr>
          </a:p>
        </p:txBody>
      </p:sp>
      <p:sp>
        <p:nvSpPr>
          <p:cNvPr id="8" name="矩形 27"/>
          <p:cNvSpPr>
            <a:spLocks noChangeArrowheads="1"/>
          </p:cNvSpPr>
          <p:nvPr/>
        </p:nvSpPr>
        <p:spPr bwMode="auto">
          <a:xfrm>
            <a:off x="7266858" y="1918537"/>
            <a:ext cx="4278058" cy="362806"/>
          </a:xfrm>
          <a:prstGeom prst="rect">
            <a:avLst/>
          </a:prstGeom>
          <a:noFill/>
          <a:ln w="9525">
            <a:noFill/>
            <a:miter lim="800000"/>
          </a:ln>
        </p:spPr>
        <p:txBody>
          <a:bodyPr wrap="square" lIns="91452" tIns="45727" rIns="91452" bIns="45727">
            <a:spAutoFit/>
          </a:bodyPr>
          <a:lstStyle/>
          <a:p>
            <a:pPr>
              <a:lnSpc>
                <a:spcPct val="120000"/>
              </a:lnSpc>
              <a:defRPr/>
            </a:pPr>
            <a:r>
              <a:rPr lang="en-US" altLang="zh-CN" sz="1600" dirty="0">
                <a:cs typeface="+mn-ea"/>
                <a:sym typeface="+mn-lt"/>
              </a:rPr>
              <a:t>30</a:t>
            </a:r>
            <a:r>
              <a:rPr lang="zh-CN" altLang="en-US" sz="1600" dirty="0">
                <a:cs typeface="+mn-ea"/>
                <a:sym typeface="+mn-lt"/>
              </a:rPr>
              <a:t>天退款数量总计   结果</a:t>
            </a:r>
            <a:r>
              <a:rPr lang="en-US" altLang="zh-CN" sz="1600" dirty="0">
                <a:cs typeface="+mn-ea"/>
                <a:sym typeface="+mn-lt"/>
              </a:rPr>
              <a:t>9102</a:t>
            </a:r>
            <a:endParaRPr lang="zh-CN" altLang="en-US" sz="1400" kern="0" dirty="0">
              <a:cs typeface="+mn-ea"/>
              <a:sym typeface="+mn-lt"/>
            </a:endParaRPr>
          </a:p>
        </p:txBody>
      </p:sp>
      <p:sp>
        <p:nvSpPr>
          <p:cNvPr id="11" name="矩形 27"/>
          <p:cNvSpPr>
            <a:spLocks noChangeArrowheads="1"/>
          </p:cNvSpPr>
          <p:nvPr/>
        </p:nvSpPr>
        <p:spPr bwMode="auto">
          <a:xfrm>
            <a:off x="7946740" y="5422072"/>
            <a:ext cx="3353447" cy="328950"/>
          </a:xfrm>
          <a:prstGeom prst="rect">
            <a:avLst/>
          </a:prstGeom>
          <a:noFill/>
          <a:ln w="9525">
            <a:noFill/>
            <a:miter lim="800000"/>
          </a:ln>
        </p:spPr>
        <p:txBody>
          <a:bodyPr wrap="square" lIns="91452" tIns="45727" rIns="91452" bIns="45727">
            <a:spAutoFit/>
          </a:bodyPr>
          <a:lstStyle/>
          <a:p>
            <a:pPr>
              <a:lnSpc>
                <a:spcPct val="120000"/>
              </a:lnSpc>
              <a:defRPr/>
            </a:pPr>
            <a:r>
              <a:rPr lang="en-US" altLang="zh-CN" sz="1400" dirty="0">
                <a:cs typeface="+mn-ea"/>
                <a:sym typeface="+mn-lt"/>
              </a:rPr>
              <a:t>15</a:t>
            </a:r>
            <a:r>
              <a:rPr lang="zh-CN" altLang="en-US" sz="1400" dirty="0">
                <a:cs typeface="+mn-ea"/>
                <a:sym typeface="+mn-lt"/>
              </a:rPr>
              <a:t>天退款金额总计   结果</a:t>
            </a:r>
            <a:r>
              <a:rPr lang="en-US" altLang="zh-CN" sz="1400" b="1" dirty="0">
                <a:cs typeface="+mn-ea"/>
                <a:sym typeface="+mn-lt"/>
              </a:rPr>
              <a:t>216312.05</a:t>
            </a:r>
            <a:endParaRPr lang="zh-CN" altLang="en-US" sz="1400" b="1" kern="0" dirty="0">
              <a:cs typeface="+mn-ea"/>
              <a:sym typeface="+mn-lt"/>
            </a:endParaRPr>
          </a:p>
        </p:txBody>
      </p:sp>
      <p:sp>
        <p:nvSpPr>
          <p:cNvPr id="13" name="矩形 27"/>
          <p:cNvSpPr>
            <a:spLocks noChangeArrowheads="1"/>
          </p:cNvSpPr>
          <p:nvPr/>
        </p:nvSpPr>
        <p:spPr bwMode="auto">
          <a:xfrm>
            <a:off x="7975255" y="5985740"/>
            <a:ext cx="3160511" cy="362806"/>
          </a:xfrm>
          <a:prstGeom prst="rect">
            <a:avLst/>
          </a:prstGeom>
          <a:noFill/>
          <a:ln w="9525">
            <a:noFill/>
            <a:miter lim="800000"/>
          </a:ln>
        </p:spPr>
        <p:txBody>
          <a:bodyPr wrap="square" lIns="91452" tIns="45727" rIns="91452" bIns="45727">
            <a:spAutoFit/>
          </a:bodyPr>
          <a:lstStyle/>
          <a:p>
            <a:pPr>
              <a:lnSpc>
                <a:spcPct val="120000"/>
              </a:lnSpc>
              <a:defRPr/>
            </a:pPr>
            <a:r>
              <a:rPr lang="en-US" altLang="zh-CN" sz="1600" dirty="0">
                <a:cs typeface="+mn-ea"/>
                <a:sym typeface="+mn-lt"/>
              </a:rPr>
              <a:t>15</a:t>
            </a:r>
            <a:r>
              <a:rPr lang="zh-CN" altLang="en-US" sz="1600" dirty="0">
                <a:cs typeface="+mn-ea"/>
                <a:sym typeface="+mn-lt"/>
              </a:rPr>
              <a:t>天退款数量总计   结果</a:t>
            </a:r>
            <a:r>
              <a:rPr lang="en-US" altLang="zh-CN" sz="1600" b="1" dirty="0">
                <a:cs typeface="+mn-ea"/>
                <a:sym typeface="+mn-lt"/>
              </a:rPr>
              <a:t>3378</a:t>
            </a:r>
            <a:endParaRPr lang="zh-CN" altLang="en-US" sz="1600" b="1" kern="0" dirty="0">
              <a:cs typeface="+mn-ea"/>
              <a:sym typeface="+mn-lt"/>
            </a:endParaRPr>
          </a:p>
        </p:txBody>
      </p:sp>
      <p:sp>
        <p:nvSpPr>
          <p:cNvPr id="15" name="矩形 27"/>
          <p:cNvSpPr>
            <a:spLocks noChangeArrowheads="1"/>
          </p:cNvSpPr>
          <p:nvPr/>
        </p:nvSpPr>
        <p:spPr bwMode="auto">
          <a:xfrm>
            <a:off x="1639671" y="5945404"/>
            <a:ext cx="2861263" cy="362806"/>
          </a:xfrm>
          <a:prstGeom prst="rect">
            <a:avLst/>
          </a:prstGeom>
          <a:noFill/>
          <a:ln w="9525">
            <a:noFill/>
            <a:miter lim="800000"/>
          </a:ln>
        </p:spPr>
        <p:txBody>
          <a:bodyPr wrap="square" lIns="91452" tIns="45727" rIns="91452" bIns="45727">
            <a:spAutoFit/>
          </a:bodyPr>
          <a:lstStyle/>
          <a:p>
            <a:pPr>
              <a:lnSpc>
                <a:spcPct val="120000"/>
              </a:lnSpc>
              <a:defRPr/>
            </a:pPr>
            <a:r>
              <a:rPr lang="en-US" altLang="zh-CN" sz="1600" dirty="0">
                <a:cs typeface="+mn-ea"/>
                <a:sym typeface="+mn-lt"/>
              </a:rPr>
              <a:t>7</a:t>
            </a:r>
            <a:r>
              <a:rPr lang="zh-CN" altLang="en-US" sz="1600" dirty="0">
                <a:cs typeface="+mn-ea"/>
                <a:sym typeface="+mn-lt"/>
              </a:rPr>
              <a:t>天退款数量总计   结果</a:t>
            </a:r>
            <a:r>
              <a:rPr lang="en-US" altLang="zh-CN" sz="1600" b="1" dirty="0">
                <a:cs typeface="+mn-ea"/>
                <a:sym typeface="+mn-lt"/>
              </a:rPr>
              <a:t>1205</a:t>
            </a:r>
            <a:endParaRPr lang="zh-CN" altLang="en-US" sz="1600" b="1" kern="0" dirty="0">
              <a:cs typeface="+mn-ea"/>
              <a:sym typeface="+mn-lt"/>
            </a:endParaRPr>
          </a:p>
        </p:txBody>
      </p:sp>
      <p:sp>
        <p:nvSpPr>
          <p:cNvPr id="16" name="矩形 27"/>
          <p:cNvSpPr>
            <a:spLocks noChangeArrowheads="1"/>
          </p:cNvSpPr>
          <p:nvPr/>
        </p:nvSpPr>
        <p:spPr bwMode="auto">
          <a:xfrm>
            <a:off x="1517439" y="5422072"/>
            <a:ext cx="3406117" cy="362806"/>
          </a:xfrm>
          <a:prstGeom prst="rect">
            <a:avLst/>
          </a:prstGeom>
          <a:noFill/>
          <a:ln w="9525">
            <a:noFill/>
            <a:miter lim="800000"/>
          </a:ln>
        </p:spPr>
        <p:txBody>
          <a:bodyPr wrap="square" lIns="91452" tIns="45727" rIns="91452" bIns="45727">
            <a:spAutoFit/>
          </a:bodyPr>
          <a:lstStyle/>
          <a:p>
            <a:pPr>
              <a:lnSpc>
                <a:spcPct val="120000"/>
              </a:lnSpc>
              <a:defRPr/>
            </a:pPr>
            <a:r>
              <a:rPr lang="en-US" altLang="zh-CN" sz="1600" dirty="0">
                <a:cs typeface="+mn-ea"/>
                <a:sym typeface="+mn-lt"/>
              </a:rPr>
              <a:t>7</a:t>
            </a:r>
            <a:r>
              <a:rPr lang="zh-CN" altLang="en-US" sz="1600" dirty="0">
                <a:cs typeface="+mn-ea"/>
                <a:sym typeface="+mn-lt"/>
              </a:rPr>
              <a:t>天退款金额总计   结果</a:t>
            </a:r>
            <a:r>
              <a:rPr lang="en-US" altLang="zh-CN" sz="1600" b="1" dirty="0">
                <a:cs typeface="+mn-ea"/>
                <a:sym typeface="+mn-lt"/>
              </a:rPr>
              <a:t>76045.63</a:t>
            </a:r>
            <a:endParaRPr lang="zh-CN" altLang="en-US" sz="1600" b="1" kern="0" dirty="0">
              <a:cs typeface="+mn-ea"/>
              <a:sym typeface="+mn-lt"/>
            </a:endParaRPr>
          </a:p>
        </p:txBody>
      </p:sp>
      <p:pic>
        <p:nvPicPr>
          <p:cNvPr id="19" name="图片 18"/>
          <p:cNvPicPr>
            <a:picLocks noChangeAspect="1"/>
          </p:cNvPicPr>
          <p:nvPr/>
        </p:nvPicPr>
        <p:blipFill>
          <a:blip r:embed="rId2"/>
          <a:stretch>
            <a:fillRect/>
          </a:stretch>
        </p:blipFill>
        <p:spPr>
          <a:xfrm>
            <a:off x="2130697" y="3044572"/>
            <a:ext cx="3154822" cy="1970418"/>
          </a:xfrm>
          <a:prstGeom prst="rect">
            <a:avLst/>
          </a:prstGeom>
        </p:spPr>
      </p:pic>
      <p:pic>
        <p:nvPicPr>
          <p:cNvPr id="21" name="图片 20"/>
          <p:cNvPicPr>
            <a:picLocks noChangeAspect="1"/>
          </p:cNvPicPr>
          <p:nvPr/>
        </p:nvPicPr>
        <p:blipFill>
          <a:blip r:embed="rId3"/>
          <a:stretch>
            <a:fillRect/>
          </a:stretch>
        </p:blipFill>
        <p:spPr>
          <a:xfrm>
            <a:off x="7217225" y="2902691"/>
            <a:ext cx="2978091" cy="1778653"/>
          </a:xfrm>
          <a:prstGeom prst="rect">
            <a:avLst/>
          </a:prstGeom>
        </p:spPr>
      </p:pic>
      <p:sp>
        <p:nvSpPr>
          <p:cNvPr id="22" name="矩形: 圆角 21"/>
          <p:cNvSpPr/>
          <p:nvPr/>
        </p:nvSpPr>
        <p:spPr>
          <a:xfrm>
            <a:off x="3388258" y="243322"/>
            <a:ext cx="7473100" cy="967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tIns="90000" rtlCol="0" anchor="t" anchorCtr="0"/>
          <a:lstStyle/>
          <a:p>
            <a:r>
              <a:rPr lang="zh-CN" altLang="en-US" dirty="0">
                <a:solidFill>
                  <a:srgbClr val="333333"/>
                </a:solidFill>
              </a:rPr>
              <a:t>由各时段的平均退款金额图和平均退款件数图可知，这说明在</a:t>
            </a:r>
            <a:r>
              <a:rPr lang="en-US" altLang="zh-CN" dirty="0">
                <a:solidFill>
                  <a:srgbClr val="333333"/>
                </a:solidFill>
              </a:rPr>
              <a:t>2023-04-01</a:t>
            </a:r>
            <a:r>
              <a:rPr lang="zh-CN" altLang="en-US" dirty="0">
                <a:solidFill>
                  <a:srgbClr val="333333"/>
                </a:solidFill>
              </a:rPr>
              <a:t>到</a:t>
            </a:r>
            <a:r>
              <a:rPr lang="en-US" altLang="zh-CN" dirty="0">
                <a:solidFill>
                  <a:srgbClr val="333333"/>
                </a:solidFill>
              </a:rPr>
              <a:t>2023-04-30</a:t>
            </a:r>
            <a:r>
              <a:rPr lang="zh-CN" altLang="en-US" dirty="0">
                <a:solidFill>
                  <a:srgbClr val="333333"/>
                </a:solidFill>
              </a:rPr>
              <a:t>这段时间以来，退款数量较多。七天表的两个平均值都较低，说明这周相对于</a:t>
            </a:r>
            <a:r>
              <a:rPr lang="en-US" altLang="zh-CN" dirty="0">
                <a:solidFill>
                  <a:srgbClr val="333333"/>
                </a:solidFill>
              </a:rPr>
              <a:t>52</a:t>
            </a:r>
            <a:r>
              <a:rPr lang="zh-CN" altLang="en-US" dirty="0">
                <a:solidFill>
                  <a:srgbClr val="333333"/>
                </a:solidFill>
              </a:rPr>
              <a:t>天，退款数量降低了很多。</a:t>
            </a:r>
            <a:endParaRPr lang="zh-CN" altLang="en-US" dirty="0">
              <a:solidFill>
                <a:srgbClr val="333333"/>
              </a:solidFill>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0-#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0-#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0-#ppt_w/2"/>
                                          </p:val>
                                        </p:tav>
                                        <p:tav tm="100000">
                                          <p:val>
                                            <p:strVal val="#ppt_x"/>
                                          </p:val>
                                        </p:tav>
                                      </p:tavLst>
                                    </p:anim>
                                    <p:anim calcmode="lin" valueType="num">
                                      <p:cBhvr additive="base">
                                        <p:cTn id="21" dur="500" fill="hold"/>
                                        <p:tgtEl>
                                          <p:spTgt spid="34"/>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0-#ppt_w/2"/>
                                          </p:val>
                                        </p:tav>
                                        <p:tav tm="100000">
                                          <p:val>
                                            <p:strVal val="#ppt_x"/>
                                          </p:val>
                                        </p:tav>
                                      </p:tavLst>
                                    </p:anim>
                                    <p:anim calcmode="lin" valueType="num">
                                      <p:cBhvr additive="base">
                                        <p:cTn id="25" dur="500" fill="hold"/>
                                        <p:tgtEl>
                                          <p:spTgt spid="29"/>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1+#ppt_w/2"/>
                                          </p:val>
                                        </p:tav>
                                        <p:tav tm="100000">
                                          <p:val>
                                            <p:strVal val="#ppt_x"/>
                                          </p:val>
                                        </p:tav>
                                      </p:tavLst>
                                    </p:anim>
                                    <p:anim calcmode="lin" valueType="num">
                                      <p:cBhvr additive="base">
                                        <p:cTn id="29" dur="500" fill="hold"/>
                                        <p:tgtEl>
                                          <p:spTgt spid="3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1+#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1+#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1+#ppt_w/2"/>
                                          </p:val>
                                        </p:tav>
                                        <p:tav tm="100000">
                                          <p:val>
                                            <p:strVal val="#ppt_x"/>
                                          </p:val>
                                        </p:tav>
                                      </p:tavLst>
                                    </p:anim>
                                    <p:anim calcmode="lin" valueType="num">
                                      <p:cBhvr additive="base">
                                        <p:cTn id="41" dur="500" fill="hold"/>
                                        <p:tgtEl>
                                          <p:spTgt spid="27"/>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16" presetClass="entr" presetSubtype="21"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barn(inVertical)">
                                      <p:cBhvr>
                                        <p:cTn id="45" dur="500"/>
                                        <p:tgtEl>
                                          <p:spTgt spid="35"/>
                                        </p:tgtEl>
                                      </p:cBhvr>
                                    </p:animEffect>
                                  </p:childTnLst>
                                </p:cTn>
                              </p:par>
                            </p:childTnLst>
                          </p:cTn>
                        </p:par>
                        <p:par>
                          <p:cTn id="46" fill="hold">
                            <p:stCondLst>
                              <p:cond delay="1500"/>
                            </p:stCondLst>
                            <p:childTnLst>
                              <p:par>
                                <p:cTn id="47" presetID="16" presetClass="entr" presetSubtype="21"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barn(inVertical)">
                                      <p:cBhvr>
                                        <p:cTn id="49" dur="500"/>
                                        <p:tgtEl>
                                          <p:spTgt spid="36"/>
                                        </p:tgtEl>
                                      </p:cBhvr>
                                    </p:animEffect>
                                  </p:childTnLst>
                                </p:cTn>
                              </p:par>
                            </p:childTnLst>
                          </p:cTn>
                        </p:par>
                        <p:par>
                          <p:cTn id="50" fill="hold">
                            <p:stCondLst>
                              <p:cond delay="2000"/>
                            </p:stCondLst>
                            <p:childTnLst>
                              <p:par>
                                <p:cTn id="51" presetID="16" presetClass="entr" presetSubtype="21" fill="hold" grpId="0"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barn(inVertical)">
                                      <p:cBhvr>
                                        <p:cTn id="53" dur="500"/>
                                        <p:tgtEl>
                                          <p:spTgt spid="37"/>
                                        </p:tgtEl>
                                      </p:cBhvr>
                                    </p:animEffect>
                                  </p:childTnLst>
                                </p:cTn>
                              </p:par>
                            </p:childTnLst>
                          </p:cTn>
                        </p:par>
                        <p:par>
                          <p:cTn id="54" fill="hold">
                            <p:stCondLst>
                              <p:cond delay="2500"/>
                            </p:stCondLst>
                            <p:childTnLst>
                              <p:par>
                                <p:cTn id="55" presetID="16" presetClass="entr" presetSubtype="21"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barn(inVertical)">
                                      <p:cBhvr>
                                        <p:cTn id="57" dur="500"/>
                                        <p:tgtEl>
                                          <p:spTgt spid="38"/>
                                        </p:tgtEl>
                                      </p:cBhvr>
                                    </p:animEffect>
                                  </p:childTnLst>
                                </p:cTn>
                              </p:par>
                            </p:childTnLst>
                          </p:cTn>
                        </p:par>
                        <p:par>
                          <p:cTn id="58" fill="hold">
                            <p:stCondLst>
                              <p:cond delay="3000"/>
                            </p:stCondLst>
                            <p:childTnLst>
                              <p:par>
                                <p:cTn id="59" presetID="16" presetClass="entr" presetSubtype="21"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barn(inVertical)">
                                      <p:cBhvr>
                                        <p:cTn id="61" dur="500"/>
                                        <p:tgtEl>
                                          <p:spTgt spid="39"/>
                                        </p:tgtEl>
                                      </p:cBhvr>
                                    </p:animEffect>
                                  </p:childTnLst>
                                </p:cTn>
                              </p:par>
                            </p:childTnLst>
                          </p:cTn>
                        </p:par>
                        <p:par>
                          <p:cTn id="62" fill="hold">
                            <p:stCondLst>
                              <p:cond delay="3500"/>
                            </p:stCondLst>
                            <p:childTnLst>
                              <p:par>
                                <p:cTn id="63" presetID="16" presetClass="entr" presetSubtype="21" fill="hold" grpId="0"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barn(inVertical)">
                                      <p:cBhvr>
                                        <p:cTn id="65" dur="500"/>
                                        <p:tgtEl>
                                          <p:spTgt spid="2"/>
                                        </p:tgtEl>
                                      </p:cBhvr>
                                    </p:animEffect>
                                  </p:childTnLst>
                                </p:cTn>
                              </p:par>
                            </p:childTnLst>
                          </p:cTn>
                        </p:par>
                        <p:par>
                          <p:cTn id="66" fill="hold">
                            <p:stCondLst>
                              <p:cond delay="4000"/>
                            </p:stCondLst>
                            <p:childTnLst>
                              <p:par>
                                <p:cTn id="67" presetID="16" presetClass="entr" presetSubtype="21"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barn(inVertical)">
                                      <p:cBhvr>
                                        <p:cTn id="69" dur="500"/>
                                        <p:tgtEl>
                                          <p:spTgt spid="7"/>
                                        </p:tgtEl>
                                      </p:cBhvr>
                                    </p:animEffect>
                                  </p:childTnLst>
                                </p:cTn>
                              </p:par>
                            </p:childTnLst>
                          </p:cTn>
                        </p:par>
                        <p:par>
                          <p:cTn id="70" fill="hold">
                            <p:stCondLst>
                              <p:cond delay="4500"/>
                            </p:stCondLst>
                            <p:childTnLst>
                              <p:par>
                                <p:cTn id="71" presetID="16" presetClass="entr" presetSubtype="21"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barn(inVertical)">
                                      <p:cBhvr>
                                        <p:cTn id="73" dur="500"/>
                                        <p:tgtEl>
                                          <p:spTgt spid="8"/>
                                        </p:tgtEl>
                                      </p:cBhvr>
                                    </p:animEffect>
                                  </p:childTnLst>
                                </p:cTn>
                              </p:par>
                            </p:childTnLst>
                          </p:cTn>
                        </p:par>
                        <p:par>
                          <p:cTn id="74" fill="hold">
                            <p:stCondLst>
                              <p:cond delay="5000"/>
                            </p:stCondLst>
                            <p:childTnLst>
                              <p:par>
                                <p:cTn id="75" presetID="16" presetClass="entr" presetSubtype="21" fill="hold" grpId="0" nodeType="after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arn(inVertical)">
                                      <p:cBhvr>
                                        <p:cTn id="77" dur="500"/>
                                        <p:tgtEl>
                                          <p:spTgt spid="11"/>
                                        </p:tgtEl>
                                      </p:cBhvr>
                                    </p:animEffect>
                                  </p:childTnLst>
                                </p:cTn>
                              </p:par>
                            </p:childTnLst>
                          </p:cTn>
                        </p:par>
                        <p:par>
                          <p:cTn id="78" fill="hold">
                            <p:stCondLst>
                              <p:cond delay="5500"/>
                            </p:stCondLst>
                            <p:childTnLst>
                              <p:par>
                                <p:cTn id="79" presetID="16" presetClass="entr" presetSubtype="21"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barn(inVertical)">
                                      <p:cBhvr>
                                        <p:cTn id="81" dur="500"/>
                                        <p:tgtEl>
                                          <p:spTgt spid="13"/>
                                        </p:tgtEl>
                                      </p:cBhvr>
                                    </p:animEffect>
                                  </p:childTnLst>
                                </p:cTn>
                              </p:par>
                            </p:childTnLst>
                          </p:cTn>
                        </p:par>
                        <p:par>
                          <p:cTn id="82" fill="hold">
                            <p:stCondLst>
                              <p:cond delay="6000"/>
                            </p:stCondLst>
                            <p:childTnLst>
                              <p:par>
                                <p:cTn id="83" presetID="16" presetClass="entr" presetSubtype="21"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barn(inVertical)">
                                      <p:cBhvr>
                                        <p:cTn id="85" dur="500"/>
                                        <p:tgtEl>
                                          <p:spTgt spid="15"/>
                                        </p:tgtEl>
                                      </p:cBhvr>
                                    </p:animEffect>
                                  </p:childTnLst>
                                </p:cTn>
                              </p:par>
                            </p:childTnLst>
                          </p:cTn>
                        </p:par>
                        <p:par>
                          <p:cTn id="86" fill="hold">
                            <p:stCondLst>
                              <p:cond delay="6500"/>
                            </p:stCondLst>
                            <p:childTnLst>
                              <p:par>
                                <p:cTn id="87" presetID="16" presetClass="entr" presetSubtype="21"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arn(inVertical)">
                                      <p:cBhvr>
                                        <p:cTn id="8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bldLvl="0" animBg="1"/>
      <p:bldP spid="30" grpId="0" bldLvl="0" animBg="1"/>
      <p:bldP spid="31" grpId="0" bldLvl="0" animBg="1"/>
      <p:bldP spid="32" grpId="0" bldLvl="0" animBg="1"/>
      <p:bldP spid="33" grpId="0" bldLvl="0" animBg="1"/>
      <p:bldP spid="35" grpId="0"/>
      <p:bldP spid="36" grpId="0"/>
      <p:bldP spid="37" grpId="0"/>
      <p:bldP spid="38" grpId="0"/>
      <p:bldP spid="39" grpId="0"/>
      <p:bldP spid="29" grpId="0" bldLvl="0" animBg="1"/>
      <p:bldP spid="34" grpId="0" bldLvl="0" animBg="1"/>
      <p:bldP spid="2" grpId="0"/>
      <p:bldP spid="7" grpId="0"/>
      <p:bldP spid="8" grpId="0"/>
      <p:bldP spid="11" grpId="0"/>
      <p:bldP spid="13"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02316" y="260889"/>
            <a:ext cx="4540761" cy="1367911"/>
            <a:chOff x="8315" y="2915"/>
            <a:chExt cx="4785" cy="1989"/>
          </a:xfrm>
        </p:grpSpPr>
        <p:grpSp>
          <p:nvGrpSpPr>
            <p:cNvPr id="14" name="组合 13"/>
            <p:cNvGrpSpPr/>
            <p:nvPr/>
          </p:nvGrpSpPr>
          <p:grpSpPr>
            <a:xfrm>
              <a:off x="8315" y="2915"/>
              <a:ext cx="4717" cy="1989"/>
              <a:chOff x="1837" y="2239"/>
              <a:chExt cx="21328" cy="8992"/>
            </a:xfrm>
          </p:grpSpPr>
          <p:sp>
            <p:nvSpPr>
              <p:cNvPr id="5" name="圆角矩形 4"/>
              <p:cNvSpPr/>
              <p:nvPr/>
            </p:nvSpPr>
            <p:spPr>
              <a:xfrm rot="5400000">
                <a:off x="-803" y="4879"/>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3048" y="3475"/>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637" y="3354"/>
              <a:ext cx="4463" cy="1279"/>
              <a:chOff x="7347" y="2339"/>
              <a:chExt cx="4463" cy="1279"/>
            </a:xfrm>
          </p:grpSpPr>
          <p:sp>
            <p:nvSpPr>
              <p:cNvPr id="10" name="文本框 9"/>
              <p:cNvSpPr txBox="1"/>
              <p:nvPr/>
            </p:nvSpPr>
            <p:spPr>
              <a:xfrm>
                <a:off x="7392" y="2967"/>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347" y="2339"/>
                <a:ext cx="4418" cy="1279"/>
              </a:xfrm>
              <a:prstGeom prst="rect">
                <a:avLst/>
              </a:prstGeom>
              <a:noFill/>
            </p:spPr>
            <p:txBody>
              <a:bodyPr wrap="square" rtlCol="0" anchor="t">
                <a:spAutoFit/>
              </a:bodyPr>
              <a:lstStyle/>
              <a:p>
                <a:pPr algn="l"/>
                <a:r>
                  <a:rPr lang="zh-CN" altLang="en-US" sz="2000" dirty="0">
                    <a:solidFill>
                      <a:schemeClr val="tx1"/>
                    </a:solidFill>
                    <a:cs typeface="+mn-ea"/>
                    <a:sym typeface="+mn-lt"/>
                  </a:rPr>
                  <a:t>退款趋势分析，每天退款数量统计</a:t>
                </a:r>
                <a:endParaRPr lang="zh-CN" altLang="en-US" sz="2000" dirty="0">
                  <a:solidFill>
                    <a:schemeClr val="tx1"/>
                  </a:solidFill>
                  <a:cs typeface="+mn-ea"/>
                  <a:sym typeface="+mn-lt"/>
                </a:endParaRPr>
              </a:p>
            </p:txBody>
          </p:sp>
        </p:grpSp>
      </p:grpSp>
      <p:pic>
        <p:nvPicPr>
          <p:cNvPr id="6" name="图片 5"/>
          <p:cNvPicPr>
            <a:picLocks noChangeAspect="1"/>
          </p:cNvPicPr>
          <p:nvPr/>
        </p:nvPicPr>
        <p:blipFill>
          <a:blip r:embed="rId2"/>
          <a:stretch>
            <a:fillRect/>
          </a:stretch>
        </p:blipFill>
        <p:spPr>
          <a:xfrm>
            <a:off x="764866" y="1544050"/>
            <a:ext cx="2305372" cy="3410426"/>
          </a:xfrm>
          <a:prstGeom prst="rect">
            <a:avLst/>
          </a:prstGeom>
        </p:spPr>
      </p:pic>
      <p:pic>
        <p:nvPicPr>
          <p:cNvPr id="8" name="图片 7"/>
          <p:cNvPicPr>
            <a:picLocks noChangeAspect="1"/>
          </p:cNvPicPr>
          <p:nvPr/>
        </p:nvPicPr>
        <p:blipFill>
          <a:blip r:embed="rId3"/>
          <a:stretch>
            <a:fillRect/>
          </a:stretch>
        </p:blipFill>
        <p:spPr>
          <a:xfrm>
            <a:off x="5262924" y="1448734"/>
            <a:ext cx="5572903" cy="3277057"/>
          </a:xfrm>
          <a:prstGeom prst="rect">
            <a:avLst/>
          </a:prstGeom>
        </p:spPr>
      </p:pic>
      <p:sp>
        <p:nvSpPr>
          <p:cNvPr id="11" name="矩形: 圆角 10"/>
          <p:cNvSpPr/>
          <p:nvPr/>
        </p:nvSpPr>
        <p:spPr>
          <a:xfrm>
            <a:off x="750583" y="4922734"/>
            <a:ext cx="10857074" cy="176776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tIns="90000" rtlCol="0" anchor="t" anchorCtr="0"/>
          <a:lstStyle/>
          <a:p>
            <a:pPr>
              <a:lnSpc>
                <a:spcPct val="150000"/>
              </a:lnSpc>
            </a:pPr>
            <a:r>
              <a:rPr lang="zh-CN" altLang="en-US" sz="1400" dirty="0">
                <a:solidFill>
                  <a:srgbClr val="333333"/>
                </a:solidFill>
              </a:rPr>
              <a:t>由图可以看出</a:t>
            </a:r>
            <a:r>
              <a:rPr lang="en-US" altLang="zh-CN" sz="1400" dirty="0">
                <a:solidFill>
                  <a:srgbClr val="333333"/>
                </a:solidFill>
              </a:rPr>
              <a:t>5</a:t>
            </a:r>
            <a:r>
              <a:rPr lang="zh-CN" altLang="en-US" sz="1400" dirty="0">
                <a:solidFill>
                  <a:srgbClr val="333333"/>
                </a:solidFill>
              </a:rPr>
              <a:t>月</a:t>
            </a:r>
            <a:r>
              <a:rPr lang="en-US" altLang="zh-CN" sz="1400" dirty="0">
                <a:solidFill>
                  <a:srgbClr val="333333"/>
                </a:solidFill>
              </a:rPr>
              <a:t>17</a:t>
            </a:r>
            <a:r>
              <a:rPr lang="zh-CN" altLang="en-US" sz="1400" dirty="0">
                <a:solidFill>
                  <a:srgbClr val="333333"/>
                </a:solidFill>
              </a:rPr>
              <a:t>日提交的订单的退款数量较多，可能原因有</a:t>
            </a:r>
            <a:r>
              <a:rPr lang="en-US" altLang="zh-CN" sz="1400" dirty="0">
                <a:solidFill>
                  <a:srgbClr val="333333"/>
                </a:solidFill>
              </a:rPr>
              <a:t>:</a:t>
            </a:r>
            <a:endParaRPr lang="en-US" altLang="zh-CN" sz="1400" dirty="0">
              <a:solidFill>
                <a:srgbClr val="333333"/>
              </a:solidFill>
            </a:endParaRPr>
          </a:p>
          <a:p>
            <a:pPr marL="342900" indent="-342900">
              <a:lnSpc>
                <a:spcPct val="150000"/>
              </a:lnSpc>
              <a:buFont typeface="Wingdings" panose="05000000000000000000" pitchFamily="2" charset="2"/>
              <a:buChar char="u"/>
            </a:pPr>
            <a:r>
              <a:rPr lang="zh-CN" altLang="en-US" sz="1400" dirty="0">
                <a:solidFill>
                  <a:srgbClr val="050E17"/>
                </a:solidFill>
                <a:latin typeface="-apple-system"/>
              </a:rPr>
              <a:t>当天</a:t>
            </a:r>
            <a:r>
              <a:rPr lang="zh-CN" altLang="en-US" sz="1400" b="0" i="0" dirty="0">
                <a:solidFill>
                  <a:srgbClr val="050E17"/>
                </a:solidFill>
                <a:effectLst/>
                <a:latin typeface="-apple-system"/>
              </a:rPr>
              <a:t>可能是某个促销活动的日期，可能导致消费者购买了更多的商品，但在收到商品后决定退款。</a:t>
            </a:r>
            <a:endParaRPr lang="en-US" altLang="zh-CN" sz="1400" b="0" i="0" dirty="0">
              <a:solidFill>
                <a:srgbClr val="050E17"/>
              </a:solidFill>
              <a:effectLst/>
              <a:latin typeface="-apple-system"/>
            </a:endParaRPr>
          </a:p>
          <a:p>
            <a:pPr marL="342900" indent="-342900">
              <a:lnSpc>
                <a:spcPct val="150000"/>
              </a:lnSpc>
              <a:buFont typeface="Wingdings" panose="05000000000000000000" pitchFamily="2" charset="2"/>
              <a:buChar char="u"/>
            </a:pPr>
            <a:r>
              <a:rPr lang="zh-CN" altLang="en-US" sz="1400" dirty="0">
                <a:solidFill>
                  <a:srgbClr val="333333"/>
                </a:solidFill>
              </a:rPr>
              <a:t>可能</a:t>
            </a:r>
            <a:r>
              <a:rPr lang="zh-CN" altLang="en-US" sz="1400" b="0" i="0" dirty="0">
                <a:solidFill>
                  <a:srgbClr val="050E17"/>
                </a:solidFill>
                <a:effectLst/>
                <a:latin typeface="-apple-system"/>
              </a:rPr>
              <a:t>有当天有一批产品存在质量问题，应统计退款原因，核查是否与产品质量有关。</a:t>
            </a:r>
            <a:endParaRPr lang="en-US" altLang="zh-CN" sz="1400" b="0" i="0" dirty="0">
              <a:solidFill>
                <a:srgbClr val="050E17"/>
              </a:solidFill>
              <a:effectLst/>
              <a:latin typeface="-apple-system"/>
            </a:endParaRPr>
          </a:p>
          <a:p>
            <a:pPr marL="342900" indent="-342900">
              <a:lnSpc>
                <a:spcPct val="150000"/>
              </a:lnSpc>
              <a:buFont typeface="Wingdings" panose="05000000000000000000" pitchFamily="2" charset="2"/>
              <a:buChar char="u"/>
            </a:pPr>
            <a:r>
              <a:rPr lang="zh-CN" altLang="en-US" sz="1400" b="0" i="0" dirty="0">
                <a:solidFill>
                  <a:srgbClr val="050E17"/>
                </a:solidFill>
                <a:effectLst/>
                <a:latin typeface="-apple-system"/>
              </a:rPr>
              <a:t>可能与网站或移动应用程序的用户体验问题有关。如果用户在购买过程中遇到难以解决的问题，或者对购买流程不满意，他们可能会选择退款。</a:t>
            </a:r>
            <a:endParaRPr lang="en-US" altLang="zh-CN" sz="1400" dirty="0">
              <a:solidFill>
                <a:srgbClr val="333333"/>
              </a:solidFill>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45981" y="167359"/>
            <a:ext cx="3184928" cy="1223895"/>
            <a:chOff x="8068" y="2763"/>
            <a:chExt cx="5032" cy="1989"/>
          </a:xfrm>
        </p:grpSpPr>
        <p:grpSp>
          <p:nvGrpSpPr>
            <p:cNvPr id="14" name="组合 13"/>
            <p:cNvGrpSpPr/>
            <p:nvPr/>
          </p:nvGrpSpPr>
          <p:grpSpPr>
            <a:xfrm>
              <a:off x="8068" y="2763"/>
              <a:ext cx="4842" cy="1989"/>
              <a:chOff x="718" y="1550"/>
              <a:chExt cx="21895" cy="8992"/>
            </a:xfrm>
          </p:grpSpPr>
          <p:sp>
            <p:nvSpPr>
              <p:cNvPr id="5" name="圆角矩形 4"/>
              <p:cNvSpPr/>
              <p:nvPr/>
            </p:nvSpPr>
            <p:spPr>
              <a:xfrm rot="5400000">
                <a:off x="-1922" y="4190"/>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2496" y="2147"/>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492" y="3211"/>
              <a:ext cx="4608" cy="1279"/>
              <a:chOff x="7202" y="2196"/>
              <a:chExt cx="4608" cy="1279"/>
            </a:xfrm>
          </p:grpSpPr>
          <p:sp>
            <p:nvSpPr>
              <p:cNvPr id="10" name="文本框 9"/>
              <p:cNvSpPr txBox="1"/>
              <p:nvPr/>
            </p:nvSpPr>
            <p:spPr>
              <a:xfrm>
                <a:off x="7392" y="2967"/>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202" y="2196"/>
                <a:ext cx="4418" cy="1279"/>
              </a:xfrm>
              <a:prstGeom prst="rect">
                <a:avLst/>
              </a:prstGeom>
              <a:noFill/>
            </p:spPr>
            <p:txBody>
              <a:bodyPr wrap="square" rtlCol="0" anchor="t">
                <a:spAutoFit/>
              </a:bodyPr>
              <a:lstStyle/>
              <a:p>
                <a:pPr algn="l"/>
                <a:r>
                  <a:rPr lang="zh-CN" altLang="en-US" sz="2000" dirty="0">
                    <a:solidFill>
                      <a:schemeClr val="tx1"/>
                    </a:solidFill>
                    <a:cs typeface="+mn-ea"/>
                    <a:sym typeface="+mn-lt"/>
                  </a:rPr>
                  <a:t>退款订单流量来源渠道</a:t>
                </a:r>
                <a:endParaRPr lang="zh-CN" altLang="en-US" sz="2000" dirty="0">
                  <a:solidFill>
                    <a:schemeClr val="tx1"/>
                  </a:solidFill>
                  <a:cs typeface="+mn-ea"/>
                  <a:sym typeface="+mn-lt"/>
                </a:endParaRPr>
              </a:p>
            </p:txBody>
          </p:sp>
        </p:grpSp>
      </p:grpSp>
      <p:pic>
        <p:nvPicPr>
          <p:cNvPr id="7" name="图片 6"/>
          <p:cNvPicPr>
            <a:picLocks noChangeAspect="1"/>
          </p:cNvPicPr>
          <p:nvPr/>
        </p:nvPicPr>
        <p:blipFill>
          <a:blip r:embed="rId2"/>
          <a:stretch>
            <a:fillRect/>
          </a:stretch>
        </p:blipFill>
        <p:spPr>
          <a:xfrm>
            <a:off x="240652" y="1558081"/>
            <a:ext cx="5620881" cy="3716364"/>
          </a:xfrm>
          <a:prstGeom prst="rect">
            <a:avLst/>
          </a:prstGeom>
        </p:spPr>
      </p:pic>
      <p:sp>
        <p:nvSpPr>
          <p:cNvPr id="8" name="文本框 7"/>
          <p:cNvSpPr txBox="1"/>
          <p:nvPr/>
        </p:nvSpPr>
        <p:spPr>
          <a:xfrm>
            <a:off x="6364892" y="1558081"/>
            <a:ext cx="5591851" cy="3469283"/>
          </a:xfrm>
          <a:prstGeom prst="rect">
            <a:avLst/>
          </a:prstGeom>
          <a:gradFill flip="none" rotWithShape="1">
            <a:gsLst>
              <a:gs pos="26000">
                <a:schemeClr val="accent4">
                  <a:lumMod val="0"/>
                  <a:lumOff val="100000"/>
                  <a:alpha val="33000"/>
                </a:schemeClr>
              </a:gs>
              <a:gs pos="28000">
                <a:schemeClr val="accent4">
                  <a:lumMod val="0"/>
                  <a:lumOff val="100000"/>
                </a:schemeClr>
              </a:gs>
              <a:gs pos="100000">
                <a:schemeClr val="accent4">
                  <a:lumMod val="100000"/>
                </a:schemeClr>
              </a:gs>
            </a:gsLst>
            <a:lin ang="2700000" scaled="1"/>
            <a:tileRect/>
          </a:gradFill>
        </p:spPr>
        <p:txBody>
          <a:bodyPr wrap="square">
            <a:spAutoFit/>
          </a:bodyPr>
          <a:lstStyle/>
          <a:p>
            <a:pPr algn="l">
              <a:lnSpc>
                <a:spcPct val="200000"/>
              </a:lnSpc>
            </a:pPr>
            <a:r>
              <a:rPr lang="zh-CN" altLang="en-US" sz="1600" b="0" i="0" dirty="0">
                <a:solidFill>
                  <a:srgbClr val="050E17"/>
                </a:solidFill>
                <a:effectLst/>
                <a:latin typeface="-apple-system"/>
              </a:rPr>
              <a:t>短视频引流直播间、短视频推荐、直播推荐这几个流量渠道的商品退款订单数量较大。可能有如下原因：</a:t>
            </a:r>
            <a:endParaRPr lang="zh-CN" altLang="en-US" sz="1600" b="0" i="0" dirty="0">
              <a:solidFill>
                <a:srgbClr val="050E17"/>
              </a:solidFill>
              <a:effectLst/>
              <a:latin typeface="-apple-system"/>
            </a:endParaRPr>
          </a:p>
          <a:p>
            <a:pPr algn="l">
              <a:lnSpc>
                <a:spcPct val="200000"/>
              </a:lnSpc>
            </a:pPr>
            <a:r>
              <a:rPr lang="zh-CN" altLang="en-US" sz="1600" b="0" i="0" dirty="0">
                <a:solidFill>
                  <a:srgbClr val="050E17"/>
                </a:solidFill>
                <a:effectLst/>
                <a:latin typeface="-apple-system"/>
              </a:rPr>
              <a:t>虚假宣传或过度夸大：短视频引流和推荐以及直播推荐使用过度夸大的宣传手法或虚假的信息。当用户在实际购买后发现商品与宣传中的描述不符时，他们可能会选择退款，对此，商家应该加大对商品的质量监控，使商品名副其实，才能赢得口碑，从根源处降低订单退款数量。</a:t>
            </a:r>
            <a:endParaRPr lang="zh-CN" altLang="en-US" sz="1600" b="0" i="0" dirty="0">
              <a:solidFill>
                <a:srgbClr val="050E17"/>
              </a:solidFill>
              <a:effectLst/>
              <a:latin typeface="-apple-system"/>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B332"/>
        </a:solidFill>
        <a:effectLst/>
      </p:bgPr>
    </p:bg>
    <p:spTree>
      <p:nvGrpSpPr>
        <p:cNvPr id="1" name=""/>
        <p:cNvGrpSpPr/>
        <p:nvPr/>
      </p:nvGrpSpPr>
      <p:grpSpPr>
        <a:xfrm>
          <a:off x="0" y="0"/>
          <a:ext cx="0" cy="0"/>
          <a:chOff x="0" y="0"/>
          <a:chExt cx="0" cy="0"/>
        </a:xfrm>
      </p:grpSpPr>
      <p:sp>
        <p:nvSpPr>
          <p:cNvPr id="2" name="圆角矩形 1"/>
          <p:cNvSpPr/>
          <p:nvPr/>
        </p:nvSpPr>
        <p:spPr>
          <a:xfrm>
            <a:off x="312738" y="447675"/>
            <a:ext cx="11564620" cy="883285"/>
          </a:xfrm>
          <a:prstGeom prst="roundRect">
            <a:avLst>
              <a:gd name="adj" fmla="val 32710"/>
            </a:avLst>
          </a:prstGeom>
          <a:solidFill>
            <a:schemeClr val="bg1">
              <a:lumMod val="85000"/>
            </a:schemeClr>
          </a:solidFill>
          <a:ln w="187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E:\设计\PPT\图片1.png图片1"/>
          <p:cNvPicPr>
            <a:picLocks noChangeAspect="1"/>
          </p:cNvPicPr>
          <p:nvPr/>
        </p:nvPicPr>
        <p:blipFill>
          <a:blip r:embed="rId1"/>
          <a:srcRect/>
          <a:stretch>
            <a:fillRect/>
          </a:stretch>
        </p:blipFill>
        <p:spPr>
          <a:xfrm>
            <a:off x="505143" y="655955"/>
            <a:ext cx="11179810" cy="5833110"/>
          </a:xfrm>
          <a:prstGeom prst="rect">
            <a:avLst/>
          </a:prstGeom>
          <a:effectLst>
            <a:outerShdw blurRad="1066800" sx="102000" sy="102000" algn="ctr" rotWithShape="0">
              <a:prstClr val="black">
                <a:alpha val="19000"/>
              </a:prstClr>
            </a:outerShdw>
          </a:effectLst>
        </p:spPr>
      </p:pic>
      <p:sp>
        <p:nvSpPr>
          <p:cNvPr id="15" name="TextBox 4"/>
          <p:cNvSpPr txBox="1"/>
          <p:nvPr/>
        </p:nvSpPr>
        <p:spPr>
          <a:xfrm>
            <a:off x="1024890" y="1342390"/>
            <a:ext cx="4192270" cy="2646045"/>
          </a:xfrm>
          <a:prstGeom prst="rect">
            <a:avLst/>
          </a:prstGeom>
          <a:noFill/>
        </p:spPr>
        <p:txBody>
          <a:bodyPr wrap="square" rtlCol="0">
            <a:spAutoFit/>
          </a:bodyPr>
          <a:lstStyle/>
          <a:p>
            <a:pPr lvl="0" algn="l"/>
            <a:r>
              <a:rPr lang="en-US" altLang="zh-CN" sz="2000" b="1" dirty="0">
                <a:solidFill>
                  <a:srgbClr val="333333"/>
                </a:solidFill>
                <a:cs typeface="+mn-ea"/>
                <a:sym typeface="+mn-lt"/>
              </a:rPr>
              <a:t>PART</a:t>
            </a:r>
            <a:r>
              <a:rPr lang="en-US" altLang="zh-CN" sz="7200" b="1" dirty="0">
                <a:solidFill>
                  <a:srgbClr val="FFC000"/>
                </a:solidFill>
                <a:cs typeface="+mn-ea"/>
                <a:sym typeface="+mn-lt"/>
              </a:rPr>
              <a:t> </a:t>
            </a:r>
            <a:r>
              <a:rPr lang="en-US" altLang="zh-CN" sz="16600" b="1" dirty="0">
                <a:ln w="25400">
                  <a:solidFill>
                    <a:srgbClr val="FFC000"/>
                  </a:solidFill>
                </a:ln>
                <a:solidFill>
                  <a:srgbClr val="FFC000"/>
                </a:solidFill>
                <a:cs typeface="+mn-ea"/>
                <a:sym typeface="+mn-lt"/>
              </a:rPr>
              <a:t>01</a:t>
            </a:r>
            <a:endParaRPr lang="en-US" altLang="zh-CN" sz="16600" b="1" dirty="0">
              <a:ln w="25400">
                <a:solidFill>
                  <a:srgbClr val="FFC000"/>
                </a:solidFill>
              </a:ln>
              <a:solidFill>
                <a:srgbClr val="FFC000"/>
              </a:solidFill>
              <a:cs typeface="+mn-ea"/>
              <a:sym typeface="+mn-lt"/>
            </a:endParaRPr>
          </a:p>
        </p:txBody>
      </p:sp>
      <p:sp>
        <p:nvSpPr>
          <p:cNvPr id="16" name="TextBox 4"/>
          <p:cNvSpPr txBox="1"/>
          <p:nvPr/>
        </p:nvSpPr>
        <p:spPr>
          <a:xfrm>
            <a:off x="1024890" y="3839210"/>
            <a:ext cx="4558665" cy="707886"/>
          </a:xfrm>
          <a:prstGeom prst="rect">
            <a:avLst/>
          </a:prstGeom>
          <a:noFill/>
        </p:spPr>
        <p:txBody>
          <a:bodyPr wrap="square" rtlCol="0">
            <a:spAutoFit/>
          </a:bodyPr>
          <a:lstStyle/>
          <a:p>
            <a:pPr algn="ctr"/>
            <a:r>
              <a:rPr lang="zh-CN" altLang="en-US" sz="4000" b="1" dirty="0">
                <a:solidFill>
                  <a:srgbClr val="333333"/>
                </a:solidFill>
                <a:cs typeface="+mn-ea"/>
                <a:sym typeface="+mn-lt"/>
              </a:rPr>
              <a:t>整体的销售情况</a:t>
            </a:r>
            <a:endParaRPr lang="zh-CN" altLang="zh-CN" sz="4000" b="1" dirty="0">
              <a:solidFill>
                <a:srgbClr val="333333"/>
              </a:solidFill>
              <a:cs typeface="+mn-ea"/>
              <a:sym typeface="+mn-lt"/>
            </a:endParaRPr>
          </a:p>
        </p:txBody>
      </p:sp>
      <p:sp>
        <p:nvSpPr>
          <p:cNvPr id="17" name="文本框 16"/>
          <p:cNvSpPr txBox="1"/>
          <p:nvPr/>
        </p:nvSpPr>
        <p:spPr>
          <a:xfrm>
            <a:off x="1091565" y="4565015"/>
            <a:ext cx="3595370" cy="306705"/>
          </a:xfrm>
          <a:prstGeom prst="rect">
            <a:avLst/>
          </a:prstGeom>
          <a:noFill/>
        </p:spPr>
        <p:txBody>
          <a:bodyPr wrap="square" rtlCol="0" anchor="t">
            <a:spAutoFit/>
          </a:bodyPr>
          <a:lstStyle/>
          <a:p>
            <a:pPr algn="dist"/>
            <a:r>
              <a:rPr lang="en-US" altLang="zh-CN" sz="1400" dirty="0">
                <a:solidFill>
                  <a:srgbClr val="333333"/>
                </a:solidFill>
                <a:cs typeface="+mn-ea"/>
                <a:sym typeface="+mn-lt"/>
              </a:rPr>
              <a:t>CLICK HERE TO CHANGE YPUR TYITLER</a:t>
            </a:r>
            <a:endParaRPr lang="en-US" altLang="zh-CN" sz="1400" dirty="0">
              <a:solidFill>
                <a:srgbClr val="333333"/>
              </a:solidFill>
              <a:cs typeface="+mn-ea"/>
              <a:sym typeface="+mn-lt"/>
            </a:endParaRPr>
          </a:p>
        </p:txBody>
      </p:sp>
      <p:grpSp>
        <p:nvGrpSpPr>
          <p:cNvPr id="26" name="组合 25"/>
          <p:cNvGrpSpPr/>
          <p:nvPr/>
        </p:nvGrpSpPr>
        <p:grpSpPr>
          <a:xfrm>
            <a:off x="10910570" y="1031240"/>
            <a:ext cx="372110" cy="270510"/>
            <a:chOff x="17695" y="764"/>
            <a:chExt cx="586" cy="426"/>
          </a:xfrm>
        </p:grpSpPr>
        <p:cxnSp>
          <p:nvCxnSpPr>
            <p:cNvPr id="27" name="直接连接符 26"/>
            <p:cNvCxnSpPr/>
            <p:nvPr/>
          </p:nvCxnSpPr>
          <p:spPr>
            <a:xfrm>
              <a:off x="17695" y="977"/>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695" y="1190"/>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695" y="764"/>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30" name="图片 29" descr="E:\设计\PPT\城市金币.png城市金币"/>
          <p:cNvPicPr>
            <a:picLocks noChangeAspect="1"/>
          </p:cNvPicPr>
          <p:nvPr/>
        </p:nvPicPr>
        <p:blipFill>
          <a:blip r:embed="rId2"/>
          <a:srcRect/>
          <a:stretch>
            <a:fillRect/>
          </a:stretch>
        </p:blipFill>
        <p:spPr>
          <a:xfrm>
            <a:off x="5582603" y="1701483"/>
            <a:ext cx="5699760" cy="4314190"/>
          </a:xfrm>
          <a:prstGeom prst="rect">
            <a:avLst/>
          </a:prstGeom>
        </p:spPr>
      </p:pic>
      <p:sp>
        <p:nvSpPr>
          <p:cNvPr id="32" name="文本框 31"/>
          <p:cNvSpPr txBox="1"/>
          <p:nvPr/>
        </p:nvSpPr>
        <p:spPr>
          <a:xfrm>
            <a:off x="1080135" y="1052830"/>
            <a:ext cx="627380" cy="460375"/>
          </a:xfrm>
          <a:prstGeom prst="rect">
            <a:avLst/>
          </a:prstGeom>
          <a:noFill/>
        </p:spPr>
        <p:txBody>
          <a:bodyPr wrap="square" rtlCol="0" anchor="t">
            <a:spAutoFit/>
          </a:bodyPr>
          <a:lstStyle/>
          <a:p>
            <a:r>
              <a:rPr lang="en-US" altLang="zh-CN" sz="1200" dirty="0">
                <a:solidFill>
                  <a:srgbClr val="333333"/>
                </a:solidFill>
                <a:cs typeface="+mn-ea"/>
                <a:sym typeface="+mn-lt"/>
              </a:rPr>
              <a:t>2023</a:t>
            </a:r>
            <a:endParaRPr lang="en-US" altLang="zh-CN" sz="1200" dirty="0">
              <a:solidFill>
                <a:srgbClr val="333333"/>
              </a:solidFill>
              <a:cs typeface="+mn-ea"/>
              <a:sym typeface="+mn-lt"/>
            </a:endParaRPr>
          </a:p>
          <a:p>
            <a:r>
              <a:rPr lang="en-US" altLang="zh-CN" sz="1200" dirty="0">
                <a:solidFill>
                  <a:srgbClr val="333333"/>
                </a:solidFill>
                <a:cs typeface="+mn-ea"/>
                <a:sym typeface="+mn-lt"/>
              </a:rPr>
              <a:t>08/09</a:t>
            </a:r>
            <a:endParaRPr lang="en-US" altLang="zh-CN" sz="1200" dirty="0">
              <a:solidFill>
                <a:srgbClr val="333333"/>
              </a:solidFill>
              <a:cs typeface="+mn-ea"/>
              <a:sym typeface="+mn-lt"/>
            </a:endParaRPr>
          </a:p>
        </p:txBody>
      </p:sp>
      <p:grpSp>
        <p:nvGrpSpPr>
          <p:cNvPr id="35" name="组合 34"/>
          <p:cNvGrpSpPr/>
          <p:nvPr/>
        </p:nvGrpSpPr>
        <p:grpSpPr>
          <a:xfrm>
            <a:off x="1275715" y="5215255"/>
            <a:ext cx="647700" cy="647700"/>
            <a:chOff x="2009" y="7987"/>
            <a:chExt cx="1020" cy="1020"/>
          </a:xfrm>
        </p:grpSpPr>
        <p:sp>
          <p:nvSpPr>
            <p:cNvPr id="31" name="椭圆 30"/>
            <p:cNvSpPr/>
            <p:nvPr/>
          </p:nvSpPr>
          <p:spPr>
            <a:xfrm>
              <a:off x="2009" y="7987"/>
              <a:ext cx="1020" cy="1020"/>
            </a:xfrm>
            <a:prstGeom prst="ellipse">
              <a:avLst/>
            </a:prstGeom>
            <a:solidFill>
              <a:schemeClr val="bg1"/>
            </a:solidFill>
            <a:ln>
              <a:noFill/>
            </a:ln>
            <a:effectLst>
              <a:outerShdw blurRad="927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下箭头 32"/>
            <p:cNvSpPr/>
            <p:nvPr/>
          </p:nvSpPr>
          <p:spPr>
            <a:xfrm>
              <a:off x="2349" y="8327"/>
              <a:ext cx="340" cy="34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506095" y="6160135"/>
            <a:ext cx="11179175" cy="398780"/>
          </a:xfrm>
          <a:prstGeom prst="rect">
            <a:avLst/>
          </a:prstGeom>
          <a:noFill/>
        </p:spPr>
        <p:txBody>
          <a:bodyPr wrap="square" rtlCol="0" anchor="t">
            <a:spAutoFit/>
          </a:bodyPr>
          <a:lstStyle/>
          <a:p>
            <a:pPr algn="dist"/>
            <a:r>
              <a:rPr lang="en-US" altLang="zh-CN" sz="1000" dirty="0">
                <a:solidFill>
                  <a:srgbClr val="333333"/>
                </a:solidFill>
                <a:cs typeface="+mn-ea"/>
                <a:sym typeface="+mn-lt"/>
              </a:rPr>
              <a:t>CLICK HERE TO CHANGE YPUR TYITLERCLICK HERE TO CHANGE YPUR TYITLER</a:t>
            </a:r>
            <a:endParaRPr lang="en-US" altLang="zh-CN" sz="1000" dirty="0">
              <a:solidFill>
                <a:srgbClr val="333333"/>
              </a:solidFill>
              <a:cs typeface="+mn-ea"/>
              <a:sym typeface="+mn-lt"/>
            </a:endParaRPr>
          </a:p>
          <a:p>
            <a:pPr algn="dist"/>
            <a:endParaRPr lang="en-US" altLang="zh-CN" sz="1000" dirty="0">
              <a:solidFill>
                <a:srgbClr val="333333"/>
              </a:solidFill>
              <a:cs typeface="+mn-ea"/>
              <a:sym typeface="+mn-lt"/>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ppt_x</p:attrName>
                                        </p:attrNameLst>
                                      </p:cBhvr>
                                      <p:tavLst>
                                        <p:tav tm="0">
                                          <p:val>
                                            <p:strVal val="#ppt_x-.2"/>
                                          </p:val>
                                        </p:tav>
                                        <p:tav tm="100000">
                                          <p:val>
                                            <p:strVal val="#ppt_x"/>
                                          </p:val>
                                        </p:tav>
                                      </p:tavLst>
                                    </p:anim>
                                    <p:anim calcmode="lin" valueType="num">
                                      <p:cBhvr>
                                        <p:cTn id="29"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arn(inVertical)">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1000" fill="hold"/>
                                        <p:tgtEl>
                                          <p:spTgt spid="26"/>
                                        </p:tgtEl>
                                        <p:attrNameLst>
                                          <p:attrName>ppt_x</p:attrName>
                                        </p:attrNameLst>
                                      </p:cBhvr>
                                      <p:tavLst>
                                        <p:tav tm="0">
                                          <p:val>
                                            <p:strVal val="#ppt_x-.2"/>
                                          </p:val>
                                        </p:tav>
                                        <p:tav tm="100000">
                                          <p:val>
                                            <p:strVal val="#ppt_x"/>
                                          </p:val>
                                        </p:tav>
                                      </p:tavLst>
                                    </p:anim>
                                    <p:anim calcmode="lin" valueType="num">
                                      <p:cBhvr>
                                        <p:cTn id="46"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47" dur="10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1000" fill="hold"/>
                                        <p:tgtEl>
                                          <p:spTgt spid="34"/>
                                        </p:tgtEl>
                                        <p:attrNameLst>
                                          <p:attrName>ppt_x</p:attrName>
                                        </p:attrNameLst>
                                      </p:cBhvr>
                                      <p:tavLst>
                                        <p:tav tm="0">
                                          <p:val>
                                            <p:strVal val="#ppt_x-.2"/>
                                          </p:val>
                                        </p:tav>
                                        <p:tav tm="100000">
                                          <p:val>
                                            <p:strVal val="#ppt_x"/>
                                          </p:val>
                                        </p:tav>
                                      </p:tavLst>
                                    </p:anim>
                                    <p:anim calcmode="lin" valueType="num">
                                      <p:cBhvr>
                                        <p:cTn id="53"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54" dur="10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inVertic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15" grpId="0"/>
      <p:bldP spid="15" grpId="1"/>
      <p:bldP spid="16" grpId="0"/>
      <p:bldP spid="16" grpId="1"/>
      <p:bldP spid="17" grpId="0"/>
      <p:bldP spid="17" grpId="1"/>
      <p:bldP spid="32" grpId="0"/>
      <p:bldP spid="32" grpId="1"/>
      <p:bldP spid="34" grpId="0"/>
      <p:bldP spid="3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5"/>
            <a:ext cx="3404514" cy="1109926"/>
            <a:chOff x="7725" y="2647"/>
            <a:chExt cx="5653" cy="2153"/>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399" y="2860"/>
              <a:ext cx="4979" cy="1940"/>
              <a:chOff x="7109" y="1845"/>
              <a:chExt cx="4979" cy="1940"/>
            </a:xfrm>
          </p:grpSpPr>
          <p:sp>
            <p:nvSpPr>
              <p:cNvPr id="10" name="文本框 9"/>
              <p:cNvSpPr txBox="1"/>
              <p:nvPr/>
            </p:nvSpPr>
            <p:spPr>
              <a:xfrm>
                <a:off x="7109" y="3169"/>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509" y="1845"/>
                <a:ext cx="4579" cy="1940"/>
              </a:xfrm>
              <a:prstGeom prst="rect">
                <a:avLst/>
              </a:prstGeom>
              <a:noFill/>
            </p:spPr>
            <p:txBody>
              <a:bodyPr wrap="square" rtlCol="0" anchor="t">
                <a:spAutoFit/>
              </a:bodyPr>
              <a:lstStyle/>
              <a:p>
                <a:pPr algn="ctr"/>
                <a:r>
                  <a:rPr lang="zh-CN" altLang="en-US" sz="2800" b="1" dirty="0">
                    <a:solidFill>
                      <a:srgbClr val="333333"/>
                    </a:solidFill>
                    <a:cs typeface="+mn-ea"/>
                    <a:sym typeface="+mn-lt"/>
                  </a:rPr>
                  <a:t>整体的销售情况</a:t>
                </a:r>
                <a:endParaRPr lang="zh-CN" altLang="zh-CN" sz="2800" b="1" dirty="0">
                  <a:solidFill>
                    <a:srgbClr val="333333"/>
                  </a:solidFill>
                  <a:cs typeface="+mn-ea"/>
                  <a:sym typeface="+mn-lt"/>
                </a:endParaRPr>
              </a:p>
            </p:txBody>
          </p:sp>
        </p:grpSp>
      </p:grpSp>
      <p:grpSp>
        <p:nvGrpSpPr>
          <p:cNvPr id="9245" name="组合 32"/>
          <p:cNvGrpSpPr/>
          <p:nvPr/>
        </p:nvGrpSpPr>
        <p:grpSpPr bwMode="auto">
          <a:xfrm>
            <a:off x="424474" y="1239021"/>
            <a:ext cx="10666532" cy="5206747"/>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sp>
        <p:nvSpPr>
          <p:cNvPr id="15" name="矩形: 圆角 14"/>
          <p:cNvSpPr/>
          <p:nvPr/>
        </p:nvSpPr>
        <p:spPr>
          <a:xfrm>
            <a:off x="3626268" y="4467000"/>
            <a:ext cx="8013551" cy="124587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333333"/>
                </a:solidFill>
              </a:rPr>
              <a:t>由以上</a:t>
            </a:r>
            <a:r>
              <a:rPr lang="en-US" altLang="zh-CN" dirty="0">
                <a:solidFill>
                  <a:srgbClr val="333333"/>
                </a:solidFill>
              </a:rPr>
              <a:t>52</a:t>
            </a:r>
            <a:r>
              <a:rPr lang="zh-CN" altLang="en-US" dirty="0">
                <a:solidFill>
                  <a:srgbClr val="333333"/>
                </a:solidFill>
              </a:rPr>
              <a:t>天内销售额较高的几类商品可知，标准款拉力绳销售额最高，销售额较高的商品命名较明确，能够吸引顾客。</a:t>
            </a:r>
            <a:endParaRPr lang="zh-CN" altLang="en-US" dirty="0">
              <a:solidFill>
                <a:srgbClr val="333333"/>
              </a:solidFill>
            </a:endParaRPr>
          </a:p>
        </p:txBody>
      </p:sp>
      <p:sp>
        <p:nvSpPr>
          <p:cNvPr id="2" name="矩形: 圆角 1"/>
          <p:cNvSpPr/>
          <p:nvPr/>
        </p:nvSpPr>
        <p:spPr>
          <a:xfrm>
            <a:off x="345593" y="1145126"/>
            <a:ext cx="2862420" cy="104623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333333"/>
                </a:solidFill>
              </a:rPr>
              <a:t>统计</a:t>
            </a:r>
            <a:r>
              <a:rPr lang="en-US" altLang="zh-CN" dirty="0">
                <a:solidFill>
                  <a:srgbClr val="333333"/>
                </a:solidFill>
              </a:rPr>
              <a:t>52</a:t>
            </a:r>
            <a:r>
              <a:rPr lang="zh-CN" altLang="en-US" dirty="0">
                <a:solidFill>
                  <a:srgbClr val="333333"/>
                </a:solidFill>
              </a:rPr>
              <a:t>天的大致销售情况</a:t>
            </a:r>
            <a:endParaRPr lang="zh-CN" altLang="en-US" dirty="0">
              <a:solidFill>
                <a:srgbClr val="333333"/>
              </a:solidFill>
            </a:endParaRPr>
          </a:p>
        </p:txBody>
      </p:sp>
      <p:sp>
        <p:nvSpPr>
          <p:cNvPr id="13" name="矩形: 圆角 12"/>
          <p:cNvSpPr/>
          <p:nvPr/>
        </p:nvSpPr>
        <p:spPr>
          <a:xfrm>
            <a:off x="3627198" y="1145126"/>
            <a:ext cx="7272808" cy="69898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rgbClr val="333333"/>
                </a:solidFill>
              </a:rPr>
              <a:t>销售总额为</a:t>
            </a:r>
            <a:r>
              <a:rPr lang="en-US" altLang="zh-CN" sz="2400" b="1" dirty="0">
                <a:solidFill>
                  <a:srgbClr val="333333"/>
                </a:solidFill>
              </a:rPr>
              <a:t>9872154.08</a:t>
            </a:r>
            <a:r>
              <a:rPr lang="zh-CN" altLang="en-US" dirty="0">
                <a:solidFill>
                  <a:srgbClr val="333333"/>
                </a:solidFill>
              </a:rPr>
              <a:t>元</a:t>
            </a:r>
            <a:endParaRPr lang="zh-CN" altLang="en-US" dirty="0">
              <a:solidFill>
                <a:srgbClr val="333333"/>
              </a:solidFill>
            </a:endParaRPr>
          </a:p>
        </p:txBody>
      </p:sp>
      <p:pic>
        <p:nvPicPr>
          <p:cNvPr id="17" name="图片 16"/>
          <p:cNvPicPr>
            <a:picLocks noChangeAspect="1"/>
          </p:cNvPicPr>
          <p:nvPr/>
        </p:nvPicPr>
        <p:blipFill>
          <a:blip r:embed="rId2"/>
          <a:stretch>
            <a:fillRect/>
          </a:stretch>
        </p:blipFill>
        <p:spPr>
          <a:xfrm>
            <a:off x="3627198" y="1883877"/>
            <a:ext cx="8136639" cy="2195282"/>
          </a:xfrm>
          <a:prstGeom prst="rect">
            <a:avLst/>
          </a:prstGeom>
        </p:spPr>
      </p:pic>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12738" y="447675"/>
            <a:ext cx="11564620" cy="883285"/>
          </a:xfrm>
          <a:prstGeom prst="roundRect">
            <a:avLst>
              <a:gd name="adj" fmla="val 32710"/>
            </a:avLst>
          </a:prstGeom>
          <a:solidFill>
            <a:schemeClr val="bg1">
              <a:lumMod val="85000"/>
            </a:schemeClr>
          </a:solidFill>
          <a:ln w="187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0" descr="E:\设计\PPT\图片1.png图片1"/>
          <p:cNvPicPr>
            <a:picLocks noChangeAspect="1"/>
          </p:cNvPicPr>
          <p:nvPr/>
        </p:nvPicPr>
        <p:blipFill>
          <a:blip r:embed="rId1"/>
          <a:srcRect/>
          <a:stretch>
            <a:fillRect/>
          </a:stretch>
        </p:blipFill>
        <p:spPr>
          <a:xfrm>
            <a:off x="505143" y="655955"/>
            <a:ext cx="11179810" cy="5833110"/>
          </a:xfrm>
          <a:prstGeom prst="rect">
            <a:avLst/>
          </a:prstGeom>
          <a:effectLst>
            <a:outerShdw blurRad="1066800" sx="102000" sy="102000" algn="ctr" rotWithShape="0">
              <a:prstClr val="black">
                <a:alpha val="19000"/>
              </a:prstClr>
            </a:outerShdw>
          </a:effectLst>
        </p:spPr>
      </p:pic>
      <p:sp>
        <p:nvSpPr>
          <p:cNvPr id="15" name="TextBox 4"/>
          <p:cNvSpPr txBox="1"/>
          <p:nvPr/>
        </p:nvSpPr>
        <p:spPr>
          <a:xfrm>
            <a:off x="1024890" y="1342390"/>
            <a:ext cx="4192270" cy="2646045"/>
          </a:xfrm>
          <a:prstGeom prst="rect">
            <a:avLst/>
          </a:prstGeom>
          <a:noFill/>
        </p:spPr>
        <p:txBody>
          <a:bodyPr wrap="square" rtlCol="0">
            <a:spAutoFit/>
          </a:bodyPr>
          <a:lstStyle/>
          <a:p>
            <a:pPr lvl="0" algn="l"/>
            <a:r>
              <a:rPr lang="en-US" altLang="zh-CN" sz="2000" b="1" dirty="0">
                <a:solidFill>
                  <a:srgbClr val="333333"/>
                </a:solidFill>
                <a:cs typeface="+mn-ea"/>
                <a:sym typeface="+mn-lt"/>
              </a:rPr>
              <a:t>PART</a:t>
            </a:r>
            <a:r>
              <a:rPr lang="en-US" altLang="zh-CN" sz="7200" b="1" dirty="0">
                <a:solidFill>
                  <a:srgbClr val="FFC000"/>
                </a:solidFill>
                <a:cs typeface="+mn-ea"/>
                <a:sym typeface="+mn-lt"/>
              </a:rPr>
              <a:t> </a:t>
            </a:r>
            <a:r>
              <a:rPr lang="en-US" altLang="zh-CN" sz="16600" b="1" dirty="0">
                <a:ln w="25400">
                  <a:solidFill>
                    <a:srgbClr val="FFC000"/>
                  </a:solidFill>
                </a:ln>
                <a:solidFill>
                  <a:srgbClr val="FFC000"/>
                </a:solidFill>
                <a:cs typeface="+mn-ea"/>
                <a:sym typeface="+mn-lt"/>
              </a:rPr>
              <a:t>02</a:t>
            </a:r>
            <a:endParaRPr lang="en-US" altLang="zh-CN" sz="16600" b="1" dirty="0">
              <a:ln w="25400">
                <a:solidFill>
                  <a:srgbClr val="FFC000"/>
                </a:solidFill>
              </a:ln>
              <a:solidFill>
                <a:srgbClr val="FFC000"/>
              </a:solidFill>
              <a:cs typeface="+mn-ea"/>
              <a:sym typeface="+mn-lt"/>
            </a:endParaRPr>
          </a:p>
        </p:txBody>
      </p:sp>
      <p:sp>
        <p:nvSpPr>
          <p:cNvPr id="16" name="TextBox 4"/>
          <p:cNvSpPr txBox="1"/>
          <p:nvPr/>
        </p:nvSpPr>
        <p:spPr>
          <a:xfrm>
            <a:off x="1024890" y="3839210"/>
            <a:ext cx="4558665" cy="707886"/>
          </a:xfrm>
          <a:prstGeom prst="rect">
            <a:avLst/>
          </a:prstGeom>
          <a:noFill/>
        </p:spPr>
        <p:txBody>
          <a:bodyPr wrap="square" rtlCol="0">
            <a:spAutoFit/>
          </a:bodyPr>
          <a:lstStyle/>
          <a:p>
            <a:pPr algn="ctr"/>
            <a:r>
              <a:rPr lang="zh-CN" altLang="en-US" sz="4000" b="1" dirty="0">
                <a:solidFill>
                  <a:srgbClr val="333333"/>
                </a:solidFill>
                <a:cs typeface="+mn-ea"/>
                <a:sym typeface="+mn-lt"/>
              </a:rPr>
              <a:t>对下单用户的分析</a:t>
            </a:r>
            <a:endParaRPr lang="zh-CN" altLang="zh-CN" sz="4000" b="1" dirty="0">
              <a:solidFill>
                <a:srgbClr val="333333"/>
              </a:solidFill>
              <a:cs typeface="+mn-ea"/>
              <a:sym typeface="+mn-lt"/>
            </a:endParaRPr>
          </a:p>
        </p:txBody>
      </p:sp>
      <p:sp>
        <p:nvSpPr>
          <p:cNvPr id="17" name="文本框 16"/>
          <p:cNvSpPr txBox="1"/>
          <p:nvPr/>
        </p:nvSpPr>
        <p:spPr>
          <a:xfrm>
            <a:off x="1091565" y="4565015"/>
            <a:ext cx="3595370" cy="306705"/>
          </a:xfrm>
          <a:prstGeom prst="rect">
            <a:avLst/>
          </a:prstGeom>
          <a:noFill/>
        </p:spPr>
        <p:txBody>
          <a:bodyPr wrap="square" rtlCol="0" anchor="t">
            <a:spAutoFit/>
          </a:bodyPr>
          <a:lstStyle/>
          <a:p>
            <a:pPr algn="dist"/>
            <a:r>
              <a:rPr lang="en-US" altLang="zh-CN" sz="1400" dirty="0">
                <a:solidFill>
                  <a:srgbClr val="333333"/>
                </a:solidFill>
                <a:cs typeface="+mn-ea"/>
                <a:sym typeface="+mn-lt"/>
              </a:rPr>
              <a:t>CLICK HERE TO CHANGE YPUR TYITLER</a:t>
            </a:r>
            <a:endParaRPr lang="en-US" altLang="zh-CN" sz="1400" dirty="0">
              <a:solidFill>
                <a:srgbClr val="333333"/>
              </a:solidFill>
              <a:cs typeface="+mn-ea"/>
              <a:sym typeface="+mn-lt"/>
            </a:endParaRPr>
          </a:p>
        </p:txBody>
      </p:sp>
      <p:grpSp>
        <p:nvGrpSpPr>
          <p:cNvPr id="26" name="组合 25"/>
          <p:cNvGrpSpPr/>
          <p:nvPr/>
        </p:nvGrpSpPr>
        <p:grpSpPr>
          <a:xfrm>
            <a:off x="10910570" y="1031240"/>
            <a:ext cx="372110" cy="270510"/>
            <a:chOff x="17695" y="764"/>
            <a:chExt cx="586" cy="426"/>
          </a:xfrm>
        </p:grpSpPr>
        <p:cxnSp>
          <p:nvCxnSpPr>
            <p:cNvPr id="27" name="直接连接符 26"/>
            <p:cNvCxnSpPr/>
            <p:nvPr/>
          </p:nvCxnSpPr>
          <p:spPr>
            <a:xfrm>
              <a:off x="17695" y="977"/>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695" y="1190"/>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695" y="764"/>
              <a:ext cx="586"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30" name="图片 29" descr="E:\设计\PPT\城市金币.png城市金币"/>
          <p:cNvPicPr>
            <a:picLocks noChangeAspect="1"/>
          </p:cNvPicPr>
          <p:nvPr/>
        </p:nvPicPr>
        <p:blipFill>
          <a:blip r:embed="rId2"/>
          <a:srcRect/>
          <a:stretch>
            <a:fillRect/>
          </a:stretch>
        </p:blipFill>
        <p:spPr>
          <a:xfrm>
            <a:off x="5582603" y="1701483"/>
            <a:ext cx="5699760" cy="4314190"/>
          </a:xfrm>
          <a:prstGeom prst="rect">
            <a:avLst/>
          </a:prstGeom>
        </p:spPr>
      </p:pic>
      <p:sp>
        <p:nvSpPr>
          <p:cNvPr id="32" name="文本框 31"/>
          <p:cNvSpPr txBox="1"/>
          <p:nvPr/>
        </p:nvSpPr>
        <p:spPr>
          <a:xfrm>
            <a:off x="1096645" y="1031240"/>
            <a:ext cx="627380" cy="461665"/>
          </a:xfrm>
          <a:prstGeom prst="rect">
            <a:avLst/>
          </a:prstGeom>
          <a:noFill/>
        </p:spPr>
        <p:txBody>
          <a:bodyPr wrap="square" rtlCol="0" anchor="t">
            <a:spAutoFit/>
          </a:bodyPr>
          <a:lstStyle/>
          <a:p>
            <a:r>
              <a:rPr lang="en-US" altLang="zh-CN" sz="1200" dirty="0">
                <a:solidFill>
                  <a:srgbClr val="333333"/>
                </a:solidFill>
                <a:cs typeface="+mn-ea"/>
                <a:sym typeface="+mn-lt"/>
              </a:rPr>
              <a:t>20XX</a:t>
            </a:r>
            <a:endParaRPr lang="en-US" altLang="zh-CN" sz="1200" dirty="0">
              <a:solidFill>
                <a:srgbClr val="333333"/>
              </a:solidFill>
              <a:cs typeface="+mn-ea"/>
              <a:sym typeface="+mn-lt"/>
            </a:endParaRPr>
          </a:p>
          <a:p>
            <a:r>
              <a:rPr lang="en-US" altLang="zh-CN" sz="1200" dirty="0">
                <a:solidFill>
                  <a:srgbClr val="333333"/>
                </a:solidFill>
                <a:cs typeface="+mn-ea"/>
                <a:sym typeface="+mn-lt"/>
              </a:rPr>
              <a:t>02/13</a:t>
            </a:r>
            <a:endParaRPr lang="en-US" altLang="zh-CN" sz="1200" dirty="0">
              <a:solidFill>
                <a:srgbClr val="333333"/>
              </a:solidFill>
              <a:cs typeface="+mn-ea"/>
              <a:sym typeface="+mn-lt"/>
            </a:endParaRPr>
          </a:p>
        </p:txBody>
      </p:sp>
      <p:grpSp>
        <p:nvGrpSpPr>
          <p:cNvPr id="35" name="组合 34"/>
          <p:cNvGrpSpPr/>
          <p:nvPr/>
        </p:nvGrpSpPr>
        <p:grpSpPr>
          <a:xfrm>
            <a:off x="1275715" y="5215255"/>
            <a:ext cx="647700" cy="647700"/>
            <a:chOff x="2009" y="7987"/>
            <a:chExt cx="1020" cy="1020"/>
          </a:xfrm>
        </p:grpSpPr>
        <p:sp>
          <p:nvSpPr>
            <p:cNvPr id="31" name="椭圆 30"/>
            <p:cNvSpPr/>
            <p:nvPr/>
          </p:nvSpPr>
          <p:spPr>
            <a:xfrm>
              <a:off x="2009" y="7987"/>
              <a:ext cx="1020" cy="1020"/>
            </a:xfrm>
            <a:prstGeom prst="ellipse">
              <a:avLst/>
            </a:prstGeom>
            <a:solidFill>
              <a:schemeClr val="bg1"/>
            </a:solidFill>
            <a:ln>
              <a:noFill/>
            </a:ln>
            <a:effectLst>
              <a:outerShdw blurRad="927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下箭头 32"/>
            <p:cNvSpPr/>
            <p:nvPr/>
          </p:nvSpPr>
          <p:spPr>
            <a:xfrm>
              <a:off x="2349" y="8327"/>
              <a:ext cx="340" cy="34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506095" y="6160135"/>
            <a:ext cx="11179175" cy="398780"/>
          </a:xfrm>
          <a:prstGeom prst="rect">
            <a:avLst/>
          </a:prstGeom>
          <a:noFill/>
        </p:spPr>
        <p:txBody>
          <a:bodyPr wrap="square" rtlCol="0" anchor="t">
            <a:spAutoFit/>
          </a:bodyPr>
          <a:lstStyle/>
          <a:p>
            <a:pPr algn="dist"/>
            <a:r>
              <a:rPr lang="en-US" altLang="zh-CN" sz="1000" dirty="0">
                <a:solidFill>
                  <a:srgbClr val="333333"/>
                </a:solidFill>
                <a:cs typeface="+mn-ea"/>
                <a:sym typeface="+mn-lt"/>
              </a:rPr>
              <a:t>CLICK HERE TO CHANGE YPUR TYITLERCLICK HERE TO CHANGE YPUR TYITLER</a:t>
            </a:r>
            <a:endParaRPr lang="en-US" altLang="zh-CN" sz="1000" dirty="0">
              <a:solidFill>
                <a:srgbClr val="333333"/>
              </a:solidFill>
              <a:cs typeface="+mn-ea"/>
              <a:sym typeface="+mn-lt"/>
            </a:endParaRPr>
          </a:p>
          <a:p>
            <a:pPr algn="dist"/>
            <a:endParaRPr lang="en-US" altLang="zh-CN" sz="1000" dirty="0">
              <a:solidFill>
                <a:srgbClr val="333333"/>
              </a:solidFill>
              <a:cs typeface="+mn-ea"/>
              <a:sym typeface="+mn-lt"/>
            </a:endParaRPr>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ppt_x</p:attrName>
                                        </p:attrNameLst>
                                      </p:cBhvr>
                                      <p:tavLst>
                                        <p:tav tm="0">
                                          <p:val>
                                            <p:strVal val="#ppt_x-.2"/>
                                          </p:val>
                                        </p:tav>
                                        <p:tav tm="100000">
                                          <p:val>
                                            <p:strVal val="#ppt_x"/>
                                          </p:val>
                                        </p:tav>
                                      </p:tavLst>
                                    </p:anim>
                                    <p:anim calcmode="lin" valueType="num">
                                      <p:cBhvr>
                                        <p:cTn id="29"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arn(inVertical)">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1000" fill="hold"/>
                                        <p:tgtEl>
                                          <p:spTgt spid="26"/>
                                        </p:tgtEl>
                                        <p:attrNameLst>
                                          <p:attrName>ppt_x</p:attrName>
                                        </p:attrNameLst>
                                      </p:cBhvr>
                                      <p:tavLst>
                                        <p:tav tm="0">
                                          <p:val>
                                            <p:strVal val="#ppt_x-.2"/>
                                          </p:val>
                                        </p:tav>
                                        <p:tav tm="100000">
                                          <p:val>
                                            <p:strVal val="#ppt_x"/>
                                          </p:val>
                                        </p:tav>
                                      </p:tavLst>
                                    </p:anim>
                                    <p:anim calcmode="lin" valueType="num">
                                      <p:cBhvr>
                                        <p:cTn id="46"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47" dur="10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1000" fill="hold"/>
                                        <p:tgtEl>
                                          <p:spTgt spid="34"/>
                                        </p:tgtEl>
                                        <p:attrNameLst>
                                          <p:attrName>ppt_x</p:attrName>
                                        </p:attrNameLst>
                                      </p:cBhvr>
                                      <p:tavLst>
                                        <p:tav tm="0">
                                          <p:val>
                                            <p:strVal val="#ppt_x-.2"/>
                                          </p:val>
                                        </p:tav>
                                        <p:tav tm="100000">
                                          <p:val>
                                            <p:strVal val="#ppt_x"/>
                                          </p:val>
                                        </p:tav>
                                      </p:tavLst>
                                    </p:anim>
                                    <p:anim calcmode="lin" valueType="num">
                                      <p:cBhvr>
                                        <p:cTn id="53"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54" dur="10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inVertic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15" grpId="0"/>
      <p:bldP spid="15" grpId="1"/>
      <p:bldP spid="16" grpId="0"/>
      <p:bldP spid="16" grpId="1"/>
      <p:bldP spid="17" grpId="0"/>
      <p:bldP spid="17" grpId="1"/>
      <p:bldP spid="32" grpId="0"/>
      <p:bldP spid="32" grpId="1"/>
      <p:bldP spid="34" grpId="0"/>
      <p:bldP spid="3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5"/>
            <a:ext cx="2911897" cy="1000755"/>
            <a:chOff x="7725" y="2647"/>
            <a:chExt cx="5653" cy="2035"/>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399" y="2860"/>
              <a:ext cx="4979" cy="1822"/>
              <a:chOff x="7109" y="1845"/>
              <a:chExt cx="4979" cy="1822"/>
            </a:xfrm>
          </p:grpSpPr>
          <p:sp>
            <p:nvSpPr>
              <p:cNvPr id="10" name="文本框 9"/>
              <p:cNvSpPr txBox="1"/>
              <p:nvPr/>
            </p:nvSpPr>
            <p:spPr>
              <a:xfrm>
                <a:off x="7109" y="3169"/>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509" y="1845"/>
                <a:ext cx="4579" cy="814"/>
              </a:xfrm>
              <a:prstGeom prst="rect">
                <a:avLst/>
              </a:prstGeom>
              <a:noFill/>
            </p:spPr>
            <p:txBody>
              <a:bodyPr wrap="square" rtlCol="0" anchor="t">
                <a:spAutoFit/>
              </a:bodyPr>
              <a:lstStyle/>
              <a:p>
                <a:pPr lvl="0" algn="l"/>
                <a:r>
                  <a:rPr lang="zh-CN" altLang="en-US" sz="2000" b="1" dirty="0">
                    <a:solidFill>
                      <a:srgbClr val="333333"/>
                    </a:solidFill>
                    <a:cs typeface="+mn-ea"/>
                    <a:sym typeface="+mn-lt"/>
                  </a:rPr>
                  <a:t>对下单用户的分析</a:t>
                </a:r>
                <a:endParaRPr lang="zh-CN" altLang="en-US" sz="2000" b="1" dirty="0">
                  <a:solidFill>
                    <a:srgbClr val="333333"/>
                  </a:solidFill>
                  <a:cs typeface="+mn-ea"/>
                  <a:sym typeface="+mn-lt"/>
                </a:endParaRPr>
              </a:p>
            </p:txBody>
          </p:sp>
        </p:grpSp>
      </p:grpSp>
      <p:grpSp>
        <p:nvGrpSpPr>
          <p:cNvPr id="4" name="组合 3"/>
          <p:cNvGrpSpPr/>
          <p:nvPr/>
        </p:nvGrpSpPr>
        <p:grpSpPr bwMode="auto">
          <a:xfrm>
            <a:off x="396363" y="1121134"/>
            <a:ext cx="10694643" cy="5324634"/>
            <a:chOff x="690161" y="2090484"/>
            <a:chExt cx="1964593" cy="3606826"/>
          </a:xfrm>
        </p:grpSpPr>
        <p:grpSp>
          <p:nvGrpSpPr>
            <p:cNvPr id="9245" name="组合 32"/>
            <p:cNvGrpSpPr/>
            <p:nvPr/>
          </p:nvGrpSpPr>
          <p:grpSpPr bwMode="auto">
            <a:xfrm>
              <a:off x="695325" y="2170339"/>
              <a:ext cx="1959429" cy="3526971"/>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sp>
          <p:nvSpPr>
            <p:cNvPr id="6" name="TextBox 19"/>
            <p:cNvSpPr txBox="1"/>
            <p:nvPr/>
          </p:nvSpPr>
          <p:spPr>
            <a:xfrm>
              <a:off x="690161" y="2090484"/>
              <a:ext cx="720952" cy="271028"/>
            </a:xfrm>
            <a:prstGeom prst="rect">
              <a:avLst/>
            </a:prstGeom>
            <a:noFill/>
          </p:spPr>
          <p:txBody>
            <a:bodyPr wrap="square">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mn-lt"/>
                  <a:cs typeface="+mn-ea"/>
                  <a:sym typeface="+mn-lt"/>
                </a:rPr>
                <a:t>观察数据</a:t>
              </a:r>
              <a:endParaRPr lang="zh-CN" altLang="en-US" sz="2000" b="1" dirty="0">
                <a:latin typeface="+mn-lt"/>
                <a:cs typeface="+mn-ea"/>
                <a:sym typeface="+mn-lt"/>
              </a:endParaRPr>
            </a:p>
          </p:txBody>
        </p:sp>
      </p:grpSp>
      <p:sp>
        <p:nvSpPr>
          <p:cNvPr id="15" name="矩形: 圆角 14"/>
          <p:cNvSpPr/>
          <p:nvPr/>
        </p:nvSpPr>
        <p:spPr>
          <a:xfrm>
            <a:off x="1553115" y="4640660"/>
            <a:ext cx="9768334" cy="115550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333333"/>
                </a:solidFill>
              </a:rPr>
              <a:t>从上图可知，统计了</a:t>
            </a:r>
            <a:r>
              <a:rPr lang="en-US" altLang="zh-CN" sz="1600" dirty="0">
                <a:solidFill>
                  <a:srgbClr val="333333"/>
                </a:solidFill>
              </a:rPr>
              <a:t>52</a:t>
            </a:r>
            <a:r>
              <a:rPr lang="zh-CN" altLang="en-US" sz="1600" dirty="0">
                <a:solidFill>
                  <a:srgbClr val="333333"/>
                </a:solidFill>
              </a:rPr>
              <a:t>天，一个月，半个月，一周各省份的营业总额，发现上海、云南、内蒙古、北京、吉林的营业额依次稳居前</a:t>
            </a:r>
            <a:r>
              <a:rPr lang="en-US" altLang="zh-CN" sz="1600" dirty="0">
                <a:solidFill>
                  <a:srgbClr val="333333"/>
                </a:solidFill>
              </a:rPr>
              <a:t>5</a:t>
            </a:r>
            <a:r>
              <a:rPr lang="zh-CN" altLang="en-US" sz="1600" dirty="0">
                <a:solidFill>
                  <a:srgbClr val="333333"/>
                </a:solidFill>
              </a:rPr>
              <a:t>。这些地区的表现较好，说明市场潜力较大，消费者购买力较强。可以针对这些地区开展定向促销活动，提供特别优惠、折扣或奖励措施，以吸引更多消费者购买。</a:t>
            </a:r>
            <a:endParaRPr lang="zh-CN" altLang="en-US" sz="1600" dirty="0">
              <a:solidFill>
                <a:srgbClr val="333333"/>
              </a:solidFill>
            </a:endParaRPr>
          </a:p>
        </p:txBody>
      </p:sp>
      <p:pic>
        <p:nvPicPr>
          <p:cNvPr id="13" name="图片 12"/>
          <p:cNvPicPr>
            <a:picLocks noChangeAspect="1"/>
          </p:cNvPicPr>
          <p:nvPr/>
        </p:nvPicPr>
        <p:blipFill>
          <a:blip r:embed="rId2"/>
          <a:stretch>
            <a:fillRect/>
          </a:stretch>
        </p:blipFill>
        <p:spPr>
          <a:xfrm>
            <a:off x="3185802" y="92871"/>
            <a:ext cx="6563641" cy="1829055"/>
          </a:xfrm>
          <a:prstGeom prst="rect">
            <a:avLst/>
          </a:prstGeom>
        </p:spPr>
      </p:pic>
      <p:pic>
        <p:nvPicPr>
          <p:cNvPr id="17" name="图片 16"/>
          <p:cNvPicPr>
            <a:picLocks noChangeAspect="1"/>
          </p:cNvPicPr>
          <p:nvPr/>
        </p:nvPicPr>
        <p:blipFill>
          <a:blip r:embed="rId3"/>
          <a:stretch>
            <a:fillRect/>
          </a:stretch>
        </p:blipFill>
        <p:spPr>
          <a:xfrm>
            <a:off x="1105971" y="2004765"/>
            <a:ext cx="2505425" cy="2553056"/>
          </a:xfrm>
          <a:prstGeom prst="rect">
            <a:avLst/>
          </a:prstGeom>
        </p:spPr>
      </p:pic>
      <p:pic>
        <p:nvPicPr>
          <p:cNvPr id="20" name="图片 19"/>
          <p:cNvPicPr>
            <a:picLocks noChangeAspect="1"/>
          </p:cNvPicPr>
          <p:nvPr/>
        </p:nvPicPr>
        <p:blipFill>
          <a:blip r:embed="rId4"/>
          <a:stretch>
            <a:fillRect/>
          </a:stretch>
        </p:blipFill>
        <p:spPr>
          <a:xfrm>
            <a:off x="3611396" y="1985712"/>
            <a:ext cx="2514951" cy="2572109"/>
          </a:xfrm>
          <a:prstGeom prst="rect">
            <a:avLst/>
          </a:prstGeom>
        </p:spPr>
      </p:pic>
      <p:pic>
        <p:nvPicPr>
          <p:cNvPr id="22" name="图片 21"/>
          <p:cNvPicPr>
            <a:picLocks noChangeAspect="1"/>
          </p:cNvPicPr>
          <p:nvPr/>
        </p:nvPicPr>
        <p:blipFill>
          <a:blip r:embed="rId5"/>
          <a:stretch>
            <a:fillRect/>
          </a:stretch>
        </p:blipFill>
        <p:spPr>
          <a:xfrm>
            <a:off x="6173979" y="2115264"/>
            <a:ext cx="2457793" cy="2457793"/>
          </a:xfrm>
          <a:prstGeom prst="rect">
            <a:avLst/>
          </a:prstGeom>
        </p:spPr>
      </p:pic>
      <p:pic>
        <p:nvPicPr>
          <p:cNvPr id="24" name="图片 23"/>
          <p:cNvPicPr>
            <a:picLocks noChangeAspect="1"/>
          </p:cNvPicPr>
          <p:nvPr/>
        </p:nvPicPr>
        <p:blipFill>
          <a:blip r:embed="rId6"/>
          <a:stretch>
            <a:fillRect/>
          </a:stretch>
        </p:blipFill>
        <p:spPr>
          <a:xfrm>
            <a:off x="8688930" y="2148605"/>
            <a:ext cx="2410161" cy="2391109"/>
          </a:xfrm>
          <a:prstGeom prst="rect">
            <a:avLst/>
          </a:prstGeom>
        </p:spPr>
      </p:pic>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5"/>
            <a:ext cx="2911897" cy="1000755"/>
            <a:chOff x="7725" y="2647"/>
            <a:chExt cx="5653" cy="2035"/>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grpSp>
          <p:nvGrpSpPr>
            <p:cNvPr id="12" name="组合 11"/>
            <p:cNvGrpSpPr/>
            <p:nvPr/>
          </p:nvGrpSpPr>
          <p:grpSpPr>
            <a:xfrm>
              <a:off x="8399" y="2860"/>
              <a:ext cx="4979" cy="1822"/>
              <a:chOff x="7109" y="1845"/>
              <a:chExt cx="4979" cy="1822"/>
            </a:xfrm>
          </p:grpSpPr>
          <p:sp>
            <p:nvSpPr>
              <p:cNvPr id="10" name="文本框 9"/>
              <p:cNvSpPr txBox="1"/>
              <p:nvPr/>
            </p:nvSpPr>
            <p:spPr>
              <a:xfrm>
                <a:off x="7109" y="3169"/>
                <a:ext cx="4418" cy="498"/>
              </a:xfrm>
              <a:prstGeom prst="rect">
                <a:avLst/>
              </a:prstGeom>
              <a:noFill/>
            </p:spPr>
            <p:txBody>
              <a:bodyPr wrap="square" rtlCol="0" anchor="t">
                <a:spAutoFit/>
              </a:bodyPr>
              <a:lstStyle/>
              <a:p>
                <a:pPr algn="l"/>
                <a:r>
                  <a:rPr lang="zh-CN" altLang="en-US" sz="1200" dirty="0">
                    <a:solidFill>
                      <a:schemeClr val="bg1">
                        <a:lumMod val="50000"/>
                      </a:schemeClr>
                    </a:solidFill>
                    <a:cs typeface="+mn-ea"/>
                    <a:sym typeface="+mn-lt"/>
                  </a:rPr>
                  <a:t>Graduation thesis summary </a:t>
                </a:r>
                <a:endParaRPr lang="zh-CN" altLang="en-US" sz="1200" dirty="0">
                  <a:solidFill>
                    <a:schemeClr val="bg1">
                      <a:lumMod val="50000"/>
                    </a:schemeClr>
                  </a:solidFill>
                  <a:cs typeface="+mn-ea"/>
                  <a:sym typeface="+mn-lt"/>
                </a:endParaRPr>
              </a:p>
            </p:txBody>
          </p:sp>
          <p:sp>
            <p:nvSpPr>
              <p:cNvPr id="3" name="文本框 2"/>
              <p:cNvSpPr txBox="1"/>
              <p:nvPr/>
            </p:nvSpPr>
            <p:spPr>
              <a:xfrm>
                <a:off x="7509" y="1845"/>
                <a:ext cx="4579" cy="814"/>
              </a:xfrm>
              <a:prstGeom prst="rect">
                <a:avLst/>
              </a:prstGeom>
              <a:noFill/>
            </p:spPr>
            <p:txBody>
              <a:bodyPr wrap="square" rtlCol="0" anchor="t">
                <a:spAutoFit/>
              </a:bodyPr>
              <a:lstStyle/>
              <a:p>
                <a:pPr lvl="0" algn="l"/>
                <a:r>
                  <a:rPr lang="zh-CN" altLang="en-US" sz="2000" b="1" dirty="0">
                    <a:solidFill>
                      <a:srgbClr val="333333"/>
                    </a:solidFill>
                    <a:cs typeface="+mn-ea"/>
                    <a:sym typeface="+mn-lt"/>
                  </a:rPr>
                  <a:t>对下单用户的分析</a:t>
                </a:r>
                <a:endParaRPr lang="zh-CN" altLang="en-US" sz="2000" b="1" dirty="0">
                  <a:solidFill>
                    <a:srgbClr val="333333"/>
                  </a:solidFill>
                  <a:cs typeface="+mn-ea"/>
                  <a:sym typeface="+mn-lt"/>
                </a:endParaRPr>
              </a:p>
            </p:txBody>
          </p:sp>
        </p:grpSp>
      </p:grpSp>
      <p:grpSp>
        <p:nvGrpSpPr>
          <p:cNvPr id="4" name="组合 3"/>
          <p:cNvGrpSpPr/>
          <p:nvPr/>
        </p:nvGrpSpPr>
        <p:grpSpPr bwMode="auto">
          <a:xfrm>
            <a:off x="396363" y="1121134"/>
            <a:ext cx="10694643" cy="5324634"/>
            <a:chOff x="690161" y="2090484"/>
            <a:chExt cx="1964593" cy="3606826"/>
          </a:xfrm>
        </p:grpSpPr>
        <p:grpSp>
          <p:nvGrpSpPr>
            <p:cNvPr id="9245" name="组合 32"/>
            <p:cNvGrpSpPr/>
            <p:nvPr/>
          </p:nvGrpSpPr>
          <p:grpSpPr bwMode="auto">
            <a:xfrm>
              <a:off x="695325" y="2170339"/>
              <a:ext cx="1959429" cy="3526971"/>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sp>
          <p:nvSpPr>
            <p:cNvPr id="6" name="TextBox 19"/>
            <p:cNvSpPr txBox="1"/>
            <p:nvPr/>
          </p:nvSpPr>
          <p:spPr>
            <a:xfrm>
              <a:off x="690161" y="2090484"/>
              <a:ext cx="720952" cy="271028"/>
            </a:xfrm>
            <a:prstGeom prst="rect">
              <a:avLst/>
            </a:prstGeom>
            <a:noFill/>
          </p:spPr>
          <p:txBody>
            <a:bodyPr wrap="square">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mn-lt"/>
                  <a:cs typeface="+mn-ea"/>
                  <a:sym typeface="+mn-lt"/>
                </a:rPr>
                <a:t>观察数据</a:t>
              </a:r>
              <a:endParaRPr lang="zh-CN" altLang="en-US" sz="2000" b="1" dirty="0">
                <a:latin typeface="+mn-lt"/>
                <a:cs typeface="+mn-ea"/>
                <a:sym typeface="+mn-lt"/>
              </a:endParaRPr>
            </a:p>
          </p:txBody>
        </p:sp>
      </p:grpSp>
      <p:sp>
        <p:nvSpPr>
          <p:cNvPr id="15" name="矩形: 圆角 14"/>
          <p:cNvSpPr/>
          <p:nvPr/>
        </p:nvSpPr>
        <p:spPr>
          <a:xfrm>
            <a:off x="1198662" y="3851915"/>
            <a:ext cx="10153120" cy="194905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333333"/>
                </a:solidFill>
              </a:rPr>
              <a:t>对各省的商品购买类型统计分析，发现“</a:t>
            </a:r>
            <a:r>
              <a:rPr lang="en-US" altLang="zh-CN" dirty="0">
                <a:solidFill>
                  <a:srgbClr val="333333"/>
                </a:solidFill>
              </a:rPr>
              <a:t>LIARJAN/</a:t>
            </a:r>
            <a:r>
              <a:rPr lang="zh-CN" altLang="en-US" dirty="0">
                <a:solidFill>
                  <a:srgbClr val="333333"/>
                </a:solidFill>
              </a:rPr>
              <a:t>莱尔健</a:t>
            </a:r>
            <a:r>
              <a:rPr lang="en-US" altLang="zh-CN" dirty="0">
                <a:solidFill>
                  <a:srgbClr val="333333"/>
                </a:solidFill>
              </a:rPr>
              <a:t>【</a:t>
            </a:r>
            <a:r>
              <a:rPr lang="zh-CN" altLang="en-US" dirty="0">
                <a:solidFill>
                  <a:srgbClr val="333333"/>
                </a:solidFill>
              </a:rPr>
              <a:t>标准</a:t>
            </a:r>
            <a:r>
              <a:rPr lang="en-US" altLang="zh-CN" dirty="0">
                <a:solidFill>
                  <a:srgbClr val="333333"/>
                </a:solidFill>
              </a:rPr>
              <a:t>】</a:t>
            </a:r>
            <a:r>
              <a:rPr lang="zh-CN" altLang="en-US" dirty="0">
                <a:solidFill>
                  <a:srgbClr val="333333"/>
                </a:solidFill>
              </a:rPr>
              <a:t>家庭综合训练拉力绳，一套练全身肌肉”这个产品在各省中销售数量都较高，可以利用不同的营销渠道和策略，进行广告宣传、促销活动、市场推广等。借助社交媒体、影响者营销、搜索引擎优化等数字营销手段，提高该产品的曝光度和知名度。</a:t>
            </a:r>
            <a:endParaRPr lang="zh-CN" altLang="en-US" dirty="0">
              <a:solidFill>
                <a:srgbClr val="333333"/>
              </a:solidFill>
            </a:endParaRPr>
          </a:p>
        </p:txBody>
      </p:sp>
      <p:pic>
        <p:nvPicPr>
          <p:cNvPr id="13" name="图片 12"/>
          <p:cNvPicPr>
            <a:picLocks noChangeAspect="1"/>
          </p:cNvPicPr>
          <p:nvPr/>
        </p:nvPicPr>
        <p:blipFill>
          <a:blip r:embed="rId2"/>
          <a:stretch>
            <a:fillRect/>
          </a:stretch>
        </p:blipFill>
        <p:spPr>
          <a:xfrm>
            <a:off x="3140681" y="233842"/>
            <a:ext cx="7049484" cy="3486637"/>
          </a:xfrm>
          <a:prstGeom prst="rect">
            <a:avLst/>
          </a:prstGeom>
        </p:spPr>
      </p:pic>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6"/>
            <a:ext cx="2911897" cy="978134"/>
            <a:chOff x="7725" y="2647"/>
            <a:chExt cx="5653" cy="1989"/>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sp>
          <p:nvSpPr>
            <p:cNvPr id="3" name="文本框 2"/>
            <p:cNvSpPr txBox="1"/>
            <p:nvPr/>
          </p:nvSpPr>
          <p:spPr>
            <a:xfrm>
              <a:off x="8799" y="2860"/>
              <a:ext cx="4579" cy="814"/>
            </a:xfrm>
            <a:prstGeom prst="rect">
              <a:avLst/>
            </a:prstGeom>
            <a:noFill/>
          </p:spPr>
          <p:txBody>
            <a:bodyPr wrap="square" rtlCol="0" anchor="t">
              <a:spAutoFit/>
            </a:bodyPr>
            <a:lstStyle/>
            <a:p>
              <a:pPr algn="ctr"/>
              <a:r>
                <a:rPr lang="zh-CN" altLang="en-US" sz="2000" b="1" dirty="0">
                  <a:solidFill>
                    <a:srgbClr val="333333"/>
                  </a:solidFill>
                  <a:cs typeface="+mn-ea"/>
                  <a:sym typeface="+mn-lt"/>
                </a:rPr>
                <a:t>对下单用户的分析</a:t>
              </a:r>
              <a:endParaRPr lang="zh-CN" altLang="zh-CN" sz="2000" b="1" dirty="0">
                <a:solidFill>
                  <a:srgbClr val="333333"/>
                </a:solidFill>
                <a:cs typeface="+mn-ea"/>
                <a:sym typeface="+mn-lt"/>
              </a:endParaRPr>
            </a:p>
          </p:txBody>
        </p:sp>
      </p:grpSp>
      <p:grpSp>
        <p:nvGrpSpPr>
          <p:cNvPr id="9245" name="组合 32"/>
          <p:cNvGrpSpPr/>
          <p:nvPr/>
        </p:nvGrpSpPr>
        <p:grpSpPr bwMode="auto">
          <a:xfrm>
            <a:off x="424474" y="1239021"/>
            <a:ext cx="10666532" cy="5206747"/>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pic>
        <p:nvPicPr>
          <p:cNvPr id="8" name="图片 7"/>
          <p:cNvPicPr>
            <a:picLocks noChangeAspect="1"/>
          </p:cNvPicPr>
          <p:nvPr/>
        </p:nvPicPr>
        <p:blipFill>
          <a:blip r:embed="rId2"/>
          <a:stretch>
            <a:fillRect/>
          </a:stretch>
        </p:blipFill>
        <p:spPr>
          <a:xfrm>
            <a:off x="838622" y="2002475"/>
            <a:ext cx="2400635" cy="3591426"/>
          </a:xfrm>
          <a:prstGeom prst="rect">
            <a:avLst/>
          </a:prstGeom>
        </p:spPr>
      </p:pic>
      <p:sp>
        <p:nvSpPr>
          <p:cNvPr id="13" name="文本框 12"/>
          <p:cNvSpPr txBox="1"/>
          <p:nvPr/>
        </p:nvSpPr>
        <p:spPr>
          <a:xfrm>
            <a:off x="686195" y="1296511"/>
            <a:ext cx="3048997" cy="646331"/>
          </a:xfrm>
          <a:prstGeom prst="rect">
            <a:avLst/>
          </a:prstGeom>
          <a:noFill/>
        </p:spPr>
        <p:txBody>
          <a:bodyPr wrap="square">
            <a:spAutoFit/>
          </a:bodyPr>
          <a:lstStyle/>
          <a:p>
            <a:r>
              <a:rPr lang="zh-CN" altLang="en-US" dirty="0"/>
              <a:t>提取不同时间段表每天的每天客户提交订单表的数量</a:t>
            </a:r>
            <a:endParaRPr lang="zh-CN" altLang="en-US" dirty="0"/>
          </a:p>
        </p:txBody>
      </p:sp>
      <p:sp>
        <p:nvSpPr>
          <p:cNvPr id="20" name="文本框 19"/>
          <p:cNvSpPr txBox="1"/>
          <p:nvPr/>
        </p:nvSpPr>
        <p:spPr>
          <a:xfrm>
            <a:off x="4423691" y="3376609"/>
            <a:ext cx="7416824" cy="2526461"/>
          </a:xfrm>
          <a:prstGeom prst="rect">
            <a:avLst/>
          </a:prstGeom>
          <a:noFill/>
        </p:spPr>
        <p:txBody>
          <a:bodyPr wrap="square">
            <a:spAutoFit/>
          </a:bodyPr>
          <a:lstStyle/>
          <a:p>
            <a:pPr>
              <a:lnSpc>
                <a:spcPct val="125000"/>
              </a:lnSpc>
            </a:pPr>
            <a:r>
              <a:rPr lang="zh-CN" altLang="en-US" sz="1600" dirty="0"/>
              <a:t>从图可知，</a:t>
            </a:r>
            <a:r>
              <a:rPr lang="en-US" altLang="zh-CN" sz="1600" dirty="0"/>
              <a:t>5</a:t>
            </a:r>
            <a:r>
              <a:rPr lang="zh-CN" altLang="en-US" sz="1600" dirty="0"/>
              <a:t>月</a:t>
            </a:r>
            <a:r>
              <a:rPr lang="en-US" altLang="zh-CN" sz="1600" dirty="0"/>
              <a:t>16</a:t>
            </a:r>
            <a:r>
              <a:rPr lang="zh-CN" altLang="en-US" sz="1600" dirty="0"/>
              <a:t>日到</a:t>
            </a:r>
            <a:r>
              <a:rPr lang="en-US" altLang="zh-CN" sz="1600" dirty="0"/>
              <a:t>5</a:t>
            </a:r>
            <a:r>
              <a:rPr lang="zh-CN" altLang="en-US" sz="1600" dirty="0"/>
              <a:t>月</a:t>
            </a:r>
            <a:r>
              <a:rPr lang="en-US" altLang="zh-CN" sz="1600" dirty="0"/>
              <a:t>23</a:t>
            </a:r>
            <a:r>
              <a:rPr lang="zh-CN" altLang="en-US" sz="1600" dirty="0"/>
              <a:t>日七天内，</a:t>
            </a:r>
            <a:r>
              <a:rPr lang="en-US" altLang="zh-CN" sz="1600" dirty="0"/>
              <a:t>21</a:t>
            </a:r>
            <a:r>
              <a:rPr lang="zh-CN" altLang="en-US" sz="1600" dirty="0"/>
              <a:t>日的销售量急剧下降，属于异常现象，可以从几个方面分析。</a:t>
            </a:r>
            <a:endParaRPr lang="en-US" altLang="zh-CN" sz="1600" dirty="0"/>
          </a:p>
          <a:p>
            <a:pPr marL="285750" indent="-285750">
              <a:lnSpc>
                <a:spcPct val="125000"/>
              </a:lnSpc>
              <a:buFont typeface="Wingdings" panose="05000000000000000000" pitchFamily="2" charset="2"/>
              <a:buChar char="u"/>
            </a:pPr>
            <a:r>
              <a:rPr lang="zh-CN" altLang="en-US" sz="1600" b="0" i="0" dirty="0">
                <a:solidFill>
                  <a:srgbClr val="050E17"/>
                </a:solidFill>
                <a:effectLst/>
                <a:latin typeface="-apple-system"/>
              </a:rPr>
              <a:t>可能是由于网站或应用程序的故障、崩溃或加载速度过慢，导致用户无法正常访问或购买商品。</a:t>
            </a:r>
            <a:endParaRPr lang="en-US" altLang="zh-CN" sz="1600" b="0" i="0" dirty="0">
              <a:solidFill>
                <a:srgbClr val="050E17"/>
              </a:solidFill>
              <a:effectLst/>
              <a:latin typeface="-apple-system"/>
            </a:endParaRPr>
          </a:p>
          <a:p>
            <a:pPr marL="285750" indent="-285750">
              <a:lnSpc>
                <a:spcPct val="125000"/>
              </a:lnSpc>
              <a:buFont typeface="Wingdings" panose="05000000000000000000" pitchFamily="2" charset="2"/>
              <a:buChar char="u"/>
            </a:pPr>
            <a:r>
              <a:rPr lang="zh-CN" altLang="en-US" sz="1600" b="0" i="0" dirty="0">
                <a:solidFill>
                  <a:srgbClr val="050E17"/>
                </a:solidFill>
                <a:effectLst/>
                <a:latin typeface="-apple-system"/>
              </a:rPr>
              <a:t>当天的促销活动、折扣或广告宣传出现了问题。</a:t>
            </a:r>
            <a:endParaRPr lang="en-US" altLang="zh-CN" sz="1600" b="0" i="0" dirty="0">
              <a:solidFill>
                <a:srgbClr val="050E17"/>
              </a:solidFill>
              <a:effectLst/>
              <a:latin typeface="-apple-system"/>
            </a:endParaRPr>
          </a:p>
          <a:p>
            <a:pPr marL="285750" indent="-285750">
              <a:lnSpc>
                <a:spcPct val="125000"/>
              </a:lnSpc>
              <a:buFont typeface="Wingdings" panose="05000000000000000000" pitchFamily="2" charset="2"/>
              <a:buChar char="u"/>
            </a:pPr>
            <a:r>
              <a:rPr lang="zh-CN" altLang="en-US" sz="1600" b="0" i="0" dirty="0">
                <a:solidFill>
                  <a:srgbClr val="050E17"/>
                </a:solidFill>
                <a:effectLst/>
                <a:latin typeface="-apple-system"/>
              </a:rPr>
              <a:t>如果竞争对手在同一天进行了大规模的促销活动或发布了新产品</a:t>
            </a:r>
            <a:r>
              <a:rPr lang="zh-CN" altLang="en-US" sz="1600" dirty="0">
                <a:solidFill>
                  <a:srgbClr val="050E17"/>
                </a:solidFill>
                <a:latin typeface="-apple-system"/>
              </a:rPr>
              <a:t>，可能会</a:t>
            </a:r>
            <a:r>
              <a:rPr lang="zh-CN" altLang="en-US" sz="1600" b="0" i="0" dirty="0">
                <a:solidFill>
                  <a:srgbClr val="050E17"/>
                </a:solidFill>
                <a:effectLst/>
                <a:latin typeface="-apple-system"/>
              </a:rPr>
              <a:t>可能会吸引消费者的关注和购买力。</a:t>
            </a:r>
            <a:endParaRPr lang="en-US" altLang="zh-CN" sz="1600" b="0" i="0" dirty="0">
              <a:solidFill>
                <a:srgbClr val="050E17"/>
              </a:solidFill>
              <a:effectLst/>
              <a:latin typeface="-apple-system"/>
            </a:endParaRPr>
          </a:p>
          <a:p>
            <a:pPr marL="285750" indent="-285750">
              <a:lnSpc>
                <a:spcPct val="125000"/>
              </a:lnSpc>
              <a:buFont typeface="Wingdings" panose="05000000000000000000" pitchFamily="2" charset="2"/>
              <a:buChar char="u"/>
            </a:pPr>
            <a:r>
              <a:rPr lang="zh-CN" altLang="en-US" sz="1600" b="0" i="0" dirty="0">
                <a:solidFill>
                  <a:srgbClr val="050E17"/>
                </a:solidFill>
                <a:effectLst/>
                <a:latin typeface="-apple-system"/>
              </a:rPr>
              <a:t>检查产品质量或供应链是否存在问题。</a:t>
            </a:r>
            <a:endParaRPr lang="zh-CN" altLang="en-US" sz="1600" b="1" dirty="0"/>
          </a:p>
        </p:txBody>
      </p:sp>
      <p:pic>
        <p:nvPicPr>
          <p:cNvPr id="22" name="图片 21"/>
          <p:cNvPicPr>
            <a:picLocks noChangeAspect="1"/>
          </p:cNvPicPr>
          <p:nvPr/>
        </p:nvPicPr>
        <p:blipFill>
          <a:blip r:embed="rId3"/>
          <a:stretch>
            <a:fillRect/>
          </a:stretch>
        </p:blipFill>
        <p:spPr>
          <a:xfrm>
            <a:off x="4943078" y="233843"/>
            <a:ext cx="5688632" cy="3069916"/>
          </a:xfrm>
          <a:prstGeom prst="rect">
            <a:avLst/>
          </a:prstGeom>
        </p:spPr>
      </p:pic>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98404" y="129095"/>
            <a:ext cx="2911897" cy="978133"/>
            <a:chOff x="7725" y="2647"/>
            <a:chExt cx="5653" cy="1989"/>
          </a:xfrm>
        </p:grpSpPr>
        <p:grpSp>
          <p:nvGrpSpPr>
            <p:cNvPr id="14" name="组合 13"/>
            <p:cNvGrpSpPr/>
            <p:nvPr/>
          </p:nvGrpSpPr>
          <p:grpSpPr>
            <a:xfrm>
              <a:off x="7725" y="2647"/>
              <a:ext cx="5606" cy="1989"/>
              <a:chOff x="-830" y="1027"/>
              <a:chExt cx="25350" cy="8992"/>
            </a:xfrm>
          </p:grpSpPr>
          <p:sp>
            <p:nvSpPr>
              <p:cNvPr id="5" name="圆角矩形 4"/>
              <p:cNvSpPr/>
              <p:nvPr/>
            </p:nvSpPr>
            <p:spPr>
              <a:xfrm rot="5400000">
                <a:off x="-3470" y="3667"/>
                <a:ext cx="8992" cy="3712"/>
              </a:xfrm>
              <a:prstGeom prst="roundRect">
                <a:avLst>
                  <a:gd name="adj" fmla="val 32710"/>
                </a:avLst>
              </a:prstGeom>
              <a:solidFill>
                <a:schemeClr val="bg1">
                  <a:lumMod val="85000"/>
                </a:schemeClr>
              </a:solidFill>
              <a:ln w="155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9" name="图片 8" descr="E:\设计\PPT\图片1.png图片1"/>
              <p:cNvPicPr>
                <a:picLocks noChangeAspect="1"/>
              </p:cNvPicPr>
              <p:nvPr/>
            </p:nvPicPr>
            <p:blipFill>
              <a:blip r:embed="rId1"/>
              <a:srcRect/>
              <a:stretch>
                <a:fillRect/>
              </a:stretch>
            </p:blipFill>
            <p:spPr>
              <a:xfrm flipH="1">
                <a:off x="4403" y="1180"/>
                <a:ext cx="20117" cy="6519"/>
              </a:xfrm>
              <a:prstGeom prst="rect">
                <a:avLst/>
              </a:prstGeom>
              <a:effectLst>
                <a:outerShdw blurRad="1066800" sx="102000" sy="102000" algn="ctr" rotWithShape="0">
                  <a:prstClr val="black">
                    <a:alpha val="19000"/>
                  </a:prstClr>
                </a:outerShdw>
              </a:effectLst>
            </p:spPr>
          </p:pic>
        </p:grpSp>
        <p:sp>
          <p:nvSpPr>
            <p:cNvPr id="3" name="文本框 2"/>
            <p:cNvSpPr txBox="1"/>
            <p:nvPr/>
          </p:nvSpPr>
          <p:spPr>
            <a:xfrm>
              <a:off x="8799" y="2860"/>
              <a:ext cx="4579" cy="814"/>
            </a:xfrm>
            <a:prstGeom prst="rect">
              <a:avLst/>
            </a:prstGeom>
            <a:noFill/>
          </p:spPr>
          <p:txBody>
            <a:bodyPr wrap="square" rtlCol="0" anchor="t">
              <a:spAutoFit/>
            </a:bodyPr>
            <a:lstStyle/>
            <a:p>
              <a:pPr algn="ctr"/>
              <a:r>
                <a:rPr lang="zh-CN" altLang="en-US" sz="2000" b="1" dirty="0">
                  <a:solidFill>
                    <a:srgbClr val="333333"/>
                  </a:solidFill>
                  <a:cs typeface="+mn-ea"/>
                  <a:sym typeface="+mn-lt"/>
                </a:rPr>
                <a:t>对下单用户的分析</a:t>
              </a:r>
              <a:endParaRPr lang="zh-CN" altLang="zh-CN" sz="2000" b="1" dirty="0">
                <a:solidFill>
                  <a:srgbClr val="333333"/>
                </a:solidFill>
                <a:cs typeface="+mn-ea"/>
                <a:sym typeface="+mn-lt"/>
              </a:endParaRPr>
            </a:p>
          </p:txBody>
        </p:sp>
      </p:grpSp>
      <p:grpSp>
        <p:nvGrpSpPr>
          <p:cNvPr id="9245" name="组合 32"/>
          <p:cNvGrpSpPr/>
          <p:nvPr/>
        </p:nvGrpSpPr>
        <p:grpSpPr bwMode="auto">
          <a:xfrm>
            <a:off x="424474" y="1239021"/>
            <a:ext cx="10666532" cy="5206747"/>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cs typeface="+mn-ea"/>
                <a:sym typeface="+mn-lt"/>
              </a:endParaRPr>
            </a:p>
          </p:txBody>
        </p:sp>
      </p:grpSp>
      <p:pic>
        <p:nvPicPr>
          <p:cNvPr id="7" name="图片 6"/>
          <p:cNvPicPr>
            <a:picLocks noChangeAspect="1"/>
          </p:cNvPicPr>
          <p:nvPr/>
        </p:nvPicPr>
        <p:blipFill>
          <a:blip r:embed="rId2"/>
          <a:stretch>
            <a:fillRect/>
          </a:stretch>
        </p:blipFill>
        <p:spPr>
          <a:xfrm>
            <a:off x="730495" y="2377918"/>
            <a:ext cx="2438740" cy="2905530"/>
          </a:xfrm>
          <a:prstGeom prst="rect">
            <a:avLst/>
          </a:prstGeom>
        </p:spPr>
      </p:pic>
      <p:sp>
        <p:nvSpPr>
          <p:cNvPr id="11" name="文本框 10"/>
          <p:cNvSpPr txBox="1"/>
          <p:nvPr/>
        </p:nvSpPr>
        <p:spPr>
          <a:xfrm>
            <a:off x="552772" y="1182865"/>
            <a:ext cx="3048997" cy="646331"/>
          </a:xfrm>
          <a:prstGeom prst="rect">
            <a:avLst/>
          </a:prstGeom>
          <a:noFill/>
        </p:spPr>
        <p:txBody>
          <a:bodyPr wrap="square">
            <a:spAutoFit/>
          </a:bodyPr>
          <a:lstStyle/>
          <a:p>
            <a:r>
              <a:rPr lang="zh-CN" altLang="en-US" dirty="0"/>
              <a:t>提取周表每时段客户提交订单表的数量</a:t>
            </a:r>
            <a:endParaRPr lang="zh-CN" altLang="en-US" dirty="0"/>
          </a:p>
        </p:txBody>
      </p:sp>
      <p:pic>
        <p:nvPicPr>
          <p:cNvPr id="16" name="图片 15"/>
          <p:cNvPicPr>
            <a:picLocks noChangeAspect="1"/>
          </p:cNvPicPr>
          <p:nvPr/>
        </p:nvPicPr>
        <p:blipFill>
          <a:blip r:embed="rId3"/>
          <a:stretch>
            <a:fillRect/>
          </a:stretch>
        </p:blipFill>
        <p:spPr>
          <a:xfrm>
            <a:off x="5375126" y="129095"/>
            <a:ext cx="4291916" cy="3109507"/>
          </a:xfrm>
          <a:prstGeom prst="rect">
            <a:avLst/>
          </a:prstGeom>
        </p:spPr>
      </p:pic>
      <p:sp>
        <p:nvSpPr>
          <p:cNvPr id="17" name="文本框 16"/>
          <p:cNvSpPr txBox="1"/>
          <p:nvPr/>
        </p:nvSpPr>
        <p:spPr>
          <a:xfrm>
            <a:off x="5303118" y="3212639"/>
            <a:ext cx="5591851" cy="2526461"/>
          </a:xfrm>
          <a:prstGeom prst="rect">
            <a:avLst/>
          </a:prstGeom>
          <a:noFill/>
        </p:spPr>
        <p:txBody>
          <a:bodyPr wrap="square">
            <a:spAutoFit/>
          </a:bodyPr>
          <a:lstStyle/>
          <a:p>
            <a:pPr marL="285750" indent="-285750">
              <a:lnSpc>
                <a:spcPct val="125000"/>
              </a:lnSpc>
              <a:buFont typeface="Wingdings" panose="05000000000000000000" pitchFamily="2" charset="2"/>
              <a:buChar char="u"/>
            </a:pPr>
            <a:r>
              <a:rPr lang="zh-CN" altLang="en-US" sz="1600" dirty="0"/>
              <a:t>由图可知，每天早上</a:t>
            </a:r>
            <a:r>
              <a:rPr lang="en-US" altLang="zh-CN" sz="1600" dirty="0"/>
              <a:t>9-10</a:t>
            </a:r>
            <a:r>
              <a:rPr lang="zh-CN" altLang="en-US" sz="1600" dirty="0"/>
              <a:t>这个时段为顾客下单的高峰期。因此，可以在该时段加大促销力度、推出限时折扣或其他激励措施，以吸引更多用户购买。</a:t>
            </a:r>
            <a:endParaRPr lang="en-US" altLang="zh-CN" sz="1600" dirty="0"/>
          </a:p>
          <a:p>
            <a:pPr marL="285750" indent="-285750">
              <a:lnSpc>
                <a:spcPct val="125000"/>
              </a:lnSpc>
              <a:buFont typeface="Wingdings" panose="05000000000000000000" pitchFamily="2" charset="2"/>
              <a:buChar char="u"/>
            </a:pPr>
            <a:r>
              <a:rPr lang="zh-CN" altLang="en-US" sz="1600" dirty="0"/>
              <a:t>下午</a:t>
            </a:r>
            <a:r>
              <a:rPr lang="en-US" altLang="zh-CN" sz="1600" dirty="0"/>
              <a:t>13</a:t>
            </a:r>
            <a:r>
              <a:rPr lang="zh-CN" altLang="en-US" sz="1600" dirty="0"/>
              <a:t>点到</a:t>
            </a:r>
            <a:r>
              <a:rPr lang="en-US" altLang="zh-CN" sz="1600" dirty="0"/>
              <a:t>15</a:t>
            </a:r>
            <a:r>
              <a:rPr lang="zh-CN" altLang="en-US" sz="1600" dirty="0"/>
              <a:t>点这个时段顾客下单数量下降较为明显，在该时间段可以考虑调整为其他营销活动，例如推送提醒、个性化推荐等。</a:t>
            </a:r>
            <a:endParaRPr lang="en-US" altLang="zh-CN" sz="1600" dirty="0"/>
          </a:p>
          <a:p>
            <a:pPr marL="285750" indent="-285750">
              <a:lnSpc>
                <a:spcPct val="125000"/>
              </a:lnSpc>
              <a:buFont typeface="Wingdings" panose="05000000000000000000" pitchFamily="2" charset="2"/>
              <a:buChar char="u"/>
            </a:pPr>
            <a:r>
              <a:rPr lang="zh-CN" altLang="en-US" sz="1600" dirty="0"/>
              <a:t>晚上时段下单数较少，可以通过定向广告或定制化的营销活动来吸引晚上更倾向于购物的消费者群体。</a:t>
            </a:r>
            <a:endParaRPr lang="zh-CN" altLang="en-US" sz="1600" dirty="0"/>
          </a:p>
        </p:txBody>
      </p:sp>
    </p:spTree>
  </p:cSld>
  <p:clrMapOvr>
    <a:masterClrMapping/>
  </p:clrMapOvr>
  <p:transition spd="slow" advClick="0" advTm="5000">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ULTRA_SCORM_COURSE_ID" val="E0BE21FC-30D8-4DF4-B751-5150EC90886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20000 (8)"/>
  <p:tag name="COMMONDATA" val="eyJoZGlkIjoiY2ViZTYxM2QzZmE5MWYyMGE5NTY4OTc4OTRhNGI1NWU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klh30a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4119</Words>
  <Application>WPS 演示</Application>
  <PresentationFormat>自定义</PresentationFormat>
  <Paragraphs>241</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22</vt:i4>
      </vt:variant>
    </vt:vector>
  </HeadingPairs>
  <TitlesOfParts>
    <vt:vector size="34" baseType="lpstr">
      <vt:lpstr>Arial</vt:lpstr>
      <vt:lpstr>宋体</vt:lpstr>
      <vt:lpstr>Wingdings</vt:lpstr>
      <vt:lpstr>Calibri</vt:lpstr>
      <vt:lpstr>EngraversGothic BT</vt:lpstr>
      <vt:lpstr>NumberOnly</vt:lpstr>
      <vt:lpstr>-apple-system</vt:lpstr>
      <vt:lpstr>Segoe Print</vt:lpstr>
      <vt:lpstr>微软雅黑</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yangqingqing</cp:lastModifiedBy>
  <cp:revision>391</cp:revision>
  <dcterms:created xsi:type="dcterms:W3CDTF">2016-11-16T05:49:00Z</dcterms:created>
  <dcterms:modified xsi:type="dcterms:W3CDTF">2023-08-11T15:20:26Z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6736194</vt:lpwstr>
  </property>
  <property fmtid="{D5CDD505-2E9C-101B-9397-08002B2CF9AE}" pid="3" name="NXPowerLiteSettings">
    <vt:lpwstr>C880073804F000</vt:lpwstr>
  </property>
  <property fmtid="{D5CDD505-2E9C-101B-9397-08002B2CF9AE}" pid="4" name="NXPowerLiteVersion">
    <vt:lpwstr>D8.0.2</vt:lpwstr>
  </property>
  <property fmtid="{D5CDD505-2E9C-101B-9397-08002B2CF9AE}" pid="5" name="KSOProductBuildVer">
    <vt:lpwstr>2052-12.1.0.15120</vt:lpwstr>
  </property>
  <property fmtid="{D5CDD505-2E9C-101B-9397-08002B2CF9AE}" pid="6" name="ICV">
    <vt:lpwstr>473B1C8C7B1F462A8A540FFC24828380_12</vt:lpwstr>
  </property>
</Properties>
</file>