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261" r:id="rId5"/>
    <p:sldId id="262" r:id="rId6"/>
    <p:sldId id="279" r:id="rId7"/>
    <p:sldId id="312" r:id="rId8"/>
    <p:sldId id="266" r:id="rId9"/>
    <p:sldId id="313" r:id="rId10"/>
    <p:sldId id="282" r:id="rId11"/>
    <p:sldId id="321" r:id="rId12"/>
    <p:sldId id="272" r:id="rId13"/>
    <p:sldId id="265" r:id="rId14"/>
    <p:sldId id="271" r:id="rId15"/>
    <p:sldId id="314" r:id="rId16"/>
    <p:sldId id="274" r:id="rId17"/>
    <p:sldId id="315" r:id="rId18"/>
    <p:sldId id="316" r:id="rId19"/>
    <p:sldId id="317" r:id="rId20"/>
    <p:sldId id="318" r:id="rId21"/>
    <p:sldId id="319" r:id="rId22"/>
    <p:sldId id="267" r:id="rId23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tags" Target="../tags/tag15.xml"/><Relationship Id="rId3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tags" Target="../tags/tag20.xml"/><Relationship Id="rId3" Type="http://schemas.openxmlformats.org/officeDocument/2006/relationships/image" Target="../media/image16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22.xml"/><Relationship Id="rId2" Type="http://schemas.openxmlformats.org/officeDocument/2006/relationships/image" Target="../media/image18.png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26.xml"/><Relationship Id="rId2" Type="http://schemas.openxmlformats.org/officeDocument/2006/relationships/image" Target="../media/image20.png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6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抖音电商数据分析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工作汇报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  <p:bldLst>
      <p:bldP spid="29" grpId="0" animBg="1"/>
      <p:bldP spid="18" grpId="0" animBg="1"/>
      <p:bldP spid="22" grpId="0" animBg="1"/>
      <p:bldP spid="20" grpId="0" animBg="1"/>
      <p:bldP spid="24" grpId="0"/>
      <p:bldP spid="30" grpId="0" animBg="1"/>
      <p:bldP spid="32" grpId="0" animBg="1"/>
      <p:bldP spid="33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数据预处理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88585" y="2295525"/>
            <a:ext cx="6553200" cy="202882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43610" y="1824990"/>
            <a:ext cx="3255645" cy="76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4.</a:t>
            </a:r>
            <a:r>
              <a:rPr lang="zh-CN" altLang="en-US" sz="3200"/>
              <a:t>数据处理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943610" y="2749550"/>
            <a:ext cx="3843655" cy="2545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4.1 </a:t>
            </a:r>
            <a:r>
              <a:rPr lang="zh-CN" altLang="zh-CN"/>
              <a:t>去除</a:t>
            </a:r>
            <a:r>
              <a:rPr lang="en-US" altLang="zh-CN"/>
              <a:t>‘</a:t>
            </a:r>
            <a:r>
              <a:rPr lang="zh-CN" altLang="en-US"/>
              <a:t>支付完成时间</a:t>
            </a:r>
            <a:r>
              <a:rPr lang="en-US" altLang="zh-CN"/>
              <a:t>’</a:t>
            </a:r>
            <a:r>
              <a:rPr lang="zh-CN" altLang="en-US"/>
              <a:t>中多余的字符，并转换为时间格式。</a:t>
            </a:r>
            <a:endParaRPr lang="zh-CN" altLang="en-US"/>
          </a:p>
          <a:p>
            <a:r>
              <a:rPr lang="en-US" altLang="zh-CN"/>
              <a:t>4.2  </a:t>
            </a:r>
            <a:r>
              <a:rPr lang="zh-CN" altLang="en-US"/>
              <a:t>新建</a:t>
            </a:r>
            <a:r>
              <a:rPr lang="en-US" altLang="zh-CN"/>
              <a:t>‘</a:t>
            </a:r>
            <a:r>
              <a:rPr lang="zh-CN" altLang="en-US"/>
              <a:t>小时数</a:t>
            </a:r>
            <a:r>
              <a:rPr lang="en-US" altLang="zh-CN"/>
              <a:t>’</a:t>
            </a:r>
            <a:r>
              <a:rPr lang="zh-CN" altLang="en-US"/>
              <a:t>列，将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支付完成时间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中的小时数提取到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小时数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列中。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省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列中只有一条数据为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广东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，所以将其规范化为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广东省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4.4 </a:t>
            </a:r>
            <a:r>
              <a:rPr lang="zh-CN" altLang="en-US">
                <a:sym typeface="+mn-ea"/>
              </a:rPr>
              <a:t>去除未付款订单和取消订单。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  <a:sym typeface="+mn-ea"/>
              </a:rPr>
              <a:t>数据分析</a:t>
            </a:r>
            <a:endParaRPr lang="zh-CN" altLang="en-US" sz="4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数据分析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3610" y="3087370"/>
            <a:ext cx="7426960" cy="102171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43610" y="1518285"/>
            <a:ext cx="6408420" cy="76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1.</a:t>
            </a:r>
            <a:r>
              <a:rPr lang="zh-CN" altLang="en-US" sz="3200"/>
              <a:t>统计每个地区的销量和金额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16315" y="1598295"/>
            <a:ext cx="2995930" cy="43897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94130" y="2287905"/>
            <a:ext cx="5482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通过</a:t>
            </a:r>
            <a:r>
              <a:rPr lang="en-US" altLang="zh-CN"/>
              <a:t>groupby</a:t>
            </a:r>
            <a:r>
              <a:rPr lang="zh-CN" altLang="en-US">
                <a:sym typeface="+mn-ea"/>
              </a:rPr>
              <a:t>按</a:t>
            </a:r>
            <a:r>
              <a:rPr lang="zh-CN" altLang="en-US"/>
              <a:t>省份分组，再使用</a:t>
            </a:r>
            <a:r>
              <a:rPr lang="en-US" altLang="zh-CN"/>
              <a:t>count</a:t>
            </a:r>
            <a:r>
              <a:rPr lang="zh-CN" altLang="en-US"/>
              <a:t>和</a:t>
            </a:r>
            <a:r>
              <a:rPr lang="en-US" altLang="zh-CN"/>
              <a:t>sum</a:t>
            </a:r>
            <a:r>
              <a:rPr lang="zh-CN" altLang="en-US"/>
              <a:t>分别统计数量和金额。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数据分析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3610" y="1264920"/>
            <a:ext cx="6560185" cy="5044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2905" y="1264285"/>
            <a:ext cx="3623310" cy="4755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从上图中可以发现，</a:t>
            </a:r>
            <a:r>
              <a:rPr lang="zh-CN" altLang="en-US" sz="2000">
                <a:sym typeface="+mn-ea"/>
              </a:rPr>
              <a:t>销量和金额成正比；</a:t>
            </a:r>
            <a:r>
              <a:rPr lang="zh-CN" altLang="en-US" sz="2000"/>
              <a:t>广东、江苏、浙江的订单量和金额最高的地区，说明这三个地区可能是核心销售区域。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由此可以制定相应策略，比如：</a:t>
            </a:r>
            <a:endParaRPr lang="zh-CN" altLang="en-US" sz="2000"/>
          </a:p>
          <a:p>
            <a:pPr indent="457200"/>
            <a:r>
              <a:rPr lang="zh-CN" altLang="en-US" sz="2000"/>
              <a:t>在</a:t>
            </a:r>
            <a:r>
              <a:rPr lang="zh-CN" altLang="en-US" sz="2000">
                <a:sym typeface="+mn-ea"/>
              </a:rPr>
              <a:t>广东、江苏、浙江这些</a:t>
            </a:r>
            <a:r>
              <a:rPr lang="zh-CN" altLang="en-US" sz="2000"/>
              <a:t>地区，可以加大市场推广力度，</a:t>
            </a:r>
            <a:endParaRPr lang="zh-CN" altLang="en-US" sz="2000"/>
          </a:p>
          <a:p>
            <a:r>
              <a:rPr lang="zh-CN" altLang="en-US" sz="2000"/>
              <a:t>提高品牌知名度和曝光度，进一步增加市场份额。</a:t>
            </a:r>
            <a:endParaRPr lang="zh-CN" altLang="en-US" sz="2000"/>
          </a:p>
          <a:p>
            <a:pPr indent="457200"/>
            <a:r>
              <a:rPr lang="zh-CN" altLang="en-US" sz="2000"/>
              <a:t>针对</a:t>
            </a:r>
            <a:r>
              <a:rPr lang="zh-CN" altLang="en-US" sz="2000">
                <a:sym typeface="+mn-ea"/>
              </a:rPr>
              <a:t>广东、江苏、浙江地区</a:t>
            </a:r>
            <a:r>
              <a:rPr lang="zh-CN" altLang="en-US" sz="2000"/>
              <a:t>，可以考虑建设仓库优化库存管理，确保订单的及时处理、快速发货，提高客户满意度。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数据分析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943610" y="1435735"/>
            <a:ext cx="6408420" cy="76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2.</a:t>
            </a:r>
            <a:r>
              <a:rPr lang="zh-CN" altLang="en-US" sz="3200"/>
              <a:t>统计每个时间段的销量和金额</a:t>
            </a:r>
            <a:endParaRPr lang="zh-CN" altLang="en-US" sz="32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3610" y="3455670"/>
            <a:ext cx="7698105" cy="17386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45550" y="1435735"/>
            <a:ext cx="2628900" cy="481012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445895" y="2262505"/>
            <a:ext cx="5482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通过</a:t>
            </a:r>
            <a:r>
              <a:rPr lang="en-US" altLang="zh-CN"/>
              <a:t>groupby</a:t>
            </a:r>
            <a:r>
              <a:rPr lang="zh-CN" altLang="en-US">
                <a:sym typeface="+mn-ea"/>
              </a:rPr>
              <a:t>按</a:t>
            </a:r>
            <a:r>
              <a:rPr lang="zh-CN" altLang="en-US"/>
              <a:t>小时</a:t>
            </a:r>
            <a:r>
              <a:rPr lang="zh-CN" altLang="en-US"/>
              <a:t>分组，再使用</a:t>
            </a:r>
            <a:r>
              <a:rPr lang="en-US" altLang="zh-CN"/>
              <a:t>count</a:t>
            </a:r>
            <a:r>
              <a:rPr lang="zh-CN" altLang="en-US"/>
              <a:t>和</a:t>
            </a:r>
            <a:r>
              <a:rPr lang="en-US" altLang="zh-CN"/>
              <a:t>sum</a:t>
            </a:r>
            <a:r>
              <a:rPr lang="zh-CN" altLang="en-US"/>
              <a:t>分别统计数量和金额。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数据分析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5895" y="942340"/>
            <a:ext cx="9068435" cy="335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005" y="4300855"/>
            <a:ext cx="11480165" cy="2557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000"/>
              <a:t>从上图中可以发现，每天中午11-12点</a:t>
            </a:r>
            <a:r>
              <a:rPr lang="zh-CN" altLang="en-US" sz="2000">
                <a:sym typeface="+mn-ea"/>
              </a:rPr>
              <a:t>，晚上19-20点</a:t>
            </a:r>
            <a:r>
              <a:rPr lang="zh-CN" altLang="en-US" sz="2000"/>
              <a:t>处于订单量和交易金额的高峰阶段；这表示在这些时间段内，用户下单的数量较多，可能与用户的生活习惯、工作时间以及用餐时间等有关。</a:t>
            </a:r>
            <a:endParaRPr lang="zh-CN" altLang="en-US" sz="2000"/>
          </a:p>
          <a:p>
            <a:pPr indent="457200"/>
            <a:r>
              <a:rPr lang="zh-CN" altLang="en-US" sz="2000"/>
              <a:t>由此可以根据买家的购买趋势制定相应的活动，促进买家消费。比如，针对订单量高峰时段，可以推出限时秒杀活动、拼团活动等，以最大程度地吸引用户在这些时间段内下单。</a:t>
            </a:r>
            <a:endParaRPr lang="zh-CN" altLang="en-US" sz="2000"/>
          </a:p>
          <a:p>
            <a:pPr indent="457200"/>
            <a:r>
              <a:rPr lang="zh-CN" altLang="en-US" sz="2000"/>
              <a:t>增强客服支持： 在订单量高峰时段，用户可能有更多的咨询和问题，因此可以增强客服团队的支持，提供更好的用户体验。</a:t>
            </a:r>
            <a:endParaRPr lang="zh-CN" altLang="en-US" sz="2000"/>
          </a:p>
          <a:p>
            <a:pPr indent="457200"/>
            <a:r>
              <a:rPr lang="zh-CN" altLang="en-US" sz="2000"/>
              <a:t>定时推送： 针对订单量高峰时段，可以定时推送营销活动、促销信息等，吸引用户在这些时间段内进行购买。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数据分析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943610" y="1435735"/>
            <a:ext cx="6408420" cy="76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3.</a:t>
            </a:r>
            <a:r>
              <a:rPr lang="zh-CN" altLang="en-US" sz="3200"/>
              <a:t>统计每个商品的销售金额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3610" y="2205355"/>
            <a:ext cx="6693535" cy="2301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26200" y="3979545"/>
            <a:ext cx="5646420" cy="249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65745" y="22053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groupby</a:t>
            </a:r>
            <a:r>
              <a:rPr lang="zh-CN" altLang="en-US">
                <a:sym typeface="+mn-ea"/>
              </a:rPr>
              <a:t>按</a:t>
            </a:r>
            <a:r>
              <a:rPr lang="zh-CN" altLang="en-US">
                <a:sym typeface="+mn-ea"/>
              </a:rPr>
              <a:t>商品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分组，再使用</a:t>
            </a:r>
            <a:r>
              <a:rPr lang="en-US" altLang="zh-CN">
                <a:sym typeface="+mn-ea"/>
              </a:rPr>
              <a:t>sum</a:t>
            </a:r>
            <a:r>
              <a:rPr lang="zh-CN" altLang="en-US">
                <a:sym typeface="+mn-ea"/>
              </a:rPr>
              <a:t>计算商品的销售金额。顺便计算帕累托分析所需的数据。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数据分析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48730" y="1130300"/>
            <a:ext cx="5661660" cy="2900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9270" y="1130300"/>
            <a:ext cx="5646420" cy="2498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95" y="4188460"/>
            <a:ext cx="1161923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由图可以看出，不同商品的销售额及其占比，根据商品销售情况进行分类。</a:t>
            </a:r>
            <a:endParaRPr lang="zh-CN" altLang="en-US" sz="2000"/>
          </a:p>
          <a:p>
            <a:r>
              <a:rPr lang="zh-CN" altLang="en-US" sz="2000"/>
              <a:t>A类：3595154472139107812、3573991726941080892、3513300378596824808 </a:t>
            </a:r>
            <a:r>
              <a:rPr lang="en-US" altLang="zh-CN" sz="2000"/>
              <a:t>      </a:t>
            </a:r>
            <a:r>
              <a:rPr lang="zh-CN" altLang="en-US" sz="2000"/>
              <a:t>B类：其他商品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对A类商品，可以将更多的资源投入到这些商品的生产、宣传、推广和销售中， 以进一步提升其市场份额和盈利能力；确保库存充足、及时发货，避免缺货状况。</a:t>
            </a:r>
            <a:r>
              <a:rPr lang="zh-CN" altLang="en-US" sz="2000">
                <a:sym typeface="+mn-ea"/>
              </a:rPr>
              <a:t>调查用户满意度和使用情况，根据用户需求推出改进型号，优化商品组合等等，确保用户使用体验。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/>
              <a:t>对B类商品，可以探索其市场潜力，通过适当的宣传、营销策略，提高其销售量，扩大市场份额。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数据分析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943610" y="1435735"/>
            <a:ext cx="7454900" cy="76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4.</a:t>
            </a:r>
            <a:r>
              <a:rPr lang="zh-CN" altLang="en-US" sz="3200"/>
              <a:t>统计每个商品退款的数量和退款率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701675" y="2795905"/>
            <a:ext cx="3458845" cy="2795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>
                <a:sym typeface="+mn-ea"/>
              </a:rPr>
              <a:t>通过</a:t>
            </a:r>
            <a:r>
              <a:rPr lang="en-US" altLang="zh-CN" sz="2400">
                <a:sym typeface="+mn-ea"/>
              </a:rPr>
              <a:t>groupby</a:t>
            </a:r>
            <a:r>
              <a:rPr lang="zh-CN" altLang="en-US" sz="2400">
                <a:sym typeface="+mn-ea"/>
              </a:rPr>
              <a:t>按商品</a:t>
            </a:r>
            <a:r>
              <a:rPr lang="en-US" altLang="zh-CN" sz="2400">
                <a:sym typeface="+mn-ea"/>
              </a:rPr>
              <a:t>ID</a:t>
            </a:r>
            <a:r>
              <a:rPr lang="zh-CN" altLang="en-US" sz="2400">
                <a:sym typeface="+mn-ea"/>
              </a:rPr>
              <a:t>分组，再使用</a:t>
            </a:r>
            <a:r>
              <a:rPr lang="en-US" altLang="zh-CN" sz="2400">
                <a:sym typeface="+mn-ea"/>
              </a:rPr>
              <a:t>count</a:t>
            </a:r>
            <a:r>
              <a:rPr lang="zh-CN" altLang="en-US" sz="2400">
                <a:sym typeface="+mn-ea"/>
              </a:rPr>
              <a:t>商品的销售数量，再筛选出退款的商品，以同样的方式计算出退回数量。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/>
              <a:t>最后通过</a:t>
            </a:r>
            <a:r>
              <a:rPr lang="en-US" altLang="zh-CN" sz="2400"/>
              <a:t>merge</a:t>
            </a:r>
            <a:r>
              <a:rPr lang="zh-CN" altLang="en-US" sz="2400"/>
              <a:t>拼接在一起，计算出退货率。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92320" y="2205355"/>
            <a:ext cx="6745605" cy="4291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数据分析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95" y="1039495"/>
            <a:ext cx="6478905" cy="3231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5140" y="633730"/>
            <a:ext cx="5161280" cy="40430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4010" y="4780915"/>
            <a:ext cx="109861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从上图中可以看到销量</a:t>
            </a:r>
            <a:r>
              <a:rPr lang="en-US" altLang="zh-CN" sz="2400"/>
              <a:t>Top10</a:t>
            </a:r>
            <a:r>
              <a:rPr lang="zh-CN" altLang="en-US" sz="2400"/>
              <a:t>的商品的购买数、退款数和退款数占购买数的比率；</a:t>
            </a:r>
            <a:endParaRPr lang="zh-CN" altLang="en-US" sz="2400"/>
          </a:p>
          <a:p>
            <a:r>
              <a:rPr lang="zh-CN" altLang="en-US" sz="2400"/>
              <a:t>策略：</a:t>
            </a:r>
            <a:endParaRPr lang="zh-CN" altLang="en-US" sz="2400"/>
          </a:p>
          <a:p>
            <a:pPr indent="457200"/>
            <a:r>
              <a:rPr lang="zh-CN" altLang="en-US" sz="2400"/>
              <a:t>退款率高商品可能存在质量问题，需要对这些商品的质量进行检查和改进。</a:t>
            </a:r>
            <a:endParaRPr lang="zh-CN" altLang="en-US" sz="2400"/>
          </a:p>
          <a:p>
            <a:pPr indent="457200"/>
            <a:r>
              <a:rPr lang="zh-CN" altLang="en-US" sz="2400"/>
              <a:t>加强售后服务，针对订单数量多且高退款率的商品可能需要加强售后服务客户支持，帮助用户解决问题，降低退款率。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 rot="2700000">
            <a:off x="1128820" y="4853582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700000">
            <a:off x="10207380" y="5620147"/>
            <a:ext cx="1667713" cy="1023269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2700000">
            <a:off x="9939442" y="5773048"/>
            <a:ext cx="1228628" cy="956548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-2361044" y="850732"/>
            <a:ext cx="5075769" cy="5123083"/>
          </a:xfrm>
          <a:custGeom>
            <a:avLst/>
            <a:gdLst>
              <a:gd name="connsiteX0" fmla="*/ 0 w 5075769"/>
              <a:gd name="connsiteY0" fmla="*/ 273745 h 5123083"/>
              <a:gd name="connsiteX1" fmla="*/ 273742 w 5075769"/>
              <a:gd name="connsiteY1" fmla="*/ 2 h 5123083"/>
              <a:gd name="connsiteX2" fmla="*/ 4409891 w 5075769"/>
              <a:gd name="connsiteY2" fmla="*/ 0 h 5123083"/>
              <a:gd name="connsiteX3" fmla="*/ 5075769 w 5075769"/>
              <a:gd name="connsiteY3" fmla="*/ 665877 h 5123083"/>
              <a:gd name="connsiteX4" fmla="*/ 5075768 w 5075769"/>
              <a:gd name="connsiteY4" fmla="*/ 4896651 h 5123083"/>
              <a:gd name="connsiteX5" fmla="*/ 4849337 w 5075769"/>
              <a:gd name="connsiteY5" fmla="*/ 5123083 h 512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5769" h="5123083">
                <a:moveTo>
                  <a:pt x="0" y="273745"/>
                </a:moveTo>
                <a:lnTo>
                  <a:pt x="273742" y="2"/>
                </a:lnTo>
                <a:lnTo>
                  <a:pt x="4409891" y="0"/>
                </a:lnTo>
                <a:cubicBezTo>
                  <a:pt x="4777644" y="1"/>
                  <a:pt x="5075768" y="298124"/>
                  <a:pt x="5075769" y="665877"/>
                </a:cubicBezTo>
                <a:lnTo>
                  <a:pt x="5075768" y="4896651"/>
                </a:lnTo>
                <a:lnTo>
                  <a:pt x="4849337" y="5123083"/>
                </a:lnTo>
                <a:close/>
              </a:path>
            </a:pathLst>
          </a:cu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2700000">
            <a:off x="-2123438" y="1891897"/>
            <a:ext cx="4407208" cy="4180467"/>
          </a:xfrm>
          <a:custGeom>
            <a:avLst/>
            <a:gdLst>
              <a:gd name="connsiteX0" fmla="*/ 0 w 4407208"/>
              <a:gd name="connsiteY0" fmla="*/ 2 h 4180467"/>
              <a:gd name="connsiteX1" fmla="*/ 3741330 w 4407208"/>
              <a:gd name="connsiteY1" fmla="*/ 0 h 4180467"/>
              <a:gd name="connsiteX2" fmla="*/ 4407208 w 4407208"/>
              <a:gd name="connsiteY2" fmla="*/ 665877 h 4180467"/>
              <a:gd name="connsiteX3" fmla="*/ 4407207 w 4407208"/>
              <a:gd name="connsiteY3" fmla="*/ 3953725 h 4180467"/>
              <a:gd name="connsiteX4" fmla="*/ 4180465 w 4407208"/>
              <a:gd name="connsiteY4" fmla="*/ 4180467 h 41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208" h="4180467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8100000">
            <a:off x="557094" y="-1876742"/>
            <a:ext cx="4285281" cy="3973762"/>
          </a:xfrm>
          <a:custGeom>
            <a:avLst/>
            <a:gdLst>
              <a:gd name="connsiteX0" fmla="*/ 3973761 w 4285281"/>
              <a:gd name="connsiteY0" fmla="*/ 3973762 h 3973762"/>
              <a:gd name="connsiteX1" fmla="*/ 0 w 4285281"/>
              <a:gd name="connsiteY1" fmla="*/ 1 h 3973762"/>
              <a:gd name="connsiteX2" fmla="*/ 3733660 w 4285281"/>
              <a:gd name="connsiteY2" fmla="*/ 0 h 3973762"/>
              <a:gd name="connsiteX3" fmla="*/ 4285281 w 4285281"/>
              <a:gd name="connsiteY3" fmla="*/ 551621 h 3973762"/>
              <a:gd name="connsiteX4" fmla="*/ 4285281 w 4285281"/>
              <a:gd name="connsiteY4" fmla="*/ 3662241 h 397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81" h="3973762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63149" y="1688698"/>
            <a:ext cx="1574266" cy="639854"/>
            <a:chOff x="5651363" y="1604422"/>
            <a:chExt cx="1574266" cy="639854"/>
          </a:xfrm>
        </p:grpSpPr>
        <p:sp>
          <p:nvSpPr>
            <p:cNvPr id="65" name="任意多边形 64"/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433149" y="1615090"/>
              <a:ext cx="792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前言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77209" y="169362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263150" y="2711242"/>
            <a:ext cx="2488665" cy="639854"/>
            <a:chOff x="5651364" y="2580744"/>
            <a:chExt cx="2488665" cy="639854"/>
          </a:xfrm>
        </p:grpSpPr>
        <p:sp>
          <p:nvSpPr>
            <p:cNvPr id="66" name="任意多边形 65"/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977209" y="2591411"/>
              <a:ext cx="2162820" cy="540201"/>
              <a:chOff x="5977209" y="2591411"/>
              <a:chExt cx="2162820" cy="54020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433149" y="2591411"/>
                <a:ext cx="1706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数据预处理</a:t>
                </a:r>
                <a:endPara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77209" y="2669947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400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400" b="1" i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263150" y="3733785"/>
            <a:ext cx="2183865" cy="639854"/>
            <a:chOff x="5651364" y="3557063"/>
            <a:chExt cx="2183865" cy="639854"/>
          </a:xfrm>
        </p:grpSpPr>
        <p:sp>
          <p:nvSpPr>
            <p:cNvPr id="67" name="任意多边形 66"/>
            <p:cNvSpPr/>
            <p:nvPr/>
          </p:nvSpPr>
          <p:spPr>
            <a:xfrm rot="2700000">
              <a:off x="5652639" y="3555787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433149" y="3567732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数据分析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77209" y="364626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860090" y="568529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任意多边形 75"/>
          <p:cNvSpPr/>
          <p:nvPr/>
        </p:nvSpPr>
        <p:spPr>
          <a:xfrm rot="2700000">
            <a:off x="3427329" y="2269748"/>
            <a:ext cx="593302" cy="596266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  <p:bldLst>
      <p:bldP spid="75" grpId="0" animBg="1"/>
      <p:bldP spid="41" grpId="0" animBg="1"/>
      <p:bldP spid="42" grpId="0" animBg="1"/>
      <p:bldP spid="33" grpId="0" animBg="1"/>
      <p:bldP spid="38" grpId="0" animBg="1"/>
      <p:bldP spid="31" grpId="0" animBg="1"/>
      <p:bldP spid="69" grpId="0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感谢您的观看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  <p:bldLst>
      <p:bldP spid="29" grpId="0" animBg="1"/>
      <p:bldP spid="18" grpId="0" animBg="1"/>
      <p:bldP spid="22" grpId="0" animBg="1"/>
      <p:bldP spid="20" grpId="0" animBg="1"/>
      <p:bldP spid="24" grpId="0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  <a:sym typeface="+mn-ea"/>
              </a:rPr>
              <a:t>前言</a:t>
            </a:r>
            <a:endParaRPr lang="zh-CN" altLang="en-US" sz="4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前言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91945" y="1574800"/>
            <a:ext cx="9045575" cy="3709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3200"/>
          </a:p>
          <a:p>
            <a:r>
              <a:rPr lang="zh-CN" altLang="en-US" sz="3200"/>
              <a:t>      通过3个不同时间段的底表，7天内，上半月，上个月的订单不同维度数据，结合底表内容，给出你认为的重要结论，或者风险提示，或者可优化方向，为公司提供更明确的指引方向，也为自己的工作内容提供落地指引。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前言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71035" y="1039495"/>
            <a:ext cx="2220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数据介绍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3610" y="2314575"/>
            <a:ext cx="3782695" cy="1418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0265" y="2314575"/>
            <a:ext cx="4064000" cy="3747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数据包含以下字段</a:t>
            </a:r>
            <a:r>
              <a:rPr lang="en-US" altLang="zh-CN" sz="2000"/>
              <a:t>:</a:t>
            </a:r>
            <a:endParaRPr lang="zh-CN" altLang="en-US" sz="2000"/>
          </a:p>
          <a:p>
            <a:r>
              <a:rPr lang="zh-CN" altLang="en-US" sz="2000"/>
              <a:t>主订单编号</a:t>
            </a:r>
            <a:endParaRPr lang="zh-CN" altLang="en-US" sz="2000"/>
          </a:p>
          <a:p>
            <a:r>
              <a:rPr lang="zh-CN" altLang="en-US" sz="2000"/>
              <a:t>商品</a:t>
            </a:r>
            <a:r>
              <a:rPr lang="en-US" altLang="zh-CN" sz="2000"/>
              <a:t>ID</a:t>
            </a:r>
            <a:r>
              <a:rPr lang="zh-CN" altLang="en-US" sz="2000"/>
              <a:t>  </a:t>
            </a:r>
            <a:endParaRPr lang="zh-CN" altLang="en-US" sz="2000"/>
          </a:p>
          <a:p>
            <a:r>
              <a:rPr lang="zh-CN" altLang="en-US" sz="2000"/>
              <a:t>金额</a:t>
            </a:r>
            <a:endParaRPr lang="zh-CN" altLang="en-US" sz="2000"/>
          </a:p>
          <a:p>
            <a:r>
              <a:rPr lang="zh-CN" altLang="en-US" sz="2000"/>
              <a:t>支付方式</a:t>
            </a:r>
            <a:endParaRPr lang="zh-CN" altLang="en-US" sz="2000"/>
          </a:p>
          <a:p>
            <a:r>
              <a:rPr lang="zh-CN" altLang="en-US" sz="2000"/>
              <a:t>地址</a:t>
            </a:r>
            <a:endParaRPr lang="zh-CN" altLang="en-US" sz="2000"/>
          </a:p>
          <a:p>
            <a:r>
              <a:rPr lang="zh-CN" altLang="en-US" sz="2000"/>
              <a:t>时间</a:t>
            </a:r>
            <a:endParaRPr lang="zh-CN" altLang="en-US" sz="2000"/>
          </a:p>
          <a:p>
            <a:r>
              <a:rPr lang="zh-CN" altLang="en-US" sz="2000"/>
              <a:t>订单状态</a:t>
            </a:r>
            <a:endParaRPr lang="zh-CN" altLang="en-US" sz="2000"/>
          </a:p>
          <a:p>
            <a:r>
              <a:rPr lang="zh-CN" altLang="en-US" sz="2000"/>
              <a:t>App渠道</a:t>
            </a:r>
            <a:endParaRPr lang="zh-CN" altLang="en-US" sz="2000"/>
          </a:p>
          <a:p>
            <a:r>
              <a:rPr lang="zh-CN" altLang="en-US" sz="2000"/>
              <a:t>流量来源</a:t>
            </a:r>
            <a:endParaRPr lang="zh-CN" altLang="en-US" sz="2000"/>
          </a:p>
          <a:p>
            <a:r>
              <a:rPr lang="zh-CN" altLang="en-US" sz="2000"/>
              <a:t>广告渠道</a:t>
            </a:r>
            <a:endParaRPr lang="zh-CN" altLang="en-US" sz="2000"/>
          </a:p>
          <a:p>
            <a:r>
              <a:rPr lang="en-US" altLang="zh-CN" sz="2000"/>
              <a:t>...</a:t>
            </a:r>
            <a:r>
              <a:rPr lang="zh-CN" altLang="en-US" sz="2000"/>
              <a:t>等等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  <a:sym typeface="+mn-ea"/>
              </a:rPr>
              <a:t>数据预处理</a:t>
            </a:r>
            <a:endParaRPr lang="zh-CN" altLang="en-US" sz="4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数据预处理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43610" y="1824990"/>
            <a:ext cx="3255645" cy="1417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1.</a:t>
            </a:r>
            <a:r>
              <a:rPr lang="zh-CN" altLang="zh-CN" sz="3200"/>
              <a:t>读入数据，并将表连接在一起</a:t>
            </a:r>
            <a:endParaRPr lang="zh-CN" altLang="zh-CN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41675" y="4027805"/>
            <a:ext cx="8342630" cy="161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数据预处理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080" y="2610485"/>
            <a:ext cx="10657205" cy="18173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43000" y="1645920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r>
              <a:rPr lang="zh-CN" altLang="en-US" sz="3200"/>
              <a:t>查看是否有重复数据</a:t>
            </a:r>
            <a:endParaRPr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1143000" y="493903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若有重复数据则删除</a:t>
            </a:r>
            <a:r>
              <a:rPr lang="en-US" altLang="zh-CN" sz="2400"/>
              <a:t>,</a:t>
            </a:r>
            <a:r>
              <a:rPr lang="zh-CN" altLang="zh-CN" sz="2400"/>
              <a:t>则使用</a:t>
            </a:r>
            <a:r>
              <a:rPr lang="en-US" altLang="zh-CN" sz="2400"/>
              <a:t>drop_duplicates()</a:t>
            </a:r>
            <a:r>
              <a:rPr lang="zh-CN" altLang="zh-CN" sz="2400"/>
              <a:t>删除</a:t>
            </a:r>
            <a:endParaRPr lang="zh-CN" altLang="zh-CN" sz="2400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2825" y="5068570"/>
            <a:ext cx="4599305" cy="843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-82343"/>
            <a:ext cx="5789999" cy="1257992"/>
            <a:chOff x="0" y="-82343"/>
            <a:chExt cx="5789999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591894" y="32335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sym typeface="+mn-ea"/>
                </a:rPr>
                <a:t>数据预处理</a:t>
              </a:r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43000" y="1386205"/>
            <a:ext cx="38347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3.</a:t>
            </a:r>
            <a:r>
              <a:rPr lang="zh-CN" altLang="en-US" sz="3200"/>
              <a:t>查看所需字段是否有空数据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000" y="3312795"/>
            <a:ext cx="4805045" cy="918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57645" y="1386205"/>
            <a:ext cx="4724400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ISPRING_PRESENTATION_TITLE" val="PowerPoint 演示文稿"/>
  <p:tag name="KSO_WPP_MARK_KEY" val="032ff49b-10e6-464f-9eb4-47a8c852b12d"/>
  <p:tag name="COMMONDATA" val="eyJoZGlkIjoiZjA1MzUzYTdkOTI4MTI2NWUyMGY3ODBmMzcwNWQzOW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包图主题2">
  <a:themeElements>
    <a:clrScheme name="自定义 2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F7B61D"/>
      </a:accent2>
      <a:accent3>
        <a:srgbClr val="333333"/>
      </a:accent3>
      <a:accent4>
        <a:srgbClr val="E92E25"/>
      </a:accent4>
      <a:accent5>
        <a:srgbClr val="F7B61D"/>
      </a:accent5>
      <a:accent6>
        <a:srgbClr val="333333"/>
      </a:accent6>
      <a:hlink>
        <a:srgbClr val="333333"/>
      </a:hlink>
      <a:folHlink>
        <a:srgbClr val="333333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1596</Words>
  <Application>WPS 演示</Application>
  <PresentationFormat>宽屏</PresentationFormat>
  <Paragraphs>134</Paragraphs>
  <Slides>20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Century Gothic</vt:lpstr>
      <vt:lpstr>Arial Unicode MS</vt:lpstr>
      <vt:lpstr>等线</vt:lpstr>
      <vt:lpstr>Meiryo</vt:lpstr>
      <vt:lpstr>Yu Gothic UI</vt:lpstr>
      <vt:lpstr>Arial Narrow</vt:lpstr>
      <vt:lpstr>Calibri</vt:lpstr>
      <vt:lpstr>Calibri Light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空间不和</cp:lastModifiedBy>
  <cp:revision>78</cp:revision>
  <dcterms:created xsi:type="dcterms:W3CDTF">2017-08-18T03:02:00Z</dcterms:created>
  <dcterms:modified xsi:type="dcterms:W3CDTF">2023-08-08T10:59:55Z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83AB226796774E68AA2D1FEFDA732F28_12</vt:lpwstr>
  </property>
</Properties>
</file>