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8" r:id="rId2"/>
    <p:sldId id="290" r:id="rId3"/>
    <p:sldId id="289" r:id="rId4"/>
    <p:sldId id="294" r:id="rId5"/>
    <p:sldId id="312" r:id="rId6"/>
    <p:sldId id="313" r:id="rId7"/>
    <p:sldId id="297" r:id="rId8"/>
    <p:sldId id="296" r:id="rId9"/>
    <p:sldId id="314" r:id="rId10"/>
    <p:sldId id="315" r:id="rId11"/>
    <p:sldId id="300" r:id="rId12"/>
    <p:sldId id="317" r:id="rId13"/>
    <p:sldId id="302" r:id="rId14"/>
    <p:sldId id="305" r:id="rId15"/>
    <p:sldId id="318" r:id="rId16"/>
    <p:sldId id="307" r:id="rId17"/>
    <p:sldId id="310" r:id="rId18"/>
    <p:sldId id="3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29">
          <p15:clr>
            <a:srgbClr val="A4A3A4"/>
          </p15:clr>
        </p15:guide>
        <p15:guide id="4" pos="7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CE0"/>
    <a:srgbClr val="4B49AC"/>
    <a:srgbClr val="CAB3DC"/>
    <a:srgbClr val="3933D0"/>
    <a:srgbClr val="C6C6C6"/>
    <a:srgbClr val="645644"/>
    <a:srgbClr val="927F66"/>
    <a:srgbClr val="E7E7E7"/>
    <a:srgbClr val="EBEBEB"/>
    <a:srgbClr val="E4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9" autoAdjust="0"/>
    <p:restoredTop sz="93973" autoAdjust="0"/>
  </p:normalViewPr>
  <p:slideViewPr>
    <p:cSldViewPr snapToGrid="0">
      <p:cViewPr varScale="1">
        <p:scale>
          <a:sx n="99" d="100"/>
          <a:sy n="99" d="100"/>
        </p:scale>
        <p:origin x="444" y="56"/>
      </p:cViewPr>
      <p:guideLst>
        <p:guide pos="3840"/>
        <p:guide orient="horz" pos="216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2A685-4D09-4901-8A0C-1728EC8B60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AB85D-AD07-4F39-8820-789B5BAE1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3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5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6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4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4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5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5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0BF1-9FAC-43FB-AB8F-D4A050488EC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8921-D2E0-42E4-BE84-0CAFB64256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 dir="u"/>
      </p:transition>
    </mc:Choice>
    <mc:Fallback xmlns=""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 userDrawn="1"/>
        </p:nvSpPr>
        <p:spPr>
          <a:xfrm>
            <a:off x="2098303" y="1"/>
            <a:ext cx="1731049" cy="676793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 userDrawn="1"/>
        </p:nvSpPr>
        <p:spPr>
          <a:xfrm>
            <a:off x="2085296" y="841689"/>
            <a:ext cx="390906" cy="390906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 dir="u"/>
      </p:transition>
    </mc:Choice>
    <mc:Fallback xmlns=""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www.51pptmoban.com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42687" y="440871"/>
            <a:ext cx="677817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" dirty="0"/>
              <a:t>5 1 PPT模板网，幻灯片演示模板及素材免费下载！</a:t>
            </a:r>
          </a:p>
          <a:p>
            <a:r>
              <a:rPr lang="zh-CN" altLang="en-US" sz="100" dirty="0"/>
              <a:t>5 1 PPT模板网 唯一访问网址：</a:t>
            </a:r>
            <a:r>
              <a:rPr lang="zh-CN" altLang="en-US" sz="100" dirty="0">
                <a:hlinkClick r:id="rId2"/>
              </a:rPr>
              <a:t>www.5</a:t>
            </a:r>
            <a:r>
              <a:rPr lang="zh-CN" altLang="en-US" sz="100" dirty="0"/>
              <a:t> 1 pptmoban.com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 userDrawn="1"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37848"/>
            <a:ext cx="4787210" cy="614436"/>
          </a:xfrm>
          <a:custGeom>
            <a:avLst/>
            <a:gdLst>
              <a:gd name="connsiteX0" fmla="*/ 0 w 4787210"/>
              <a:gd name="connsiteY0" fmla="*/ 0 h 614436"/>
              <a:gd name="connsiteX1" fmla="*/ 4479992 w 4787210"/>
              <a:gd name="connsiteY1" fmla="*/ 0 h 614436"/>
              <a:gd name="connsiteX2" fmla="*/ 4787210 w 4787210"/>
              <a:gd name="connsiteY2" fmla="*/ 307218 h 614436"/>
              <a:gd name="connsiteX3" fmla="*/ 4787209 w 4787210"/>
              <a:gd name="connsiteY3" fmla="*/ 307218 h 614436"/>
              <a:gd name="connsiteX4" fmla="*/ 4479991 w 4787210"/>
              <a:gd name="connsiteY4" fmla="*/ 614436 h 614436"/>
              <a:gd name="connsiteX5" fmla="*/ 0 w 4787210"/>
              <a:gd name="connsiteY5" fmla="*/ 614435 h 61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210" h="614436">
                <a:moveTo>
                  <a:pt x="0" y="0"/>
                </a:moveTo>
                <a:lnTo>
                  <a:pt x="4479992" y="0"/>
                </a:lnTo>
                <a:cubicBezTo>
                  <a:pt x="4649664" y="0"/>
                  <a:pt x="4787210" y="137546"/>
                  <a:pt x="4787210" y="307218"/>
                </a:cubicBezTo>
                <a:lnTo>
                  <a:pt x="4787209" y="307218"/>
                </a:lnTo>
                <a:cubicBezTo>
                  <a:pt x="4787209" y="476890"/>
                  <a:pt x="4649663" y="614436"/>
                  <a:pt x="4479991" y="614436"/>
                </a:cubicBezTo>
                <a:lnTo>
                  <a:pt x="0" y="614435"/>
                </a:lnTo>
                <a:close/>
              </a:path>
            </a:pathLst>
          </a:cu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 dir="u"/>
      </p:transition>
    </mc:Choice>
    <mc:Fallback xmlns=""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0BF1-9FAC-43FB-AB8F-D4A050488EC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8921-D2E0-42E4-BE84-0CAFB64256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00" advTm="4000">
        <p14:prism dir="u"/>
      </p:transition>
    </mc:Choice>
    <mc:Fallback xmlns="">
      <p:transition spd="slow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903986"/>
            <a:ext cx="12192000" cy="2954014"/>
            <a:chOff x="0" y="3903986"/>
            <a:chExt cx="12192000" cy="295401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47733" r="311" b="16149"/>
            <a:stretch>
              <a:fillRect/>
            </a:stretch>
          </p:blipFill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</p:spPr>
        </p:pic>
        <p:sp>
          <p:nvSpPr>
            <p:cNvPr id="15" name="任意多边形: 形状 14"/>
            <p:cNvSpPr/>
            <p:nvPr/>
          </p:nvSpPr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549AC">
                    <a:alpha val="82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8" name="矩形: 圆角 27"/>
          <p:cNvSpPr/>
          <p:nvPr/>
        </p:nvSpPr>
        <p:spPr>
          <a:xfrm rot="18000000">
            <a:off x="4962567" y="-313903"/>
            <a:ext cx="10048193" cy="513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1" name="矩形: 圆角 30" descr="51PPT模板网，幻灯片演示模板及素材免费下载！&#10;51PPT模板网 唯一访问网址：www.51pptmoban.com"/>
          <p:cNvSpPr/>
          <p:nvPr/>
        </p:nvSpPr>
        <p:spPr>
          <a:xfrm rot="7200000">
            <a:off x="-4627231" y="859757"/>
            <a:ext cx="15043304" cy="513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859840" y="1104036"/>
            <a:ext cx="6443607" cy="1425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</a:p>
        </p:txBody>
      </p:sp>
      <p:sp>
        <p:nvSpPr>
          <p:cNvPr id="2" name="椭圆 1"/>
          <p:cNvSpPr/>
          <p:nvPr/>
        </p:nvSpPr>
        <p:spPr>
          <a:xfrm>
            <a:off x="883622" y="3430953"/>
            <a:ext cx="390906" cy="390906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640522" y="212938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45" name="任意多边形: 形状 44"/>
          <p:cNvSpPr/>
          <p:nvPr/>
        </p:nvSpPr>
        <p:spPr>
          <a:xfrm>
            <a:off x="0" y="4068882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40858" y="463475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3D7502-77E0-A1EC-63D7-2BAE40ED7368}"/>
              </a:ext>
            </a:extLst>
          </p:cNvPr>
          <p:cNvSpPr txBox="1"/>
          <p:nvPr/>
        </p:nvSpPr>
        <p:spPr>
          <a:xfrm>
            <a:off x="315535" y="2324051"/>
            <a:ext cx="46299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上周该商品的</a:t>
            </a:r>
            <a:r>
              <a:rPr lang="en-US" altLang="zh-CN" dirty="0"/>
              <a:t>8080</a:t>
            </a:r>
            <a:r>
              <a:rPr lang="zh-CN" altLang="en-US" dirty="0"/>
              <a:t>个订单中，广告渠道是直播的有</a:t>
            </a:r>
            <a:r>
              <a:rPr lang="en-US" altLang="zh-CN" dirty="0"/>
              <a:t>7366</a:t>
            </a:r>
            <a:r>
              <a:rPr lang="zh-CN" altLang="en-US" dirty="0"/>
              <a:t>个订单。</a:t>
            </a:r>
            <a:r>
              <a:rPr lang="zh-CN" altLang="en-US" b="1" dirty="0"/>
              <a:t>直播占总体的</a:t>
            </a:r>
            <a:r>
              <a:rPr lang="en-US" altLang="zh-CN" b="1" dirty="0"/>
              <a:t>91%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上周该商品的</a:t>
            </a:r>
            <a:r>
              <a:rPr lang="en-US" altLang="zh-CN" dirty="0"/>
              <a:t>8080</a:t>
            </a:r>
            <a:r>
              <a:rPr lang="zh-CN" altLang="en-US" dirty="0"/>
              <a:t>个订单中，流量类型是广告的有</a:t>
            </a:r>
            <a:r>
              <a:rPr lang="en-US" altLang="zh-CN" dirty="0"/>
              <a:t>7365</a:t>
            </a:r>
            <a:r>
              <a:rPr lang="zh-CN" altLang="en-US" dirty="0"/>
              <a:t>个订单。</a:t>
            </a:r>
            <a:r>
              <a:rPr lang="zh-CN" altLang="en-US" b="1" dirty="0"/>
              <a:t>流量类型</a:t>
            </a:r>
            <a:r>
              <a:rPr lang="en-US" altLang="zh-CN" b="1" dirty="0"/>
              <a:t>91%</a:t>
            </a:r>
            <a:r>
              <a:rPr lang="zh-CN" altLang="en-US" b="1" dirty="0"/>
              <a:t>来自广告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可以知道上周该商品的</a:t>
            </a:r>
            <a:r>
              <a:rPr lang="zh-CN" altLang="en-US" b="1" dirty="0"/>
              <a:t>销量</a:t>
            </a:r>
            <a:r>
              <a:rPr lang="zh-CN" altLang="en-US" dirty="0"/>
              <a:t>绝大部分</a:t>
            </a:r>
            <a:r>
              <a:rPr lang="zh-CN" altLang="en-US" b="1" dirty="0"/>
              <a:t>靠广告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看右图</a:t>
            </a:r>
            <a:r>
              <a:rPr lang="en-US" altLang="zh-CN" dirty="0"/>
              <a:t>21</a:t>
            </a:r>
            <a:r>
              <a:rPr lang="zh-CN" altLang="en-US" dirty="0"/>
              <a:t>号的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zh-CN" altLang="en-US" b="1" dirty="0"/>
              <a:t>订单</a:t>
            </a:r>
            <a:endParaRPr lang="en-US" altLang="zh-CN" b="1" dirty="0"/>
          </a:p>
          <a:p>
            <a:r>
              <a:rPr lang="zh-CN" altLang="en-US" dirty="0"/>
              <a:t>却</a:t>
            </a:r>
            <a:r>
              <a:rPr lang="zh-CN" altLang="en-US" b="1" dirty="0"/>
              <a:t>没有</a:t>
            </a:r>
            <a:r>
              <a:rPr lang="zh-CN" altLang="en-US" dirty="0"/>
              <a:t>一个</a:t>
            </a:r>
            <a:r>
              <a:rPr lang="zh-CN" altLang="en-US" b="1" dirty="0"/>
              <a:t>来自直播广告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5F6EA-1974-1AC0-1C3C-6D43BB86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45" y="2365907"/>
            <a:ext cx="4549583" cy="32773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A74301-3955-5AB4-8F90-12D845EF5BC1}"/>
              </a:ext>
            </a:extLst>
          </p:cNvPr>
          <p:cNvSpPr txBox="1"/>
          <p:nvPr/>
        </p:nvSpPr>
        <p:spPr>
          <a:xfrm>
            <a:off x="7469746" y="1954719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号该商品的</a:t>
            </a:r>
            <a:r>
              <a:rPr lang="en-US" altLang="zh-CN" dirty="0"/>
              <a:t>6</a:t>
            </a:r>
            <a:r>
              <a:rPr lang="zh-CN" altLang="en-US" dirty="0"/>
              <a:t>个订单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37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03986"/>
            <a:ext cx="12192000" cy="2954014"/>
            <a:chOff x="0" y="3903986"/>
            <a:chExt cx="12192000" cy="29540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47733" r="311" b="16149"/>
            <a:stretch>
              <a:fillRect/>
            </a:stretch>
          </p:blipFill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</p:spPr>
        </p:pic>
        <p:sp>
          <p:nvSpPr>
            <p:cNvPr id="11" name="任意多边形: 形状 10"/>
            <p:cNvSpPr/>
            <p:nvPr/>
          </p:nvSpPr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549AC">
                    <a:alpha val="82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1181894" y="1672772"/>
            <a:ext cx="9828212" cy="3193142"/>
          </a:xfrm>
          <a:prstGeom prst="roundRect">
            <a:avLst>
              <a:gd name="adj" fmla="val 6364"/>
            </a:avLst>
          </a:prstGeom>
          <a:solidFill>
            <a:srgbClr val="4B49AC">
              <a:alpha val="90000"/>
            </a:srgb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6685" y="2079231"/>
            <a:ext cx="3437486" cy="2464677"/>
            <a:chOff x="1816685" y="2375062"/>
            <a:chExt cx="3437486" cy="2464677"/>
          </a:xfrm>
        </p:grpSpPr>
        <p:sp>
          <p:nvSpPr>
            <p:cNvPr id="13" name="文本框 12"/>
            <p:cNvSpPr txBox="1"/>
            <p:nvPr/>
          </p:nvSpPr>
          <p:spPr>
            <a:xfrm>
              <a:off x="1816685" y="2841050"/>
              <a:ext cx="3437486" cy="19986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缺失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了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广告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直播的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订单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广告转订单出问题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或</a:t>
              </a:r>
              <a:r>
                <a:rPr lang="en-US" altLang="zh-CN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21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号广告费没交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。</a:t>
              </a:r>
              <a:endParaRPr lang="en-US" altLang="zh-CN" sz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21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号广告转订单是出什么意外了吗。如果是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追查问题，补上漏洞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如果是广告费没交上。如果是人为原因忘记了，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完善广告机制，追责相关人员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16685" y="2375062"/>
              <a:ext cx="27190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结论与疑问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6096000" y="2220686"/>
            <a:ext cx="0" cy="200297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591885" y="2079231"/>
            <a:ext cx="3437486" cy="2187678"/>
            <a:chOff x="1816685" y="2375062"/>
            <a:chExt cx="3437486" cy="2187678"/>
          </a:xfrm>
        </p:grpSpPr>
        <p:sp>
          <p:nvSpPr>
            <p:cNvPr id="19" name="文本框 18"/>
            <p:cNvSpPr txBox="1"/>
            <p:nvPr/>
          </p:nvSpPr>
          <p:spPr>
            <a:xfrm>
              <a:off x="1816685" y="2841050"/>
              <a:ext cx="3437486" cy="172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事实：店铺的</a:t>
              </a:r>
              <a:r>
                <a:rPr lang="en-US" altLang="zh-CN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86%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的订单都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来自广告</a:t>
              </a:r>
              <a:endParaRPr lang="en-US" altLang="zh-CN" sz="1200" b="1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1.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打造店铺品牌效应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：培养老顾客，增加广告留存率。</a:t>
              </a:r>
              <a:endParaRPr lang="en-US" altLang="zh-CN" sz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2.</a:t>
              </a:r>
              <a:r>
                <a:rPr lang="zh-CN" altLang="en-US" sz="1200" b="1" dirty="0">
                  <a:solidFill>
                    <a:srgbClr val="FF000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打造爆款商品</a:t>
              </a:r>
              <a:r>
                <a:rPr lang="zh-CN" altLang="en-US" sz="12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：选取高质量商品，加大广告投入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16685" y="2375062"/>
              <a:ext cx="27190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建议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E7117-7999-2560-E009-B76626B420D7}"/>
              </a:ext>
            </a:extLst>
          </p:cNvPr>
          <p:cNvSpPr txBox="1"/>
          <p:nvPr/>
        </p:nvSpPr>
        <p:spPr>
          <a:xfrm>
            <a:off x="470080" y="1392532"/>
            <a:ext cx="669057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问题：</a:t>
            </a:r>
            <a:r>
              <a:rPr lang="en-US" altLang="zh-CN" sz="2000" b="1" dirty="0">
                <a:solidFill>
                  <a:srgbClr val="FF0000"/>
                </a:solidFill>
              </a:rPr>
              <a:t>18</a:t>
            </a:r>
            <a:r>
              <a:rPr lang="zh-CN" altLang="en-US" sz="2000" b="1" dirty="0">
                <a:solidFill>
                  <a:srgbClr val="FF0000"/>
                </a:solidFill>
              </a:rPr>
              <a:t>号的销售额是</a:t>
            </a:r>
            <a:r>
              <a:rPr lang="en-US" altLang="zh-CN" sz="2000" b="1" dirty="0">
                <a:solidFill>
                  <a:srgbClr val="FF0000"/>
                </a:solidFill>
              </a:rPr>
              <a:t>17</a:t>
            </a:r>
            <a:r>
              <a:rPr lang="zh-CN" altLang="en-US" sz="2000" b="1" dirty="0">
                <a:solidFill>
                  <a:srgbClr val="FF0000"/>
                </a:solidFill>
              </a:rPr>
              <a:t>号的</a:t>
            </a:r>
            <a:r>
              <a:rPr lang="en-US" altLang="zh-CN" sz="2000" b="1" dirty="0">
                <a:solidFill>
                  <a:srgbClr val="FF0000"/>
                </a:solidFill>
              </a:rPr>
              <a:t>85%</a:t>
            </a:r>
            <a:r>
              <a:rPr lang="zh-CN" altLang="en-US" sz="2000" b="1" dirty="0">
                <a:solidFill>
                  <a:srgbClr val="FF0000"/>
                </a:solidFill>
              </a:rPr>
              <a:t>，销售额下降了</a:t>
            </a:r>
            <a:r>
              <a:rPr lang="en-US" altLang="zh-CN" sz="2000" b="1" dirty="0">
                <a:solidFill>
                  <a:srgbClr val="FF0000"/>
                </a:solidFill>
              </a:rPr>
              <a:t>15%</a:t>
            </a:r>
          </a:p>
          <a:p>
            <a:endParaRPr lang="en-US" altLang="zh-CN" dirty="0"/>
          </a:p>
          <a:p>
            <a:r>
              <a:rPr lang="zh-CN" altLang="en-US" dirty="0"/>
              <a:t>原因：产品</a:t>
            </a:r>
            <a:r>
              <a:rPr lang="en-US" altLang="zh-CN" dirty="0"/>
              <a:t>《LIARJAN/</a:t>
            </a:r>
            <a:r>
              <a:rPr lang="zh-CN" altLang="en-US" dirty="0"/>
              <a:t>莱尔健</a:t>
            </a:r>
            <a:r>
              <a:rPr lang="en-US" altLang="zh-CN" dirty="0"/>
              <a:t>【</a:t>
            </a:r>
            <a:r>
              <a:rPr lang="zh-CN" altLang="en-US" dirty="0"/>
              <a:t>标准</a:t>
            </a:r>
            <a:r>
              <a:rPr lang="en-US" altLang="zh-CN" dirty="0"/>
              <a:t>】</a:t>
            </a:r>
            <a:r>
              <a:rPr lang="zh-CN" altLang="en-US" dirty="0"/>
              <a:t>家庭综合训练拉力绳，一套练全身肌肉</a:t>
            </a:r>
            <a:r>
              <a:rPr lang="en-US" altLang="zh-CN" dirty="0"/>
              <a:t>》</a:t>
            </a:r>
            <a:r>
              <a:rPr lang="zh-CN" altLang="en-US" b="1" dirty="0"/>
              <a:t>短视频广告投入降低了一半，对应销售额下降正常</a:t>
            </a:r>
            <a:endParaRPr lang="en-US" altLang="zh-CN" b="1" dirty="0"/>
          </a:p>
          <a:p>
            <a:endParaRPr lang="zh-CN" altLang="en-US" dirty="0"/>
          </a:p>
          <a:p>
            <a:r>
              <a:rPr lang="zh-CN" altLang="en-US" dirty="0"/>
              <a:t>解释：</a:t>
            </a:r>
            <a:r>
              <a:rPr lang="en-US" altLang="zh-CN" dirty="0"/>
              <a:t>《LIARJAN/</a:t>
            </a:r>
            <a:r>
              <a:rPr lang="zh-CN" altLang="en-US" dirty="0"/>
              <a:t>莱尔健</a:t>
            </a:r>
            <a:r>
              <a:rPr lang="en-US" altLang="zh-CN" dirty="0"/>
              <a:t>【</a:t>
            </a:r>
            <a:r>
              <a:rPr lang="zh-CN" altLang="en-US" dirty="0"/>
              <a:t>标准</a:t>
            </a:r>
            <a:r>
              <a:rPr lang="en-US" altLang="zh-CN" dirty="0"/>
              <a:t>】</a:t>
            </a:r>
            <a:r>
              <a:rPr lang="zh-CN" altLang="en-US" dirty="0"/>
              <a:t>家庭综合训练拉力绳，一套练全身肌肉</a:t>
            </a:r>
            <a:r>
              <a:rPr lang="en-US" altLang="zh-CN" dirty="0"/>
              <a:t>》</a:t>
            </a:r>
            <a:r>
              <a:rPr lang="en-US" altLang="zh-CN" b="1" dirty="0"/>
              <a:t>18</a:t>
            </a:r>
            <a:r>
              <a:rPr lang="zh-CN" altLang="en-US" b="1" dirty="0"/>
              <a:t>号对比前一天</a:t>
            </a:r>
            <a:r>
              <a:rPr lang="zh-CN" altLang="en-US" dirty="0"/>
              <a:t>，订单中</a:t>
            </a:r>
            <a:r>
              <a:rPr lang="zh-CN" altLang="en-US" b="1" dirty="0"/>
              <a:t>短视频</a:t>
            </a:r>
            <a:r>
              <a:rPr lang="zh-CN" altLang="en-US" dirty="0"/>
              <a:t>广告的订单</a:t>
            </a:r>
            <a:r>
              <a:rPr lang="zh-CN" altLang="en-US" b="1" dirty="0"/>
              <a:t>下降</a:t>
            </a:r>
            <a:r>
              <a:rPr lang="zh-CN" altLang="en-US" dirty="0"/>
              <a:t>了</a:t>
            </a:r>
            <a:r>
              <a:rPr lang="zh-CN" altLang="en-US" b="1" dirty="0"/>
              <a:t>一半</a:t>
            </a:r>
            <a:r>
              <a:rPr lang="zh-CN" altLang="en-US" dirty="0"/>
              <a:t>，该产品的</a:t>
            </a:r>
            <a:r>
              <a:rPr lang="zh-CN" altLang="en-US" b="1" dirty="0"/>
              <a:t>销售额下降了</a:t>
            </a:r>
            <a:r>
              <a:rPr lang="en-US" altLang="zh-CN" b="1" dirty="0"/>
              <a:t>32%</a:t>
            </a:r>
            <a:r>
              <a:rPr lang="zh-CN" altLang="en-US" dirty="0"/>
              <a:t>。</a:t>
            </a:r>
            <a:r>
              <a:rPr lang="zh-CN" altLang="en-US" b="1" dirty="0"/>
              <a:t>当天的销售额下降了</a:t>
            </a:r>
            <a:r>
              <a:rPr lang="en-US" altLang="zh-CN" b="1" dirty="0"/>
              <a:t>11%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提问：业务那边是不是</a:t>
            </a:r>
            <a:r>
              <a:rPr lang="zh-CN" altLang="en-US" b="1" dirty="0"/>
              <a:t>调整</a:t>
            </a:r>
            <a:r>
              <a:rPr lang="zh-CN" altLang="en-US" dirty="0"/>
              <a:t>了</a:t>
            </a:r>
            <a:r>
              <a:rPr lang="zh-CN" altLang="en-US" b="1" dirty="0"/>
              <a:t>方向</a:t>
            </a:r>
            <a:r>
              <a:rPr lang="zh-CN" altLang="en-US" dirty="0"/>
              <a:t>将短视频广告</a:t>
            </a:r>
            <a:r>
              <a:rPr lang="zh-CN" altLang="en-US" b="1" dirty="0"/>
              <a:t>资源</a:t>
            </a:r>
            <a:r>
              <a:rPr lang="zh-CN" altLang="en-US" dirty="0"/>
              <a:t>投入到</a:t>
            </a:r>
            <a:r>
              <a:rPr lang="zh-CN" altLang="en-US" b="1" dirty="0"/>
              <a:t>其他地方</a:t>
            </a:r>
            <a:endParaRPr lang="en-US" altLang="zh-CN" b="1" dirty="0"/>
          </a:p>
          <a:p>
            <a:endParaRPr lang="zh-CN" altLang="en-US" dirty="0"/>
          </a:p>
          <a:p>
            <a:r>
              <a:rPr lang="zh-CN" altLang="en-US" dirty="0"/>
              <a:t>建议：</a:t>
            </a:r>
            <a:r>
              <a:rPr lang="zh-CN" altLang="en-US" b="1" dirty="0"/>
              <a:t>销售额</a:t>
            </a:r>
            <a:r>
              <a:rPr lang="en-US" altLang="zh-CN" b="1" dirty="0"/>
              <a:t>10000</a:t>
            </a:r>
            <a:r>
              <a:rPr lang="zh-CN" altLang="en-US" b="1" dirty="0"/>
              <a:t>以上</a:t>
            </a:r>
            <a:r>
              <a:rPr lang="zh-CN" altLang="en-US" dirty="0"/>
              <a:t>的都是</a:t>
            </a:r>
            <a:r>
              <a:rPr lang="zh-CN" altLang="en-US" b="1" dirty="0"/>
              <a:t>重要产品</a:t>
            </a:r>
            <a:r>
              <a:rPr lang="zh-CN" altLang="en-US" dirty="0"/>
              <a:t>，</a:t>
            </a:r>
            <a:r>
              <a:rPr lang="zh-CN" altLang="en-US" b="1" dirty="0"/>
              <a:t>不要减少对它的投入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7B242F-C870-5E2D-5796-C78FCF70D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0" y="2212172"/>
            <a:ext cx="2313607" cy="26388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C2398-D084-B26B-C806-151E9B04D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25" y="2157211"/>
            <a:ext cx="1726557" cy="27682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9E0C67-3475-D6EA-550D-0EB17E3F7978}"/>
              </a:ext>
            </a:extLst>
          </p:cNvPr>
          <p:cNvSpPr/>
          <p:nvPr/>
        </p:nvSpPr>
        <p:spPr>
          <a:xfrm>
            <a:off x="7360276" y="4359499"/>
            <a:ext cx="3445099" cy="425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38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2" name="椭圆 1"/>
          <p:cNvSpPr/>
          <p:nvPr/>
        </p:nvSpPr>
        <p:spPr>
          <a:xfrm>
            <a:off x="632547" y="1004324"/>
            <a:ext cx="636217" cy="636217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32547" y="1"/>
            <a:ext cx="3152634" cy="1232594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grpSp>
        <p:nvGrpSpPr>
          <p:cNvPr id="37" name="组合 36"/>
          <p:cNvGrpSpPr/>
          <p:nvPr/>
        </p:nvGrpSpPr>
        <p:grpSpPr>
          <a:xfrm>
            <a:off x="3902736" y="2462907"/>
            <a:ext cx="5571466" cy="1015103"/>
            <a:chOff x="1662640" y="2088992"/>
            <a:chExt cx="4033561" cy="1015103"/>
          </a:xfrm>
        </p:grpSpPr>
        <p:sp>
          <p:nvSpPr>
            <p:cNvPr id="26" name="矩形: 圆角 25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74062" y="2580858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优点与长处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805206" y="3127304"/>
            <a:ext cx="376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/>
              <a:t>Advantages and strengths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79017" y="3802515"/>
            <a:ext cx="677545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在这一周中，虽然我们遇到了一些问题。但重要的是我们的销售额和订单是保持上升趋势，稳定增长，在运营和决策中有很多出彩的地方，我们要复盘，学习做得好的地方，复现做得好的地方实现继续提升。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73136" y="1811559"/>
            <a:ext cx="253787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03</a:t>
            </a:r>
            <a:endParaRPr lang="zh-CN" altLang="en-US" sz="19900" dirty="0">
              <a:gradFill flip="none" rotWithShape="1">
                <a:gsLst>
                  <a:gs pos="0">
                    <a:srgbClr val="4549AC"/>
                  </a:gs>
                  <a:gs pos="100000">
                    <a:srgbClr val="7030A0">
                      <a:alpha val="4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优点与长处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57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AEFAD-5AC3-71B1-0567-B8F529F4F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5" y="846714"/>
            <a:ext cx="4623038" cy="27433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43E61A-27E0-F2F1-755F-BFA83E156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5" y="3590055"/>
            <a:ext cx="4553184" cy="26861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F5AE41-96FD-B968-611A-598EB9E9EC51}"/>
              </a:ext>
            </a:extLst>
          </p:cNvPr>
          <p:cNvSpPr txBox="1"/>
          <p:nvPr/>
        </p:nvSpPr>
        <p:spPr>
          <a:xfrm>
            <a:off x="383795" y="1822361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最值得表扬的就是在</a:t>
            </a:r>
            <a:r>
              <a:rPr lang="en-US" altLang="zh-CN" sz="2400" dirty="0"/>
              <a:t>16-22</a:t>
            </a:r>
            <a:r>
              <a:rPr lang="zh-CN" altLang="en-US" sz="2400" dirty="0"/>
              <a:t>号这一周中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销售额：</a:t>
            </a:r>
            <a:r>
              <a:rPr lang="zh-CN" altLang="en-US" sz="2400" dirty="0"/>
              <a:t>从</a:t>
            </a:r>
            <a:r>
              <a:rPr lang="en-US" altLang="zh-CN" sz="2400" dirty="0"/>
              <a:t>16</a:t>
            </a:r>
            <a:r>
              <a:rPr lang="zh-CN" altLang="en-US" sz="2400" dirty="0"/>
              <a:t>号的</a:t>
            </a:r>
            <a:r>
              <a:rPr lang="en-US" altLang="zh-CN" sz="2400" dirty="0"/>
              <a:t>98496.7</a:t>
            </a:r>
            <a:r>
              <a:rPr lang="zh-CN" altLang="en-US" sz="2400" dirty="0"/>
              <a:t>元</a:t>
            </a:r>
            <a:endParaRPr lang="en-US" altLang="zh-CN" sz="2400" dirty="0"/>
          </a:p>
          <a:p>
            <a:r>
              <a:rPr lang="zh-CN" altLang="en-US" sz="2400" dirty="0"/>
              <a:t>到</a:t>
            </a:r>
            <a:r>
              <a:rPr lang="en-US" altLang="zh-CN" sz="2400" dirty="0"/>
              <a:t>22</a:t>
            </a:r>
            <a:r>
              <a:rPr lang="zh-CN" altLang="en-US" sz="2400" dirty="0"/>
              <a:t>号的</a:t>
            </a:r>
            <a:r>
              <a:rPr lang="en-US" altLang="zh-CN" sz="2400" dirty="0"/>
              <a:t>149473.1</a:t>
            </a:r>
            <a:r>
              <a:rPr lang="zh-CN" altLang="en-US" sz="2400" dirty="0"/>
              <a:t>元</a:t>
            </a:r>
            <a:r>
              <a:rPr lang="zh-CN" altLang="en-US" sz="2400" b="1" dirty="0"/>
              <a:t>增长了</a:t>
            </a:r>
            <a:r>
              <a:rPr lang="en-US" altLang="zh-CN" sz="2400" b="1" dirty="0"/>
              <a:t>52%</a:t>
            </a:r>
            <a:r>
              <a:rPr lang="zh-CN" altLang="en-US" sz="2400" b="1" dirty="0"/>
              <a:t>！</a:t>
            </a:r>
            <a:endParaRPr lang="en-US" altLang="zh-CN" sz="2400" b="1" dirty="0"/>
          </a:p>
          <a:p>
            <a:r>
              <a:rPr lang="zh-CN" altLang="en-US" sz="2400" b="1" dirty="0"/>
              <a:t>订单量：</a:t>
            </a:r>
            <a:r>
              <a:rPr lang="zh-CN" altLang="en-US" sz="2400" dirty="0"/>
              <a:t>从</a:t>
            </a:r>
            <a:r>
              <a:rPr lang="en-US" altLang="zh-CN" sz="2400" dirty="0"/>
              <a:t>16</a:t>
            </a:r>
            <a:r>
              <a:rPr lang="zh-CN" altLang="en-US" sz="2400" dirty="0"/>
              <a:t>号的</a:t>
            </a:r>
            <a:r>
              <a:rPr lang="en-US" altLang="zh-CN" sz="2400" dirty="0"/>
              <a:t>1709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r>
              <a:rPr lang="zh-CN" altLang="en-US" sz="2400" dirty="0"/>
              <a:t>到</a:t>
            </a:r>
            <a:r>
              <a:rPr lang="en-US" altLang="zh-CN" sz="2400" dirty="0"/>
              <a:t>22</a:t>
            </a:r>
            <a:r>
              <a:rPr lang="zh-CN" altLang="en-US" sz="2400" dirty="0"/>
              <a:t>号的</a:t>
            </a:r>
            <a:r>
              <a:rPr lang="en-US" altLang="zh-CN" sz="2400" dirty="0"/>
              <a:t>2794</a:t>
            </a:r>
            <a:r>
              <a:rPr lang="zh-CN" altLang="en-US" sz="2400" dirty="0"/>
              <a:t>元</a:t>
            </a:r>
            <a:r>
              <a:rPr lang="zh-CN" altLang="en-US" sz="2400" b="1" dirty="0"/>
              <a:t>增长了</a:t>
            </a:r>
            <a:r>
              <a:rPr lang="en-US" altLang="zh-CN" sz="2400" b="1" dirty="0"/>
              <a:t>63%</a:t>
            </a:r>
            <a:r>
              <a:rPr lang="zh-CN" altLang="en-US" sz="2400" b="1" dirty="0"/>
              <a:t>！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dirty="0"/>
              <a:t>公司的</a:t>
            </a:r>
            <a:r>
              <a:rPr lang="zh-CN" altLang="en-US" sz="2400" b="1" dirty="0"/>
              <a:t>业务</a:t>
            </a:r>
            <a:r>
              <a:rPr lang="zh-CN" altLang="en-US" sz="2400" dirty="0"/>
              <a:t>整体呈</a:t>
            </a:r>
            <a:r>
              <a:rPr lang="zh-CN" altLang="en-US" sz="2400" b="1" dirty="0"/>
              <a:t>上升趋势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b="1" dirty="0"/>
              <a:t>实现稳定增长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优点与长处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57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FCC750-E959-C75B-AA0C-F07D2D6ABA31}"/>
              </a:ext>
            </a:extLst>
          </p:cNvPr>
          <p:cNvSpPr txBox="1"/>
          <p:nvPr/>
        </p:nvSpPr>
        <p:spPr>
          <a:xfrm>
            <a:off x="551586" y="1642056"/>
            <a:ext cx="46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产品：</a:t>
            </a:r>
            <a:r>
              <a:rPr lang="en-US" altLang="zh-CN" sz="1600" dirty="0"/>
              <a:t>【</a:t>
            </a:r>
            <a:r>
              <a:rPr lang="zh-CN" altLang="en-US" sz="1600" dirty="0"/>
              <a:t>限量优惠专属</a:t>
            </a:r>
            <a:r>
              <a:rPr lang="en-US" altLang="zh-CN" sz="1600" dirty="0"/>
              <a:t>】LIARJAN/</a:t>
            </a:r>
            <a:r>
              <a:rPr lang="zh-CN" altLang="en-US" sz="1600" dirty="0"/>
              <a:t>莱尔健</a:t>
            </a:r>
            <a:r>
              <a:rPr lang="en-US" altLang="zh-CN" sz="1600" dirty="0"/>
              <a:t>【</a:t>
            </a:r>
            <a:r>
              <a:rPr lang="zh-CN" altLang="en-US" sz="1600" dirty="0"/>
              <a:t>标准</a:t>
            </a:r>
            <a:r>
              <a:rPr lang="en-US" altLang="zh-CN" sz="1600" dirty="0"/>
              <a:t>】</a:t>
            </a:r>
            <a:r>
              <a:rPr lang="zh-CN" altLang="en-US" sz="1600" dirty="0"/>
              <a:t>家庭综合训练拉力绳，一套练全身肌肉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BE4FDE-B40B-7C51-F69C-1EED8C066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" y="2298673"/>
            <a:ext cx="6366457" cy="3782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67022A-A46E-8221-D26D-8D3EC4B5F139}"/>
              </a:ext>
            </a:extLst>
          </p:cNvPr>
          <p:cNvSpPr txBox="1"/>
          <p:nvPr/>
        </p:nvSpPr>
        <p:spPr>
          <a:xfrm>
            <a:off x="7231488" y="1642056"/>
            <a:ext cx="4855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该产品</a:t>
            </a:r>
            <a:endParaRPr lang="en-US" altLang="zh-CN" dirty="0"/>
          </a:p>
          <a:p>
            <a:r>
              <a:rPr lang="zh-CN" altLang="en-US" dirty="0"/>
              <a:t>订单量从</a:t>
            </a:r>
            <a:r>
              <a:rPr lang="en-US" altLang="zh-CN" b="1" dirty="0"/>
              <a:t>16</a:t>
            </a:r>
            <a:r>
              <a:rPr lang="zh-CN" altLang="en-US" b="1" dirty="0"/>
              <a:t>号的</a:t>
            </a:r>
            <a:r>
              <a:rPr lang="en-US" altLang="zh-CN" b="1" dirty="0"/>
              <a:t>648</a:t>
            </a:r>
            <a:r>
              <a:rPr lang="zh-CN" altLang="en-US" b="1" dirty="0"/>
              <a:t>单</a:t>
            </a:r>
            <a:r>
              <a:rPr lang="zh-CN" altLang="en-US" dirty="0"/>
              <a:t>到</a:t>
            </a:r>
            <a:r>
              <a:rPr lang="en-US" altLang="zh-CN" b="1" dirty="0"/>
              <a:t>20</a:t>
            </a:r>
            <a:r>
              <a:rPr lang="zh-CN" altLang="en-US" b="1" dirty="0"/>
              <a:t>号</a:t>
            </a:r>
            <a:r>
              <a:rPr lang="zh-CN" altLang="en-US" dirty="0"/>
              <a:t>最高的</a:t>
            </a:r>
            <a:r>
              <a:rPr lang="en-US" altLang="zh-CN" b="1" dirty="0"/>
              <a:t>1805</a:t>
            </a:r>
            <a:r>
              <a:rPr lang="zh-CN" altLang="en-US" b="1" dirty="0"/>
              <a:t>单</a:t>
            </a:r>
            <a:endParaRPr lang="en-US" altLang="zh-CN" b="1" dirty="0"/>
          </a:p>
          <a:p>
            <a:r>
              <a:rPr lang="zh-CN" altLang="en-US" b="1" dirty="0"/>
              <a:t>增长了</a:t>
            </a:r>
            <a:r>
              <a:rPr lang="en-US" altLang="zh-CN" b="1" dirty="0"/>
              <a:t>179%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r>
              <a:rPr lang="zh-CN" altLang="en-US" dirty="0"/>
              <a:t>是我们公司的</a:t>
            </a:r>
            <a:r>
              <a:rPr lang="zh-CN" altLang="en-US" b="1" dirty="0"/>
              <a:t>爆款产品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该产品的</a:t>
            </a:r>
            <a:endParaRPr lang="en-US" altLang="zh-CN" dirty="0"/>
          </a:p>
          <a:p>
            <a:r>
              <a:rPr lang="zh-CN" altLang="en-US" dirty="0"/>
              <a:t>销售额是</a:t>
            </a:r>
            <a:r>
              <a:rPr lang="en-US" altLang="zh-CN" b="1" dirty="0"/>
              <a:t>361585</a:t>
            </a:r>
            <a:r>
              <a:rPr lang="zh-CN" altLang="en-US" b="1" dirty="0"/>
              <a:t>元</a:t>
            </a:r>
            <a:endParaRPr lang="en-US" altLang="zh-CN" b="1" dirty="0"/>
          </a:p>
          <a:p>
            <a:r>
              <a:rPr lang="zh-CN" altLang="en-US" dirty="0"/>
              <a:t>总销售额</a:t>
            </a:r>
            <a:r>
              <a:rPr lang="en-US" altLang="zh-CN" b="1" dirty="0"/>
              <a:t>855087</a:t>
            </a:r>
            <a:r>
              <a:rPr lang="zh-CN" altLang="en-US" b="1" dirty="0"/>
              <a:t>元</a:t>
            </a:r>
            <a:endParaRPr lang="en-US" altLang="zh-CN" b="1" dirty="0"/>
          </a:p>
          <a:p>
            <a:r>
              <a:rPr lang="zh-CN" altLang="en-US" b="1" dirty="0"/>
              <a:t>销售额占总销售额的</a:t>
            </a:r>
            <a:r>
              <a:rPr lang="en-US" altLang="zh-CN" b="1" dirty="0"/>
              <a:t>42%</a:t>
            </a:r>
          </a:p>
          <a:p>
            <a:endParaRPr lang="en-US" altLang="zh-CN" dirty="0"/>
          </a:p>
          <a:p>
            <a:r>
              <a:rPr lang="zh-CN" altLang="en-US" dirty="0"/>
              <a:t>这个爆款产品是我们公司</a:t>
            </a:r>
            <a:r>
              <a:rPr lang="zh-CN" altLang="en-US" b="1" dirty="0"/>
              <a:t>业务的基石</a:t>
            </a:r>
            <a:r>
              <a:rPr lang="zh-CN" altLang="en-US" dirty="0"/>
              <a:t>，是我们公司</a:t>
            </a:r>
            <a:r>
              <a:rPr lang="zh-CN" altLang="en-US" b="1" dirty="0"/>
              <a:t>销售额的重要部分</a:t>
            </a:r>
            <a:endParaRPr lang="en-US" altLang="zh-CN" b="1" dirty="0"/>
          </a:p>
          <a:p>
            <a:r>
              <a:rPr lang="zh-CN" altLang="en-US" dirty="0"/>
              <a:t>该产品的成功打造，</a:t>
            </a:r>
            <a:r>
              <a:rPr lang="zh-CN" altLang="en-US" b="1" dirty="0"/>
              <a:t>实现</a:t>
            </a:r>
            <a:r>
              <a:rPr lang="zh-CN" altLang="en-US" dirty="0"/>
              <a:t>了我们公司</a:t>
            </a:r>
            <a:r>
              <a:rPr lang="zh-CN" altLang="en-US" b="1" dirty="0"/>
              <a:t>业务的稳定增长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49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2" name="椭圆 1"/>
          <p:cNvSpPr/>
          <p:nvPr/>
        </p:nvSpPr>
        <p:spPr>
          <a:xfrm>
            <a:off x="632547" y="1004324"/>
            <a:ext cx="636217" cy="636217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32547" y="1"/>
            <a:ext cx="3152634" cy="1232594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grpSp>
        <p:nvGrpSpPr>
          <p:cNvPr id="37" name="组合 36"/>
          <p:cNvGrpSpPr/>
          <p:nvPr/>
        </p:nvGrpSpPr>
        <p:grpSpPr>
          <a:xfrm>
            <a:off x="3902736" y="2462907"/>
            <a:ext cx="5571466" cy="1015103"/>
            <a:chOff x="1662640" y="2088992"/>
            <a:chExt cx="4033561" cy="1015103"/>
          </a:xfrm>
        </p:grpSpPr>
        <p:sp>
          <p:nvSpPr>
            <p:cNvPr id="26" name="矩形: 圆角 25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74062" y="2580858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下周展望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805206" y="3127304"/>
            <a:ext cx="376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/>
              <a:t>Outlook for next week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79017" y="3802515"/>
            <a:ext cx="677545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古人云：凡事预则立，不预则废。一个事情需要事先准备和计划才能取得成功，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就不会发生错误或后悔的事。提前的计划是非常有必要的。前面我们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知道公司这周的整体销售情况，发现问题，解决问题，学习复现做得好的地方后，我们就可以对下周进行更好的展望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73136" y="1811559"/>
            <a:ext cx="256833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04</a:t>
            </a:r>
            <a:endParaRPr lang="zh-CN" altLang="en-US" sz="19900" dirty="0">
              <a:gradFill flip="none" rotWithShape="1">
                <a:gsLst>
                  <a:gs pos="0">
                    <a:srgbClr val="4549AC"/>
                  </a:gs>
                  <a:gs pos="100000">
                    <a:srgbClr val="7030A0">
                      <a:alpha val="4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下周展望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6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7B247F-D3D1-355D-B244-AEB19B3C96FB}"/>
              </a:ext>
            </a:extLst>
          </p:cNvPr>
          <p:cNvSpPr txBox="1"/>
          <p:nvPr/>
        </p:nvSpPr>
        <p:spPr>
          <a:xfrm>
            <a:off x="886071" y="1359139"/>
            <a:ext cx="101897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根据本周的情况我们对下周的展望是：</a:t>
            </a:r>
            <a:endParaRPr lang="en-US" altLang="zh-CN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打造店铺品牌效应</a:t>
            </a:r>
            <a:endParaRPr lang="en-US" altLang="zh-CN" b="1" dirty="0"/>
          </a:p>
          <a:p>
            <a:r>
              <a:rPr lang="zh-CN" altLang="en-US" dirty="0"/>
              <a:t>首先需要</a:t>
            </a:r>
            <a:r>
              <a:rPr lang="zh-CN" altLang="en-US" b="1" dirty="0"/>
              <a:t>明确品牌定位和目标群体</a:t>
            </a:r>
            <a:r>
              <a:rPr lang="zh-CN" altLang="en-US" dirty="0"/>
              <a:t>。然后，提供优质的产品和服务，并建立良好的顾客关系，</a:t>
            </a:r>
            <a:r>
              <a:rPr lang="zh-CN" altLang="en-US" b="1" dirty="0"/>
              <a:t>让顾客口碑传播品牌价值</a:t>
            </a:r>
            <a:r>
              <a:rPr lang="zh-CN" altLang="en-US" dirty="0"/>
              <a:t>。积极运营社交媒体平台，与粉丝互动，</a:t>
            </a:r>
            <a:r>
              <a:rPr lang="zh-CN" altLang="en-US" b="1" dirty="0"/>
              <a:t>增加品牌曝光度</a:t>
            </a:r>
            <a:r>
              <a:rPr lang="zh-CN" altLang="en-US" dirty="0"/>
              <a:t>。最重要的是，始终</a:t>
            </a:r>
            <a:r>
              <a:rPr lang="zh-CN" altLang="en-US" b="1" dirty="0"/>
              <a:t>保持一致性</a:t>
            </a:r>
            <a:r>
              <a:rPr lang="zh-CN" altLang="en-US" dirty="0"/>
              <a:t>，让品牌的形象和承诺贯穿于店铺的方方面面。</a:t>
            </a:r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打造爆款商品</a:t>
            </a:r>
            <a:endParaRPr lang="en-US" altLang="zh-CN" b="1" dirty="0"/>
          </a:p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围绕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选取高质量商品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展开，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并加大广告投入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。首先，选择具有独特设计或创新功能的产品，以吸引消费者关注。其次，确保产品质量过硬，持续改进和优化，以满足消费者的需求和期望。接下来，制定全面的市场营销策略，包括社交媒体推广、网红合作等，提高品牌曝光度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zh-CN" b="1" dirty="0"/>
              <a:t>3.</a:t>
            </a:r>
            <a:r>
              <a:rPr lang="zh-CN" altLang="en-US" b="1" dirty="0"/>
              <a:t>不减少重要产品的投入</a:t>
            </a:r>
            <a:endParaRPr lang="en-US" altLang="zh-CN" b="1" dirty="0"/>
          </a:p>
          <a:p>
            <a:r>
              <a:rPr lang="zh-CN" altLang="en-US" b="1" dirty="0"/>
              <a:t>销售额</a:t>
            </a:r>
            <a:r>
              <a:rPr lang="en-US" altLang="zh-CN" b="1" dirty="0"/>
              <a:t>10000</a:t>
            </a:r>
            <a:r>
              <a:rPr lang="zh-CN" altLang="en-US" b="1" dirty="0"/>
              <a:t>元以上的都是重要产品</a:t>
            </a:r>
            <a:r>
              <a:rPr lang="zh-CN" altLang="en-US" dirty="0"/>
              <a:t>，不要减少对它的投入。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通过稳定的广告投入，可以确保产品持续被消费者关注和认知，并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ali-55"/>
              </a:rPr>
              <a:t>保持市场竞争力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。减少广告投入可能导致产品在市场中失去曝光度和竞争力，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ali-55"/>
              </a:rPr>
              <a:t>影响销售量和市场份额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。因此，维持重要产品的广告投入有助于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ali-55"/>
              </a:rPr>
              <a:t>稳定销售额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ali-55"/>
              </a:rPr>
              <a:t>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ali-55"/>
              </a:rPr>
              <a:t>避免产生极端的单产品销售情况。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 descr="51PPT模板网，幻灯片演示模板及素材免费下载！&#10;51PPT模板网 唯一访问网址：www.51pptmoban.com"/>
          <p:cNvGrpSpPr/>
          <p:nvPr/>
        </p:nvGrpSpPr>
        <p:grpSpPr>
          <a:xfrm>
            <a:off x="0" y="3903986"/>
            <a:ext cx="12192000" cy="2954014"/>
            <a:chOff x="0" y="3903986"/>
            <a:chExt cx="12192000" cy="295401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47733" r="311" b="16149"/>
            <a:stretch>
              <a:fillRect/>
            </a:stretch>
          </p:blipFill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</p:spPr>
        </p:pic>
        <p:sp>
          <p:nvSpPr>
            <p:cNvPr id="15" name="任意多边形: 形状 14"/>
            <p:cNvSpPr/>
            <p:nvPr/>
          </p:nvSpPr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549AC">
                    <a:alpha val="82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8" name="矩形: 圆角 27"/>
          <p:cNvSpPr/>
          <p:nvPr/>
        </p:nvSpPr>
        <p:spPr>
          <a:xfrm rot="18000000">
            <a:off x="4962567" y="-313903"/>
            <a:ext cx="10048193" cy="513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1" name="矩形: 圆角 30"/>
          <p:cNvSpPr/>
          <p:nvPr/>
        </p:nvSpPr>
        <p:spPr>
          <a:xfrm rot="7200000">
            <a:off x="-4627231" y="859757"/>
            <a:ext cx="15043304" cy="513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874195" y="1164931"/>
            <a:ext cx="6443607" cy="1425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5067" y="1462343"/>
            <a:ext cx="2153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2" name="椭圆 1"/>
          <p:cNvSpPr/>
          <p:nvPr/>
        </p:nvSpPr>
        <p:spPr>
          <a:xfrm>
            <a:off x="883622" y="3430953"/>
            <a:ext cx="390906" cy="390906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640522" y="212938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4" name="组合 3" descr="51PPT模板网，幻灯片演示模板及素材免费下载！&#10;51PPT模板网 唯一访问网址：www.51pptmoban.com"/>
          <p:cNvGrpSpPr/>
          <p:nvPr/>
        </p:nvGrpSpPr>
        <p:grpSpPr>
          <a:xfrm>
            <a:off x="616289" y="470694"/>
            <a:ext cx="1307118" cy="539459"/>
            <a:chOff x="8244408" y="263825"/>
            <a:chExt cx="575796" cy="237636"/>
          </a:xfrm>
        </p:grpSpPr>
        <p:sp>
          <p:nvSpPr>
            <p:cNvPr id="5" name="椭圆 4"/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7" name="文本框-2_矢量"/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549AC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algn="ctr">
                  <a:defRPr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549AC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algn="ctr">
                  <a:defRPr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549AC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algn="ctr">
                  <a:defRPr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45" name="任意多边形: 形状 44"/>
          <p:cNvSpPr/>
          <p:nvPr/>
        </p:nvSpPr>
        <p:spPr>
          <a:xfrm>
            <a:off x="0" y="4068882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40858" y="463475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>
            <a:off x="0" y="343433"/>
            <a:ext cx="1937864" cy="666720"/>
          </a:xfrm>
          <a:custGeom>
            <a:avLst/>
            <a:gdLst>
              <a:gd name="connsiteX0" fmla="*/ 0 w 1937864"/>
              <a:gd name="connsiteY0" fmla="*/ 0 h 666720"/>
              <a:gd name="connsiteX1" fmla="*/ 1604504 w 1937864"/>
              <a:gd name="connsiteY1" fmla="*/ 0 h 666720"/>
              <a:gd name="connsiteX2" fmla="*/ 1937864 w 1937864"/>
              <a:gd name="connsiteY2" fmla="*/ 333360 h 666720"/>
              <a:gd name="connsiteX3" fmla="*/ 1937863 w 1937864"/>
              <a:gd name="connsiteY3" fmla="*/ 333360 h 666720"/>
              <a:gd name="connsiteX4" fmla="*/ 1604503 w 1937864"/>
              <a:gd name="connsiteY4" fmla="*/ 666720 h 666720"/>
              <a:gd name="connsiteX5" fmla="*/ 0 w 1937864"/>
              <a:gd name="connsiteY5" fmla="*/ 666719 h 66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7864" h="666720">
                <a:moveTo>
                  <a:pt x="0" y="0"/>
                </a:moveTo>
                <a:lnTo>
                  <a:pt x="1604504" y="0"/>
                </a:lnTo>
                <a:cubicBezTo>
                  <a:pt x="1788614" y="0"/>
                  <a:pt x="1937864" y="149250"/>
                  <a:pt x="1937864" y="333360"/>
                </a:cubicBezTo>
                <a:lnTo>
                  <a:pt x="1937863" y="333360"/>
                </a:lnTo>
                <a:cubicBezTo>
                  <a:pt x="1937863" y="517470"/>
                  <a:pt x="1788613" y="666720"/>
                  <a:pt x="1604503" y="666720"/>
                </a:cubicBezTo>
                <a:lnTo>
                  <a:pt x="0" y="666719"/>
                </a:lnTo>
                <a:close/>
              </a:path>
            </a:pathLst>
          </a:cu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180" y="322850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64214" y="2241640"/>
            <a:ext cx="4033561" cy="1056734"/>
            <a:chOff x="1662640" y="2047361"/>
            <a:chExt cx="4033561" cy="1056734"/>
          </a:xfrm>
        </p:grpSpPr>
        <p:sp>
          <p:nvSpPr>
            <p:cNvPr id="36" name="矩形: 圆角 35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751766" y="2196154"/>
              <a:ext cx="28643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本周工作概况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37864" y="2047361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effectLst>
                    <a:reflection blurRad="6350" stA="55000" endA="300" endPos="66000" dist="38100" dir="5400000" sy="-100000" algn="bl" rotWithShape="0"/>
                  </a:effectLst>
                  <a:latin typeface="得意黑" pitchFamily="2" charset="-122"/>
                  <a:ea typeface="得意黑" pitchFamily="2" charset="-122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effectLst>
                  <a:reflection blurRad="6350" stA="55000" endA="3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1766" y="2758965"/>
              <a:ext cx="25211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/>
                <a:t>Overview of the week's work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43056" y="2241640"/>
            <a:ext cx="4033561" cy="1056734"/>
            <a:chOff x="1662640" y="2047361"/>
            <a:chExt cx="4033561" cy="1056734"/>
          </a:xfrm>
        </p:grpSpPr>
        <p:sp>
          <p:nvSpPr>
            <p:cNvPr id="15" name="矩形: 圆角 14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51766" y="2196154"/>
              <a:ext cx="28643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问题与建议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37864" y="2047361"/>
              <a:ext cx="7425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effectLst>
                    <a:reflection blurRad="6350" stA="55000" endA="300" endPos="66000" dist="38100" dir="5400000" sy="-100000" algn="bl" rotWithShape="0"/>
                  </a:effectLst>
                  <a:latin typeface="得意黑" pitchFamily="2" charset="-122"/>
                  <a:ea typeface="得意黑" pitchFamily="2" charset="-122"/>
                </a:rPr>
                <a:t>02</a:t>
              </a:r>
              <a:endParaRPr lang="zh-CN" altLang="en-US" sz="4800" dirty="0">
                <a:solidFill>
                  <a:schemeClr val="bg1"/>
                </a:solidFill>
                <a:effectLst>
                  <a:reflection blurRad="6350" stA="55000" endA="3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51766" y="2758965"/>
              <a:ext cx="25211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/>
                <a:t>Questions and feedback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64214" y="3793904"/>
            <a:ext cx="4033561" cy="1056734"/>
            <a:chOff x="1662640" y="2047361"/>
            <a:chExt cx="4033561" cy="1056734"/>
          </a:xfrm>
        </p:grpSpPr>
        <p:sp>
          <p:nvSpPr>
            <p:cNvPr id="25" name="矩形: 圆角 24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51766" y="2196154"/>
              <a:ext cx="28643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优点与长处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37864" y="2047361"/>
              <a:ext cx="7521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effectLst>
                    <a:reflection blurRad="6350" stA="55000" endA="300" endPos="66000" dist="38100" dir="5400000" sy="-100000" algn="bl" rotWithShape="0"/>
                  </a:effectLst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4800" dirty="0">
                <a:solidFill>
                  <a:schemeClr val="bg1"/>
                </a:solidFill>
                <a:effectLst>
                  <a:reflection blurRad="6350" stA="55000" endA="3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1766" y="2758965"/>
              <a:ext cx="25211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/>
                <a:t>Advantages and strengths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243056" y="3793904"/>
            <a:ext cx="4033561" cy="1056734"/>
            <a:chOff x="1662640" y="2047361"/>
            <a:chExt cx="4033561" cy="1056734"/>
          </a:xfrm>
        </p:grpSpPr>
        <p:sp>
          <p:nvSpPr>
            <p:cNvPr id="38" name="矩形: 圆角 37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751766" y="2196154"/>
              <a:ext cx="28643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下周展望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37864" y="2047361"/>
              <a:ext cx="7585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effectLst>
                    <a:reflection blurRad="6350" stA="55000" endA="300" endPos="66000" dist="38100" dir="5400000" sy="-100000" algn="bl" rotWithShape="0"/>
                  </a:effectLst>
                  <a:latin typeface="得意黑" pitchFamily="2" charset="-122"/>
                  <a:ea typeface="得意黑" pitchFamily="2" charset="-122"/>
                </a:rPr>
                <a:t>04</a:t>
              </a:r>
              <a:endParaRPr lang="zh-CN" altLang="en-US" sz="4800" dirty="0">
                <a:solidFill>
                  <a:schemeClr val="bg1"/>
                </a:solidFill>
                <a:effectLst>
                  <a:reflection blurRad="6350" stA="55000" endA="3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751766" y="2758965"/>
              <a:ext cx="25211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100" dirty="0"/>
                <a:t>Outlook for next week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2" name="椭圆 1"/>
          <p:cNvSpPr/>
          <p:nvPr/>
        </p:nvSpPr>
        <p:spPr>
          <a:xfrm>
            <a:off x="632547" y="1004324"/>
            <a:ext cx="636217" cy="636217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32547" y="1"/>
            <a:ext cx="3152634" cy="1232594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grpSp>
        <p:nvGrpSpPr>
          <p:cNvPr id="37" name="组合 36"/>
          <p:cNvGrpSpPr/>
          <p:nvPr/>
        </p:nvGrpSpPr>
        <p:grpSpPr>
          <a:xfrm>
            <a:off x="3902736" y="2462907"/>
            <a:ext cx="5571466" cy="1015103"/>
            <a:chOff x="1662640" y="2088992"/>
            <a:chExt cx="4033561" cy="1015103"/>
          </a:xfrm>
        </p:grpSpPr>
        <p:sp>
          <p:nvSpPr>
            <p:cNvPr id="26" name="矩形: 圆角 25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74062" y="2580858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本周工作概况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805206" y="3127304"/>
            <a:ext cx="376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/>
              <a:t>Overview of the week's work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79017" y="3802515"/>
            <a:ext cx="677545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上周的工作情况我们主要从销售额和订单量两个指标来衡量，再了解一些重要的数据，广告渠道分析，流量渠道分析，支付方式分析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73136" y="1811559"/>
            <a:ext cx="21643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01</a:t>
            </a:r>
            <a:endParaRPr lang="zh-CN" altLang="en-US" sz="19900" dirty="0">
              <a:gradFill flip="none" rotWithShape="1">
                <a:gsLst>
                  <a:gs pos="0">
                    <a:srgbClr val="4549AC"/>
                  </a:gs>
                  <a:gs pos="100000">
                    <a:srgbClr val="7030A0">
                      <a:alpha val="4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本周工作概况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E10F-6D5C-E7B9-6CD3-23699AC06B00}"/>
              </a:ext>
            </a:extLst>
          </p:cNvPr>
          <p:cNvSpPr txBox="1"/>
          <p:nvPr/>
        </p:nvSpPr>
        <p:spPr>
          <a:xfrm>
            <a:off x="383795" y="4595783"/>
            <a:ext cx="37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本周销售额（元）</a:t>
            </a:r>
            <a:endParaRPr lang="en-US" altLang="zh-CN" dirty="0"/>
          </a:p>
          <a:p>
            <a:r>
              <a:rPr lang="zh-CN" altLang="en-US" dirty="0"/>
              <a:t>总数：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855087.6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平均值：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122155.4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最大值：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149473.1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最小值：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96938</a:t>
            </a:r>
          </a:p>
          <a:p>
            <a:r>
              <a:rPr lang="zh-CN" altLang="en-US" dirty="0"/>
              <a:t>可以看出本周的销售额</a:t>
            </a:r>
            <a:r>
              <a:rPr lang="zh-CN" altLang="en-US" b="1" dirty="0"/>
              <a:t>总体上</a:t>
            </a:r>
            <a:r>
              <a:rPr lang="zh-CN" altLang="en-US" dirty="0"/>
              <a:t>是保持</a:t>
            </a:r>
            <a:r>
              <a:rPr lang="zh-CN" altLang="en-US" b="1" dirty="0"/>
              <a:t>持续上升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DA3E33E-43A2-EE13-6636-F5342EB9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9" y="1059460"/>
            <a:ext cx="5458288" cy="3220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E6A247C-E097-7CE3-7364-15EA3A6AC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9" y="1290889"/>
            <a:ext cx="4898906" cy="292050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5E31F1-3122-BEC4-4615-AA68062F058A}"/>
              </a:ext>
            </a:extLst>
          </p:cNvPr>
          <p:cNvSpPr txBox="1"/>
          <p:nvPr/>
        </p:nvSpPr>
        <p:spPr>
          <a:xfrm>
            <a:off x="6612635" y="4595783"/>
            <a:ext cx="37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本周订单量（个）</a:t>
            </a:r>
            <a:endParaRPr lang="en-US" altLang="zh-CN" dirty="0"/>
          </a:p>
          <a:p>
            <a:r>
              <a:rPr lang="zh-CN" altLang="en-US" dirty="0"/>
              <a:t>总数：</a:t>
            </a:r>
            <a:r>
              <a:rPr lang="en-US" altLang="zh-CN" dirty="0"/>
              <a:t>15573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平均值：</a:t>
            </a: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2241.3</a:t>
            </a:r>
            <a:r>
              <a:rPr lang="zh-CN" altLang="en-US" dirty="0"/>
              <a:t> </a:t>
            </a:r>
            <a:endParaRPr lang="en-US" altLang="zh-CN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最大值：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2876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最小值：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1471</a:t>
            </a:r>
          </a:p>
          <a:p>
            <a:r>
              <a:rPr lang="zh-CN" altLang="en-US" dirty="0"/>
              <a:t>可以看出本周的销售额总体上是保持</a:t>
            </a:r>
            <a:r>
              <a:rPr lang="zh-CN" altLang="en-US" b="1" dirty="0"/>
              <a:t>持续上升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本周工作概况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F020E7-99DC-7B93-9EF5-188784858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4" y="938777"/>
            <a:ext cx="5264778" cy="31250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46FCA0-95E7-ED00-1ED4-8E4C2BDED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763935"/>
            <a:ext cx="5563674" cy="33569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30B3BEA-4867-A765-A990-55921A409A05}"/>
              </a:ext>
            </a:extLst>
          </p:cNvPr>
          <p:cNvSpPr txBox="1"/>
          <p:nvPr/>
        </p:nvSpPr>
        <p:spPr>
          <a:xfrm>
            <a:off x="675702" y="4425272"/>
            <a:ext cx="3612524" cy="149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我们公司本周订单的广告渠道</a:t>
            </a:r>
            <a:endParaRPr lang="en-US" altLang="zh-CN" dirty="0"/>
          </a:p>
          <a:p>
            <a:r>
              <a:rPr lang="en-US" altLang="zh-CN" b="1" dirty="0"/>
              <a:t>49%</a:t>
            </a:r>
            <a:r>
              <a:rPr lang="zh-CN" altLang="en-US" b="1" dirty="0"/>
              <a:t>是直播</a:t>
            </a:r>
            <a:r>
              <a:rPr lang="zh-CN" altLang="en-US" dirty="0"/>
              <a:t>吸引进来的</a:t>
            </a:r>
            <a:endParaRPr lang="en-US" altLang="zh-CN" dirty="0"/>
          </a:p>
          <a:p>
            <a:r>
              <a:rPr lang="en-US" altLang="zh-CN" b="1" dirty="0"/>
              <a:t>37%</a:t>
            </a:r>
            <a:r>
              <a:rPr lang="zh-CN" altLang="en-US" b="1" dirty="0"/>
              <a:t>是短视频</a:t>
            </a:r>
            <a:r>
              <a:rPr lang="zh-CN" altLang="en-US" dirty="0"/>
              <a:t>吸引进来的</a:t>
            </a:r>
            <a:endParaRPr lang="en-US" altLang="zh-CN" dirty="0"/>
          </a:p>
          <a:p>
            <a:r>
              <a:rPr lang="en-US" altLang="zh-CN" b="1" dirty="0"/>
              <a:t>14%</a:t>
            </a:r>
            <a:r>
              <a:rPr lang="zh-CN" altLang="en-US" b="1" dirty="0"/>
              <a:t>不是广告</a:t>
            </a:r>
            <a:r>
              <a:rPr lang="zh-CN" altLang="en-US" dirty="0"/>
              <a:t>吸引进来的</a:t>
            </a:r>
            <a:endParaRPr lang="en-US" altLang="zh-CN" dirty="0"/>
          </a:p>
          <a:p>
            <a:r>
              <a:rPr lang="en-US" altLang="zh-CN" b="1" dirty="0"/>
              <a:t>0.09%</a:t>
            </a:r>
            <a:r>
              <a:rPr lang="zh-CN" altLang="en-US" b="1" dirty="0"/>
              <a:t>是商品卡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D799DA-3B19-DED2-1939-572DAA7572F9}"/>
              </a:ext>
            </a:extLst>
          </p:cNvPr>
          <p:cNvSpPr txBox="1"/>
          <p:nvPr/>
        </p:nvSpPr>
        <p:spPr>
          <a:xfrm>
            <a:off x="7038304" y="4552682"/>
            <a:ext cx="4007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我们公司本周的订单</a:t>
            </a:r>
            <a:endParaRPr lang="en-US" altLang="zh-CN" dirty="0"/>
          </a:p>
          <a:p>
            <a:r>
              <a:rPr lang="en-US" altLang="zh-CN" b="1" dirty="0"/>
              <a:t>86%</a:t>
            </a:r>
            <a:r>
              <a:rPr lang="zh-CN" altLang="en-US" b="1" dirty="0"/>
              <a:t>是广告</a:t>
            </a:r>
            <a:r>
              <a:rPr lang="zh-CN" altLang="en-US" dirty="0"/>
              <a:t>吸引下单的</a:t>
            </a:r>
            <a:endParaRPr lang="en-US" altLang="zh-CN" dirty="0"/>
          </a:p>
          <a:p>
            <a:r>
              <a:rPr lang="en-US" altLang="zh-CN" b="1" dirty="0"/>
              <a:t>14%</a:t>
            </a:r>
            <a:r>
              <a:rPr lang="zh-CN" altLang="en-US" b="1" dirty="0"/>
              <a:t>不是广告</a:t>
            </a:r>
            <a:r>
              <a:rPr lang="zh-CN" altLang="en-US" dirty="0"/>
              <a:t>吸引进来的</a:t>
            </a:r>
            <a:endParaRPr lang="en-US" altLang="zh-CN" dirty="0"/>
          </a:p>
          <a:p>
            <a:r>
              <a:rPr lang="zh-CN" altLang="en-US" dirty="0"/>
              <a:t>建议：</a:t>
            </a:r>
            <a:r>
              <a:rPr lang="zh-CN" altLang="en-US" b="1" dirty="0"/>
              <a:t>广告效果好</a:t>
            </a:r>
            <a:r>
              <a:rPr lang="zh-CN" altLang="en-US" dirty="0"/>
              <a:t>，选品精品打造，</a:t>
            </a:r>
            <a:endParaRPr lang="en-US" altLang="zh-CN" dirty="0"/>
          </a:p>
          <a:p>
            <a:r>
              <a:rPr lang="zh-CN" altLang="en-US" b="1" dirty="0"/>
              <a:t>广告资源聚焦精品</a:t>
            </a:r>
            <a:r>
              <a:rPr lang="zh-CN" altLang="en-US" dirty="0"/>
              <a:t>，打造爆款产品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48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本周工作概况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371C00-2821-41EE-B6B8-34474E26E429}"/>
              </a:ext>
            </a:extLst>
          </p:cNvPr>
          <p:cNvSpPr txBox="1"/>
          <p:nvPr/>
        </p:nvSpPr>
        <p:spPr>
          <a:xfrm>
            <a:off x="7405353" y="2865550"/>
            <a:ext cx="2446986" cy="180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支付方式</a:t>
            </a:r>
            <a:endParaRPr lang="en-US" altLang="zh-CN" dirty="0"/>
          </a:p>
          <a:p>
            <a:r>
              <a:rPr lang="en-US" altLang="zh-CN" b="1" dirty="0"/>
              <a:t>30.10%</a:t>
            </a:r>
            <a:r>
              <a:rPr lang="zh-CN" altLang="en-US" dirty="0"/>
              <a:t>使用</a:t>
            </a:r>
            <a:r>
              <a:rPr lang="zh-CN" altLang="en-US" b="1" dirty="0"/>
              <a:t>抖音支付</a:t>
            </a:r>
            <a:endParaRPr lang="en-US" altLang="zh-CN" b="1" dirty="0"/>
          </a:p>
          <a:p>
            <a:r>
              <a:rPr lang="en-US" altLang="zh-CN" b="1" dirty="0"/>
              <a:t>28.45%</a:t>
            </a:r>
            <a:r>
              <a:rPr lang="zh-CN" altLang="en-US" dirty="0"/>
              <a:t>使用</a:t>
            </a:r>
            <a:r>
              <a:rPr lang="zh-CN" altLang="en-US" b="1" dirty="0"/>
              <a:t>支付宝</a:t>
            </a:r>
            <a:endParaRPr lang="en-US" altLang="zh-CN" b="1" dirty="0"/>
          </a:p>
          <a:p>
            <a:r>
              <a:rPr lang="en-US" altLang="zh-CN" b="1" dirty="0"/>
              <a:t>27.00%</a:t>
            </a:r>
            <a:r>
              <a:rPr lang="zh-CN" altLang="en-US" dirty="0"/>
              <a:t>使用</a:t>
            </a:r>
            <a:r>
              <a:rPr lang="zh-CN" altLang="en-US" b="1" dirty="0"/>
              <a:t>抖音月付</a:t>
            </a:r>
            <a:endParaRPr lang="en-US" altLang="zh-CN" b="1" dirty="0"/>
          </a:p>
          <a:p>
            <a:r>
              <a:rPr lang="en-US" altLang="zh-CN" b="1" dirty="0"/>
              <a:t>14.08%</a:t>
            </a:r>
            <a:r>
              <a:rPr lang="zh-CN" altLang="en-US" dirty="0"/>
              <a:t>使用</a:t>
            </a:r>
            <a:r>
              <a:rPr lang="zh-CN" altLang="en-US" b="1" dirty="0"/>
              <a:t>微信支付</a:t>
            </a:r>
            <a:endParaRPr lang="en-US" altLang="zh-CN" b="1" dirty="0"/>
          </a:p>
          <a:p>
            <a:r>
              <a:rPr lang="en-US" altLang="zh-CN" b="1" dirty="0"/>
              <a:t>0.37%</a:t>
            </a:r>
            <a:r>
              <a:rPr lang="zh-CN" altLang="en-US" dirty="0"/>
              <a:t>使用</a:t>
            </a:r>
            <a:r>
              <a:rPr lang="zh-CN" altLang="en-US" b="1" dirty="0"/>
              <a:t>极速付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CB213-13D0-AA80-4A9F-A1A380C80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5" y="2081020"/>
            <a:ext cx="5891671" cy="3544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29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2" name="椭圆 1"/>
          <p:cNvSpPr/>
          <p:nvPr/>
        </p:nvSpPr>
        <p:spPr>
          <a:xfrm>
            <a:off x="632547" y="1004324"/>
            <a:ext cx="636217" cy="636217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32547" y="1"/>
            <a:ext cx="3152634" cy="1232594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grpSp>
        <p:nvGrpSpPr>
          <p:cNvPr id="37" name="组合 36"/>
          <p:cNvGrpSpPr/>
          <p:nvPr/>
        </p:nvGrpSpPr>
        <p:grpSpPr>
          <a:xfrm>
            <a:off x="3902736" y="2462907"/>
            <a:ext cx="5571466" cy="1015103"/>
            <a:chOff x="1662640" y="2088992"/>
            <a:chExt cx="4033561" cy="1015103"/>
          </a:xfrm>
        </p:grpSpPr>
        <p:sp>
          <p:nvSpPr>
            <p:cNvPr id="26" name="矩形: 圆角 25"/>
            <p:cNvSpPr/>
            <p:nvPr/>
          </p:nvSpPr>
          <p:spPr>
            <a:xfrm>
              <a:off x="1662640" y="2088992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662640" y="2489660"/>
              <a:ext cx="4033561" cy="6144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549AC">
                    <a:alpha val="22000"/>
                  </a:srgbClr>
                </a:gs>
                <a:gs pos="100000">
                  <a:srgbClr val="7030A0">
                    <a:alpha val="13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74062" y="2580858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805206" y="3127304"/>
            <a:ext cx="376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 dirty="0"/>
              <a:t>Questions and feedback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79017" y="3802515"/>
            <a:ext cx="677545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我们公司再本周的销售额和订单数量也不是一直上升，产生了一些问题。这些问题的原因是什么，为什么会这样，怎么去解决这些问题，在后面的工作中怎么去避免这个问题。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73136" y="1811559"/>
            <a:ext cx="24961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19900" dirty="0">
              <a:gradFill flip="none" rotWithShape="1">
                <a:gsLst>
                  <a:gs pos="0">
                    <a:srgbClr val="4549AC"/>
                  </a:gs>
                  <a:gs pos="100000">
                    <a:srgbClr val="7030A0">
                      <a:alpha val="4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 rot="2700000">
            <a:off x="345043" y="1719837"/>
            <a:ext cx="253937" cy="253937"/>
          </a:xfrm>
          <a:prstGeom prst="roundRect">
            <a:avLst/>
          </a:prstGeom>
          <a:solidFill>
            <a:srgbClr val="4B4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73608" y="1578876"/>
            <a:ext cx="5322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1600" b="1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l"/>
            <a:r>
              <a:rPr lang="zh-CN" altLang="en-US" sz="3200" dirty="0">
                <a:sym typeface="HarmonyOS Sans SC Light" panose="00000400000000000000" pitchFamily="2" charset="-122"/>
              </a:rPr>
              <a:t>问题：</a:t>
            </a:r>
            <a:r>
              <a:rPr lang="en-US" altLang="zh-CN" sz="3200" dirty="0">
                <a:sym typeface="HarmonyOS Sans SC Light" panose="00000400000000000000" pitchFamily="2" charset="-122"/>
              </a:rPr>
              <a:t>21</a:t>
            </a:r>
            <a:r>
              <a:rPr lang="zh-CN" altLang="en-US" sz="3200" dirty="0">
                <a:sym typeface="HarmonyOS Sans SC Light" panose="00000400000000000000" pitchFamily="2" charset="-122"/>
              </a:rPr>
              <a:t>号销售额剧烈减少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A4F86D-79A3-109D-F7D8-F1B163591D90}"/>
              </a:ext>
            </a:extLst>
          </p:cNvPr>
          <p:cNvSpPr txBox="1"/>
          <p:nvPr/>
        </p:nvSpPr>
        <p:spPr>
          <a:xfrm>
            <a:off x="1214053" y="21636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EBAE88-BE3D-792E-4214-FAEF76776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28" y="1176916"/>
            <a:ext cx="4366377" cy="26030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CBFC57-1965-D2A8-14B5-25C3A1DF5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35" y="4052342"/>
            <a:ext cx="3675096" cy="21681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C50728-8128-9677-B4B5-8F2511792824}"/>
              </a:ext>
            </a:extLst>
          </p:cNvPr>
          <p:cNvSpPr txBox="1"/>
          <p:nvPr/>
        </p:nvSpPr>
        <p:spPr>
          <a:xfrm>
            <a:off x="773608" y="3233236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对应本周的销售额图和订单量图我们可以看出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21</a:t>
            </a:r>
            <a:r>
              <a:rPr lang="zh-CN" altLang="en-US" dirty="0"/>
              <a:t>号当天公司的</a:t>
            </a:r>
            <a:r>
              <a:rPr lang="zh-CN" altLang="en-US" b="1" dirty="0"/>
              <a:t>销售额只有</a:t>
            </a:r>
            <a:r>
              <a:rPr lang="en-US" altLang="zh-CN" b="1" dirty="0"/>
              <a:t>96938</a:t>
            </a:r>
            <a:r>
              <a:rPr lang="zh-CN" altLang="en-US" b="1" dirty="0"/>
              <a:t>元</a:t>
            </a:r>
          </a:p>
          <a:p>
            <a:r>
              <a:rPr lang="zh-CN" altLang="en-US" b="1" dirty="0"/>
              <a:t>剧烈减少</a:t>
            </a:r>
            <a:r>
              <a:rPr lang="zh-CN" altLang="en-US" dirty="0"/>
              <a:t>降低到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r>
              <a:rPr lang="en-US" altLang="zh-CN" dirty="0"/>
              <a:t>148711</a:t>
            </a:r>
            <a:r>
              <a:rPr lang="zh-CN" altLang="en-US" dirty="0"/>
              <a:t>元的</a:t>
            </a:r>
            <a:r>
              <a:rPr lang="en-US" altLang="zh-CN" b="1" dirty="0"/>
              <a:t>65%</a:t>
            </a:r>
          </a:p>
          <a:p>
            <a:endParaRPr lang="en-US" altLang="zh-CN" b="1" dirty="0"/>
          </a:p>
          <a:p>
            <a:r>
              <a:rPr lang="zh-CN" altLang="en-US" dirty="0"/>
              <a:t>订单量更是腰斩，</a:t>
            </a:r>
            <a:r>
              <a:rPr lang="zh-CN" altLang="en-US" b="1" dirty="0"/>
              <a:t>只有前一天</a:t>
            </a:r>
            <a:r>
              <a:rPr lang="en-US" altLang="zh-CN" b="1" dirty="0"/>
              <a:t>2876</a:t>
            </a:r>
            <a:r>
              <a:rPr lang="zh-CN" altLang="en-US" b="1" dirty="0"/>
              <a:t>个的一半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214053" y="355800"/>
            <a:ext cx="28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问题与建议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3795" y="230892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reflection blurRad="6350" stA="13000" endPos="66000" dist="38100" dir="5400000" sy="-100000" algn="bl" rotWithShape="0"/>
                </a:effectLst>
                <a:latin typeface="得意黑" pitchFamily="2" charset="-122"/>
                <a:ea typeface="得意黑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effectLst>
                <a:reflection blurRad="6350" stA="13000" endPos="66000" dist="38100" dir="5400000" sy="-100000" algn="bl" rotWithShape="0"/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CAF819A-3A71-BAC7-0B30-864FBBC6D2E4}"/>
              </a:ext>
            </a:extLst>
          </p:cNvPr>
          <p:cNvSpPr/>
          <p:nvPr/>
        </p:nvSpPr>
        <p:spPr>
          <a:xfrm rot="2700000">
            <a:off x="436387" y="1559928"/>
            <a:ext cx="253937" cy="253937"/>
          </a:xfrm>
          <a:prstGeom prst="roundRect">
            <a:avLst/>
          </a:prstGeom>
          <a:solidFill>
            <a:srgbClr val="4B4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F56392-1F4A-01E6-BC59-1A846BB4FC37}"/>
              </a:ext>
            </a:extLst>
          </p:cNvPr>
          <p:cNvSpPr txBox="1"/>
          <p:nvPr/>
        </p:nvSpPr>
        <p:spPr>
          <a:xfrm>
            <a:off x="864952" y="1418967"/>
            <a:ext cx="5322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1600" b="1">
                <a:gradFill flip="none" rotWithShape="1">
                  <a:gsLst>
                    <a:gs pos="0">
                      <a:srgbClr val="4549AC"/>
                    </a:gs>
                    <a:gs pos="100000">
                      <a:srgbClr val="7030A0">
                        <a:alpha val="40000"/>
                      </a:srgb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l"/>
            <a:r>
              <a:rPr lang="zh-CN" altLang="en-US" sz="3200" dirty="0">
                <a:sym typeface="HarmonyOS Sans SC Light" panose="00000400000000000000" pitchFamily="2" charset="-122"/>
              </a:rPr>
              <a:t>原因：广告转订单出问题或</a:t>
            </a:r>
            <a:r>
              <a:rPr lang="en-US" altLang="zh-CN" sz="3200" dirty="0">
                <a:sym typeface="HarmonyOS Sans SC Light" panose="00000400000000000000" pitchFamily="2" charset="-122"/>
              </a:rPr>
              <a:t>21</a:t>
            </a:r>
            <a:r>
              <a:rPr lang="zh-CN" altLang="en-US" sz="3200" dirty="0">
                <a:sym typeface="HarmonyOS Sans SC Light" panose="00000400000000000000" pitchFamily="2" charset="-122"/>
              </a:rPr>
              <a:t>号广告费没交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D1DC30-0D29-7D42-CB36-14ADA7338306}"/>
              </a:ext>
            </a:extLst>
          </p:cNvPr>
          <p:cNvSpPr txBox="1"/>
          <p:nvPr/>
        </p:nvSpPr>
        <p:spPr>
          <a:xfrm>
            <a:off x="383794" y="3319340"/>
            <a:ext cx="52571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号，订单是前一天的</a:t>
            </a:r>
            <a:r>
              <a:rPr lang="en-US" altLang="zh-CN" dirty="0"/>
              <a:t>51%</a:t>
            </a:r>
          </a:p>
          <a:p>
            <a:endParaRPr lang="en-US" altLang="zh-CN" dirty="0"/>
          </a:p>
          <a:p>
            <a:r>
              <a:rPr lang="zh-CN" altLang="en-US" dirty="0"/>
              <a:t>对比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r>
              <a:rPr lang="en-US" altLang="zh-CN" dirty="0"/>
              <a:t>21</a:t>
            </a:r>
            <a:r>
              <a:rPr lang="zh-CN" altLang="en-US" dirty="0"/>
              <a:t>号的商品订单数发现“</a:t>
            </a:r>
            <a:r>
              <a:rPr lang="en-US" altLang="zh-CN" b="1" dirty="0"/>
              <a:t>【</a:t>
            </a:r>
            <a:r>
              <a:rPr lang="zh-CN" altLang="en-US" b="1" dirty="0"/>
              <a:t>限量优惠专属</a:t>
            </a:r>
            <a:r>
              <a:rPr lang="en-US" altLang="zh-CN" b="1" dirty="0"/>
              <a:t>】LIARJAN/</a:t>
            </a:r>
            <a:r>
              <a:rPr lang="zh-CN" altLang="en-US" b="1" dirty="0"/>
              <a:t>莱尔健</a:t>
            </a:r>
            <a:r>
              <a:rPr lang="en-US" altLang="zh-CN" b="1" dirty="0"/>
              <a:t>【</a:t>
            </a:r>
            <a:r>
              <a:rPr lang="zh-CN" altLang="en-US" b="1" dirty="0"/>
              <a:t>标准</a:t>
            </a:r>
            <a:r>
              <a:rPr lang="en-US" altLang="zh-CN" b="1" dirty="0"/>
              <a:t>】</a:t>
            </a:r>
            <a:r>
              <a:rPr lang="zh-CN" altLang="en-US" b="1" dirty="0"/>
              <a:t>家庭综合训练拉力绳，一套练全身肌肉</a:t>
            </a:r>
            <a:r>
              <a:rPr lang="zh-CN" altLang="en-US" dirty="0"/>
              <a:t>”商品</a:t>
            </a:r>
            <a:r>
              <a:rPr lang="en-US" altLang="zh-CN" dirty="0"/>
              <a:t>21</a:t>
            </a:r>
            <a:r>
              <a:rPr lang="zh-CN" altLang="en-US" dirty="0"/>
              <a:t>号订单数只有</a:t>
            </a:r>
            <a:r>
              <a:rPr lang="en-US" altLang="zh-CN" dirty="0"/>
              <a:t>6</a:t>
            </a:r>
            <a:r>
              <a:rPr lang="zh-CN" altLang="en-US" dirty="0"/>
              <a:t>，正常的</a:t>
            </a:r>
            <a:r>
              <a:rPr lang="en-US" altLang="zh-CN" dirty="0"/>
              <a:t>1600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该产品的</a:t>
            </a:r>
            <a:r>
              <a:rPr lang="zh-CN" altLang="en-US" b="1" dirty="0"/>
              <a:t>订单数不正常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1D385F-2E98-4D92-D790-043FAA737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8666"/>
            <a:ext cx="5385077" cy="2794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9BB740-D97A-946F-CDC9-ADAC0FFA6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7853"/>
            <a:ext cx="5423179" cy="21654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16C477-510A-52E3-90B3-16F8E369902E}"/>
              </a:ext>
            </a:extLst>
          </p:cNvPr>
          <p:cNvSpPr txBox="1"/>
          <p:nvPr/>
        </p:nvSpPr>
        <p:spPr>
          <a:xfrm>
            <a:off x="6355724" y="1601630"/>
            <a:ext cx="26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号订单数大于</a:t>
            </a:r>
            <a:r>
              <a:rPr lang="en-US" altLang="zh-CN" dirty="0"/>
              <a:t>5</a:t>
            </a:r>
            <a:r>
              <a:rPr lang="zh-CN" altLang="en-US" dirty="0"/>
              <a:t>的产品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3163EA-E00A-5572-C035-F404D6F3A839}"/>
              </a:ext>
            </a:extLst>
          </p:cNvPr>
          <p:cNvSpPr txBox="1"/>
          <p:nvPr/>
        </p:nvSpPr>
        <p:spPr>
          <a:xfrm>
            <a:off x="6355724" y="4390817"/>
            <a:ext cx="677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号订单数大于</a:t>
            </a:r>
            <a:r>
              <a:rPr lang="en-US" altLang="zh-CN" dirty="0"/>
              <a:t>5</a:t>
            </a:r>
            <a:r>
              <a:rPr lang="zh-CN" altLang="en-US" dirty="0"/>
              <a:t>的产品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857EE3-9635-E1A2-F3C4-9793BA727F57}"/>
              </a:ext>
            </a:extLst>
          </p:cNvPr>
          <p:cNvSpPr/>
          <p:nvPr/>
        </p:nvSpPr>
        <p:spPr>
          <a:xfrm>
            <a:off x="6187344" y="5988676"/>
            <a:ext cx="5331835" cy="3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9F63BF-0760-949F-37A9-2437B5FFEBB9}"/>
              </a:ext>
            </a:extLst>
          </p:cNvPr>
          <p:cNvSpPr/>
          <p:nvPr/>
        </p:nvSpPr>
        <p:spPr>
          <a:xfrm>
            <a:off x="6134102" y="3796828"/>
            <a:ext cx="5385077" cy="36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7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00qepej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1465</Words>
  <Application>Microsoft Office PowerPoint</Application>
  <PresentationFormat>宽屏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ali-55</vt:lpstr>
      <vt:lpstr>-apple-system</vt:lpstr>
      <vt:lpstr>HarmonyOS Sans SC Light</vt:lpstr>
      <vt:lpstr>Helvetica Neue</vt:lpstr>
      <vt:lpstr>阿里巴巴普惠体 2.0 55 Regular</vt:lpstr>
      <vt:lpstr>得意黑</vt:lpstr>
      <vt:lpstr>等线</vt:lpstr>
      <vt:lpstr>Arial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2948531353@qq.com</cp:lastModifiedBy>
  <cp:revision>140</cp:revision>
  <dcterms:created xsi:type="dcterms:W3CDTF">2017-05-14T12:25:00Z</dcterms:created>
  <dcterms:modified xsi:type="dcterms:W3CDTF">2023-08-08T08:56:47Z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