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i+HokrTqXX0FfAfeGQ6e8Ci5HL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c0a1ef81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5c0a1ef81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 Topic: MCP Server for Notion Integration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## Presented By: Muhammad 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Objective: Enable MCP to push/pull structured updates to Notion for documentation and task syncing.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Approach: Built a REST-based MCP server that interfaces with Notion API using token-based auth; tested CRUD flows.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Results: Successfully connected MCP to Notion workspace; updates from MCP now reflect in Notion pages.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Limitations: Some rate limiting observed on Notion API; rich-text formatting inconsistencies.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Next Steps: Add error handling, support for Notion database templates, and automate page linking to MCP modules.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c06d18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5c06d18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 Topic: MCP Server for Notion Integration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## Presented By: Muhammad 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Objective: Enable MCP to push/pull structured updates to Notion for documentation and task syncing.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Approach: Built a REST-based MCP server that interfaces with Notion API using token-based auth; tested CRUD flows.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Results: Successfully connected MCP to Notion workspace; updates from MCP now reflect in Notion pages.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Limitations: Some rate limiting observed on Notion API; rich-text formatting inconsistencies.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Next Steps: Add error handling, support for Notion database templates, and automate page linking to MCP modules.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c06d187d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5c06d187d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 Topic: MCP Server for Notion Integration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## Presented By: Muhammad 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Objective: Enable MCP to push/pull structured updates to Notion for documentation and task syncing.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Approach: Built a REST-based MCP server that interfaces with Notion API using token-based auth; tested CRUD flows.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Results: Successfully connected MCP to Notion workspace; updates from MCP now reflect in Notion pages.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Limitations: Some rate limiting observed on Notion API; rich-text formatting inconsistencies.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Next Steps: Add error handling, support for Notion database templates, and automate page linking to MCP modules.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c06d187d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5c06d187d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 Topic: MCP Server for Notion Integration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## Presented By: Muhammad 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Objective: Enable MCP to push/pull structured updates to Notion for documentation and task syncing.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Approach: Built a REST-based MCP server that interfaces with Notion API using token-based auth; tested CRUD flows.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Results: Successfully connected MCP to Notion workspace; updates from MCP now reflect in Notion pages.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Limitations: Some rate limiting observed on Notion API; rich-text formatting inconsistencies.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Next Steps: Add error handling, support for Notion database templates, and automate page linking to MCP modules.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e0a820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5ee0a820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 Topic: MCP Server for Notion Integration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## Presented By: Muhammad 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Objective: Enable MCP to push/pull structured updates to Notion for documentation and task syncing.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Approach: Built a REST-based MCP server that interfaces with Notion API using token-based auth; tested CRUD flows.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Results: Successfully connected MCP to Notion workspace; updates from MCP now reflect in Notion pages.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Limitations: Some rate limiting observed on Notion API; rich-text formatting inconsistencies.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## Next Steps: Add error handling, support for Notion database templates, and automate page linking to MCP modules.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c06d187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5c06d187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Trace Info State Management – Key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1Comprehensive Logging: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agent interaction generates a trace_info object capturing user input, agent inputs/outputs, timestamps, and processing times.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2Backend Persistence: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Trace info is stored in the database alongside each conversation turn, enabling robust audit trails and debugging.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3Frontend Transparency: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Trace info is sent to the UI with every response, allowing users to inspect agent reasoning and performance for each query.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4Session-Based History: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UI maintains a per-chat trace_history, ensuring users can review the full decision process across their session.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5Persistent Storage: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trace histories are saved to disk, supporting session recovery and long-term analysis.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e0a820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5ee0a820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G">
  <p:cSld name="TITLE_AND_BODY_2_1_1_1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6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311700" y="1894975"/>
            <a:ext cx="8520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>
                <a:solidFill>
                  <a:srgbClr val="00A599"/>
                </a:solidFill>
              </a:rPr>
              <a:t>Model Context Protocol (MCP) Servers</a:t>
            </a:r>
            <a:endParaRPr sz="3400">
              <a:solidFill>
                <a:srgbClr val="00A599"/>
              </a:solidFill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28149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c0a1ef81a_1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None/>
            </a:pPr>
            <a:r>
              <a:rPr lang="en" sz="3400">
                <a:solidFill>
                  <a:srgbClr val="00A599"/>
                </a:solidFill>
              </a:rPr>
              <a:t>Challenges Faced so far</a:t>
            </a:r>
            <a:endParaRPr sz="1761">
              <a:solidFill>
                <a:srgbClr val="00A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None/>
            </a:pPr>
            <a:r>
              <a:rPr lang="en" sz="3400">
                <a:solidFill>
                  <a:srgbClr val="00A599"/>
                </a:solidFill>
              </a:rPr>
              <a:t>								</a:t>
            </a:r>
            <a:endParaRPr sz="1761">
              <a:solidFill>
                <a:srgbClr val="00A599"/>
              </a:solidFill>
            </a:endParaRPr>
          </a:p>
        </p:txBody>
      </p:sp>
      <p:sp>
        <p:nvSpPr>
          <p:cNvPr id="127" name="Google Shape;127;g35c0a1ef81a_1_12"/>
          <p:cNvSpPr txBox="1"/>
          <p:nvPr>
            <p:ph idx="1" type="body"/>
          </p:nvPr>
        </p:nvSpPr>
        <p:spPr>
          <a:xfrm>
            <a:off x="346875" y="1170050"/>
            <a:ext cx="8520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40"/>
          </a:p>
          <a:p>
            <a:pPr indent="-3194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1"/>
              <a:buChar char="●"/>
            </a:pPr>
            <a:r>
              <a:rPr lang="en" sz="1431"/>
              <a:t>Official Notion Server Integration</a:t>
            </a:r>
            <a:endParaRPr sz="1431"/>
          </a:p>
          <a:p>
            <a:pPr indent="-3194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1"/>
              <a:buChar char="○"/>
            </a:pPr>
            <a:r>
              <a:rPr lang="en" sz="1431"/>
              <a:t>Could not connect with Autogen Core, had to find alternate server</a:t>
            </a:r>
            <a:endParaRPr sz="1431"/>
          </a:p>
          <a:p>
            <a:pPr indent="-3194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1"/>
              <a:buChar char="●"/>
            </a:pPr>
            <a:r>
              <a:rPr lang="en" sz="1431"/>
              <a:t>OS Dependencies </a:t>
            </a:r>
            <a:endParaRPr sz="1431"/>
          </a:p>
          <a:p>
            <a:pPr indent="-3194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1"/>
              <a:buChar char="○"/>
            </a:pPr>
            <a:r>
              <a:rPr lang="en" sz="1431"/>
              <a:t>MCP Servers were not starting on windows </a:t>
            </a:r>
            <a:endParaRPr sz="1431"/>
          </a:p>
          <a:p>
            <a:pPr indent="-3194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1"/>
              <a:buChar char="○"/>
            </a:pPr>
            <a:r>
              <a:rPr lang="en" sz="1431"/>
              <a:t>For stdio, client launches server as subprocess using asyncio, causing compatibility issues</a:t>
            </a:r>
            <a:endParaRPr sz="1431"/>
          </a:p>
          <a:p>
            <a:pPr indent="-3194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1"/>
              <a:buChar char="●"/>
            </a:pPr>
            <a:r>
              <a:rPr lang="en" sz="1431"/>
              <a:t>Communication Protocol restrictions </a:t>
            </a:r>
            <a:endParaRPr sz="1431"/>
          </a:p>
          <a:p>
            <a:pPr indent="-3194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1"/>
              <a:buChar char="○"/>
            </a:pPr>
            <a:r>
              <a:rPr lang="en" sz="1431"/>
              <a:t>Server did not support SSE</a:t>
            </a:r>
            <a:endParaRPr sz="1431"/>
          </a:p>
          <a:p>
            <a:pPr indent="-31946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31"/>
              <a:buChar char="○"/>
            </a:pPr>
            <a:r>
              <a:rPr lang="en" sz="1431"/>
              <a:t>Had to use “supergateway”, which runs MCP stdio servers over SSE</a:t>
            </a:r>
            <a:endParaRPr sz="1431"/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31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31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31"/>
          </a:p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31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31"/>
          </a:p>
        </p:txBody>
      </p:sp>
      <p:pic>
        <p:nvPicPr>
          <p:cNvPr id="128" name="Google Shape;128;g35c0a1ef81a_1_12"/>
          <p:cNvPicPr preferRelativeResize="0"/>
          <p:nvPr/>
        </p:nvPicPr>
        <p:blipFill rotWithShape="1">
          <a:blip r:embed="rId3">
            <a:alphaModFix/>
          </a:blip>
          <a:srcRect b="28149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400">
                <a:solidFill>
                  <a:srgbClr val="00A599"/>
                </a:solidFill>
              </a:rPr>
              <a:t>Topics</a:t>
            </a:r>
            <a:endParaRPr sz="3400">
              <a:solidFill>
                <a:srgbClr val="00A599"/>
              </a:solidFill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28149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11700" y="1345300"/>
            <a:ext cx="83217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Motivation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MCP Architecture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it works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Benefits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 in GENIE (Mentor Agent POC)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Autogen Core Integration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Challenges Faced + Overcome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c06d187d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None/>
            </a:pPr>
            <a:r>
              <a:rPr lang="en" sz="3400">
                <a:solidFill>
                  <a:srgbClr val="00A599"/>
                </a:solidFill>
              </a:rPr>
              <a:t>Motivation</a:t>
            </a:r>
            <a:r>
              <a:rPr lang="en" sz="3400">
                <a:solidFill>
                  <a:srgbClr val="00A599"/>
                </a:solidFill>
              </a:rPr>
              <a:t>							</a:t>
            </a:r>
            <a:endParaRPr sz="1761">
              <a:solidFill>
                <a:srgbClr val="00A599"/>
              </a:solidFill>
            </a:endParaRPr>
          </a:p>
        </p:txBody>
      </p:sp>
      <p:sp>
        <p:nvSpPr>
          <p:cNvPr id="77" name="Google Shape;77;g35c06d187da_0_0"/>
          <p:cNvSpPr txBox="1"/>
          <p:nvPr>
            <p:ph idx="1" type="body"/>
          </p:nvPr>
        </p:nvSpPr>
        <p:spPr>
          <a:xfrm>
            <a:off x="346875" y="1170050"/>
            <a:ext cx="8520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Attach context to models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for LLM Applications to connect to and work with tools &amp; data sources.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Removes need for custom API integration for tools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id="78" name="Google Shape;78;g35c06d187da_0_0"/>
          <p:cNvPicPr preferRelativeResize="0"/>
          <p:nvPr/>
        </p:nvPicPr>
        <p:blipFill rotWithShape="1">
          <a:blip r:embed="rId3">
            <a:alphaModFix/>
          </a:blip>
          <a:srcRect b="28149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06d187da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None/>
            </a:pPr>
            <a:r>
              <a:rPr lang="en" sz="3400">
                <a:solidFill>
                  <a:srgbClr val="00A599"/>
                </a:solidFill>
              </a:rPr>
              <a:t>Architecture					</a:t>
            </a:r>
            <a:endParaRPr sz="1761">
              <a:solidFill>
                <a:srgbClr val="00A599"/>
              </a:solidFill>
            </a:endParaRPr>
          </a:p>
        </p:txBody>
      </p:sp>
      <p:sp>
        <p:nvSpPr>
          <p:cNvPr id="84" name="Google Shape;84;g35c06d187da_0_33"/>
          <p:cNvSpPr txBox="1"/>
          <p:nvPr>
            <p:ph idx="1" type="body"/>
          </p:nvPr>
        </p:nvSpPr>
        <p:spPr>
          <a:xfrm>
            <a:off x="346875" y="1170050"/>
            <a:ext cx="8520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Pipeline of agents.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Planner Agent: </a:t>
            </a:r>
            <a:r>
              <a:rPr lang="en"/>
              <a:t>Interpret user query and generate a query plan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Refiner Agent: </a:t>
            </a:r>
            <a:r>
              <a:rPr lang="en"/>
              <a:t>Optimize and validate the query plan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Query Agent: </a:t>
            </a:r>
            <a:r>
              <a:rPr lang="en"/>
              <a:t>Execute the plan and retrieve the answer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Evaluation Agent:</a:t>
            </a:r>
            <a:r>
              <a:rPr lang="en"/>
              <a:t> Evaluate and improve the final response</a:t>
            </a:r>
            <a:endParaRPr sz="1600"/>
          </a:p>
        </p:txBody>
      </p:sp>
      <p:pic>
        <p:nvPicPr>
          <p:cNvPr id="85" name="Google Shape;85;g35c06d187da_0_33"/>
          <p:cNvPicPr preferRelativeResize="0"/>
          <p:nvPr/>
        </p:nvPicPr>
        <p:blipFill rotWithShape="1">
          <a:blip r:embed="rId3">
            <a:alphaModFix/>
          </a:blip>
          <a:srcRect b="28149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5c06d187da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c06d187da_0_57"/>
          <p:cNvSpPr txBox="1"/>
          <p:nvPr>
            <p:ph type="title"/>
          </p:nvPr>
        </p:nvSpPr>
        <p:spPr>
          <a:xfrm>
            <a:off x="311700" y="284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None/>
            </a:pPr>
            <a:r>
              <a:rPr lang="en" sz="3400">
                <a:solidFill>
                  <a:srgbClr val="00A599"/>
                </a:solidFill>
              </a:rPr>
              <a:t>Architecture Diagram</a:t>
            </a:r>
            <a:endParaRPr sz="1761">
              <a:solidFill>
                <a:srgbClr val="00A599"/>
              </a:solidFill>
            </a:endParaRPr>
          </a:p>
        </p:txBody>
      </p:sp>
      <p:pic>
        <p:nvPicPr>
          <p:cNvPr id="92" name="Google Shape;92;g35c06d187da_0_57"/>
          <p:cNvPicPr preferRelativeResize="0"/>
          <p:nvPr/>
        </p:nvPicPr>
        <p:blipFill rotWithShape="1">
          <a:blip r:embed="rId3">
            <a:alphaModFix/>
          </a:blip>
          <a:srcRect b="28149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5c06d187da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72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e0a820e1_0_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400">
                <a:solidFill>
                  <a:srgbClr val="00A599"/>
                </a:solidFill>
              </a:rPr>
              <a:t>MCP Transports </a:t>
            </a:r>
            <a:endParaRPr sz="3400">
              <a:solidFill>
                <a:srgbClr val="00A599"/>
              </a:solidFill>
            </a:endParaRPr>
          </a:p>
        </p:txBody>
      </p:sp>
      <p:pic>
        <p:nvPicPr>
          <p:cNvPr id="99" name="Google Shape;99;g35ee0a820e1_0_9"/>
          <p:cNvPicPr preferRelativeResize="0"/>
          <p:nvPr/>
        </p:nvPicPr>
        <p:blipFill rotWithShape="1">
          <a:blip r:embed="rId3">
            <a:alphaModFix/>
          </a:blip>
          <a:srcRect b="28150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5ee0a820e1_0_9"/>
          <p:cNvSpPr txBox="1"/>
          <p:nvPr>
            <p:ph idx="1" type="body"/>
          </p:nvPr>
        </p:nvSpPr>
        <p:spPr>
          <a:xfrm>
            <a:off x="311700" y="1345300"/>
            <a:ext cx="83217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STDIO (Standard Input/Output) - For servers running locally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HTTP + SSE (Server Sent Events) - For remote servers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Streamable HTTP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039"/>
              <a:buNone/>
            </a:pPr>
            <a:r>
              <a:rPr lang="en" sz="3400">
                <a:solidFill>
                  <a:srgbClr val="00A599"/>
                </a:solidFill>
              </a:rPr>
              <a:t>Benefits</a:t>
            </a:r>
            <a:endParaRPr sz="1761">
              <a:solidFill>
                <a:srgbClr val="00A599"/>
              </a:solidFill>
            </a:endParaRPr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311700" y="1155550"/>
            <a:ext cx="85206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Standardization &amp; Interoperability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Enhanced model capabilities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Simplified development process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Context Preservation (Across multiple tools/servers) </a:t>
            </a:r>
            <a:endParaRPr sz="1500"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28149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35c06d187da_0_45"/>
          <p:cNvPicPr preferRelativeResize="0"/>
          <p:nvPr/>
        </p:nvPicPr>
        <p:blipFill rotWithShape="1">
          <a:blip r:embed="rId3">
            <a:alphaModFix/>
          </a:blip>
          <a:srcRect b="28149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5c06d187da_0_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3400">
                <a:solidFill>
                  <a:srgbClr val="00A599"/>
                </a:solidFill>
                <a:latin typeface="Oswald"/>
                <a:ea typeface="Oswald"/>
                <a:cs typeface="Oswald"/>
                <a:sym typeface="Oswald"/>
              </a:rPr>
              <a:t>MCP Work in GENIE</a:t>
            </a:r>
            <a:endParaRPr b="0" i="0" sz="1761" u="none" cap="none" strike="noStrike">
              <a:solidFill>
                <a:srgbClr val="00A59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g35c06d187da_0_45"/>
          <p:cNvSpPr txBox="1"/>
          <p:nvPr/>
        </p:nvSpPr>
        <p:spPr>
          <a:xfrm>
            <a:off x="218550" y="861925"/>
            <a:ext cx="85206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700"/>
              <a:buFont typeface="Average"/>
              <a:buChar char="●"/>
            </a:pPr>
            <a:r>
              <a:rPr b="1" lang="en" sz="19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Mentor Agent POC</a:t>
            </a:r>
            <a:endParaRPr b="1" sz="19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Font typeface="Average"/>
              <a:buChar char="○"/>
            </a:pPr>
            <a:r>
              <a:rPr b="1" lang="en" sz="19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Two servers, notion &amp; Github</a:t>
            </a:r>
            <a:endParaRPr b="1" sz="19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Font typeface="Average"/>
              <a:buChar char="○"/>
            </a:pPr>
            <a:r>
              <a:rPr b="1" lang="en" sz="19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Integrated with agents </a:t>
            </a:r>
            <a:endParaRPr b="1" sz="19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92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900"/>
              <a:buFont typeface="Average"/>
              <a:buChar char="○"/>
            </a:pPr>
            <a:r>
              <a:rPr b="1" lang="en" sz="19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Dynamically used </a:t>
            </a:r>
            <a:endParaRPr b="1" sz="19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e0a820e1_0_15"/>
          <p:cNvSpPr txBox="1"/>
          <p:nvPr>
            <p:ph type="title"/>
          </p:nvPr>
        </p:nvSpPr>
        <p:spPr>
          <a:xfrm>
            <a:off x="311700" y="534625"/>
            <a:ext cx="4797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400">
                <a:solidFill>
                  <a:srgbClr val="00A599"/>
                </a:solidFill>
              </a:rPr>
              <a:t>MCP with Autogen Core </a:t>
            </a:r>
            <a:endParaRPr sz="3400">
              <a:solidFill>
                <a:srgbClr val="00A599"/>
              </a:solidFill>
            </a:endParaRPr>
          </a:p>
        </p:txBody>
      </p:sp>
      <p:pic>
        <p:nvPicPr>
          <p:cNvPr id="120" name="Google Shape;120;g35ee0a820e1_0_15"/>
          <p:cNvPicPr preferRelativeResize="0"/>
          <p:nvPr/>
        </p:nvPicPr>
        <p:blipFill rotWithShape="1">
          <a:blip r:embed="rId3">
            <a:alphaModFix/>
          </a:blip>
          <a:srcRect b="28150" l="0" r="0" t="0"/>
          <a:stretch/>
        </p:blipFill>
        <p:spPr>
          <a:xfrm>
            <a:off x="4222675" y="4925950"/>
            <a:ext cx="698650" cy="12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5ee0a820e1_0_15"/>
          <p:cNvSpPr txBox="1"/>
          <p:nvPr>
            <p:ph idx="1" type="body"/>
          </p:nvPr>
        </p:nvSpPr>
        <p:spPr>
          <a:xfrm>
            <a:off x="311700" y="1345300"/>
            <a:ext cx="8321700" cy="3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MCP Workbench is created - wraps an MCP server and provides an interface for agent to list and call tools provided by server.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Workbench is attached to an agent, giving it access to these tools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Agent uses the tools and query provided to form a response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fetched from these tools is attached as context to LLM (GPT-4o)</a:t>
            </a:r>
            <a:endParaRPr sz="14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