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907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20" userDrawn="1">
          <p15:clr>
            <a:srgbClr val="A4A3A4"/>
          </p15:clr>
        </p15:guide>
        <p15:guide id="2" pos="18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/>
    <p:restoredTop sz="94684"/>
  </p:normalViewPr>
  <p:slideViewPr>
    <p:cSldViewPr snapToGrid="0" snapToObjects="1">
      <p:cViewPr varScale="1">
        <p:scale>
          <a:sx n="124" d="100"/>
          <a:sy n="124" d="100"/>
        </p:scale>
        <p:origin x="2440" y="176"/>
      </p:cViewPr>
      <p:guideLst>
        <p:guide orient="horz" pos="2820"/>
        <p:guide pos="184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9629" y="2781005"/>
            <a:ext cx="4982455" cy="19189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9257" y="5072950"/>
            <a:ext cx="4103199" cy="228780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96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93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7904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3873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984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580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17780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7746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49741" y="358506"/>
            <a:ext cx="1318885" cy="763843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086" y="358506"/>
            <a:ext cx="3858960" cy="76384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035" y="5752660"/>
            <a:ext cx="4982455" cy="1778019"/>
          </a:xfrm>
        </p:spPr>
        <p:txBody>
          <a:bodyPr anchor="t"/>
          <a:lstStyle>
            <a:lvl1pPr algn="l">
              <a:defRPr sz="522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035" y="3794352"/>
            <a:ext cx="4982455" cy="1958307"/>
          </a:xfrm>
        </p:spPr>
        <p:txBody>
          <a:bodyPr anchor="b"/>
          <a:lstStyle>
            <a:lvl1pPr marL="0" indent="0">
              <a:buNone/>
              <a:defRPr sz="2611">
                <a:solidFill>
                  <a:schemeClr val="tx1">
                    <a:tint val="75000"/>
                  </a:schemeClr>
                </a:solidFill>
              </a:defRPr>
            </a:lvl1pPr>
            <a:lvl2pPr marL="596829" indent="0">
              <a:buNone/>
              <a:defRPr sz="2350">
                <a:solidFill>
                  <a:schemeClr val="tx1">
                    <a:tint val="75000"/>
                  </a:schemeClr>
                </a:solidFill>
              </a:defRPr>
            </a:lvl2pPr>
            <a:lvl3pPr marL="1193658" indent="0">
              <a:buNone/>
              <a:defRPr sz="2089">
                <a:solidFill>
                  <a:schemeClr val="tx1">
                    <a:tint val="75000"/>
                  </a:schemeClr>
                </a:solidFill>
              </a:defRPr>
            </a:lvl3pPr>
            <a:lvl4pPr marL="1790487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4pPr>
            <a:lvl5pPr marL="2387316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5pPr>
            <a:lvl6pPr marL="2984144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6pPr>
            <a:lvl7pPr marL="3580973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7pPr>
            <a:lvl8pPr marL="4177802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8pPr>
            <a:lvl9pPr marL="4774631" indent="0">
              <a:buNone/>
              <a:defRPr sz="18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086" y="2088862"/>
            <a:ext cx="2588923" cy="5908081"/>
          </a:xfrm>
        </p:spPr>
        <p:txBody>
          <a:bodyPr/>
          <a:lstStyle>
            <a:lvl1pPr>
              <a:defRPr sz="3655"/>
            </a:lvl1pPr>
            <a:lvl2pPr>
              <a:defRPr sz="3133"/>
            </a:lvl2pPr>
            <a:lvl3pPr>
              <a:defRPr sz="2611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9704" y="2088862"/>
            <a:ext cx="2588923" cy="5908081"/>
          </a:xfrm>
        </p:spPr>
        <p:txBody>
          <a:bodyPr/>
          <a:lstStyle>
            <a:lvl1pPr>
              <a:defRPr sz="3655"/>
            </a:lvl1pPr>
            <a:lvl2pPr>
              <a:defRPr sz="3133"/>
            </a:lvl2pPr>
            <a:lvl3pPr>
              <a:defRPr sz="2611"/>
            </a:lvl3pPr>
            <a:lvl4pPr>
              <a:defRPr sz="2350"/>
            </a:lvl4pPr>
            <a:lvl5pPr>
              <a:defRPr sz="2350"/>
            </a:lvl5pPr>
            <a:lvl6pPr>
              <a:defRPr sz="2350"/>
            </a:lvl6pPr>
            <a:lvl7pPr>
              <a:defRPr sz="2350"/>
            </a:lvl7pPr>
            <a:lvl8pPr>
              <a:defRPr sz="2350"/>
            </a:lvl8pPr>
            <a:lvl9pPr>
              <a:defRPr sz="2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86" y="2003899"/>
            <a:ext cx="2589941" cy="835130"/>
          </a:xfrm>
        </p:spPr>
        <p:txBody>
          <a:bodyPr anchor="b"/>
          <a:lstStyle>
            <a:lvl1pPr marL="0" indent="0">
              <a:buNone/>
              <a:defRPr sz="3133" b="1"/>
            </a:lvl1pPr>
            <a:lvl2pPr marL="596829" indent="0">
              <a:buNone/>
              <a:defRPr sz="2611" b="1"/>
            </a:lvl2pPr>
            <a:lvl3pPr marL="1193658" indent="0">
              <a:buNone/>
              <a:defRPr sz="2350" b="1"/>
            </a:lvl3pPr>
            <a:lvl4pPr marL="1790487" indent="0">
              <a:buNone/>
              <a:defRPr sz="2089" b="1"/>
            </a:lvl4pPr>
            <a:lvl5pPr marL="2387316" indent="0">
              <a:buNone/>
              <a:defRPr sz="2089" b="1"/>
            </a:lvl5pPr>
            <a:lvl6pPr marL="2984144" indent="0">
              <a:buNone/>
              <a:defRPr sz="2089" b="1"/>
            </a:lvl6pPr>
            <a:lvl7pPr marL="3580973" indent="0">
              <a:buNone/>
              <a:defRPr sz="2089" b="1"/>
            </a:lvl7pPr>
            <a:lvl8pPr marL="4177802" indent="0">
              <a:buNone/>
              <a:defRPr sz="2089" b="1"/>
            </a:lvl8pPr>
            <a:lvl9pPr marL="4774631" indent="0">
              <a:buNone/>
              <a:defRPr sz="2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086" y="2839029"/>
            <a:ext cx="2589941" cy="5157914"/>
          </a:xfrm>
        </p:spPr>
        <p:txBody>
          <a:bodyPr/>
          <a:lstStyle>
            <a:lvl1pPr>
              <a:defRPr sz="3133"/>
            </a:lvl1pPr>
            <a:lvl2pPr>
              <a:defRPr sz="2611"/>
            </a:lvl2pPr>
            <a:lvl3pPr>
              <a:defRPr sz="2350"/>
            </a:lvl3pPr>
            <a:lvl4pPr>
              <a:defRPr sz="2089"/>
            </a:lvl4pPr>
            <a:lvl5pPr>
              <a:defRPr sz="2089"/>
            </a:lvl5pPr>
            <a:lvl6pPr>
              <a:defRPr sz="2089"/>
            </a:lvl6pPr>
            <a:lvl7pPr>
              <a:defRPr sz="2089"/>
            </a:lvl7pPr>
            <a:lvl8pPr>
              <a:defRPr sz="2089"/>
            </a:lvl8pPr>
            <a:lvl9pPr>
              <a:defRPr sz="2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77669" y="2003899"/>
            <a:ext cx="2590958" cy="835130"/>
          </a:xfrm>
        </p:spPr>
        <p:txBody>
          <a:bodyPr anchor="b"/>
          <a:lstStyle>
            <a:lvl1pPr marL="0" indent="0">
              <a:buNone/>
              <a:defRPr sz="3133" b="1"/>
            </a:lvl1pPr>
            <a:lvl2pPr marL="596829" indent="0">
              <a:buNone/>
              <a:defRPr sz="2611" b="1"/>
            </a:lvl2pPr>
            <a:lvl3pPr marL="1193658" indent="0">
              <a:buNone/>
              <a:defRPr sz="2350" b="1"/>
            </a:lvl3pPr>
            <a:lvl4pPr marL="1790487" indent="0">
              <a:buNone/>
              <a:defRPr sz="2089" b="1"/>
            </a:lvl4pPr>
            <a:lvl5pPr marL="2387316" indent="0">
              <a:buNone/>
              <a:defRPr sz="2089" b="1"/>
            </a:lvl5pPr>
            <a:lvl6pPr marL="2984144" indent="0">
              <a:buNone/>
              <a:defRPr sz="2089" b="1"/>
            </a:lvl6pPr>
            <a:lvl7pPr marL="3580973" indent="0">
              <a:buNone/>
              <a:defRPr sz="2089" b="1"/>
            </a:lvl7pPr>
            <a:lvl8pPr marL="4177802" indent="0">
              <a:buNone/>
              <a:defRPr sz="2089" b="1"/>
            </a:lvl8pPr>
            <a:lvl9pPr marL="4774631" indent="0">
              <a:buNone/>
              <a:defRPr sz="208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77669" y="2839029"/>
            <a:ext cx="2590958" cy="5157914"/>
          </a:xfrm>
        </p:spPr>
        <p:txBody>
          <a:bodyPr/>
          <a:lstStyle>
            <a:lvl1pPr>
              <a:defRPr sz="3133"/>
            </a:lvl1pPr>
            <a:lvl2pPr>
              <a:defRPr sz="2611"/>
            </a:lvl2pPr>
            <a:lvl3pPr>
              <a:defRPr sz="2350"/>
            </a:lvl3pPr>
            <a:lvl4pPr>
              <a:defRPr sz="2089"/>
            </a:lvl4pPr>
            <a:lvl5pPr>
              <a:defRPr sz="2089"/>
            </a:lvl5pPr>
            <a:lvl6pPr>
              <a:defRPr sz="2089"/>
            </a:lvl6pPr>
            <a:lvl7pPr>
              <a:defRPr sz="2089"/>
            </a:lvl7pPr>
            <a:lvl8pPr>
              <a:defRPr sz="2089"/>
            </a:lvl8pPr>
            <a:lvl9pPr>
              <a:defRPr sz="208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086" y="356433"/>
            <a:ext cx="1928463" cy="1516912"/>
          </a:xfrm>
        </p:spPr>
        <p:txBody>
          <a:bodyPr anchor="b"/>
          <a:lstStyle>
            <a:lvl1pPr algn="l">
              <a:defRPr sz="261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767" y="356433"/>
            <a:ext cx="3276860" cy="7640510"/>
          </a:xfrm>
        </p:spPr>
        <p:txBody>
          <a:bodyPr/>
          <a:lstStyle>
            <a:lvl1pPr>
              <a:defRPr sz="4177"/>
            </a:lvl1pPr>
            <a:lvl2pPr>
              <a:defRPr sz="3655"/>
            </a:lvl2pPr>
            <a:lvl3pPr>
              <a:defRPr sz="3133"/>
            </a:lvl3pPr>
            <a:lvl4pPr>
              <a:defRPr sz="2611"/>
            </a:lvl4pPr>
            <a:lvl5pPr>
              <a:defRPr sz="2611"/>
            </a:lvl5pPr>
            <a:lvl6pPr>
              <a:defRPr sz="2611"/>
            </a:lvl6pPr>
            <a:lvl7pPr>
              <a:defRPr sz="2611"/>
            </a:lvl7pPr>
            <a:lvl8pPr>
              <a:defRPr sz="2611"/>
            </a:lvl8pPr>
            <a:lvl9pPr>
              <a:defRPr sz="261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3086" y="1873345"/>
            <a:ext cx="1928463" cy="6123598"/>
          </a:xfrm>
        </p:spPr>
        <p:txBody>
          <a:bodyPr/>
          <a:lstStyle>
            <a:lvl1pPr marL="0" indent="0">
              <a:buNone/>
              <a:defRPr sz="1828"/>
            </a:lvl1pPr>
            <a:lvl2pPr marL="596829" indent="0">
              <a:buNone/>
              <a:defRPr sz="1566"/>
            </a:lvl2pPr>
            <a:lvl3pPr marL="1193658" indent="0">
              <a:buNone/>
              <a:defRPr sz="1305"/>
            </a:lvl3pPr>
            <a:lvl4pPr marL="1790487" indent="0">
              <a:buNone/>
              <a:defRPr sz="1175"/>
            </a:lvl4pPr>
            <a:lvl5pPr marL="2387316" indent="0">
              <a:buNone/>
              <a:defRPr sz="1175"/>
            </a:lvl5pPr>
            <a:lvl6pPr marL="2984144" indent="0">
              <a:buNone/>
              <a:defRPr sz="1175"/>
            </a:lvl6pPr>
            <a:lvl7pPr marL="3580973" indent="0">
              <a:buNone/>
              <a:defRPr sz="1175"/>
            </a:lvl7pPr>
            <a:lvl8pPr marL="4177802" indent="0">
              <a:buNone/>
              <a:defRPr sz="1175"/>
            </a:lvl8pPr>
            <a:lvl9pPr marL="4774631" indent="0">
              <a:buNone/>
              <a:defRPr sz="11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937" y="6266585"/>
            <a:ext cx="3517027" cy="739806"/>
          </a:xfrm>
        </p:spPr>
        <p:txBody>
          <a:bodyPr anchor="b"/>
          <a:lstStyle>
            <a:lvl1pPr algn="l">
              <a:defRPr sz="2611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8937" y="799901"/>
            <a:ext cx="3517027" cy="5371359"/>
          </a:xfrm>
        </p:spPr>
        <p:txBody>
          <a:bodyPr/>
          <a:lstStyle>
            <a:lvl1pPr marL="0" indent="0">
              <a:buNone/>
              <a:defRPr sz="4177"/>
            </a:lvl1pPr>
            <a:lvl2pPr marL="596829" indent="0">
              <a:buNone/>
              <a:defRPr sz="3655"/>
            </a:lvl2pPr>
            <a:lvl3pPr marL="1193658" indent="0">
              <a:buNone/>
              <a:defRPr sz="3133"/>
            </a:lvl3pPr>
            <a:lvl4pPr marL="1790487" indent="0">
              <a:buNone/>
              <a:defRPr sz="2611"/>
            </a:lvl4pPr>
            <a:lvl5pPr marL="2387316" indent="0">
              <a:buNone/>
              <a:defRPr sz="2611"/>
            </a:lvl5pPr>
            <a:lvl6pPr marL="2984144" indent="0">
              <a:buNone/>
              <a:defRPr sz="2611"/>
            </a:lvl6pPr>
            <a:lvl7pPr marL="3580973" indent="0">
              <a:buNone/>
              <a:defRPr sz="2611"/>
            </a:lvl7pPr>
            <a:lvl8pPr marL="4177802" indent="0">
              <a:buNone/>
              <a:defRPr sz="2611"/>
            </a:lvl8pPr>
            <a:lvl9pPr marL="4774631" indent="0">
              <a:buNone/>
              <a:defRPr sz="2611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8937" y="7006391"/>
            <a:ext cx="3517027" cy="1050647"/>
          </a:xfrm>
        </p:spPr>
        <p:txBody>
          <a:bodyPr/>
          <a:lstStyle>
            <a:lvl1pPr marL="0" indent="0">
              <a:buNone/>
              <a:defRPr sz="1828"/>
            </a:lvl1pPr>
            <a:lvl2pPr marL="596829" indent="0">
              <a:buNone/>
              <a:defRPr sz="1566"/>
            </a:lvl2pPr>
            <a:lvl3pPr marL="1193658" indent="0">
              <a:buNone/>
              <a:defRPr sz="1305"/>
            </a:lvl3pPr>
            <a:lvl4pPr marL="1790487" indent="0">
              <a:buNone/>
              <a:defRPr sz="1175"/>
            </a:lvl4pPr>
            <a:lvl5pPr marL="2387316" indent="0">
              <a:buNone/>
              <a:defRPr sz="1175"/>
            </a:lvl5pPr>
            <a:lvl6pPr marL="2984144" indent="0">
              <a:buNone/>
              <a:defRPr sz="1175"/>
            </a:lvl6pPr>
            <a:lvl7pPr marL="3580973" indent="0">
              <a:buNone/>
              <a:defRPr sz="1175"/>
            </a:lvl7pPr>
            <a:lvl8pPr marL="4177802" indent="0">
              <a:buNone/>
              <a:defRPr sz="1175"/>
            </a:lvl8pPr>
            <a:lvl9pPr marL="4774631" indent="0">
              <a:buNone/>
              <a:defRPr sz="11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3086" y="358506"/>
            <a:ext cx="5275541" cy="1492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086" y="2088862"/>
            <a:ext cx="5275541" cy="5908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3086" y="8297424"/>
            <a:ext cx="1367733" cy="47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02752" y="8297424"/>
            <a:ext cx="1856209" cy="47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200894" y="8297424"/>
            <a:ext cx="1367733" cy="4766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6829" rtl="0" eaLnBrk="1" latinLnBrk="0" hangingPunct="1">
        <a:spcBef>
          <a:spcPct val="0"/>
        </a:spcBef>
        <a:buNone/>
        <a:defRPr sz="57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7622" indent="-447622" algn="l" defTabSz="596829" rtl="0" eaLnBrk="1" latinLnBrk="0" hangingPunct="1">
        <a:spcBef>
          <a:spcPct val="20000"/>
        </a:spcBef>
        <a:buFont typeface="Arial"/>
        <a:buChar char="•"/>
        <a:defRPr sz="4177" kern="1200">
          <a:solidFill>
            <a:schemeClr val="tx1"/>
          </a:solidFill>
          <a:latin typeface="+mn-lt"/>
          <a:ea typeface="+mn-ea"/>
          <a:cs typeface="+mn-cs"/>
        </a:defRPr>
      </a:lvl1pPr>
      <a:lvl2pPr marL="969847" indent="-373018" algn="l" defTabSz="596829" rtl="0" eaLnBrk="1" latinLnBrk="0" hangingPunct="1">
        <a:spcBef>
          <a:spcPct val="20000"/>
        </a:spcBef>
        <a:buFont typeface="Arial"/>
        <a:buChar char="–"/>
        <a:defRPr sz="3655" kern="1200">
          <a:solidFill>
            <a:schemeClr val="tx1"/>
          </a:solidFill>
          <a:latin typeface="+mn-lt"/>
          <a:ea typeface="+mn-ea"/>
          <a:cs typeface="+mn-cs"/>
        </a:defRPr>
      </a:lvl2pPr>
      <a:lvl3pPr marL="1492072" indent="-298414" algn="l" defTabSz="596829" rtl="0" eaLnBrk="1" latinLnBrk="0" hangingPunct="1">
        <a:spcBef>
          <a:spcPct val="20000"/>
        </a:spcBef>
        <a:buFont typeface="Arial"/>
        <a:buChar char="•"/>
        <a:defRPr sz="3133" kern="1200">
          <a:solidFill>
            <a:schemeClr val="tx1"/>
          </a:solidFill>
          <a:latin typeface="+mn-lt"/>
          <a:ea typeface="+mn-ea"/>
          <a:cs typeface="+mn-cs"/>
        </a:defRPr>
      </a:lvl3pPr>
      <a:lvl4pPr marL="2088901" indent="-298414" algn="l" defTabSz="596829" rtl="0" eaLnBrk="1" latinLnBrk="0" hangingPunct="1">
        <a:spcBef>
          <a:spcPct val="20000"/>
        </a:spcBef>
        <a:buFont typeface="Arial"/>
        <a:buChar char="–"/>
        <a:defRPr sz="2611" kern="1200">
          <a:solidFill>
            <a:schemeClr val="tx1"/>
          </a:solidFill>
          <a:latin typeface="+mn-lt"/>
          <a:ea typeface="+mn-ea"/>
          <a:cs typeface="+mn-cs"/>
        </a:defRPr>
      </a:lvl4pPr>
      <a:lvl5pPr marL="2685730" indent="-298414" algn="l" defTabSz="596829" rtl="0" eaLnBrk="1" latinLnBrk="0" hangingPunct="1">
        <a:spcBef>
          <a:spcPct val="20000"/>
        </a:spcBef>
        <a:buFont typeface="Arial"/>
        <a:buChar char="»"/>
        <a:defRPr sz="2611" kern="1200">
          <a:solidFill>
            <a:schemeClr val="tx1"/>
          </a:solidFill>
          <a:latin typeface="+mn-lt"/>
          <a:ea typeface="+mn-ea"/>
          <a:cs typeface="+mn-cs"/>
        </a:defRPr>
      </a:lvl5pPr>
      <a:lvl6pPr marL="3282559" indent="-298414" algn="l" defTabSz="596829" rtl="0" eaLnBrk="1" latinLnBrk="0" hangingPunct="1">
        <a:spcBef>
          <a:spcPct val="20000"/>
        </a:spcBef>
        <a:buFont typeface="Arial"/>
        <a:buChar char="•"/>
        <a:defRPr sz="2611" kern="1200">
          <a:solidFill>
            <a:schemeClr val="tx1"/>
          </a:solidFill>
          <a:latin typeface="+mn-lt"/>
          <a:ea typeface="+mn-ea"/>
          <a:cs typeface="+mn-cs"/>
        </a:defRPr>
      </a:lvl6pPr>
      <a:lvl7pPr marL="3879388" indent="-298414" algn="l" defTabSz="596829" rtl="0" eaLnBrk="1" latinLnBrk="0" hangingPunct="1">
        <a:spcBef>
          <a:spcPct val="20000"/>
        </a:spcBef>
        <a:buFont typeface="Arial"/>
        <a:buChar char="•"/>
        <a:defRPr sz="2611" kern="1200">
          <a:solidFill>
            <a:schemeClr val="tx1"/>
          </a:solidFill>
          <a:latin typeface="+mn-lt"/>
          <a:ea typeface="+mn-ea"/>
          <a:cs typeface="+mn-cs"/>
        </a:defRPr>
      </a:lvl7pPr>
      <a:lvl8pPr marL="4476217" indent="-298414" algn="l" defTabSz="596829" rtl="0" eaLnBrk="1" latinLnBrk="0" hangingPunct="1">
        <a:spcBef>
          <a:spcPct val="20000"/>
        </a:spcBef>
        <a:buFont typeface="Arial"/>
        <a:buChar char="•"/>
        <a:defRPr sz="2611" kern="1200">
          <a:solidFill>
            <a:schemeClr val="tx1"/>
          </a:solidFill>
          <a:latin typeface="+mn-lt"/>
          <a:ea typeface="+mn-ea"/>
          <a:cs typeface="+mn-cs"/>
        </a:defRPr>
      </a:lvl8pPr>
      <a:lvl9pPr marL="5073045" indent="-298414" algn="l" defTabSz="596829" rtl="0" eaLnBrk="1" latinLnBrk="0" hangingPunct="1">
        <a:spcBef>
          <a:spcPct val="20000"/>
        </a:spcBef>
        <a:buFont typeface="Arial"/>
        <a:buChar char="•"/>
        <a:defRPr sz="261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1pPr>
      <a:lvl2pPr marL="596829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2pPr>
      <a:lvl3pPr marL="1193658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3pPr>
      <a:lvl4pPr marL="1790487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4pPr>
      <a:lvl5pPr marL="2387316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5pPr>
      <a:lvl6pPr marL="2984144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6pPr>
      <a:lvl7pPr marL="3580973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7pPr>
      <a:lvl8pPr marL="4177802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8pPr>
      <a:lvl9pPr marL="4774631" algn="l" defTabSz="596829" rtl="0" eaLnBrk="1" latinLnBrk="0" hangingPunct="1">
        <a:defRPr sz="2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ie-scripts.github.io/Streamlit-Dashboard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enie-scripts.github.io/Streamlit-Inpatient-Dashboard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772" y="267528"/>
            <a:ext cx="60693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新・入退院実績ダッシュボードご利用案内</a:t>
            </a:r>
            <a:endParaRPr sz="2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04165" y="974167"/>
            <a:ext cx="4282244" cy="1361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アクセス方法</a:t>
            </a:r>
            <a:r>
              <a:rPr lang="ja-JP" altLang="en-US" sz="1400" b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（</a:t>
            </a:r>
            <a:r>
              <a:rPr lang="en-US" altLang="ja-JP" sz="1400" b="1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PC</a:t>
            </a:r>
            <a:r>
              <a:rPr lang="ja-JP" altLang="en-US" sz="1400" b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、スマホなど）</a:t>
            </a:r>
            <a:endParaRPr lang="en-US" sz="1400" b="1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endParaRPr lang="en-US" altLang="ja-JP" sz="800" b="1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・推奨：ブックマーク登録</a:t>
            </a:r>
          </a:p>
          <a:p>
            <a:pPr>
              <a:lnSpc>
                <a:spcPct val="150000"/>
              </a:lnSpc>
            </a:pP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・方法</a:t>
            </a:r>
            <a:r>
              <a:rPr lang="en-US" altLang="ja-JP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1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：</a:t>
            </a:r>
            <a:r>
              <a:rPr lang="en-US" altLang="ja-JP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QR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コードをスマートフォンで読み取り</a:t>
            </a:r>
            <a:endParaRPr lang="en-US" altLang="ja-JP"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・方法</a:t>
            </a:r>
            <a:r>
              <a:rPr lang="en-US" altLang="ja-JP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2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：</a:t>
            </a:r>
            <a:r>
              <a:rPr lang="en-US" altLang="ja-JP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URL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を直接入力</a:t>
            </a:r>
            <a:endParaRPr lang="en-US" altLang="ja-JP"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3390" y="4580308"/>
            <a:ext cx="3595856" cy="11307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sz="1400" b="1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主な機能</a:t>
            </a:r>
            <a:endParaRPr sz="800" b="1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sz="140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診療科</a:t>
            </a: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病棟別の最新週次実績の可視化</a:t>
            </a:r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スマートフォン横向き表示に最適化</a:t>
            </a:r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390" y="5673177"/>
            <a:ext cx="5211683" cy="210025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r>
              <a:rPr sz="1400" b="1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確認できる指標</a:t>
            </a:r>
            <a:endParaRPr sz="800" b="1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日平均在院患者数（期間平均／直近週実績／目標／達成率）</a:t>
            </a:r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週合計新入院患者数（同上）</a:t>
            </a:r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平均在院日数（同上）</a:t>
            </a:r>
          </a:p>
          <a:p>
            <a:pPr>
              <a:lnSpc>
                <a:spcPct val="150000"/>
              </a:lnSpc>
            </a:pP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・病床稼働率</a:t>
            </a:r>
          </a:p>
          <a:p>
            <a:pPr>
              <a:lnSpc>
                <a:spcPct val="150000"/>
              </a:lnSpc>
            </a:pP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・アクションプラン（推奨改善策）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390" y="7910220"/>
            <a:ext cx="49213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400" b="1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注意事項</a:t>
            </a:r>
            <a:endParaRPr sz="800" b="1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sz="1400" dirty="0" err="1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本ダッシュボードは院内職員専用です</a:t>
            </a:r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外部への</a:t>
            </a:r>
            <a:r>
              <a:rPr lang="en-US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URL・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内容の共有は禁止します</a:t>
            </a:r>
            <a:endParaRPr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・</a:t>
            </a:r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本ダッシュボードには個人情報は一切含まれていません（統計データのみ表示）</a:t>
            </a:r>
            <a:endParaRPr lang="en-US" sz="1400" dirty="0">
              <a:latin typeface="Hiragino Maru Gothic Pro W4" panose="020F0400000000000000" pitchFamily="34" charset="-128"/>
              <a:ea typeface="Hiragino Maru Gothic Pro W4" panose="020F0400000000000000" pitchFamily="34" charset="-128"/>
            </a:endParaRPr>
          </a:p>
          <a:p>
            <a:pPr algn="r"/>
            <a:r>
              <a:rPr lang="ja-JP" altLang="en-US" sz="1400"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経営企画室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004540A7-4BE3-CA52-6208-33CBB533347C}"/>
              </a:ext>
            </a:extLst>
          </p:cNvPr>
          <p:cNvGrpSpPr/>
          <p:nvPr/>
        </p:nvGrpSpPr>
        <p:grpSpPr>
          <a:xfrm>
            <a:off x="736941" y="2297187"/>
            <a:ext cx="4956284" cy="1620594"/>
            <a:chOff x="1129622" y="1957371"/>
            <a:chExt cx="4956284" cy="1620594"/>
          </a:xfrm>
        </p:grpSpPr>
        <p:pic>
          <p:nvPicPr>
            <p:cNvPr id="4" name="図 3" descr="QR コード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13A53341-8C7F-6BDD-84D5-84DA0361A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57206" y="1957371"/>
              <a:ext cx="1028700" cy="1028700"/>
            </a:xfrm>
            <a:prstGeom prst="rect">
              <a:avLst/>
            </a:prstGeom>
          </p:spPr>
        </p:pic>
        <p:sp>
          <p:nvSpPr>
            <p:cNvPr id="14" name="TextBox 4">
              <a:extLst>
                <a:ext uri="{FF2B5EF4-FFF2-40B4-BE49-F238E27FC236}">
                  <a16:creationId xmlns:a16="http://schemas.microsoft.com/office/drawing/2014/main" id="{C8BA640F-CE57-6811-7FC1-80C22A867E0A}"/>
                </a:ext>
              </a:extLst>
            </p:cNvPr>
            <p:cNvSpPr txBox="1"/>
            <p:nvPr/>
          </p:nvSpPr>
          <p:spPr>
            <a:xfrm>
              <a:off x="1129622" y="2031388"/>
              <a:ext cx="3954218" cy="15465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r>
                <a:rPr sz="1400" dirty="0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rPr>
                <a:t>📱</a:t>
              </a:r>
              <a:r>
                <a:rPr lang="en-US" sz="1400" dirty="0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rPr>
                <a:t> </a:t>
              </a:r>
              <a:r>
                <a:rPr lang="en-US" sz="1400" dirty="0" err="1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rPr>
                <a:t>週報ダッシュボード</a:t>
              </a:r>
              <a:endParaRPr lang="en-US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lang="en-US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r>
                <a:rPr lang="en-US" altLang="ja-JP" sz="1050" dirty="0">
                  <a:solidFill>
                    <a:srgbClr val="0070C0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hlinkClick r:id="rId3"/>
                </a:rPr>
                <a:t>https://genie-scripts.github.io/Streamlit-Dashboard/</a:t>
              </a:r>
              <a:endParaRPr lang="en-US" altLang="ja-JP" sz="1050" dirty="0">
                <a:solidFill>
                  <a:srgbClr val="0070C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lang="en-US" altLang="ja-JP" sz="1400" dirty="0">
                <a:solidFill>
                  <a:srgbClr val="0070C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sz="1400" b="1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lang="en-US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BC5456BE-E0D7-8096-0712-D60C014049C5}"/>
              </a:ext>
            </a:extLst>
          </p:cNvPr>
          <p:cNvGrpSpPr/>
          <p:nvPr/>
        </p:nvGrpSpPr>
        <p:grpSpPr>
          <a:xfrm>
            <a:off x="739051" y="3534717"/>
            <a:ext cx="5643182" cy="1728723"/>
            <a:chOff x="987896" y="3373821"/>
            <a:chExt cx="5643182" cy="1728723"/>
          </a:xfrm>
        </p:grpSpPr>
        <p:pic>
          <p:nvPicPr>
            <p:cNvPr id="11" name="図 10" descr="QR コード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B454D876-D47F-DE46-5739-92B5ACD481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02378" y="3373821"/>
              <a:ext cx="1028700" cy="1028700"/>
            </a:xfrm>
            <a:prstGeom prst="rect">
              <a:avLst/>
            </a:prstGeom>
          </p:spPr>
        </p:pic>
        <p:sp>
          <p:nvSpPr>
            <p:cNvPr id="15" name="TextBox 4">
              <a:extLst>
                <a:ext uri="{FF2B5EF4-FFF2-40B4-BE49-F238E27FC236}">
                  <a16:creationId xmlns:a16="http://schemas.microsoft.com/office/drawing/2014/main" id="{88133882-93FF-CCA2-B25A-17C03B6DE1E5}"/>
                </a:ext>
              </a:extLst>
            </p:cNvPr>
            <p:cNvSpPr txBox="1"/>
            <p:nvPr/>
          </p:nvSpPr>
          <p:spPr>
            <a:xfrm>
              <a:off x="987896" y="3502106"/>
              <a:ext cx="4491194" cy="16004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r>
                <a:rPr sz="1400" dirty="0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rPr>
                <a:t>📱</a:t>
              </a:r>
              <a:r>
                <a:rPr lang="en-US" sz="1400" dirty="0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rPr>
                <a:t> </a:t>
              </a:r>
              <a:r>
                <a:rPr lang="en-US" sz="1400" dirty="0" err="1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rPr>
                <a:t>部署別</a:t>
              </a:r>
              <a:r>
                <a:rPr lang="ja-JP" altLang="en-US" sz="1400">
                  <a:latin typeface="Hiragino Maru Gothic Pro W4" panose="020F0400000000000000" pitchFamily="34" charset="-128"/>
                  <a:ea typeface="Hiragino Maru Gothic Pro W4" panose="020F0400000000000000" pitchFamily="34" charset="-128"/>
                </a:rPr>
                <a:t>パフォーマンスレポート</a:t>
              </a:r>
              <a:endParaRPr lang="en-US" altLang="ja-JP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lang="en-US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r>
                <a:rPr lang="en-US" altLang="ja-JP" sz="1050" dirty="0">
                  <a:solidFill>
                    <a:srgbClr val="0070C0"/>
                  </a:solidFill>
                  <a:latin typeface="Hiragino Maru Gothic Pro W4" panose="020F0400000000000000" pitchFamily="34" charset="-128"/>
                  <a:ea typeface="Hiragino Maru Gothic Pro W4" panose="020F0400000000000000" pitchFamily="34" charset="-128"/>
                  <a:hlinkClick r:id="rId5"/>
                </a:rPr>
                <a:t>https://genie-scripts.github.io/Streamlit-Inpatient-Dashboard/</a:t>
              </a:r>
              <a:endParaRPr lang="en-US" altLang="ja-JP" sz="1050" dirty="0">
                <a:solidFill>
                  <a:srgbClr val="0070C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lang="en-US" altLang="ja-JP" sz="1400" dirty="0">
                <a:solidFill>
                  <a:srgbClr val="0070C0"/>
                </a:solidFill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sz="1400" b="1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  <a:p>
              <a:endParaRPr lang="en-US" sz="1400" dirty="0">
                <a:latin typeface="Hiragino Maru Gothic Pro W4" panose="020F0400000000000000" pitchFamily="34" charset="-128"/>
                <a:ea typeface="Hiragino Maru Gothic Pro W4" panose="020F0400000000000000" pitchFamily="34" charset="-128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160</Words>
  <Application>Microsoft Macintosh PowerPoint</Application>
  <PresentationFormat>ユーザー設定</PresentationFormat>
  <Paragraphs>32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Hiragino Maru Gothic Pro W4</vt:lpstr>
      <vt:lpstr>Arial</vt:lpstr>
      <vt:lpstr>Calibri</vt:lpstr>
      <vt:lpstr>Office Theme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小林佳郎</cp:lastModifiedBy>
  <cp:revision>6</cp:revision>
  <dcterms:created xsi:type="dcterms:W3CDTF">2013-01-27T09:14:16Z</dcterms:created>
  <dcterms:modified xsi:type="dcterms:W3CDTF">2025-07-23T03:05:43Z</dcterms:modified>
  <cp:category/>
</cp:coreProperties>
</file>