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80" y="72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eather.go.kr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444208" y="4725144"/>
            <a:ext cx="2088232" cy="36004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93658" y="1729026"/>
            <a:ext cx="4662518" cy="7646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3700" b="1" spc="-150">
                <a:solidFill>
                  <a:srgbClr val="FF6666"/>
                </a:solidFill>
              </a:rPr>
              <a:t>날씨</a:t>
            </a:r>
            <a:r>
              <a:rPr lang="ko-KR" altLang="en-US" sz="3700" b="1" spc="-150">
                <a:solidFill>
                  <a:schemeClr val="bg1"/>
                </a:solidFill>
              </a:rPr>
              <a:t>에 따른 소비패턴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4746228"/>
            <a:ext cx="1944216" cy="338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TEAM ELF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9652" y="2492896"/>
            <a:ext cx="6444716" cy="76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3700" b="1" spc="-150">
                <a:solidFill>
                  <a:schemeClr val="bg1"/>
                </a:solidFill>
              </a:rPr>
              <a:t>변화를 기반으로 한 </a:t>
            </a:r>
            <a:r>
              <a:rPr lang="ko-KR" altLang="en-US" sz="3700" b="1" spc="-150">
                <a:solidFill>
                  <a:srgbClr val="FF6666"/>
                </a:solidFill>
              </a:rPr>
              <a:t>상품</a:t>
            </a:r>
            <a:r>
              <a:rPr lang="ko-KR" altLang="en-US" sz="3700" b="1" spc="-150">
                <a:solidFill>
                  <a:schemeClr val="bg1"/>
                </a:solidFill>
              </a:rPr>
              <a:t> </a:t>
            </a:r>
            <a:r>
              <a:rPr lang="ko-KR" altLang="en-US" sz="3700" b="1" spc="-150">
                <a:solidFill>
                  <a:srgbClr val="FF6666"/>
                </a:solidFill>
              </a:rPr>
              <a:t>추천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7308304" y="5538504"/>
            <a:ext cx="1260158" cy="338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이재범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7308304" y="5178464"/>
            <a:ext cx="1260158" cy="338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박 주 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날씨별 차이</a:t>
            </a:r>
          </a:p>
        </p:txBody>
      </p:sp>
      <p:sp>
        <p:nvSpPr>
          <p:cNvPr id="67" name="TextBox 5"/>
          <p:cNvSpPr txBox="1"/>
          <p:nvPr/>
        </p:nvSpPr>
        <p:spPr>
          <a:xfrm>
            <a:off x="755576" y="980728"/>
            <a:ext cx="2334811" cy="39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prstClr val="black"/>
                </a:solidFill>
                <a:latin typeface="맑은 고딕"/>
                <a:ea typeface="맑은 고딕"/>
              </a:rPr>
              <a:t>날씨별 차이</a:t>
            </a:r>
          </a:p>
        </p:txBody>
      </p:sp>
      <p:sp>
        <p:nvSpPr>
          <p:cNvPr id="68" name="TextBox 6"/>
          <p:cNvSpPr txBox="1"/>
          <p:nvPr/>
        </p:nvSpPr>
        <p:spPr>
          <a:xfrm>
            <a:off x="899592" y="1621200"/>
            <a:ext cx="3600400" cy="216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buNone/>
              <a:defRPr/>
            </a:pPr>
            <a:r>
              <a:rPr kumimoji="0" lang="ko-KR" altLang="en-US" sz="16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평균 기온 </a:t>
            </a:r>
            <a:endParaRPr lang="en-US" altLang="ko-KR" sz="160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buNone/>
              <a:defRPr/>
            </a:pPr>
            <a:r>
              <a:rPr lang="en-US" altLang="ko-KR" sz="1600">
                <a:solidFill>
                  <a:schemeClr val="tx1"/>
                </a:solidFill>
              </a:rPr>
              <a:t>25</a:t>
            </a:r>
            <a:r>
              <a:rPr lang="ko-KR" altLang="en-US" sz="1600">
                <a:solidFill>
                  <a:schemeClr val="tx1"/>
                </a:solidFill>
              </a:rPr>
              <a:t>℃ 이상 </a:t>
            </a:r>
            <a:r>
              <a:rPr lang="en-US" altLang="ko-KR" sz="1600">
                <a:solidFill>
                  <a:schemeClr val="tx1"/>
                </a:solidFill>
              </a:rPr>
              <a:t>:</a:t>
            </a:r>
            <a:r>
              <a:rPr lang="ko-KR" altLang="en-US" sz="1600">
                <a:solidFill>
                  <a:schemeClr val="tx1"/>
                </a:solidFill>
              </a:rPr>
              <a:t> 더움</a:t>
            </a:r>
            <a:r>
              <a:rPr lang="en-US" altLang="ko-KR" sz="1600">
                <a:solidFill>
                  <a:schemeClr val="tx1"/>
                </a:solidFill>
              </a:rPr>
              <a:t>(hot)</a:t>
            </a:r>
          </a:p>
          <a:p>
            <a:pPr>
              <a:lnSpc>
                <a:spcPct val="170000"/>
              </a:lnSpc>
              <a:buNone/>
              <a:defRPr/>
            </a:pPr>
            <a:r>
              <a:rPr lang="en-US" altLang="ko-KR" sz="1600">
                <a:solidFill>
                  <a:schemeClr val="tx1"/>
                </a:solidFill>
              </a:rPr>
              <a:t>10</a:t>
            </a:r>
            <a:r>
              <a:rPr lang="ko-KR" altLang="en-US" sz="1600">
                <a:solidFill>
                  <a:schemeClr val="tx1"/>
                </a:solidFill>
              </a:rPr>
              <a:t>℃ 에서 </a:t>
            </a:r>
            <a:r>
              <a:rPr lang="en-US" altLang="ko-KR" sz="1600">
                <a:solidFill>
                  <a:schemeClr val="tx1"/>
                </a:solidFill>
              </a:rPr>
              <a:t>25</a:t>
            </a:r>
            <a:r>
              <a:rPr lang="ko-KR" altLang="en-US" sz="1600">
                <a:solidFill>
                  <a:schemeClr val="tx1"/>
                </a:solidFill>
              </a:rPr>
              <a:t>℃ 사이 </a:t>
            </a:r>
            <a:r>
              <a:rPr lang="en-US" altLang="ko-KR" sz="1600">
                <a:solidFill>
                  <a:schemeClr val="tx1"/>
                </a:solidFill>
              </a:rPr>
              <a:t>:</a:t>
            </a:r>
            <a:r>
              <a:rPr lang="ko-KR" altLang="en-US" sz="1600">
                <a:solidFill>
                  <a:schemeClr val="tx1"/>
                </a:solidFill>
              </a:rPr>
              <a:t> 따뜻함</a:t>
            </a:r>
            <a:r>
              <a:rPr lang="en-US" altLang="ko-KR" sz="1600">
                <a:solidFill>
                  <a:schemeClr val="tx1"/>
                </a:solidFill>
              </a:rPr>
              <a:t>(warm)</a:t>
            </a:r>
          </a:p>
          <a:p>
            <a:pPr>
              <a:lnSpc>
                <a:spcPct val="170000"/>
              </a:lnSpc>
              <a:buNone/>
              <a:defRPr/>
            </a:pPr>
            <a:r>
              <a:rPr lang="en-US" altLang="ko-KR" sz="1600">
                <a:solidFill>
                  <a:schemeClr val="tx1"/>
                </a:solidFill>
              </a:rPr>
              <a:t>10</a:t>
            </a:r>
            <a:r>
              <a:rPr lang="ko-KR" altLang="en-US" sz="1600">
                <a:solidFill>
                  <a:schemeClr val="tx1"/>
                </a:solidFill>
              </a:rPr>
              <a:t>℃ 이하 </a:t>
            </a:r>
            <a:r>
              <a:rPr lang="en-US" altLang="ko-KR" sz="1600">
                <a:solidFill>
                  <a:schemeClr val="tx1"/>
                </a:solidFill>
              </a:rPr>
              <a:t>:</a:t>
            </a:r>
            <a:r>
              <a:rPr lang="ko-KR" altLang="en-US" sz="1600">
                <a:solidFill>
                  <a:schemeClr val="tx1"/>
                </a:solidFill>
              </a:rPr>
              <a:t> 추움</a:t>
            </a:r>
            <a:r>
              <a:rPr lang="en-US" altLang="ko-KR" sz="1600">
                <a:solidFill>
                  <a:schemeClr val="tx1"/>
                </a:solidFill>
              </a:rPr>
              <a:t>(cold)</a:t>
            </a:r>
          </a:p>
          <a:p>
            <a:pPr>
              <a:lnSpc>
                <a:spcPct val="170000"/>
              </a:lnSpc>
              <a:buNone/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9" name="TextBox 6"/>
          <p:cNvSpPr txBox="1"/>
          <p:nvPr/>
        </p:nvSpPr>
        <p:spPr>
          <a:xfrm>
            <a:off x="4716016" y="1620202"/>
            <a:ext cx="3600400" cy="1740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buNone/>
              <a:defRPr/>
            </a:pPr>
            <a:r>
              <a:rPr kumimoji="0" lang="ko-KR" altLang="en-US" sz="16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강수량 </a:t>
            </a:r>
            <a:endParaRPr kumimoji="0" lang="ko-KR" altLang="en-US" sz="1600" b="0" i="0" u="none" strike="noStrike" kern="1200" cap="none" spc="-15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>
              <a:lnSpc>
                <a:spcPct val="170000"/>
              </a:lnSpc>
              <a:buNone/>
              <a:defRPr/>
            </a:pPr>
            <a:r>
              <a:rPr lang="en-US" altLang="ko-KR" sz="1600">
                <a:solidFill>
                  <a:schemeClr val="tx1"/>
                </a:solidFill>
              </a:rPr>
              <a:t>2.5mm</a:t>
            </a:r>
            <a:r>
              <a:rPr lang="ko-KR" altLang="en-US" sz="1600">
                <a:solidFill>
                  <a:schemeClr val="tx1"/>
                </a:solidFill>
              </a:rPr>
              <a:t> 미만 </a:t>
            </a:r>
            <a:r>
              <a:rPr lang="en-US" altLang="ko-KR" sz="1600">
                <a:solidFill>
                  <a:schemeClr val="tx1"/>
                </a:solidFill>
              </a:rPr>
              <a:t>:</a:t>
            </a:r>
            <a:r>
              <a:rPr lang="ko-KR" altLang="en-US" sz="1600">
                <a:solidFill>
                  <a:schemeClr val="tx1"/>
                </a:solidFill>
              </a:rPr>
              <a:t> 비가 오지 않음</a:t>
            </a:r>
            <a:r>
              <a:rPr lang="en-US" altLang="ko-KR" sz="1600">
                <a:solidFill>
                  <a:schemeClr val="tx1"/>
                </a:solidFill>
              </a:rPr>
              <a:t>(no_rain)</a:t>
            </a:r>
          </a:p>
          <a:p>
            <a:pPr>
              <a:lnSpc>
                <a:spcPct val="170000"/>
              </a:lnSpc>
              <a:buNone/>
              <a:defRPr/>
            </a:pPr>
            <a:r>
              <a:rPr lang="en-US" altLang="ko-KR" sz="1600">
                <a:solidFill>
                  <a:schemeClr val="tx1"/>
                </a:solidFill>
              </a:rPr>
              <a:t>2.5mm </a:t>
            </a:r>
            <a:r>
              <a:rPr lang="ko-KR" altLang="en-US" sz="1600">
                <a:solidFill>
                  <a:schemeClr val="tx1"/>
                </a:solidFill>
              </a:rPr>
              <a:t>이상 </a:t>
            </a:r>
            <a:r>
              <a:rPr lang="en-US" altLang="ko-KR" sz="1600">
                <a:solidFill>
                  <a:schemeClr val="tx1"/>
                </a:solidFill>
              </a:rPr>
              <a:t>:</a:t>
            </a:r>
            <a:r>
              <a:rPr lang="ko-KR" altLang="en-US" sz="1600">
                <a:solidFill>
                  <a:schemeClr val="tx1"/>
                </a:solidFill>
              </a:rPr>
              <a:t> 비가 옴</a:t>
            </a:r>
            <a:r>
              <a:rPr lang="en-US" altLang="ko-KR" sz="1600">
                <a:solidFill>
                  <a:schemeClr val="tx1"/>
                </a:solidFill>
              </a:rPr>
              <a:t>(rain)</a:t>
            </a:r>
          </a:p>
          <a:p>
            <a:pPr>
              <a:lnSpc>
                <a:spcPct val="170000"/>
              </a:lnSpc>
              <a:buNone/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" name="TextBox 6"/>
          <p:cNvSpPr txBox="1"/>
          <p:nvPr/>
        </p:nvSpPr>
        <p:spPr>
          <a:xfrm>
            <a:off x="827584" y="3791689"/>
            <a:ext cx="7632848" cy="100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→ 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성별</a:t>
            </a:r>
            <a:r>
              <a:rPr kumimoji="0" lang="en-US" altLang="ko-KR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</a:t>
            </a:r>
            <a:r>
              <a:rPr kumimoji="0" lang="ko-KR" altLang="en-US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날씨</a:t>
            </a:r>
            <a:r>
              <a:rPr kumimoji="0" lang="en-US" altLang="ko-KR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</a:t>
            </a:r>
            <a:r>
              <a:rPr kumimoji="0" lang="ko-KR" altLang="en-US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강수량</a:t>
            </a:r>
            <a:r>
              <a:rPr kumimoji="0" lang="ko-KR" altLang="en-US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에 따라 </a:t>
            </a: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		일부 재화에서 소비패턴의 차이가 보임</a:t>
            </a:r>
          </a:p>
        </p:txBody>
      </p:sp>
      <p:sp>
        <p:nvSpPr>
          <p:cNvPr id="71" name="TextBox 6"/>
          <p:cNvSpPr txBox="1"/>
          <p:nvPr/>
        </p:nvSpPr>
        <p:spPr>
          <a:xfrm>
            <a:off x="1043608" y="4847868"/>
            <a:ext cx="6264696" cy="453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ex</a:t>
            </a:r>
            <a:r>
              <a:rPr kumimoji="0" lang="ko-KR" altLang="en-US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r>
              <a:rPr kumimoji="0" lang="ko-KR" altLang="en-US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주로 덥고 습한 날에 살충/방충제 항목 재화 구매율이 증가함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날씨별 차이</a:t>
            </a:r>
          </a:p>
        </p:txBody>
      </p:sp>
      <p:pic>
        <p:nvPicPr>
          <p:cNvPr id="63" name="그림 6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66276" y="1160709"/>
            <a:ext cx="5040629" cy="2772346"/>
          </a:xfrm>
          <a:prstGeom prst="rect">
            <a:avLst/>
          </a:prstGeom>
        </p:spPr>
      </p:pic>
      <p:pic>
        <p:nvPicPr>
          <p:cNvPr id="64" name="그림 63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707904" y="3752997"/>
            <a:ext cx="5040630" cy="277234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796136" y="1196752"/>
            <a:ext cx="2448272" cy="57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40</a:t>
            </a:r>
            <a:r>
              <a:rPr lang="ko-KR" altLang="en-US" sz="1600" b="1"/>
              <a:t>대 남성 더울 때</a:t>
            </a:r>
          </a:p>
          <a:p>
            <a:pPr>
              <a:defRPr/>
            </a:pPr>
            <a:r>
              <a:rPr lang="ko-KR" altLang="en-US" sz="1600"/>
              <a:t>항목 </a:t>
            </a:r>
            <a:r>
              <a:rPr lang="en-US" altLang="ko-KR" sz="1600"/>
              <a:t>:</a:t>
            </a:r>
            <a:r>
              <a:rPr lang="ko-KR" altLang="en-US" sz="1600"/>
              <a:t> 냉방가전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63688" y="5948159"/>
            <a:ext cx="1944216" cy="57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40</a:t>
            </a:r>
            <a:r>
              <a:rPr lang="ko-KR" altLang="en-US" sz="1600" b="1"/>
              <a:t>대 남성 추울 때</a:t>
            </a:r>
          </a:p>
          <a:p>
            <a:pPr>
              <a:defRPr/>
            </a:pPr>
            <a:r>
              <a:rPr lang="ko-KR" altLang="en-US" sz="1600"/>
              <a:t>항목 </a:t>
            </a:r>
            <a:r>
              <a:rPr lang="en-US" altLang="ko-KR" sz="1600"/>
              <a:t>:</a:t>
            </a:r>
            <a:r>
              <a:rPr lang="ko-KR" altLang="en-US" sz="1600"/>
              <a:t> 냉방가전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날씨별 차이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6136" y="1196752"/>
            <a:ext cx="2448272" cy="57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40</a:t>
            </a:r>
            <a:r>
              <a:rPr lang="ko-KR" altLang="en-US" sz="1600" b="1"/>
              <a:t>대 여성 더울 때</a:t>
            </a:r>
          </a:p>
          <a:p>
            <a:pPr>
              <a:defRPr/>
            </a:pPr>
            <a:r>
              <a:rPr lang="ko-KR" altLang="en-US" sz="1600"/>
              <a:t>항목 </a:t>
            </a:r>
            <a:r>
              <a:rPr lang="en-US" altLang="ko-KR" sz="1600"/>
              <a:t>:</a:t>
            </a:r>
            <a:r>
              <a:rPr lang="ko-KR" altLang="en-US" sz="1600"/>
              <a:t> 국산과일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63688" y="5948159"/>
            <a:ext cx="1944216" cy="57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40</a:t>
            </a:r>
            <a:r>
              <a:rPr lang="ko-KR" altLang="en-US" sz="1600" b="1"/>
              <a:t>대 여성 추울 때</a:t>
            </a:r>
          </a:p>
          <a:p>
            <a:pPr>
              <a:defRPr/>
            </a:pPr>
            <a:r>
              <a:rPr lang="ko-KR" altLang="en-US" sz="1600"/>
              <a:t>항목 </a:t>
            </a:r>
            <a:r>
              <a:rPr lang="en-US" altLang="ko-KR" sz="1600"/>
              <a:t>:</a:t>
            </a:r>
            <a:r>
              <a:rPr lang="ko-KR" altLang="en-US" sz="1600"/>
              <a:t> 국산과일</a:t>
            </a:r>
          </a:p>
        </p:txBody>
      </p:sp>
      <p:pic>
        <p:nvPicPr>
          <p:cNvPr id="68" name="그림 67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83498" y="1160709"/>
            <a:ext cx="5040630" cy="2772346"/>
          </a:xfrm>
          <a:prstGeom prst="rect">
            <a:avLst/>
          </a:prstGeom>
        </p:spPr>
      </p:pic>
      <p:pic>
        <p:nvPicPr>
          <p:cNvPr id="67" name="그림 6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707904" y="3752997"/>
            <a:ext cx="5040630" cy="2772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날씨별 차이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6136" y="1196752"/>
            <a:ext cx="2448272" cy="82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40</a:t>
            </a:r>
            <a:r>
              <a:rPr lang="ko-KR" altLang="en-US" sz="1600" b="1"/>
              <a:t>대 여성</a:t>
            </a:r>
          </a:p>
          <a:p>
            <a:pPr>
              <a:defRPr/>
            </a:pPr>
            <a:r>
              <a:rPr lang="ko-KR" altLang="en-US" sz="1600" b="1"/>
              <a:t>따뜻하고 비가 안 올 때</a:t>
            </a:r>
          </a:p>
          <a:p>
            <a:pPr>
              <a:defRPr/>
            </a:pPr>
            <a:r>
              <a:rPr lang="ko-KR" altLang="en-US" sz="1600"/>
              <a:t>항목 </a:t>
            </a:r>
            <a:r>
              <a:rPr lang="en-US" altLang="ko-KR" sz="1600"/>
              <a:t>:</a:t>
            </a:r>
            <a:r>
              <a:rPr lang="ko-KR" altLang="en-US" sz="1600"/>
              <a:t> 우산</a:t>
            </a:r>
            <a:r>
              <a:rPr lang="en-US" altLang="ko-KR" sz="1600"/>
              <a:t>/</a:t>
            </a:r>
            <a:r>
              <a:rPr lang="ko-KR" altLang="en-US" sz="1600"/>
              <a:t>양산류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91680" y="5661248"/>
            <a:ext cx="2160240" cy="82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40</a:t>
            </a:r>
            <a:r>
              <a:rPr lang="ko-KR" altLang="en-US" sz="1600" b="1"/>
              <a:t>대 여성</a:t>
            </a:r>
          </a:p>
          <a:p>
            <a:pPr>
              <a:defRPr/>
            </a:pPr>
            <a:r>
              <a:rPr lang="ko-KR" altLang="en-US" sz="1600" b="1"/>
              <a:t>따뜻하고 비가 올 때</a:t>
            </a:r>
          </a:p>
          <a:p>
            <a:pPr>
              <a:defRPr/>
            </a:pPr>
            <a:r>
              <a:rPr lang="ko-KR" altLang="en-US" sz="1600"/>
              <a:t>항목 </a:t>
            </a:r>
            <a:r>
              <a:rPr lang="en-US" altLang="ko-KR" sz="1600"/>
              <a:t>:</a:t>
            </a:r>
            <a:r>
              <a:rPr lang="ko-KR" altLang="en-US" sz="1600"/>
              <a:t> 우산</a:t>
            </a:r>
            <a:r>
              <a:rPr lang="en-US" altLang="ko-KR" sz="1600"/>
              <a:t>/</a:t>
            </a:r>
            <a:r>
              <a:rPr lang="ko-KR" altLang="en-US" sz="1600"/>
              <a:t>양산류</a:t>
            </a:r>
          </a:p>
        </p:txBody>
      </p:sp>
      <p:pic>
        <p:nvPicPr>
          <p:cNvPr id="70" name="그림 6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707904" y="3752997"/>
            <a:ext cx="5040630" cy="2772346"/>
          </a:xfrm>
          <a:prstGeom prst="rect">
            <a:avLst/>
          </a:prstGeom>
        </p:spPr>
      </p:pic>
      <p:pic>
        <p:nvPicPr>
          <p:cNvPr id="71" name="그림 70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83568" y="1160709"/>
            <a:ext cx="5040630" cy="2772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496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컬럼 선정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7584" y="2492896"/>
            <a:ext cx="7488832" cy="326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/>
              <a:t>음식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국산과일, 냉동과일, 미국산소고기, 생선회, 아이스크림, 열매채소, </a:t>
            </a:r>
          </a:p>
          <a:p>
            <a:pPr>
              <a:defRPr/>
            </a:pPr>
            <a:r>
              <a:rPr lang="ko-KR" altLang="en-US" sz="1600"/>
              <a:t>        온장조리, 잎채소, 조개류, 프리믹스, 차류 </a:t>
            </a:r>
            <a:r>
              <a:rPr lang="en-US" altLang="ko-KR" sz="1600"/>
              <a:t>(11</a:t>
            </a:r>
            <a:r>
              <a:rPr lang="ko-KR" altLang="en-US" sz="1600"/>
              <a:t>개</a:t>
            </a:r>
            <a:r>
              <a:rPr lang="en-US" altLang="ko-KR" sz="1600"/>
              <a:t>)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 b="1"/>
              <a:t>전자제품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TV, 공기청전/가습/제습, 난방가전, 냉방가전, 냉장/냉동고, </a:t>
            </a:r>
          </a:p>
          <a:p>
            <a:pPr>
              <a:defRPr/>
            </a:pPr>
            <a:r>
              <a:rPr lang="ko-KR" altLang="en-US" sz="1600"/>
              <a:t>              오디오 </a:t>
            </a:r>
            <a:r>
              <a:rPr lang="en-US" altLang="ko-KR" sz="1600"/>
              <a:t>(6</a:t>
            </a:r>
            <a:r>
              <a:rPr lang="ko-KR" altLang="en-US" sz="1600"/>
              <a:t>개</a:t>
            </a:r>
            <a:r>
              <a:rPr lang="en-US" altLang="ko-KR" sz="1600"/>
              <a:t>)</a:t>
            </a:r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 b="1"/>
              <a:t>취미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수영/물놀이, 스키/보드, 안마/찜질용품, 여성등산/아웃도어의류 </a:t>
            </a:r>
            <a:r>
              <a:rPr lang="en-US" altLang="ko-KR" sz="1600"/>
              <a:t>(4</a:t>
            </a:r>
            <a:r>
              <a:rPr lang="ko-KR" altLang="en-US" sz="1600"/>
              <a:t>개</a:t>
            </a:r>
            <a:r>
              <a:rPr lang="en-US" altLang="ko-KR" sz="1600"/>
              <a:t>)</a:t>
            </a:r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 b="1"/>
              <a:t>생활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거실가구, 방향/제습/탈취제, 살충/방충제, 성인침구, 수납가구, </a:t>
            </a:r>
          </a:p>
          <a:p>
            <a:pPr>
              <a:defRPr/>
            </a:pPr>
            <a:r>
              <a:rPr lang="ko-KR" altLang="en-US" sz="1600"/>
              <a:t>        우산/양산류, 카페트/러그/매트류, 선케어</a:t>
            </a:r>
            <a:r>
              <a:rPr lang="en-US" altLang="ko-KR" sz="1600"/>
              <a:t>(8</a:t>
            </a:r>
            <a:r>
              <a:rPr lang="ko-KR" altLang="en-US" sz="1600"/>
              <a:t>개</a:t>
            </a:r>
            <a:r>
              <a:rPr lang="en-US" altLang="ko-KR" sz="1600"/>
              <a:t>)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 b="1"/>
              <a:t>패션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남성의류아우터, 안경/선글라스, 여성속옷, 여성양말류, 장갑,패션액세서리, </a:t>
            </a:r>
          </a:p>
          <a:p>
            <a:pPr>
              <a:defRPr/>
            </a:pPr>
            <a:r>
              <a:rPr lang="ko-KR" altLang="en-US" sz="1600"/>
              <a:t>        핸드/풋케어,향수 </a:t>
            </a:r>
            <a:r>
              <a:rPr lang="en-US" altLang="ko-KR" sz="1600"/>
              <a:t>(8</a:t>
            </a:r>
            <a:r>
              <a:rPr lang="ko-KR" altLang="en-US" sz="1600"/>
              <a:t>개</a:t>
            </a:r>
            <a:r>
              <a:rPr lang="en-US" altLang="ko-KR" sz="1600"/>
              <a:t>)</a:t>
            </a:r>
          </a:p>
        </p:txBody>
      </p:sp>
      <p:sp>
        <p:nvSpPr>
          <p:cNvPr id="74" name="TextBox 6"/>
          <p:cNvSpPr txBox="1"/>
          <p:nvPr/>
        </p:nvSpPr>
        <p:spPr>
          <a:xfrm>
            <a:off x="863588" y="1196752"/>
            <a:ext cx="7416824" cy="10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성별</a:t>
            </a:r>
            <a:r>
              <a:rPr kumimoji="0" lang="en-US" altLang="ko-KR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</a:t>
            </a:r>
            <a:r>
              <a:rPr kumimoji="0" lang="ko-KR" altLang="en-US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날씨</a:t>
            </a:r>
            <a:r>
              <a:rPr kumimoji="0" lang="en-US" altLang="ko-KR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</a:t>
            </a:r>
            <a:r>
              <a:rPr kumimoji="0" lang="ko-KR" altLang="en-US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2000" b="1" i="0" u="none" strike="noStrike" kern="1200" cap="none" spc="-15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강수량</a:t>
            </a:r>
            <a:r>
              <a:rPr kumimoji="0" lang="ko-KR" altLang="en-US" sz="20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에 따라 소비패턴에 차이가 보이는 컬럼들을 추출하고 비슷한 항목들을 그룹화함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496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사용 모델</a:t>
            </a:r>
          </a:p>
        </p:txBody>
      </p:sp>
      <p:sp>
        <p:nvSpPr>
          <p:cNvPr id="75" name="TextBox 5"/>
          <p:cNvSpPr txBox="1"/>
          <p:nvPr/>
        </p:nvSpPr>
        <p:spPr>
          <a:xfrm>
            <a:off x="755576" y="980728"/>
            <a:ext cx="3240360" cy="388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prstClr val="black"/>
                </a:solidFill>
                <a:latin typeface="맑은 고딕"/>
                <a:ea typeface="맑은 고딕"/>
              </a:rPr>
              <a:t>하이브리드 추천 시스템</a:t>
            </a:r>
          </a:p>
        </p:txBody>
      </p:sp>
      <p:pic>
        <p:nvPicPr>
          <p:cNvPr id="77" name="Picture 2" descr="04화 추천 알고리즘, 내 취향을 어떻게 그렇게 잘 알아?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3568" y="1412775"/>
            <a:ext cx="3888432" cy="3240360"/>
          </a:xfrm>
          <a:prstGeom prst="rect">
            <a:avLst/>
          </a:prstGeom>
          <a:noFill/>
        </p:spPr>
      </p:pic>
      <p:pic>
        <p:nvPicPr>
          <p:cNvPr id="78" name="Picture 4" descr="특이값 분해(SVD) - 공돌이의 수학정리노트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2276872"/>
            <a:ext cx="4034234" cy="1424589"/>
          </a:xfrm>
          <a:prstGeom prst="rect">
            <a:avLst/>
          </a:prstGeom>
          <a:noFill/>
        </p:spPr>
      </p:pic>
      <p:sp>
        <p:nvSpPr>
          <p:cNvPr id="79" name="TextBox 36"/>
          <p:cNvSpPr txBox="1"/>
          <p:nvPr/>
        </p:nvSpPr>
        <p:spPr>
          <a:xfrm>
            <a:off x="1043608" y="4769274"/>
            <a:ext cx="7344816" cy="106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600"/>
              <a:t>SVD</a:t>
            </a:r>
            <a:r>
              <a:rPr lang="ko-KR" altLang="en-US" sz="1600"/>
              <a:t>를 이용</a:t>
            </a:r>
            <a:r>
              <a:rPr lang="en-US" altLang="ko-KR" sz="1600"/>
              <a:t>, User</a:t>
            </a:r>
            <a:r>
              <a:rPr lang="ko-KR" altLang="en-US" sz="1600"/>
              <a:t>와 </a:t>
            </a:r>
            <a:r>
              <a:rPr lang="en-US" altLang="ko-KR" sz="1600"/>
              <a:t>Item</a:t>
            </a:r>
            <a:r>
              <a:rPr lang="ko-KR" altLang="en-US" sz="1600"/>
              <a:t>의 </a:t>
            </a:r>
            <a:r>
              <a:rPr lang="en-US" altLang="ko-KR" sz="1600"/>
              <a:t>Latent Vector</a:t>
            </a:r>
            <a:r>
              <a:rPr lang="ko-KR" altLang="en-US" sz="1600"/>
              <a:t>를 구하여 이를 바탕으로 유저 기반 추천 시스템을 활용하는 방식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496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모델 결과</a:t>
            </a:r>
          </a:p>
        </p:txBody>
      </p:sp>
      <p:sp>
        <p:nvSpPr>
          <p:cNvPr id="75" name="TextBox 5"/>
          <p:cNvSpPr txBox="1"/>
          <p:nvPr/>
        </p:nvSpPr>
        <p:spPr>
          <a:xfrm>
            <a:off x="755576" y="980728"/>
            <a:ext cx="4608512" cy="69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40</a:t>
            </a:r>
            <a:r>
              <a:rPr lang="ko-KR" altLang="en-US" sz="2000" b="1">
                <a:solidFill>
                  <a:schemeClr val="tx1"/>
                </a:solidFill>
              </a:rPr>
              <a:t>대 여성</a:t>
            </a:r>
          </a:p>
          <a:p>
            <a:pPr lvl="0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더울 때 </a:t>
            </a:r>
            <a:r>
              <a:rPr lang="en-US" altLang="ko-KR" sz="2000" b="1">
                <a:solidFill>
                  <a:schemeClr val="tx1"/>
                </a:solidFill>
              </a:rPr>
              <a:t>vs </a:t>
            </a:r>
            <a:r>
              <a:rPr lang="ko-KR" altLang="en-US" sz="2000" b="1">
                <a:solidFill>
                  <a:schemeClr val="tx1"/>
                </a:solidFill>
              </a:rPr>
              <a:t>추울 때 음식 추천 비교</a:t>
            </a:r>
          </a:p>
        </p:txBody>
      </p:sp>
      <p:grpSp>
        <p:nvGrpSpPr>
          <p:cNvPr id="80" name="그룹 25"/>
          <p:cNvGrpSpPr/>
          <p:nvPr/>
        </p:nvGrpSpPr>
        <p:grpSpPr>
          <a:xfrm>
            <a:off x="611560" y="1898243"/>
            <a:ext cx="3809019" cy="1386741"/>
            <a:chOff x="467544" y="1876338"/>
            <a:chExt cx="3809019" cy="1386741"/>
          </a:xfrm>
        </p:grpSpPr>
        <p:pic>
          <p:nvPicPr>
            <p:cNvPr id="81" name="그림 17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7544" y="2184306"/>
              <a:ext cx="1466850" cy="1073150"/>
            </a:xfrm>
            <a:prstGeom prst="rect">
              <a:avLst/>
            </a:prstGeom>
          </p:spPr>
        </p:pic>
        <p:pic>
          <p:nvPicPr>
            <p:cNvPr id="82" name="그림 19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354993" y="2113729"/>
              <a:ext cx="857250" cy="635000"/>
            </a:xfrm>
            <a:prstGeom prst="rect">
              <a:avLst/>
            </a:prstGeom>
          </p:spPr>
        </p:pic>
        <p:pic>
          <p:nvPicPr>
            <p:cNvPr id="83" name="그림 2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42763" y="1876338"/>
              <a:ext cx="3733800" cy="292100"/>
            </a:xfrm>
            <a:prstGeom prst="rect">
              <a:avLst/>
            </a:prstGeom>
          </p:spPr>
        </p:pic>
        <p:pic>
          <p:nvPicPr>
            <p:cNvPr id="84" name="그림 23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819848" y="2113729"/>
              <a:ext cx="1568450" cy="1149350"/>
            </a:xfrm>
            <a:prstGeom prst="rect">
              <a:avLst/>
            </a:prstGeom>
          </p:spPr>
        </p:pic>
      </p:grpSp>
      <p:grpSp>
        <p:nvGrpSpPr>
          <p:cNvPr id="85" name="그룹 24"/>
          <p:cNvGrpSpPr/>
          <p:nvPr/>
        </p:nvGrpSpPr>
        <p:grpSpPr>
          <a:xfrm>
            <a:off x="4552044" y="1869490"/>
            <a:ext cx="4052411" cy="2517539"/>
            <a:chOff x="4552044" y="1869490"/>
            <a:chExt cx="4052411" cy="2517539"/>
          </a:xfrm>
        </p:grpSpPr>
        <p:pic>
          <p:nvPicPr>
            <p:cNvPr id="86" name="그림 4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552044" y="2146206"/>
              <a:ext cx="1606550" cy="1111250"/>
            </a:xfrm>
            <a:prstGeom prst="rect">
              <a:avLst/>
            </a:prstGeom>
          </p:spPr>
        </p:pic>
        <p:pic>
          <p:nvPicPr>
            <p:cNvPr id="87" name="그림 6" descr="텍스트, 시계이(가) 표시된 사진  자동 생성된 설명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7645605" y="2113729"/>
              <a:ext cx="958850" cy="1911350"/>
            </a:xfrm>
            <a:prstGeom prst="rect">
              <a:avLst/>
            </a:prstGeom>
          </p:spPr>
        </p:pic>
        <p:pic>
          <p:nvPicPr>
            <p:cNvPr id="88" name="그림 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752020" y="1869490"/>
              <a:ext cx="3702050" cy="247650"/>
            </a:xfrm>
            <a:prstGeom prst="rect">
              <a:avLst/>
            </a:prstGeom>
          </p:spPr>
        </p:pic>
        <p:pic>
          <p:nvPicPr>
            <p:cNvPr id="89" name="그림 12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153355" y="2113729"/>
              <a:ext cx="1492250" cy="2273300"/>
            </a:xfrm>
            <a:prstGeom prst="rect">
              <a:avLst/>
            </a:prstGeom>
          </p:spPr>
        </p:pic>
      </p:grpSp>
      <p:graphicFrame>
        <p:nvGraphicFramePr>
          <p:cNvPr id="90" name="표 27"/>
          <p:cNvGraphicFramePr>
            <a:graphicFrameLocks noGrp="1"/>
          </p:cNvGraphicFramePr>
          <p:nvPr/>
        </p:nvGraphicFramePr>
        <p:xfrm>
          <a:off x="572492" y="4631650"/>
          <a:ext cx="7890510" cy="1749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96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더울 때</a:t>
                      </a:r>
                      <a:endParaRPr lang="ko-KR" altLang="en-US" b="1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왼쪽 고객과 가장 비슷한 구매를 한 오른쪽 고객과 비교하여 새 야채인 애호박을 추천하는 것을 확인 할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추울 때</a:t>
                      </a:r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왼쪽 고객과 가장 비슷한 구매를 한 오른쪽 고객과 비교하여 더 다양한 과채류를 추천하는 것을확인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496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모델 결과</a:t>
            </a:r>
          </a:p>
        </p:txBody>
      </p:sp>
      <p:sp>
        <p:nvSpPr>
          <p:cNvPr id="75" name="TextBox 5"/>
          <p:cNvSpPr txBox="1"/>
          <p:nvPr/>
        </p:nvSpPr>
        <p:spPr>
          <a:xfrm>
            <a:off x="755576" y="980728"/>
            <a:ext cx="4608512" cy="693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40</a:t>
            </a:r>
            <a:r>
              <a:rPr lang="ko-KR" altLang="en-US" sz="2000" b="1">
                <a:solidFill>
                  <a:schemeClr val="tx1"/>
                </a:solidFill>
              </a:rPr>
              <a:t>대 남성</a:t>
            </a:r>
          </a:p>
          <a:p>
            <a:pPr lvl="0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더울 때 </a:t>
            </a:r>
            <a:r>
              <a:rPr lang="en-US" altLang="ko-KR" sz="2000" b="1">
                <a:solidFill>
                  <a:schemeClr val="tx1"/>
                </a:solidFill>
              </a:rPr>
              <a:t>vs </a:t>
            </a:r>
            <a:r>
              <a:rPr lang="ko-KR" altLang="en-US" sz="2000" b="1">
                <a:solidFill>
                  <a:schemeClr val="tx1"/>
                </a:solidFill>
              </a:rPr>
              <a:t>추울 때 패션 추천 비교</a:t>
            </a:r>
          </a:p>
        </p:txBody>
      </p:sp>
      <p:grpSp>
        <p:nvGrpSpPr>
          <p:cNvPr id="91" name="그룹 35"/>
          <p:cNvGrpSpPr/>
          <p:nvPr/>
        </p:nvGrpSpPr>
        <p:grpSpPr>
          <a:xfrm>
            <a:off x="758067" y="2276872"/>
            <a:ext cx="3777315" cy="1168759"/>
            <a:chOff x="616217" y="2618142"/>
            <a:chExt cx="4747871" cy="1168759"/>
          </a:xfrm>
        </p:grpSpPr>
        <p:pic>
          <p:nvPicPr>
            <p:cNvPr id="92" name="그림 28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31074" y="2872869"/>
              <a:ext cx="1835150" cy="882650"/>
            </a:xfrm>
            <a:prstGeom prst="rect">
              <a:avLst/>
            </a:prstGeom>
          </p:spPr>
        </p:pic>
        <p:pic>
          <p:nvPicPr>
            <p:cNvPr id="93" name="그림 30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6217" y="2923301"/>
              <a:ext cx="1797050" cy="863600"/>
            </a:xfrm>
            <a:prstGeom prst="rect">
              <a:avLst/>
            </a:prstGeom>
          </p:spPr>
        </p:pic>
        <p:pic>
          <p:nvPicPr>
            <p:cNvPr id="94" name="그림 32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119488" y="3111500"/>
              <a:ext cx="1244600" cy="635000"/>
            </a:xfrm>
            <a:prstGeom prst="rect">
              <a:avLst/>
            </a:prstGeom>
          </p:spPr>
        </p:pic>
        <p:pic>
          <p:nvPicPr>
            <p:cNvPr id="95" name="그림 3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73898" y="2618142"/>
              <a:ext cx="2559050" cy="304800"/>
            </a:xfrm>
            <a:prstGeom prst="rect">
              <a:avLst/>
            </a:prstGeom>
          </p:spPr>
        </p:pic>
      </p:grpSp>
      <p:grpSp>
        <p:nvGrpSpPr>
          <p:cNvPr id="96" name="그룹 22"/>
          <p:cNvGrpSpPr/>
          <p:nvPr/>
        </p:nvGrpSpPr>
        <p:grpSpPr>
          <a:xfrm>
            <a:off x="4821671" y="2204864"/>
            <a:ext cx="3784520" cy="1210515"/>
            <a:chOff x="633493" y="1910990"/>
            <a:chExt cx="4792632" cy="1210515"/>
          </a:xfrm>
        </p:grpSpPr>
        <p:pic>
          <p:nvPicPr>
            <p:cNvPr id="97" name="그림 5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162475" y="2410491"/>
              <a:ext cx="1263650" cy="685800"/>
            </a:xfrm>
            <a:prstGeom prst="rect">
              <a:avLst/>
            </a:prstGeom>
          </p:spPr>
        </p:pic>
        <p:pic>
          <p:nvPicPr>
            <p:cNvPr id="98" name="그림 1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83568" y="1910990"/>
              <a:ext cx="3568700" cy="273050"/>
            </a:xfrm>
            <a:prstGeom prst="rect">
              <a:avLst/>
            </a:prstGeom>
          </p:spPr>
        </p:pic>
        <p:pic>
          <p:nvPicPr>
            <p:cNvPr id="99" name="그림 14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407564" y="2207105"/>
              <a:ext cx="1854200" cy="914400"/>
            </a:xfrm>
            <a:prstGeom prst="rect">
              <a:avLst/>
            </a:prstGeom>
          </p:spPr>
        </p:pic>
        <p:pic>
          <p:nvPicPr>
            <p:cNvPr id="100" name="그림 20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33493" y="2200448"/>
              <a:ext cx="1828800" cy="895350"/>
            </a:xfrm>
            <a:prstGeom prst="rect">
              <a:avLst/>
            </a:prstGeom>
          </p:spPr>
        </p:pic>
      </p:grpSp>
      <p:graphicFrame>
        <p:nvGraphicFramePr>
          <p:cNvPr id="101" name="표 27"/>
          <p:cNvGraphicFramePr>
            <a:graphicFrameLocks noGrp="1"/>
          </p:cNvGraphicFramePr>
          <p:nvPr/>
        </p:nvGraphicFramePr>
        <p:xfrm>
          <a:off x="572492" y="3983578"/>
          <a:ext cx="7881578" cy="239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0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/>
                        <a:t>더울 때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en-US" altLang="ko-KR" sz="1600"/>
                    </a:p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왼쪽 고객과 가장 비슷한 구매를 한 오른쪽 고객과 비교하여 남성캐주얼재킷을 조금 더 구매하는 것을 추천하고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/>
                        <a:t>추울 때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en-US" altLang="ko-KR" sz="1600"/>
                    </a:p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왼쪽 고객과 가장 비슷한 구매를 한 오른쪽 고객과 비교하여 립스틱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립라이너를 더 구매하는 것을 추천하고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496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활용 방안</a:t>
            </a:r>
          </a:p>
        </p:txBody>
      </p:sp>
      <p:sp>
        <p:nvSpPr>
          <p:cNvPr id="75" name="TextBox 5"/>
          <p:cNvSpPr txBox="1"/>
          <p:nvPr/>
        </p:nvSpPr>
        <p:spPr>
          <a:xfrm>
            <a:off x="755576" y="980728"/>
            <a:ext cx="4608512" cy="388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활용 방안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827584" y="1772816"/>
            <a:ext cx="7488832" cy="3312729"/>
            <a:chOff x="971600" y="1988840"/>
            <a:chExt cx="7488832" cy="3312729"/>
          </a:xfrm>
        </p:grpSpPr>
        <p:sp>
          <p:nvSpPr>
            <p:cNvPr id="103" name="사각형: 둥근 모서리 102"/>
            <p:cNvSpPr/>
            <p:nvPr/>
          </p:nvSpPr>
          <p:spPr>
            <a:xfrm>
              <a:off x="971600" y="1988840"/>
              <a:ext cx="7488832" cy="69989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04" name="TextBox 103"/>
            <p:cNvSpPr txBox="1"/>
            <p:nvPr/>
          </p:nvSpPr>
          <p:spPr>
            <a:xfrm>
              <a:off x="1001871" y="2023006"/>
              <a:ext cx="7428290" cy="6315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0" tIns="76200" rIns="76200" bIns="76200" anchor="ctr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b="1" kern="1200"/>
                <a:t> 제품 추천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71600" y="2688736"/>
              <a:ext cx="7488832" cy="8644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06" name="TextBox 105"/>
            <p:cNvSpPr txBox="1"/>
            <p:nvPr/>
          </p:nvSpPr>
          <p:spPr>
            <a:xfrm>
              <a:off x="971600" y="2688736"/>
              <a:ext cx="7488832" cy="8644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5400" rIns="142240" bIns="25400" anchor="t" anchorCtr="0">
              <a:noAutofit/>
            </a:bodyPr>
            <a:lstStyle/>
            <a:p>
              <a:pPr marL="171450" lvl="1" indent="-17145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endParaRPr lang="ko-KR" altLang="en-US" sz="1600" b="1" kern="1200"/>
            </a:p>
            <a:p>
              <a:pPr marL="171450" lvl="1" indent="-17145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고객에게 필요한 제품을 예측하여 해당 제품을 추천</a:t>
              </a:r>
            </a:p>
            <a:p>
              <a:pPr marL="171450" lvl="1" indent="-17145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추천된 제품에 대하여 </a:t>
              </a:r>
              <a:r>
                <a:rPr lang="en-US" altLang="ko-KR" sz="1600" b="1" kern="1200"/>
                <a:t>lpay</a:t>
              </a:r>
              <a:r>
                <a:rPr lang="ko-KR" altLang="en-US" sz="1600" b="1" kern="1200"/>
                <a:t>만의 혜택을 제공하여 </a:t>
              </a:r>
              <a:r>
                <a:rPr lang="en-US" altLang="ko-KR" sz="1600" b="1" kern="1200"/>
                <a:t>lpay </a:t>
              </a:r>
              <a:r>
                <a:rPr lang="ko-KR" altLang="en-US" sz="1600" b="1" kern="1200"/>
                <a:t>사용 촉진</a:t>
              </a:r>
              <a:endParaRPr lang="ko-KR" altLang="en-US" sz="1600" kern="1200"/>
            </a:p>
          </p:txBody>
        </p:sp>
        <p:sp>
          <p:nvSpPr>
            <p:cNvPr id="107" name="사각형: 둥근 모서리 106"/>
            <p:cNvSpPr/>
            <p:nvPr/>
          </p:nvSpPr>
          <p:spPr>
            <a:xfrm>
              <a:off x="971600" y="3763702"/>
              <a:ext cx="7488832" cy="69989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08" name="TextBox 107"/>
            <p:cNvSpPr txBox="1"/>
            <p:nvPr/>
          </p:nvSpPr>
          <p:spPr>
            <a:xfrm>
              <a:off x="1001871" y="3832034"/>
              <a:ext cx="7428290" cy="6315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0" tIns="76200" rIns="76200" bIns="76200" anchor="ctr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b="1" kern="1200"/>
                <a:t> 사용자 추천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971600" y="4253092"/>
              <a:ext cx="7488832" cy="8644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0" name="TextBox 109"/>
            <p:cNvSpPr txBox="1"/>
            <p:nvPr/>
          </p:nvSpPr>
          <p:spPr>
            <a:xfrm>
              <a:off x="971600" y="4437112"/>
              <a:ext cx="7488832" cy="8644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5400" rIns="142240" bIns="25400" anchor="t" anchorCtr="0">
              <a:noAutofit/>
            </a:bodyPr>
            <a:lstStyle/>
            <a:p>
              <a:pPr marL="0" lvl="1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None/>
                <a:defRPr/>
              </a:pPr>
              <a:endParaRPr lang="ko-KR" altLang="en-US" sz="1600" b="1" kern="1200"/>
            </a:p>
            <a:p>
              <a:pPr marL="171450" lvl="1" indent="-17145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패턴이 비슷한 사람에게 </a:t>
              </a:r>
              <a:r>
                <a:rPr lang="en-US" altLang="ko-KR" sz="1600" b="1" kern="1200"/>
                <a:t>lpay </a:t>
              </a:r>
              <a:r>
                <a:rPr lang="ko-KR" altLang="en-US" sz="1600" b="1" kern="1200"/>
                <a:t>사용 추천</a:t>
              </a:r>
            </a:p>
            <a:p>
              <a:pPr marL="171450" lvl="1" indent="-17145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초대 코드처럼 패턴이 비슷한 사람에게 추천 시 추가 혜택 제공</a:t>
              </a:r>
            </a:p>
            <a:p>
              <a:pPr marL="171450" lvl="1" indent="-17145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endParaRPr lang="ko-KR" altLang="en-US" sz="1600" b="1" kern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496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개선 방안</a:t>
            </a:r>
          </a:p>
        </p:txBody>
      </p:sp>
      <p:sp>
        <p:nvSpPr>
          <p:cNvPr id="75" name="TextBox 5"/>
          <p:cNvSpPr txBox="1"/>
          <p:nvPr/>
        </p:nvSpPr>
        <p:spPr>
          <a:xfrm>
            <a:off x="755576" y="980728"/>
            <a:ext cx="4608512" cy="388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개선 방안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827584" y="1556792"/>
            <a:ext cx="7488832" cy="4752528"/>
            <a:chOff x="971600" y="1628800"/>
            <a:chExt cx="7488832" cy="4752528"/>
          </a:xfrm>
        </p:grpSpPr>
        <p:sp>
          <p:nvSpPr>
            <p:cNvPr id="113" name="사각형: 둥근 모서리 112"/>
            <p:cNvSpPr/>
            <p:nvPr/>
          </p:nvSpPr>
          <p:spPr>
            <a:xfrm>
              <a:off x="971600" y="1628800"/>
              <a:ext cx="7488832" cy="6369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14" name="TextBox 113"/>
            <p:cNvSpPr txBox="1"/>
            <p:nvPr/>
          </p:nvSpPr>
          <p:spPr>
            <a:xfrm>
              <a:off x="997330" y="1659894"/>
              <a:ext cx="7437372" cy="574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69" tIns="64769" rIns="64769" bIns="64769" anchor="ctr" anchorCtr="0">
              <a:noAutofit/>
            </a:bodyPr>
            <a:lstStyle/>
            <a:p>
              <a:pPr marL="0" lvl="0" indent="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b="1" kern="1200"/>
                <a:t> 시계열 성질의 추가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71600" y="2265780"/>
              <a:ext cx="7488832" cy="3721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6" name="TextBox 115"/>
            <p:cNvSpPr txBox="1"/>
            <p:nvPr/>
          </p:nvSpPr>
          <p:spPr>
            <a:xfrm>
              <a:off x="971600" y="2480825"/>
              <a:ext cx="7488832" cy="372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1590" rIns="120904" bIns="21590" anchor="t" anchorCtr="0">
              <a:noAutofit/>
            </a:bodyPr>
            <a:lstStyle/>
            <a:p>
              <a:pPr marL="114300" lvl="1" indent="-114300" algn="l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조금 더 고급 모델을 활용하여 시계열 추천 시스템을 통한 시간별 제품 추천으로 발전이 가능</a:t>
              </a:r>
              <a:endParaRPr lang="ko-KR" altLang="en-US" sz="1600" kern="1200"/>
            </a:p>
          </p:txBody>
        </p:sp>
        <p:sp>
          <p:nvSpPr>
            <p:cNvPr id="117" name="사각형: 둥근 모서리 116"/>
            <p:cNvSpPr/>
            <p:nvPr/>
          </p:nvSpPr>
          <p:spPr>
            <a:xfrm>
              <a:off x="971600" y="3080051"/>
              <a:ext cx="7488832" cy="6369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18" name="TextBox 117"/>
            <p:cNvSpPr txBox="1"/>
            <p:nvPr/>
          </p:nvSpPr>
          <p:spPr>
            <a:xfrm>
              <a:off x="997330" y="3142241"/>
              <a:ext cx="7437372" cy="574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69" tIns="64769" rIns="64769" bIns="64769" anchor="ctr" anchorCtr="0">
              <a:noAutofit/>
            </a:bodyPr>
            <a:lstStyle/>
            <a:p>
              <a:pPr marL="0" lvl="0" indent="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b="1" kern="1200"/>
                <a:t> 더 많은 데이터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971600" y="3274872"/>
              <a:ext cx="7488832" cy="114822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20" name="TextBox 119"/>
            <p:cNvSpPr txBox="1"/>
            <p:nvPr/>
          </p:nvSpPr>
          <p:spPr>
            <a:xfrm>
              <a:off x="971600" y="3936955"/>
              <a:ext cx="7488832" cy="93220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1590" rIns="120904" bIns="21590" anchor="t" anchorCtr="0">
              <a:noAutofit/>
            </a:bodyPr>
            <a:lstStyle/>
            <a:p>
              <a:pPr marL="114300" lvl="1" indent="-114300" algn="l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모델의 특성상 데이터를 세분화 할 수록 더 좋은 추천을 해줌</a:t>
              </a:r>
            </a:p>
            <a:p>
              <a:pPr marL="114300" lvl="1" indent="-114300" algn="l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그 와 동시에 데이터의 수가 급격하게 감소됨</a:t>
              </a:r>
            </a:p>
            <a:p>
              <a:pPr marL="114300" lvl="1" indent="-114300" algn="l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이를 해결하기 위하여 더 많은 데이터가 필요</a:t>
              </a:r>
              <a:endParaRPr lang="en-US" altLang="ko-KR" sz="1600" b="1" kern="1200"/>
            </a:p>
          </p:txBody>
        </p:sp>
        <p:sp>
          <p:nvSpPr>
            <p:cNvPr id="121" name="사각형: 둥근 모서리 120"/>
            <p:cNvSpPr/>
            <p:nvPr/>
          </p:nvSpPr>
          <p:spPr>
            <a:xfrm>
              <a:off x="971600" y="4880251"/>
              <a:ext cx="7488832" cy="6369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22" name="TextBox 121"/>
            <p:cNvSpPr txBox="1"/>
            <p:nvPr/>
          </p:nvSpPr>
          <p:spPr>
            <a:xfrm>
              <a:off x="997330" y="4942441"/>
              <a:ext cx="7437372" cy="574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69" tIns="64769" rIns="64769" bIns="64769" anchor="ctr" anchorCtr="0">
              <a:noAutofit/>
            </a:bodyPr>
            <a:lstStyle/>
            <a:p>
              <a:pPr marL="0" lvl="0" indent="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b="1" kern="1200"/>
                <a:t> 다양한 종류의 데이터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971600" y="5060081"/>
              <a:ext cx="7488832" cy="701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24" name="TextBox 123"/>
            <p:cNvSpPr txBox="1"/>
            <p:nvPr/>
          </p:nvSpPr>
          <p:spPr>
            <a:xfrm>
              <a:off x="971600" y="5679632"/>
              <a:ext cx="7488832" cy="70169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1590" rIns="120904" bIns="21590" anchor="t" anchorCtr="0">
              <a:noAutofit/>
            </a:bodyPr>
            <a:lstStyle/>
            <a:p>
              <a:pPr marL="114300" lvl="1" indent="-114300" algn="l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ko-KR" altLang="en-US" sz="1600" b="1" kern="1200"/>
                <a:t>조금 더 세분화된 제품 분류</a:t>
              </a:r>
              <a:r>
                <a:rPr lang="en-US" altLang="ko-KR" sz="1600" b="1" kern="1200"/>
                <a:t>/ </a:t>
              </a:r>
              <a:r>
                <a:rPr lang="ko-KR" altLang="en-US" sz="1600" b="1" kern="1200"/>
                <a:t>조금 더 자세한 제휴사 등 더 깊은 데이터를 통하여 더 구체적이고 정확한 추천을 할 수 있음</a:t>
              </a:r>
              <a:r>
                <a:rPr lang="en-US" altLang="ko-KR" sz="1600" b="1" kern="1200"/>
                <a:t>(</a:t>
              </a:r>
              <a:r>
                <a:rPr lang="ko-KR" altLang="en-US" sz="1600" b="1" kern="1200"/>
                <a:t>상품별 유사도를 추가하여 추천해주는 방식 등</a:t>
              </a:r>
              <a:r>
                <a:rPr lang="en-US" altLang="ko-KR" sz="1600" b="1" kern="1200"/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7544" y="3429000"/>
            <a:ext cx="1670608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95536" y="744578"/>
            <a:ext cx="4176464" cy="45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807116"/>
            <a:ext cx="7920880" cy="90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HY헤드라인M"/>
                <a:ea typeface="HY헤드라인M"/>
              </a:rPr>
              <a:t>01      02      03      04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2924944"/>
            <a:ext cx="16724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60032" y="2924944"/>
            <a:ext cx="1674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2247" y="2924944"/>
            <a:ext cx="1674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2996952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배경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84172" y="3429000"/>
            <a:ext cx="1671804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860032" y="3429000"/>
            <a:ext cx="1670608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7005847" y="3429000"/>
            <a:ext cx="1670608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2699792" y="2996952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bg1"/>
                </a:solidFill>
                <a:latin typeface="+mj-ea"/>
              </a:rPr>
              <a:t>EDA</a:t>
            </a:r>
            <a:endParaRPr lang="ko-KR" altLang="en-US" b="1" spc="-15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0032" y="2996952"/>
            <a:ext cx="1656183" cy="363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모델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76256" y="2997716"/>
            <a:ext cx="1872208" cy="362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1800" y="6309320"/>
            <a:ext cx="3600400" cy="272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699792" y="2924944"/>
            <a:ext cx="1674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3570885"/>
            <a:ext cx="1368152" cy="158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가설 설정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400" b="1" spc="-15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마케팅 대상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400" b="1" spc="-15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마케팅 목표</a:t>
            </a:r>
          </a:p>
          <a:p>
            <a:pPr>
              <a:buFontTx/>
              <a:buChar char="-"/>
              <a:defRPr/>
            </a:pPr>
            <a:endParaRPr lang="en-US" altLang="ko-KR" sz="1400" b="1" spc="-150"/>
          </a:p>
          <a:p>
            <a:pPr lvl="0">
              <a:defRPr/>
            </a:pPr>
            <a:endParaRPr lang="ko-KR" altLang="en-US" sz="1400" b="1" spc="-150"/>
          </a:p>
        </p:txBody>
      </p:sp>
      <p:sp>
        <p:nvSpPr>
          <p:cNvPr id="8" name="TextBox 7"/>
          <p:cNvSpPr txBox="1"/>
          <p:nvPr/>
        </p:nvSpPr>
        <p:spPr>
          <a:xfrm>
            <a:off x="4932040" y="3566909"/>
            <a:ext cx="1368152" cy="72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사용 모델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400" b="1" spc="-15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9792" y="3573353"/>
            <a:ext cx="1656184" cy="158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날씨 데이터 병합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400" b="1" spc="-15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이상치 제거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400" b="1" spc="-15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날씨별 차이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400" b="1" spc="-15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컬럼 선정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92280" y="3569483"/>
            <a:ext cx="1368152" cy="724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활용 방안</a:t>
            </a:r>
          </a:p>
          <a:p>
            <a:pPr lvl="0">
              <a:defRPr/>
            </a:pPr>
            <a:endParaRPr lang="en-US" altLang="ko-KR" sz="1400" b="1" spc="-150"/>
          </a:p>
          <a:p>
            <a:pPr marL="171450" lvl="0" indent="-171450">
              <a:buFontTx/>
              <a:buChar char="-"/>
              <a:defRPr/>
            </a:pPr>
            <a:r>
              <a:rPr lang="ko-KR" altLang="en-US" sz="1400" b="1" spc="-150"/>
              <a:t>개선 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681915"/>
            <a:ext cx="7200800" cy="891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80728"/>
            <a:ext cx="7200800" cy="100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          ”</a:t>
            </a:r>
            <a:endParaRPr lang="ko-KR" altLang="en-US" sz="6000">
              <a:solidFill>
                <a:schemeClr val="bg1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37" y="2810262"/>
            <a:ext cx="6624736" cy="618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/>
              <a:t>이런 점을 근거로 날씨 별 소비 패턴을 분석</a:t>
            </a:r>
            <a:r>
              <a:rPr lang="en-US" altLang="ko-KR" sz="1500" b="1"/>
              <a:t>, </a:t>
            </a:r>
            <a:r>
              <a:rPr lang="ko-KR" altLang="en-US" sz="1500" b="1"/>
              <a:t>개인에게 제품을 추천해주는</a:t>
            </a:r>
          </a:p>
          <a:p>
            <a:pPr algn="ctr">
              <a:defRPr/>
            </a:pPr>
            <a:endParaRPr lang="en-US" altLang="ko-KR" sz="500" b="1"/>
          </a:p>
          <a:p>
            <a:pPr algn="ctr">
              <a:defRPr/>
            </a:pPr>
            <a:r>
              <a:rPr lang="ko-KR" altLang="en-US" sz="1500" b="1"/>
              <a:t>개인화 마케팅 전략을 세움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844824"/>
            <a:ext cx="7128792" cy="66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/>
              <a:t>한국은 뚜렷한 사계절을 통해 다양한 날씨가 존재</a:t>
            </a:r>
          </a:p>
          <a:p>
            <a:pPr algn="ctr">
              <a:defRPr/>
            </a:pPr>
            <a:endParaRPr lang="en-US" altLang="ko-KR" sz="500" b="1" spc="-150"/>
          </a:p>
          <a:p>
            <a:pPr algn="ctr">
              <a:defRPr/>
            </a:pPr>
            <a:r>
              <a:rPr lang="ko-KR" altLang="en-US" sz="1500" b="1" spc="-150">
                <a:latin typeface="+mn-ea"/>
              </a:rPr>
              <a:t>기사를 보면 날씨별로 엄연히 소비가 다르며</a:t>
            </a:r>
            <a:r>
              <a:rPr lang="en-US" altLang="ko-KR" sz="1500" b="1" spc="-150">
                <a:latin typeface="+mn-ea"/>
              </a:rPr>
              <a:t>, </a:t>
            </a:r>
            <a:r>
              <a:rPr lang="ko-KR" altLang="en-US" sz="1500" b="1" spc="-150">
                <a:latin typeface="+mn-ea"/>
              </a:rPr>
              <a:t>이를 겨냥한 다양한 마케팅이 있음</a:t>
            </a:r>
            <a:endParaRPr lang="ko-KR" altLang="en-US" sz="1500" b="0" spc="-150"/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7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날씨와 소비</a:t>
            </a:r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?</a:t>
            </a:r>
            <a:endParaRPr lang="ko-KR" altLang="en-US" sz="3200" b="1" spc="-150">
              <a:solidFill>
                <a:schemeClr val="tx2">
                  <a:lumMod val="75000"/>
                </a:schemeClr>
              </a:solidFill>
              <a:latin typeface="+mj-lt"/>
              <a:ea typeface="HY헤드라인M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6177" y="210017"/>
            <a:ext cx="973455" cy="33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가설 설정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43608" y="3717032"/>
            <a:ext cx="3274714" cy="2776418"/>
            <a:chOff x="-953090" y="1640568"/>
            <a:chExt cx="6305283" cy="373264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53090" y="1640568"/>
              <a:ext cx="6305283" cy="86409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953089" y="2480639"/>
              <a:ext cx="6305282" cy="2892576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4826575" y="3717032"/>
            <a:ext cx="3274713" cy="2811653"/>
            <a:chOff x="3563888" y="2355044"/>
            <a:chExt cx="5276377" cy="4026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563888" y="2355044"/>
              <a:ext cx="5276377" cy="102704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63888" y="3280380"/>
              <a:ext cx="5276377" cy="3100947"/>
            </a:xfrm>
            <a:prstGeom prst="rect">
              <a:avLst/>
            </a:prstGeom>
            <a:ln>
              <a:gradFill flip="xy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701" y="210017"/>
            <a:ext cx="1163955" cy="33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마케팅 대상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725021" y="980728"/>
            <a:ext cx="2694851" cy="393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prstClr val="black"/>
                </a:solidFill>
                <a:latin typeface="맑은 고딕"/>
                <a:ea typeface="맑은 고딕"/>
              </a:rPr>
              <a:t>마케팅 대상 선정</a:t>
            </a:r>
            <a:endParaRPr kumimoji="0" lang="ko-KR" altLang="en-US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6"/>
          <p:cNvSpPr txBox="1"/>
          <p:nvPr/>
        </p:nvSpPr>
        <p:spPr>
          <a:xfrm>
            <a:off x="755576" y="1340768"/>
            <a:ext cx="6264696" cy="452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해당 마케팅에 가장 적합한 대상을 선정</a:t>
            </a:r>
            <a:r>
              <a:rPr kumimoji="0" lang="en-US" altLang="ko-KR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그 데이터를 바탕으로 진행</a:t>
            </a:r>
            <a:endParaRPr kumimoji="0" lang="ko-KR" altLang="en-US" sz="1600" b="0" i="0" u="none" strike="noStrike" kern="1200" cap="none" spc="-15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28" name="_x18990354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7584" y="1916832"/>
            <a:ext cx="3531476" cy="2526364"/>
          </a:xfrm>
          <a:prstGeom prst="rect">
            <a:avLst/>
          </a:prstGeom>
          <a:noFill/>
        </p:spPr>
      </p:pic>
      <p:pic>
        <p:nvPicPr>
          <p:cNvPr id="29" name="_x4854912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8024" y="1916832"/>
            <a:ext cx="3613684" cy="2448272"/>
          </a:xfrm>
          <a:prstGeom prst="rect">
            <a:avLst/>
          </a:prstGeom>
          <a:noFill/>
        </p:spPr>
      </p:pic>
      <p:sp>
        <p:nvSpPr>
          <p:cNvPr id="30" name="TextBox 10"/>
          <p:cNvSpPr txBox="1"/>
          <p:nvPr/>
        </p:nvSpPr>
        <p:spPr>
          <a:xfrm>
            <a:off x="899592" y="4509120"/>
            <a:ext cx="7309320" cy="1805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kumimoji="0" lang="en-US" altLang="ko-KR" sz="16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 </a:t>
            </a:r>
            <a:r>
              <a:rPr kumimoji="0" lang="ko-KR" altLang="en-US" sz="16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왼쪽 그래프를 보면 오프라인의 비율이 압도적으로 높은 것을 확인 할 수 있음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spc="-150">
                <a:solidFill>
                  <a:prstClr val="black"/>
                </a:solidFill>
                <a:latin typeface="맑은 고딕"/>
                <a:ea typeface="맑은 고딕"/>
              </a:rPr>
              <a:t>  </a:t>
            </a:r>
            <a:r>
              <a:rPr lang="en-US" altLang="ko-KR" sz="1600" b="1" spc="-150">
                <a:solidFill>
                  <a:prstClr val="black"/>
                </a:solidFill>
                <a:latin typeface="맑은 고딕"/>
                <a:ea typeface="맑은 고딕"/>
              </a:rPr>
              <a:t>→ </a:t>
            </a:r>
            <a:r>
              <a:rPr lang="ko-KR" altLang="en-US" sz="1600" b="1" spc="-150">
                <a:solidFill>
                  <a:prstClr val="black"/>
                </a:solidFill>
                <a:latin typeface="맑은 고딕"/>
                <a:ea typeface="맑은 고딕"/>
              </a:rPr>
              <a:t>날씨는 오프라인에 영향을 주는 요소이기에 매우 적합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pc="-15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600" b="1" spc="-15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오른쪽 그래프를 보면 </a:t>
            </a:r>
            <a:r>
              <a:rPr kumimoji="0" lang="en-US" altLang="ko-KR" sz="16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40</a:t>
            </a:r>
            <a:r>
              <a:rPr kumimoji="0" lang="ko-KR" altLang="en-US" sz="16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대의 </a:t>
            </a:r>
            <a:r>
              <a:rPr kumimoji="0" lang="en-US" altLang="ko-KR" sz="16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lpay </a:t>
            </a:r>
            <a:r>
              <a:rPr lang="ko-KR" altLang="en-US" sz="1600" b="1" spc="-150">
                <a:solidFill>
                  <a:prstClr val="black"/>
                </a:solidFill>
                <a:latin typeface="맑은 고딕"/>
                <a:ea typeface="맑은 고딕"/>
              </a:rPr>
              <a:t>가입이 가장 많음</a:t>
            </a:r>
            <a:endParaRPr lang="ko-KR" altLang="en-US" sz="1500" b="1" spc="-15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150000"/>
              </a:lnSpc>
              <a:buFontTx/>
              <a:buAutoNum type="circleNumDbPlain"/>
              <a:defRPr/>
            </a:pPr>
            <a:endParaRPr kumimoji="0" lang="ko-KR" altLang="en-US" sz="700" b="0" i="0" u="none" strike="noStrike" kern="1200" cap="none" spc="-15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 b="1" spc="-150">
                <a:solidFill>
                  <a:prstClr val="black"/>
                </a:solidFill>
                <a:latin typeface="맑은 고딕"/>
                <a:ea typeface="맑은 고딕"/>
              </a:rPr>
              <a:t>⇒ </a:t>
            </a:r>
            <a:r>
              <a:rPr lang="ko-KR" altLang="en-US" sz="2000" b="1" spc="-150">
                <a:solidFill>
                  <a:prstClr val="black"/>
                </a:solidFill>
                <a:latin typeface="맑은 고딕"/>
                <a:ea typeface="맑은 고딕"/>
              </a:rPr>
              <a:t>마케팅 대상으로 오프라인을 활동을 하는 </a:t>
            </a:r>
            <a:r>
              <a:rPr lang="en-US" altLang="ko-KR" sz="2000" b="1" spc="-150">
                <a:solidFill>
                  <a:prstClr val="black"/>
                </a:solidFill>
                <a:latin typeface="맑은 고딕"/>
                <a:ea typeface="맑은 고딕"/>
              </a:rPr>
              <a:t>40</a:t>
            </a:r>
            <a:r>
              <a:rPr lang="ko-KR" altLang="en-US" sz="2000" b="1" spc="-150">
                <a:solidFill>
                  <a:prstClr val="black"/>
                </a:solidFill>
                <a:latin typeface="맑은 고딕"/>
                <a:ea typeface="맑은 고딕"/>
              </a:rPr>
              <a:t>대가 가장 적합</a:t>
            </a:r>
            <a:endParaRPr lang="ko-KR" altLang="en-US" sz="2000" b="1" spc="-15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701" y="210017"/>
            <a:ext cx="1163955" cy="33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마케팅 목표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899592" y="980728"/>
            <a:ext cx="2334811" cy="39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prstClr val="black"/>
                </a:solidFill>
                <a:latin typeface="맑은 고딕"/>
                <a:ea typeface="맑은 고딕"/>
              </a:rPr>
              <a:t>마케팅 목표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899592" y="1412776"/>
            <a:ext cx="6120680" cy="452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해당 마케팅에 가장 적합한 대상을 선정</a:t>
            </a:r>
            <a:r>
              <a:rPr kumimoji="0" lang="en-US" altLang="ko-KR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그 데이터를 바탕으로 진행</a:t>
            </a:r>
            <a:endParaRPr kumimoji="0" lang="ko-KR" altLang="en-US" sz="1600" b="0" i="0" u="none" strike="noStrike" kern="1200" cap="none" spc="-15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35595" y="2060848"/>
            <a:ext cx="7282889" cy="3990131"/>
            <a:chOff x="1187624" y="2175296"/>
            <a:chExt cx="6946046" cy="4089722"/>
          </a:xfrm>
        </p:grpSpPr>
        <p:sp>
          <p:nvSpPr>
            <p:cNvPr id="32" name="사각형: 둥근 위쪽 모서리 31"/>
            <p:cNvSpPr/>
            <p:nvPr/>
          </p:nvSpPr>
          <p:spPr>
            <a:xfrm rot="5400000">
              <a:off x="5380522" y="610482"/>
              <a:ext cx="1047750" cy="443931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TextBox 32"/>
            <p:cNvSpPr txBox="1"/>
            <p:nvPr/>
          </p:nvSpPr>
          <p:spPr>
            <a:xfrm rot="21600000">
              <a:off x="3838902" y="2357406"/>
              <a:ext cx="4182136" cy="9454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30480" rIns="60960" bIns="30480" anchor="ctr" anchorCtr="0">
              <a:noAutofit/>
            </a:bodyPr>
            <a:lstStyle/>
            <a:p>
              <a:pPr marL="0" lvl="1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  <a:defRPr/>
              </a:pPr>
              <a:r>
                <a:rPr lang="ko-KR" altLang="en-US" sz="1600" b="1" kern="1200" spc="0"/>
                <a:t>  추천 시스템을 이용한 마케팅으로 </a:t>
              </a:r>
              <a:r>
                <a:rPr lang="en-US" altLang="ko-KR" sz="1600" b="1" kern="1200" spc="0"/>
                <a:t>lpay</a:t>
              </a:r>
              <a:r>
                <a:rPr lang="ko-KR" altLang="en-US" sz="1600" b="1" kern="1200" spc="0"/>
                <a:t>의 </a:t>
              </a:r>
            </a:p>
            <a:p>
              <a:pPr marL="0" lvl="1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  <a:defRPr/>
              </a:pPr>
              <a:r>
                <a:rPr lang="ko-KR" altLang="en-US" sz="1600" b="1" kern="1200" spc="0"/>
                <a:t>  이용률을 높일 수 있음</a:t>
              </a: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1187624" y="2175296"/>
              <a:ext cx="2497115" cy="130968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1251558" y="2239230"/>
              <a:ext cx="2369247" cy="1181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300" b="1" kern="1200" spc="0"/>
                <a:t>Lpay </a:t>
              </a:r>
              <a:r>
                <a:rPr lang="ko-KR" altLang="en-US" sz="2300" b="1" kern="1200" spc="0"/>
                <a:t>사용 촉진</a:t>
              </a:r>
            </a:p>
          </p:txBody>
        </p:sp>
        <p:sp>
          <p:nvSpPr>
            <p:cNvPr id="36" name="사각형: 둥근 위쪽 모서리 35"/>
            <p:cNvSpPr/>
            <p:nvPr/>
          </p:nvSpPr>
          <p:spPr>
            <a:xfrm rot="5400000">
              <a:off x="5380522" y="1985654"/>
              <a:ext cx="1047750" cy="443931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TextBox 36"/>
            <p:cNvSpPr txBox="1"/>
            <p:nvPr/>
          </p:nvSpPr>
          <p:spPr>
            <a:xfrm rot="21600000">
              <a:off x="3770225" y="3732579"/>
              <a:ext cx="4250814" cy="9454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30480" rIns="60960" bIns="30480" anchor="ctr" anchorCtr="0">
              <a:noAutofit/>
            </a:bodyPr>
            <a:lstStyle/>
            <a:p>
              <a:pPr marL="0" lvl="1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  <a:defRPr/>
              </a:pPr>
              <a:r>
                <a:rPr lang="ko-KR" altLang="en-US" sz="1600" b="1" kern="1200" spc="0"/>
                <a:t>  추천 시스템을 통해 비슷한 사용자를 찾고</a:t>
              </a:r>
              <a:r>
                <a:rPr lang="en-US" altLang="ko-KR" sz="1600" b="1" kern="1200" spc="0"/>
                <a:t>, </a:t>
              </a:r>
              <a:endParaRPr lang="ko-KR" altLang="en-US" sz="1600" b="1" kern="1200" spc="0"/>
            </a:p>
            <a:p>
              <a:pPr marL="0" lvl="1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  <a:defRPr/>
              </a:pPr>
              <a:r>
                <a:rPr lang="ko-KR" altLang="en-US" sz="1600" b="1" kern="1200" spc="0"/>
                <a:t>  이를 기반으로 비슷한 사용자의 가입을 유도 </a:t>
              </a:r>
            </a:p>
          </p:txBody>
        </p:sp>
        <p:sp>
          <p:nvSpPr>
            <p:cNvPr id="38" name="사각형: 둥근 모서리 37"/>
            <p:cNvSpPr/>
            <p:nvPr/>
          </p:nvSpPr>
          <p:spPr>
            <a:xfrm>
              <a:off x="1187624" y="3550468"/>
              <a:ext cx="2497115" cy="130968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9" name="TextBox 38"/>
            <p:cNvSpPr txBox="1"/>
            <p:nvPr/>
          </p:nvSpPr>
          <p:spPr>
            <a:xfrm>
              <a:off x="1251558" y="3614402"/>
              <a:ext cx="2369247" cy="1181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300" b="1" kern="1200" spc="0"/>
                <a:t>Lpay </a:t>
              </a:r>
              <a:r>
                <a:rPr lang="ko-KR" altLang="en-US" sz="2300" b="1" kern="1200" spc="0"/>
                <a:t>가입 촉진</a:t>
              </a:r>
            </a:p>
          </p:txBody>
        </p:sp>
        <p:sp>
          <p:nvSpPr>
            <p:cNvPr id="40" name="사각형: 둥근 위쪽 모서리 39"/>
            <p:cNvSpPr/>
            <p:nvPr/>
          </p:nvSpPr>
          <p:spPr>
            <a:xfrm rot="5400000">
              <a:off x="5390137" y="3360825"/>
              <a:ext cx="1047750" cy="443931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1" name="TextBox 40"/>
            <p:cNvSpPr txBox="1"/>
            <p:nvPr/>
          </p:nvSpPr>
          <p:spPr>
            <a:xfrm rot="21600000">
              <a:off x="3770225" y="5107754"/>
              <a:ext cx="4250814" cy="9454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30480" rIns="60960" bIns="30480" anchor="ctr" anchorCtr="0">
              <a:noAutofit/>
            </a:bodyPr>
            <a:lstStyle/>
            <a:p>
              <a:pPr marL="0" lvl="1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  <a:defRPr/>
              </a:pPr>
              <a:r>
                <a:rPr lang="ko-KR" altLang="en-US" sz="1600" b="1" kern="1200"/>
                <a:t>  자사 앱을 통하여 홍보가 가능하기에 비용이 </a:t>
              </a:r>
            </a:p>
            <a:p>
              <a:pPr marL="0" lvl="1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  <a:defRPr/>
              </a:pPr>
              <a:r>
                <a:rPr lang="ko-KR" altLang="en-US" sz="1600" b="1" kern="1200"/>
                <a:t>  절감됨</a:t>
              </a: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1187624" y="4939183"/>
              <a:ext cx="2497115" cy="130968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3" name="TextBox 42"/>
            <p:cNvSpPr txBox="1"/>
            <p:nvPr/>
          </p:nvSpPr>
          <p:spPr>
            <a:xfrm>
              <a:off x="1251558" y="5083199"/>
              <a:ext cx="2369247" cy="118181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9060" tIns="49530" rIns="99060" bIns="4953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300" b="1" kern="1200" spc="0"/>
                <a:t>마케팅 비용 감소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1520" y="210017"/>
            <a:ext cx="1655063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날씨 데이터 병합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899592" y="980728"/>
            <a:ext cx="2334811" cy="39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prstClr val="black"/>
                </a:solidFill>
                <a:latin typeface="맑은 고딕"/>
                <a:ea typeface="맑은 고딕"/>
              </a:rPr>
              <a:t>날씨 데이터 병합</a:t>
            </a:r>
          </a:p>
        </p:txBody>
      </p:sp>
      <p:pic>
        <p:nvPicPr>
          <p:cNvPr id="44" name="그림 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9592" y="1556792"/>
            <a:ext cx="3600450" cy="2830203"/>
          </a:xfrm>
          <a:prstGeom prst="rect">
            <a:avLst/>
          </a:prstGeom>
        </p:spPr>
      </p:pic>
      <p:pic>
        <p:nvPicPr>
          <p:cNvPr id="45" name="그림 6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8024" y="1658459"/>
            <a:ext cx="3600450" cy="2829953"/>
          </a:xfrm>
          <a:prstGeom prst="rect">
            <a:avLst/>
          </a:prstGeom>
        </p:spPr>
      </p:pic>
      <p:sp>
        <p:nvSpPr>
          <p:cNvPr id="46" name="TextBox 36"/>
          <p:cNvSpPr txBox="1"/>
          <p:nvPr/>
        </p:nvSpPr>
        <p:spPr>
          <a:xfrm>
            <a:off x="1043606" y="4541058"/>
            <a:ext cx="7344816" cy="14101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/>
                </a:solidFill>
              </a:rPr>
              <a:t>행정구역 별 인구 분포를 보면 오른쪽의 고객 데이터의 지역 분포와 상당히 흡사 한 것을 확인 할 수 있음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Symbol"/>
              <a:buNone/>
              <a:defRPr/>
            </a:pPr>
            <a:r>
              <a:rPr lang="en-US" altLang="ko-KR" b="1">
                <a:solidFill>
                  <a:schemeClr val="tx1"/>
                </a:solidFill>
              </a:rPr>
              <a:t>⇒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Z17</a:t>
            </a:r>
            <a:r>
              <a:rPr lang="ko-KR" altLang="en-US" b="1">
                <a:solidFill>
                  <a:schemeClr val="tx1"/>
                </a:solidFill>
              </a:rPr>
              <a:t>과 </a:t>
            </a:r>
            <a:r>
              <a:rPr lang="en-US" altLang="ko-KR" b="1">
                <a:solidFill>
                  <a:schemeClr val="tx1"/>
                </a:solidFill>
              </a:rPr>
              <a:t>Z10</a:t>
            </a:r>
            <a:r>
              <a:rPr lang="ko-KR" altLang="en-US" b="1">
                <a:solidFill>
                  <a:schemeClr val="tx1"/>
                </a:solidFill>
              </a:rPr>
              <a:t>은 경기</a:t>
            </a:r>
            <a:r>
              <a:rPr lang="en-US" altLang="ko-KR" b="1">
                <a:solidFill>
                  <a:schemeClr val="tx1"/>
                </a:solidFill>
              </a:rPr>
              <a:t>/</a:t>
            </a:r>
            <a:r>
              <a:rPr lang="ko-KR" altLang="en-US" b="1">
                <a:solidFill>
                  <a:schemeClr val="tx1"/>
                </a:solidFill>
              </a:rPr>
              <a:t>서울로 추론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1520" y="210017"/>
            <a:ext cx="1655063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날씨 데이터 병합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899592" y="980728"/>
            <a:ext cx="2334811" cy="39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prstClr val="black"/>
                </a:solidFill>
                <a:latin typeface="맑은 고딕"/>
                <a:ea typeface="맑은 고딕"/>
              </a:rPr>
              <a:t>날씨 데이터 병합</a:t>
            </a: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2342982" cy="2304256"/>
          </a:xfrm>
          <a:prstGeom prst="rect">
            <a:avLst/>
          </a:prstGeom>
        </p:spPr>
      </p:pic>
      <p:pic>
        <p:nvPicPr>
          <p:cNvPr id="48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31840" y="1772816"/>
            <a:ext cx="5448676" cy="2160240"/>
          </a:xfrm>
          <a:prstGeom prst="rect">
            <a:avLst/>
          </a:prstGeom>
        </p:spPr>
      </p:pic>
      <p:sp>
        <p:nvSpPr>
          <p:cNvPr id="49" name="TextBox 36"/>
          <p:cNvSpPr txBox="1"/>
          <p:nvPr/>
        </p:nvSpPr>
        <p:spPr>
          <a:xfrm>
            <a:off x="755576" y="4365104"/>
            <a:ext cx="7776864" cy="17004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70000"/>
              </a:lnSpc>
              <a:buNone/>
              <a:defRPr/>
            </a:pPr>
            <a:r>
              <a:rPr lang="en-US" altLang="ko-KR" sz="1600">
                <a:solidFill>
                  <a:schemeClr val="tx1"/>
                </a:solidFill>
              </a:rPr>
              <a:t>1.</a:t>
            </a:r>
            <a:r>
              <a:rPr lang="ko-KR" altLang="en-US" sz="1600">
                <a:solidFill>
                  <a:schemeClr val="tx1"/>
                </a:solidFill>
              </a:rPr>
              <a:t> 웹크롤링을 통한 </a:t>
            </a:r>
            <a:r>
              <a:rPr lang="en-US" altLang="ko-KR" sz="1600">
                <a:solidFill>
                  <a:schemeClr val="tx1"/>
                </a:solidFill>
              </a:rPr>
              <a:t>2021</a:t>
            </a:r>
            <a:r>
              <a:rPr lang="ko-KR" altLang="en-US" sz="1600">
                <a:solidFill>
                  <a:schemeClr val="tx1"/>
                </a:solidFill>
              </a:rPr>
              <a:t>년 서울</a:t>
            </a:r>
            <a:r>
              <a:rPr lang="en-US" altLang="ko-KR" sz="1600">
                <a:solidFill>
                  <a:schemeClr val="tx1"/>
                </a:solidFill>
              </a:rPr>
              <a:t>/</a:t>
            </a:r>
            <a:r>
              <a:rPr lang="ko-KR" altLang="en-US" sz="1600">
                <a:solidFill>
                  <a:schemeClr val="tx1"/>
                </a:solidFill>
              </a:rPr>
              <a:t>경기 날씨를 추출</a:t>
            </a:r>
          </a:p>
          <a:p>
            <a:pPr>
              <a:lnSpc>
                <a:spcPct val="170000"/>
              </a:lnSpc>
              <a:buNone/>
              <a:defRPr/>
            </a:pPr>
            <a:r>
              <a:rPr lang="ko-KR" altLang="en-US" sz="1400">
                <a:solidFill>
                  <a:schemeClr val="tx1"/>
                </a:solidFill>
              </a:rPr>
              <a:t>    자료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  <a:r>
              <a:rPr lang="ko-KR" altLang="en-US" sz="1400">
                <a:solidFill>
                  <a:schemeClr val="tx1"/>
                </a:solidFill>
              </a:rPr>
              <a:t>  기상청 날씨 누리 </a:t>
            </a:r>
            <a:r>
              <a:rPr lang="ko-KR" altLang="en-US" sz="1400">
                <a:solidFill>
                  <a:schemeClr val="tx1"/>
                </a:solidFill>
                <a:hlinkClick r:id="rId5"/>
              </a:rPr>
              <a:t>https://www.weather.go.kr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buNone/>
              <a:defRPr/>
            </a:pPr>
            <a:r>
              <a:rPr lang="en-US" altLang="ko-KR" sz="1600">
                <a:solidFill>
                  <a:schemeClr val="tx1"/>
                </a:solidFill>
              </a:rPr>
              <a:t>2.</a:t>
            </a:r>
            <a:r>
              <a:rPr lang="ko-KR" altLang="en-US" sz="1600">
                <a:solidFill>
                  <a:schemeClr val="tx1"/>
                </a:solidFill>
              </a:rPr>
              <a:t> 평균기온이 </a:t>
            </a:r>
            <a:r>
              <a:rPr lang="en-US" altLang="ko-KR" sz="1600">
                <a:solidFill>
                  <a:schemeClr val="tx1"/>
                </a:solidFill>
              </a:rPr>
              <a:t>10</a:t>
            </a:r>
            <a:r>
              <a:rPr lang="ko-KR" altLang="en-US" sz="1600">
                <a:solidFill>
                  <a:schemeClr val="tx1"/>
                </a:solidFill>
              </a:rPr>
              <a:t>℃ 아래면 </a:t>
            </a:r>
            <a:r>
              <a:rPr lang="en-US" altLang="ko-KR" sz="1600">
                <a:solidFill>
                  <a:schemeClr val="tx1"/>
                </a:solidFill>
              </a:rPr>
              <a:t>cold, 10</a:t>
            </a:r>
            <a:r>
              <a:rPr lang="ko-KR" altLang="en-US" sz="1600">
                <a:solidFill>
                  <a:schemeClr val="tx1"/>
                </a:solidFill>
              </a:rPr>
              <a:t>℃에서 </a:t>
            </a:r>
            <a:r>
              <a:rPr lang="en-US" altLang="ko-KR" sz="1600">
                <a:solidFill>
                  <a:schemeClr val="tx1"/>
                </a:solidFill>
              </a:rPr>
              <a:t>25</a:t>
            </a:r>
            <a:r>
              <a:rPr lang="ko-KR" altLang="en-US" sz="1600">
                <a:solidFill>
                  <a:schemeClr val="tx1"/>
                </a:solidFill>
              </a:rPr>
              <a:t>℃ 사이면 </a:t>
            </a:r>
            <a:r>
              <a:rPr lang="en-US" altLang="ko-KR" sz="1600">
                <a:solidFill>
                  <a:schemeClr val="tx1"/>
                </a:solidFill>
              </a:rPr>
              <a:t>warm,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25</a:t>
            </a:r>
            <a:r>
              <a:rPr lang="ko-KR" altLang="en-US" sz="1600">
                <a:solidFill>
                  <a:schemeClr val="tx1"/>
                </a:solidFill>
              </a:rPr>
              <a:t>℃보다 높으면 </a:t>
            </a:r>
            <a:r>
              <a:rPr lang="en-US" altLang="ko-KR" sz="1600">
                <a:solidFill>
                  <a:schemeClr val="tx1"/>
                </a:solidFill>
              </a:rPr>
              <a:t>hot</a:t>
            </a:r>
          </a:p>
          <a:p>
            <a:pPr>
              <a:lnSpc>
                <a:spcPct val="170000"/>
              </a:lnSpc>
              <a:buNone/>
              <a:defRPr/>
            </a:pPr>
            <a:r>
              <a:rPr lang="en-US" altLang="ko-KR" sz="1600">
                <a:solidFill>
                  <a:schemeClr val="tx1"/>
                </a:solidFill>
              </a:rPr>
              <a:t>3.</a:t>
            </a:r>
            <a:r>
              <a:rPr lang="ko-KR" altLang="en-US" sz="1600">
                <a:solidFill>
                  <a:schemeClr val="tx1"/>
                </a:solidFill>
              </a:rPr>
              <a:t> 해당 데이터를 일자에 맞게 병합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이상치 제거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755576" y="980728"/>
            <a:ext cx="2334811" cy="39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prstClr val="black"/>
                </a:solidFill>
                <a:latin typeface="맑은 고딕"/>
                <a:ea typeface="맑은 고딕"/>
              </a:rPr>
              <a:t>이상치 탐지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3006080" y="1889834"/>
            <a:ext cx="5742384" cy="4563502"/>
            <a:chOff x="557808" y="1556792"/>
            <a:chExt cx="8028384" cy="4563502"/>
          </a:xfrm>
        </p:grpSpPr>
        <p:grpSp>
          <p:nvGrpSpPr>
            <p:cNvPr id="59" name="그룹 58"/>
            <p:cNvGrpSpPr/>
            <p:nvPr/>
          </p:nvGrpSpPr>
          <p:grpSpPr>
            <a:xfrm>
              <a:off x="557808" y="1556792"/>
              <a:ext cx="8028384" cy="4563502"/>
              <a:chOff x="557808" y="1628800"/>
              <a:chExt cx="8028384" cy="4563502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57808" y="1628800"/>
                <a:ext cx="8028384" cy="4563502"/>
              </a:xfrm>
              <a:prstGeom prst="rect">
                <a:avLst/>
              </a:prstGeom>
            </p:spPr>
          </p:pic>
          <p:sp>
            <p:nvSpPr>
              <p:cNvPr id="51" name="타원 50"/>
              <p:cNvSpPr/>
              <p:nvPr/>
            </p:nvSpPr>
            <p:spPr>
              <a:xfrm>
                <a:off x="827584" y="2636912"/>
                <a:ext cx="144016" cy="2520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602200" y="4437112"/>
                <a:ext cx="144016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958745" y="1808816"/>
                <a:ext cx="144016" cy="2520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380312" y="4149080"/>
                <a:ext cx="144016" cy="2520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032504" y="4473112"/>
                <a:ext cx="144016" cy="2520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27584" y="4113072"/>
                <a:ext cx="144016" cy="82809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554569" y="4473112"/>
                <a:ext cx="144016" cy="2520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940152" y="2492896"/>
                <a:ext cx="216024" cy="21602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>
              <a:off x="4554569" y="4401104"/>
              <a:ext cx="144016" cy="2520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470009" y="4365104"/>
              <a:ext cx="144016" cy="2520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TextBox 6"/>
          <p:cNvSpPr txBox="1"/>
          <p:nvPr/>
        </p:nvSpPr>
        <p:spPr>
          <a:xfrm>
            <a:off x="755576" y="1392605"/>
            <a:ext cx="6264696" cy="453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주제와 연관이 없지만 모델에 영향력이 큰 데이터를 탐지 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1981552"/>
            <a:ext cx="2506979" cy="3535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200" y="210017"/>
            <a:ext cx="2520280" cy="26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TEAM ELF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210017"/>
            <a:ext cx="1511047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>
                <a:solidFill>
                  <a:schemeClr val="bg1"/>
                </a:solidFill>
              </a:rPr>
              <a:t>이상치 제거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755576" y="980728"/>
            <a:ext cx="2334811" cy="39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prstClr val="black"/>
                </a:solidFill>
                <a:latin typeface="맑은 고딕"/>
                <a:ea typeface="맑은 고딕"/>
              </a:rPr>
              <a:t>이상치 제거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5816" y="1916832"/>
            <a:ext cx="5688632" cy="4536504"/>
          </a:xfrm>
          <a:prstGeom prst="rect">
            <a:avLst/>
          </a:prstGeom>
        </p:spPr>
      </p:pic>
      <p:sp>
        <p:nvSpPr>
          <p:cNvPr id="61" name="TextBox 6"/>
          <p:cNvSpPr txBox="1"/>
          <p:nvPr/>
        </p:nvSpPr>
        <p:spPr>
          <a:xfrm>
            <a:off x="755576" y="1340768"/>
            <a:ext cx="6264696" cy="452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-15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TextBox 6"/>
          <p:cNvSpPr txBox="1"/>
          <p:nvPr/>
        </p:nvSpPr>
        <p:spPr>
          <a:xfrm>
            <a:off x="755576" y="1391484"/>
            <a:ext cx="6264696" cy="453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일부 재화에서 발견 된 이상치들을 제거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2034892"/>
            <a:ext cx="2304256" cy="3482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1169</Words>
  <Application>Microsoft Office PowerPoint</Application>
  <PresentationFormat>화면 슬라이드 쇼(4:3)</PresentationFormat>
  <Paragraphs>240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HY헤드라인M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박주호</cp:lastModifiedBy>
  <cp:revision>53</cp:revision>
  <dcterms:created xsi:type="dcterms:W3CDTF">2016-11-03T20:47:04Z</dcterms:created>
  <dcterms:modified xsi:type="dcterms:W3CDTF">2022-08-11T17:45:31Z</dcterms:modified>
  <cp:version>1000.0000.01</cp:version>
</cp:coreProperties>
</file>