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47" r:id="rId2"/>
    <p:sldMasterId id="2147483750" r:id="rId3"/>
  </p:sldMasterIdLst>
  <p:notesMasterIdLst>
    <p:notesMasterId r:id="rId16"/>
  </p:notesMasterIdLst>
  <p:handoutMasterIdLst>
    <p:handoutMasterId r:id="rId17"/>
  </p:handoutMasterIdLst>
  <p:sldIdLst>
    <p:sldId id="1371" r:id="rId4"/>
    <p:sldId id="1387" r:id="rId5"/>
    <p:sldId id="1388" r:id="rId6"/>
    <p:sldId id="1372" r:id="rId7"/>
    <p:sldId id="1389" r:id="rId8"/>
    <p:sldId id="1390" r:id="rId9"/>
    <p:sldId id="1391" r:id="rId10"/>
    <p:sldId id="1383" r:id="rId11"/>
    <p:sldId id="1392" r:id="rId12"/>
    <p:sldId id="1394" r:id="rId13"/>
    <p:sldId id="1396" r:id="rId14"/>
    <p:sldId id="1395" r:id="rId15"/>
  </p:sldIdLst>
  <p:sldSz cx="9144000" cy="6858000" type="screen4x3"/>
  <p:notesSz cx="6808788" cy="9940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C75E23A-6BF6-4A17-972C-BF254D97990D}">
          <p14:sldIdLst>
            <p14:sldId id="1371"/>
            <p14:sldId id="1387"/>
            <p14:sldId id="1388"/>
            <p14:sldId id="1372"/>
            <p14:sldId id="1389"/>
            <p14:sldId id="1390"/>
            <p14:sldId id="1391"/>
            <p14:sldId id="1383"/>
            <p14:sldId id="1392"/>
            <p14:sldId id="1394"/>
            <p14:sldId id="1396"/>
            <p14:sldId id="1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orient="horz">
          <p15:clr>
            <a:srgbClr val="A4A3A4"/>
          </p15:clr>
        </p15:guide>
        <p15:guide id="5" pos="5759">
          <p15:clr>
            <a:srgbClr val="A4A3A4"/>
          </p15:clr>
        </p15:guide>
        <p15:guide id="6" orient="horz" pos="3977">
          <p15:clr>
            <a:srgbClr val="A4A3A4"/>
          </p15:clr>
        </p15:guide>
        <p15:guide id="7" orient="horz" pos="340">
          <p15:clr>
            <a:srgbClr val="A4A3A4"/>
          </p15:clr>
        </p15:guide>
        <p15:guide id="8" pos="5305">
          <p15:clr>
            <a:srgbClr val="A4A3A4"/>
          </p15:clr>
        </p15:guide>
        <p15:guide id="9" pos="451">
          <p15:clr>
            <a:srgbClr val="A4A3A4"/>
          </p15:clr>
        </p15:guide>
        <p15:guide id="10" orient="horz" pos="845" userDrawn="1">
          <p15:clr>
            <a:srgbClr val="A4A3A4"/>
          </p15:clr>
        </p15:guide>
        <p15:guide id="11" pos="269">
          <p15:clr>
            <a:srgbClr val="A4A3A4"/>
          </p15:clr>
        </p15:guide>
        <p15:guide id="12" pos="5465" userDrawn="1">
          <p15:clr>
            <a:srgbClr val="A4A3A4"/>
          </p15:clr>
        </p15:guide>
        <p15:guide id="13" pos="4381">
          <p15:clr>
            <a:srgbClr val="A4A3A4"/>
          </p15:clr>
        </p15:guide>
        <p15:guide id="14" pos="743">
          <p15:clr>
            <a:srgbClr val="A4A3A4"/>
          </p15:clr>
        </p15:guide>
        <p15:guide id="15" pos="1837" userDrawn="1">
          <p15:clr>
            <a:srgbClr val="A4A3A4"/>
          </p15:clr>
        </p15:guide>
        <p15:guide id="16" pos="1723" userDrawn="1">
          <p15:clr>
            <a:srgbClr val="A4A3A4"/>
          </p15:clr>
        </p15:guide>
        <p15:guide id="17" orient="horz" pos="2319" userDrawn="1">
          <p15:clr>
            <a:srgbClr val="A4A3A4"/>
          </p15:clr>
        </p15:guide>
        <p15:guide id="18" orient="horz" pos="1979" userDrawn="1">
          <p15:clr>
            <a:srgbClr val="A4A3A4"/>
          </p15:clr>
        </p15:guide>
        <p15:guide id="19" orient="horz" pos="2840" userDrawn="1">
          <p15:clr>
            <a:srgbClr val="A4A3A4"/>
          </p15:clr>
        </p15:guide>
        <p15:guide id="20" pos="521" userDrawn="1">
          <p15:clr>
            <a:srgbClr val="A4A3A4"/>
          </p15:clr>
        </p15:guide>
        <p15:guide id="21" pos="3084" userDrawn="1">
          <p15:clr>
            <a:srgbClr val="A4A3A4"/>
          </p15:clr>
        </p15:guide>
        <p15:guide id="22" pos="2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BFFFF8"/>
    <a:srgbClr val="EC5659"/>
    <a:srgbClr val="FF6666"/>
    <a:srgbClr val="EF5A5E"/>
    <a:srgbClr val="C00000"/>
    <a:srgbClr val="FEA622"/>
    <a:srgbClr val="808080"/>
    <a:srgbClr val="5C5C5C"/>
    <a:srgbClr val="FC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6" autoAdjust="0"/>
    <p:restoredTop sz="95388" autoAdjust="0"/>
  </p:normalViewPr>
  <p:slideViewPr>
    <p:cSldViewPr snapToGrid="0" showGuides="1">
      <p:cViewPr varScale="1">
        <p:scale>
          <a:sx n="116" d="100"/>
          <a:sy n="116" d="100"/>
        </p:scale>
        <p:origin x="2070" y="108"/>
      </p:cViewPr>
      <p:guideLst>
        <p:guide orient="horz" pos="2183"/>
        <p:guide pos="2880"/>
        <p:guide pos="317"/>
        <p:guide orient="horz"/>
        <p:guide pos="5759"/>
        <p:guide orient="horz" pos="3977"/>
        <p:guide orient="horz" pos="340"/>
        <p:guide pos="5305"/>
        <p:guide pos="451"/>
        <p:guide orient="horz" pos="845"/>
        <p:guide pos="269"/>
        <p:guide pos="5465"/>
        <p:guide pos="4381"/>
        <p:guide pos="743"/>
        <p:guide pos="1837"/>
        <p:guide pos="1723"/>
        <p:guide orient="horz" pos="2319"/>
        <p:guide orient="horz" pos="1979"/>
        <p:guide orient="horz" pos="2840"/>
        <p:guide pos="521"/>
        <p:guide pos="3084"/>
        <p:guide pos="274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65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E4E7E-EE3F-4F1B-9E5C-62B605B9E24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086D794-71BD-4254-8C82-FAC7E3494291}">
      <dgm:prSet phldrT="[텍스트]"/>
      <dgm:spPr/>
      <dgm:t>
        <a:bodyPr/>
        <a:lstStyle/>
        <a:p>
          <a:pPr latinLnBrk="1"/>
          <a:r>
            <a:rPr lang="en-US" altLang="ko-KR" dirty="0" smtClean="0"/>
            <a:t>Merge</a:t>
          </a:r>
          <a:endParaRPr lang="ko-KR" altLang="en-US" dirty="0"/>
        </a:p>
      </dgm:t>
    </dgm:pt>
    <dgm:pt modelId="{00EC0121-EE85-46C3-9CDE-10DF1581332B}" type="parTrans" cxnId="{E52CDC7A-75CC-4747-86B8-79DCD437F608}">
      <dgm:prSet/>
      <dgm:spPr/>
      <dgm:t>
        <a:bodyPr/>
        <a:lstStyle/>
        <a:p>
          <a:pPr latinLnBrk="1"/>
          <a:endParaRPr lang="ko-KR" altLang="en-US"/>
        </a:p>
      </dgm:t>
    </dgm:pt>
    <dgm:pt modelId="{D3F8C7BC-226C-4076-98FF-ACD190F147AC}" type="sibTrans" cxnId="{E52CDC7A-75CC-4747-86B8-79DCD437F608}">
      <dgm:prSet/>
      <dgm:spPr/>
      <dgm:t>
        <a:bodyPr/>
        <a:lstStyle/>
        <a:p>
          <a:pPr latinLnBrk="1"/>
          <a:endParaRPr lang="ko-KR" altLang="en-US"/>
        </a:p>
      </dgm:t>
    </dgm:pt>
    <dgm:pt modelId="{CF2BE918-2B62-4996-8002-D3249ED1AD90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Null</a:t>
          </a:r>
          <a:endParaRPr lang="ko-KR" altLang="en-US" dirty="0"/>
        </a:p>
      </dgm:t>
    </dgm:pt>
    <dgm:pt modelId="{09C5984D-52A8-4B44-AD69-A9B50E4F4CB8}" type="parTrans" cxnId="{35936070-CDD3-4BCD-BD3B-033C02C2BF28}">
      <dgm:prSet/>
      <dgm:spPr/>
      <dgm:t>
        <a:bodyPr/>
        <a:lstStyle/>
        <a:p>
          <a:pPr latinLnBrk="1"/>
          <a:endParaRPr lang="ko-KR" altLang="en-US"/>
        </a:p>
      </dgm:t>
    </dgm:pt>
    <dgm:pt modelId="{CBCB3C3B-98D4-41D2-BB53-C9369A998B99}" type="sibTrans" cxnId="{35936070-CDD3-4BCD-BD3B-033C02C2BF28}">
      <dgm:prSet/>
      <dgm:spPr>
        <a:solidFill>
          <a:schemeClr val="accent1"/>
        </a:solidFill>
      </dgm:spPr>
      <dgm:t>
        <a:bodyPr/>
        <a:lstStyle/>
        <a:p>
          <a:pPr latinLnBrk="1"/>
          <a:endParaRPr lang="ko-KR" altLang="en-US"/>
        </a:p>
      </dgm:t>
    </dgm:pt>
    <dgm:pt modelId="{2F3B1AFF-1411-4F1B-B4D0-C12D0ED80396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Date</a:t>
          </a:r>
          <a:endParaRPr lang="ko-KR" altLang="en-US" dirty="0"/>
        </a:p>
      </dgm:t>
    </dgm:pt>
    <dgm:pt modelId="{E258A082-70B3-4A89-8045-D64E574D274B}" type="parTrans" cxnId="{D3878577-D0A7-49CC-BFE0-5A878477D61E}">
      <dgm:prSet/>
      <dgm:spPr/>
      <dgm:t>
        <a:bodyPr/>
        <a:lstStyle/>
        <a:p>
          <a:pPr latinLnBrk="1"/>
          <a:endParaRPr lang="ko-KR" altLang="en-US"/>
        </a:p>
      </dgm:t>
    </dgm:pt>
    <dgm:pt modelId="{F58CA0A0-1CFF-4415-BD7E-D37909258D0A}" type="sibTrans" cxnId="{D3878577-D0A7-49CC-BFE0-5A878477D61E}">
      <dgm:prSet/>
      <dgm:spPr>
        <a:solidFill>
          <a:schemeClr val="accent1"/>
        </a:solidFill>
      </dgm:spPr>
      <dgm:t>
        <a:bodyPr/>
        <a:lstStyle/>
        <a:p>
          <a:pPr latinLnBrk="1"/>
          <a:endParaRPr lang="ko-KR" altLang="en-US"/>
        </a:p>
      </dgm:t>
    </dgm:pt>
    <dgm:pt modelId="{EEB3B333-5E16-40A6-B656-03FEB9FA52DA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Type</a:t>
          </a:r>
          <a:endParaRPr lang="ko-KR" altLang="en-US" dirty="0"/>
        </a:p>
      </dgm:t>
    </dgm:pt>
    <dgm:pt modelId="{329EC168-9447-4E24-9729-AE04960037C2}" type="parTrans" cxnId="{9BA549F7-88AC-44E1-9401-78494D6FAEAB}">
      <dgm:prSet/>
      <dgm:spPr/>
      <dgm:t>
        <a:bodyPr/>
        <a:lstStyle/>
        <a:p>
          <a:pPr latinLnBrk="1"/>
          <a:endParaRPr lang="ko-KR" altLang="en-US"/>
        </a:p>
      </dgm:t>
    </dgm:pt>
    <dgm:pt modelId="{AEAF5108-AF98-4F74-A204-1CDEFD476EDD}" type="sibTrans" cxnId="{9BA549F7-88AC-44E1-9401-78494D6FAEAB}">
      <dgm:prSet/>
      <dgm:spPr/>
      <dgm:t>
        <a:bodyPr/>
        <a:lstStyle/>
        <a:p>
          <a:pPr latinLnBrk="1"/>
          <a:endParaRPr lang="ko-KR" altLang="en-US"/>
        </a:p>
      </dgm:t>
    </dgm:pt>
    <dgm:pt modelId="{A80ECEB0-E59F-43B3-8257-4CDCB1AB9E28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Label Encoding</a:t>
          </a:r>
          <a:endParaRPr lang="ko-KR" altLang="en-US" dirty="0"/>
        </a:p>
      </dgm:t>
    </dgm:pt>
    <dgm:pt modelId="{110ED872-0AD8-418D-B375-99F0736EE1E8}" type="parTrans" cxnId="{4FFF4A33-08A4-426F-8309-BE4037B2674F}">
      <dgm:prSet/>
      <dgm:spPr/>
      <dgm:t>
        <a:bodyPr/>
        <a:lstStyle/>
        <a:p>
          <a:pPr latinLnBrk="1"/>
          <a:endParaRPr lang="ko-KR" altLang="en-US"/>
        </a:p>
      </dgm:t>
    </dgm:pt>
    <dgm:pt modelId="{CF523003-CB88-4DA9-9C56-FB12B578EB59}" type="sibTrans" cxnId="{4FFF4A33-08A4-426F-8309-BE4037B2674F}">
      <dgm:prSet/>
      <dgm:spPr/>
      <dgm:t>
        <a:bodyPr/>
        <a:lstStyle/>
        <a:p>
          <a:pPr latinLnBrk="1"/>
          <a:endParaRPr lang="ko-KR" altLang="en-US"/>
        </a:p>
      </dgm:t>
    </dgm:pt>
    <dgm:pt modelId="{9B41E4EF-6939-492D-852A-12E690BF8055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 smtClean="0"/>
            <a:t>One-Hot Encoding</a:t>
          </a:r>
          <a:endParaRPr lang="ko-KR" altLang="en-US" dirty="0"/>
        </a:p>
      </dgm:t>
    </dgm:pt>
    <dgm:pt modelId="{9596392F-621D-462A-8F3F-DB553EFDEE5F}" type="parTrans" cxnId="{638C391B-A2AE-4745-A6E9-3E217EB1B727}">
      <dgm:prSet/>
      <dgm:spPr/>
      <dgm:t>
        <a:bodyPr/>
        <a:lstStyle/>
        <a:p>
          <a:pPr latinLnBrk="1"/>
          <a:endParaRPr lang="ko-KR" altLang="en-US"/>
        </a:p>
      </dgm:t>
    </dgm:pt>
    <dgm:pt modelId="{54493896-A6BE-470F-934E-8815DDA3298A}" type="sibTrans" cxnId="{638C391B-A2AE-4745-A6E9-3E217EB1B727}">
      <dgm:prSet/>
      <dgm:spPr/>
      <dgm:t>
        <a:bodyPr/>
        <a:lstStyle/>
        <a:p>
          <a:pPr latinLnBrk="1"/>
          <a:endParaRPr lang="ko-KR" altLang="en-US"/>
        </a:p>
      </dgm:t>
    </dgm:pt>
    <dgm:pt modelId="{36468C4F-DE76-48FE-A2D8-FAC50AEDE417}" type="pres">
      <dgm:prSet presAssocID="{48EE4E7E-EE3F-4F1B-9E5C-62B605B9E24F}" presName="Name0" presStyleCnt="0">
        <dgm:presLayoutVars>
          <dgm:dir/>
          <dgm:resizeHandles val="exact"/>
        </dgm:presLayoutVars>
      </dgm:prSet>
      <dgm:spPr/>
    </dgm:pt>
    <dgm:pt modelId="{A0856636-46BB-457F-AE4F-C8D723F0CC7A}" type="pres">
      <dgm:prSet presAssocID="{0086D794-71BD-4254-8C82-FAC7E349429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8253C8-F615-4684-A444-C32FC6216E9C}" type="pres">
      <dgm:prSet presAssocID="{D3F8C7BC-226C-4076-98FF-ACD190F147AC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C8EA48A-A135-4061-AFC2-BB414964A1ED}" type="pres">
      <dgm:prSet presAssocID="{D3F8C7BC-226C-4076-98FF-ACD190F147AC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DF7445F-EA80-4F93-89FC-1FC95DA5629A}" type="pres">
      <dgm:prSet presAssocID="{CF2BE918-2B62-4996-8002-D3249ED1AD9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0A3B65-5518-4D1C-A395-7FF8B151240B}" type="pres">
      <dgm:prSet presAssocID="{CBCB3C3B-98D4-41D2-BB53-C9369A998B99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40EE39B6-7D77-4B96-B21F-C21A7D0CF167}" type="pres">
      <dgm:prSet presAssocID="{CBCB3C3B-98D4-41D2-BB53-C9369A998B99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1D001A6-4CD8-4091-B982-EC65562C9596}" type="pres">
      <dgm:prSet presAssocID="{2F3B1AFF-1411-4F1B-B4D0-C12D0ED8039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DB5C1E-0EE2-4607-A082-C2BF7478B3A8}" type="pres">
      <dgm:prSet presAssocID="{F58CA0A0-1CFF-4415-BD7E-D37909258D0A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6F5439E-D3F1-4E0C-93C5-7E0E87114FDA}" type="pres">
      <dgm:prSet presAssocID="{F58CA0A0-1CFF-4415-BD7E-D37909258D0A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A5A726E-4B5C-4F66-BE98-C303406FB1D0}" type="pres">
      <dgm:prSet presAssocID="{EEB3B333-5E16-40A6-B656-03FEB9FA52D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7AEF5A-EDFD-4152-BFEC-6C94D9C8AE65}" type="pres">
      <dgm:prSet presAssocID="{AEAF5108-AF98-4F74-A204-1CDEFD476EDD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6760207C-6A27-492F-9F09-442CB230E0CD}" type="pres">
      <dgm:prSet presAssocID="{AEAF5108-AF98-4F74-A204-1CDEFD476EDD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B97A3BD8-F8D9-44F7-8907-98FF5E5E6C2E}" type="pres">
      <dgm:prSet presAssocID="{A80ECEB0-E59F-43B3-8257-4CDCB1AB9E2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A37D9E-01E0-40C2-B7DF-85221B263A55}" type="pres">
      <dgm:prSet presAssocID="{CF523003-CB88-4DA9-9C56-FB12B578EB59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C11814D3-49CC-4F42-BA45-B082781B63E1}" type="pres">
      <dgm:prSet presAssocID="{CF523003-CB88-4DA9-9C56-FB12B578EB59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2EEF8BBB-8000-4CCF-BE46-638C48531D30}" type="pres">
      <dgm:prSet presAssocID="{9B41E4EF-6939-492D-852A-12E690BF805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9F1D0A5-0D69-4A48-8BC0-1F4549BFB6CB}" type="presOf" srcId="{F58CA0A0-1CFF-4415-BD7E-D37909258D0A}" destId="{C6F5439E-D3F1-4E0C-93C5-7E0E87114FDA}" srcOrd="1" destOrd="0" presId="urn:microsoft.com/office/officeart/2005/8/layout/process1"/>
    <dgm:cxn modelId="{E52CDC7A-75CC-4747-86B8-79DCD437F608}" srcId="{48EE4E7E-EE3F-4F1B-9E5C-62B605B9E24F}" destId="{0086D794-71BD-4254-8C82-FAC7E3494291}" srcOrd="0" destOrd="0" parTransId="{00EC0121-EE85-46C3-9CDE-10DF1581332B}" sibTransId="{D3F8C7BC-226C-4076-98FF-ACD190F147AC}"/>
    <dgm:cxn modelId="{E4469A32-5338-441E-BA1F-295BE0B7FC0D}" type="presOf" srcId="{EEB3B333-5E16-40A6-B656-03FEB9FA52DA}" destId="{FA5A726E-4B5C-4F66-BE98-C303406FB1D0}" srcOrd="0" destOrd="0" presId="urn:microsoft.com/office/officeart/2005/8/layout/process1"/>
    <dgm:cxn modelId="{B2036877-F446-40E7-B093-5679B68D4627}" type="presOf" srcId="{CF2BE918-2B62-4996-8002-D3249ED1AD90}" destId="{4DF7445F-EA80-4F93-89FC-1FC95DA5629A}" srcOrd="0" destOrd="0" presId="urn:microsoft.com/office/officeart/2005/8/layout/process1"/>
    <dgm:cxn modelId="{D86641FD-7D40-448C-8114-8C4C6D28A851}" type="presOf" srcId="{9B41E4EF-6939-492D-852A-12E690BF8055}" destId="{2EEF8BBB-8000-4CCF-BE46-638C48531D30}" srcOrd="0" destOrd="0" presId="urn:microsoft.com/office/officeart/2005/8/layout/process1"/>
    <dgm:cxn modelId="{37066A77-13C3-4057-B9B6-5BF686530F3A}" type="presOf" srcId="{AEAF5108-AF98-4F74-A204-1CDEFD476EDD}" destId="{527AEF5A-EDFD-4152-BFEC-6C94D9C8AE65}" srcOrd="0" destOrd="0" presId="urn:microsoft.com/office/officeart/2005/8/layout/process1"/>
    <dgm:cxn modelId="{9A0D139D-041A-4C43-A140-A90E2A2E22D3}" type="presOf" srcId="{D3F8C7BC-226C-4076-98FF-ACD190F147AC}" destId="{D78253C8-F615-4684-A444-C32FC6216E9C}" srcOrd="0" destOrd="0" presId="urn:microsoft.com/office/officeart/2005/8/layout/process1"/>
    <dgm:cxn modelId="{C80375F7-8DC4-4F20-8EF3-9B770BA7593A}" type="presOf" srcId="{CBCB3C3B-98D4-41D2-BB53-C9369A998B99}" destId="{110A3B65-5518-4D1C-A395-7FF8B151240B}" srcOrd="0" destOrd="0" presId="urn:microsoft.com/office/officeart/2005/8/layout/process1"/>
    <dgm:cxn modelId="{757751FE-FF05-458F-B7B1-887A8A744054}" type="presOf" srcId="{48EE4E7E-EE3F-4F1B-9E5C-62B605B9E24F}" destId="{36468C4F-DE76-48FE-A2D8-FAC50AEDE417}" srcOrd="0" destOrd="0" presId="urn:microsoft.com/office/officeart/2005/8/layout/process1"/>
    <dgm:cxn modelId="{E7106546-BBD8-4F32-B544-57096F7A4E21}" type="presOf" srcId="{AEAF5108-AF98-4F74-A204-1CDEFD476EDD}" destId="{6760207C-6A27-492F-9F09-442CB230E0CD}" srcOrd="1" destOrd="0" presId="urn:microsoft.com/office/officeart/2005/8/layout/process1"/>
    <dgm:cxn modelId="{62E8C7C0-ECEE-4EB4-9244-1BAAAE48EDF0}" type="presOf" srcId="{0086D794-71BD-4254-8C82-FAC7E3494291}" destId="{A0856636-46BB-457F-AE4F-C8D723F0CC7A}" srcOrd="0" destOrd="0" presId="urn:microsoft.com/office/officeart/2005/8/layout/process1"/>
    <dgm:cxn modelId="{0A5B22EE-4777-4BF5-99D5-0D8DFE641427}" type="presOf" srcId="{CF523003-CB88-4DA9-9C56-FB12B578EB59}" destId="{C11814D3-49CC-4F42-BA45-B082781B63E1}" srcOrd="1" destOrd="0" presId="urn:microsoft.com/office/officeart/2005/8/layout/process1"/>
    <dgm:cxn modelId="{638C391B-A2AE-4745-A6E9-3E217EB1B727}" srcId="{48EE4E7E-EE3F-4F1B-9E5C-62B605B9E24F}" destId="{9B41E4EF-6939-492D-852A-12E690BF8055}" srcOrd="5" destOrd="0" parTransId="{9596392F-621D-462A-8F3F-DB553EFDEE5F}" sibTransId="{54493896-A6BE-470F-934E-8815DDA3298A}"/>
    <dgm:cxn modelId="{76A66959-5904-4479-BBF9-EEE5F453243F}" type="presOf" srcId="{A80ECEB0-E59F-43B3-8257-4CDCB1AB9E28}" destId="{B97A3BD8-F8D9-44F7-8907-98FF5E5E6C2E}" srcOrd="0" destOrd="0" presId="urn:microsoft.com/office/officeart/2005/8/layout/process1"/>
    <dgm:cxn modelId="{3EFF58C8-90FA-4B61-86CC-890AAC97789E}" type="presOf" srcId="{D3F8C7BC-226C-4076-98FF-ACD190F147AC}" destId="{AC8EA48A-A135-4061-AFC2-BB414964A1ED}" srcOrd="1" destOrd="0" presId="urn:microsoft.com/office/officeart/2005/8/layout/process1"/>
    <dgm:cxn modelId="{9130AD8F-E9AA-4B9F-9149-264149A8AEB4}" type="presOf" srcId="{CBCB3C3B-98D4-41D2-BB53-C9369A998B99}" destId="{40EE39B6-7D77-4B96-B21F-C21A7D0CF167}" srcOrd="1" destOrd="0" presId="urn:microsoft.com/office/officeart/2005/8/layout/process1"/>
    <dgm:cxn modelId="{4FFF4A33-08A4-426F-8309-BE4037B2674F}" srcId="{48EE4E7E-EE3F-4F1B-9E5C-62B605B9E24F}" destId="{A80ECEB0-E59F-43B3-8257-4CDCB1AB9E28}" srcOrd="4" destOrd="0" parTransId="{110ED872-0AD8-418D-B375-99F0736EE1E8}" sibTransId="{CF523003-CB88-4DA9-9C56-FB12B578EB59}"/>
    <dgm:cxn modelId="{6CB1BE37-655A-42B9-9512-C47AB6D3D4CF}" type="presOf" srcId="{CF523003-CB88-4DA9-9C56-FB12B578EB59}" destId="{6FA37D9E-01E0-40C2-B7DF-85221B263A55}" srcOrd="0" destOrd="0" presId="urn:microsoft.com/office/officeart/2005/8/layout/process1"/>
    <dgm:cxn modelId="{C498ACDE-4C78-4908-8976-69A8457BC0F1}" type="presOf" srcId="{2F3B1AFF-1411-4F1B-B4D0-C12D0ED80396}" destId="{A1D001A6-4CD8-4091-B982-EC65562C9596}" srcOrd="0" destOrd="0" presId="urn:microsoft.com/office/officeart/2005/8/layout/process1"/>
    <dgm:cxn modelId="{9BA549F7-88AC-44E1-9401-78494D6FAEAB}" srcId="{48EE4E7E-EE3F-4F1B-9E5C-62B605B9E24F}" destId="{EEB3B333-5E16-40A6-B656-03FEB9FA52DA}" srcOrd="3" destOrd="0" parTransId="{329EC168-9447-4E24-9729-AE04960037C2}" sibTransId="{AEAF5108-AF98-4F74-A204-1CDEFD476EDD}"/>
    <dgm:cxn modelId="{D3878577-D0A7-49CC-BFE0-5A878477D61E}" srcId="{48EE4E7E-EE3F-4F1B-9E5C-62B605B9E24F}" destId="{2F3B1AFF-1411-4F1B-B4D0-C12D0ED80396}" srcOrd="2" destOrd="0" parTransId="{E258A082-70B3-4A89-8045-D64E574D274B}" sibTransId="{F58CA0A0-1CFF-4415-BD7E-D37909258D0A}"/>
    <dgm:cxn modelId="{9DCEABA9-88D5-4D58-831F-BC8D555065F6}" type="presOf" srcId="{F58CA0A0-1CFF-4415-BD7E-D37909258D0A}" destId="{1EDB5C1E-0EE2-4607-A082-C2BF7478B3A8}" srcOrd="0" destOrd="0" presId="urn:microsoft.com/office/officeart/2005/8/layout/process1"/>
    <dgm:cxn modelId="{35936070-CDD3-4BCD-BD3B-033C02C2BF28}" srcId="{48EE4E7E-EE3F-4F1B-9E5C-62B605B9E24F}" destId="{CF2BE918-2B62-4996-8002-D3249ED1AD90}" srcOrd="1" destOrd="0" parTransId="{09C5984D-52A8-4B44-AD69-A9B50E4F4CB8}" sibTransId="{CBCB3C3B-98D4-41D2-BB53-C9369A998B99}"/>
    <dgm:cxn modelId="{1E8B2268-240D-4BF3-96FB-608D60ADAF5E}" type="presParOf" srcId="{36468C4F-DE76-48FE-A2D8-FAC50AEDE417}" destId="{A0856636-46BB-457F-AE4F-C8D723F0CC7A}" srcOrd="0" destOrd="0" presId="urn:microsoft.com/office/officeart/2005/8/layout/process1"/>
    <dgm:cxn modelId="{79CE3CB8-0B10-41C5-9CA4-D90042051242}" type="presParOf" srcId="{36468C4F-DE76-48FE-A2D8-FAC50AEDE417}" destId="{D78253C8-F615-4684-A444-C32FC6216E9C}" srcOrd="1" destOrd="0" presId="urn:microsoft.com/office/officeart/2005/8/layout/process1"/>
    <dgm:cxn modelId="{C59C6B17-CCE5-41FD-AA30-E44394F4B948}" type="presParOf" srcId="{D78253C8-F615-4684-A444-C32FC6216E9C}" destId="{AC8EA48A-A135-4061-AFC2-BB414964A1ED}" srcOrd="0" destOrd="0" presId="urn:microsoft.com/office/officeart/2005/8/layout/process1"/>
    <dgm:cxn modelId="{9A1F60A1-0DEF-49AF-9743-7004FB1AD38A}" type="presParOf" srcId="{36468C4F-DE76-48FE-A2D8-FAC50AEDE417}" destId="{4DF7445F-EA80-4F93-89FC-1FC95DA5629A}" srcOrd="2" destOrd="0" presId="urn:microsoft.com/office/officeart/2005/8/layout/process1"/>
    <dgm:cxn modelId="{7E9A6EC0-E9B9-4A93-B8FC-E4CCDB179816}" type="presParOf" srcId="{36468C4F-DE76-48FE-A2D8-FAC50AEDE417}" destId="{110A3B65-5518-4D1C-A395-7FF8B151240B}" srcOrd="3" destOrd="0" presId="urn:microsoft.com/office/officeart/2005/8/layout/process1"/>
    <dgm:cxn modelId="{C621ADFF-3130-4288-91B9-2848876FB93A}" type="presParOf" srcId="{110A3B65-5518-4D1C-A395-7FF8B151240B}" destId="{40EE39B6-7D77-4B96-B21F-C21A7D0CF167}" srcOrd="0" destOrd="0" presId="urn:microsoft.com/office/officeart/2005/8/layout/process1"/>
    <dgm:cxn modelId="{FB199740-6FCB-45C2-B424-42E5C6226D40}" type="presParOf" srcId="{36468C4F-DE76-48FE-A2D8-FAC50AEDE417}" destId="{A1D001A6-4CD8-4091-B982-EC65562C9596}" srcOrd="4" destOrd="0" presId="urn:microsoft.com/office/officeart/2005/8/layout/process1"/>
    <dgm:cxn modelId="{8E7A3F32-7C49-499A-A2A9-9F8745D41A43}" type="presParOf" srcId="{36468C4F-DE76-48FE-A2D8-FAC50AEDE417}" destId="{1EDB5C1E-0EE2-4607-A082-C2BF7478B3A8}" srcOrd="5" destOrd="0" presId="urn:microsoft.com/office/officeart/2005/8/layout/process1"/>
    <dgm:cxn modelId="{DB6B34F2-E632-41C8-B49D-B5FA2F33E9C1}" type="presParOf" srcId="{1EDB5C1E-0EE2-4607-A082-C2BF7478B3A8}" destId="{C6F5439E-D3F1-4E0C-93C5-7E0E87114FDA}" srcOrd="0" destOrd="0" presId="urn:microsoft.com/office/officeart/2005/8/layout/process1"/>
    <dgm:cxn modelId="{A8A9C71D-8D99-4197-82C2-87E39380349E}" type="presParOf" srcId="{36468C4F-DE76-48FE-A2D8-FAC50AEDE417}" destId="{FA5A726E-4B5C-4F66-BE98-C303406FB1D0}" srcOrd="6" destOrd="0" presId="urn:microsoft.com/office/officeart/2005/8/layout/process1"/>
    <dgm:cxn modelId="{C62E2C16-ECC7-4590-93DD-A1794E412518}" type="presParOf" srcId="{36468C4F-DE76-48FE-A2D8-FAC50AEDE417}" destId="{527AEF5A-EDFD-4152-BFEC-6C94D9C8AE65}" srcOrd="7" destOrd="0" presId="urn:microsoft.com/office/officeart/2005/8/layout/process1"/>
    <dgm:cxn modelId="{72FA98B1-87A1-48FF-8C39-346B6B8501ED}" type="presParOf" srcId="{527AEF5A-EDFD-4152-BFEC-6C94D9C8AE65}" destId="{6760207C-6A27-492F-9F09-442CB230E0CD}" srcOrd="0" destOrd="0" presId="urn:microsoft.com/office/officeart/2005/8/layout/process1"/>
    <dgm:cxn modelId="{44F06BFE-1B0F-4487-96DD-505A20FCF4EA}" type="presParOf" srcId="{36468C4F-DE76-48FE-A2D8-FAC50AEDE417}" destId="{B97A3BD8-F8D9-44F7-8907-98FF5E5E6C2E}" srcOrd="8" destOrd="0" presId="urn:microsoft.com/office/officeart/2005/8/layout/process1"/>
    <dgm:cxn modelId="{6A2175ED-CCB8-4989-BDE0-EF01D8F33A55}" type="presParOf" srcId="{36468C4F-DE76-48FE-A2D8-FAC50AEDE417}" destId="{6FA37D9E-01E0-40C2-B7DF-85221B263A55}" srcOrd="9" destOrd="0" presId="urn:microsoft.com/office/officeart/2005/8/layout/process1"/>
    <dgm:cxn modelId="{2774B7B3-749D-45A1-B423-9E5DBF9B74CA}" type="presParOf" srcId="{6FA37D9E-01E0-40C2-B7DF-85221B263A55}" destId="{C11814D3-49CC-4F42-BA45-B082781B63E1}" srcOrd="0" destOrd="0" presId="urn:microsoft.com/office/officeart/2005/8/layout/process1"/>
    <dgm:cxn modelId="{1563E7F0-9473-429E-BFDA-7571A4CC2984}" type="presParOf" srcId="{36468C4F-DE76-48FE-A2D8-FAC50AEDE417}" destId="{2EEF8BBB-8000-4CCF-BE46-638C48531D3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56636-46BB-457F-AE4F-C8D723F0CC7A}">
      <dsp:nvSpPr>
        <dsp:cNvPr id="0" name=""/>
        <dsp:cNvSpPr/>
      </dsp:nvSpPr>
      <dsp:spPr>
        <a:xfrm>
          <a:off x="0" y="1617582"/>
          <a:ext cx="1040105" cy="828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Merge</a:t>
          </a:r>
          <a:endParaRPr lang="ko-KR" altLang="en-US" sz="1600" kern="1200" dirty="0"/>
        </a:p>
      </dsp:txBody>
      <dsp:txXfrm>
        <a:off x="24276" y="1641858"/>
        <a:ext cx="991553" cy="780282"/>
      </dsp:txXfrm>
    </dsp:sp>
    <dsp:sp modelId="{D78253C8-F615-4684-A444-C32FC6216E9C}">
      <dsp:nvSpPr>
        <dsp:cNvPr id="0" name=""/>
        <dsp:cNvSpPr/>
      </dsp:nvSpPr>
      <dsp:spPr>
        <a:xfrm>
          <a:off x="1144116" y="1903026"/>
          <a:ext cx="220502" cy="257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1144116" y="1954615"/>
        <a:ext cx="154351" cy="154768"/>
      </dsp:txXfrm>
    </dsp:sp>
    <dsp:sp modelId="{4DF7445F-EA80-4F93-89FC-1FC95DA5629A}">
      <dsp:nvSpPr>
        <dsp:cNvPr id="0" name=""/>
        <dsp:cNvSpPr/>
      </dsp:nvSpPr>
      <dsp:spPr>
        <a:xfrm>
          <a:off x="1456148" y="1617582"/>
          <a:ext cx="1040105" cy="82883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Null</a:t>
          </a:r>
          <a:endParaRPr lang="ko-KR" altLang="en-US" sz="1600" kern="1200" dirty="0"/>
        </a:p>
      </dsp:txBody>
      <dsp:txXfrm>
        <a:off x="1480424" y="1641858"/>
        <a:ext cx="991553" cy="780282"/>
      </dsp:txXfrm>
    </dsp:sp>
    <dsp:sp modelId="{110A3B65-5518-4D1C-A395-7FF8B151240B}">
      <dsp:nvSpPr>
        <dsp:cNvPr id="0" name=""/>
        <dsp:cNvSpPr/>
      </dsp:nvSpPr>
      <dsp:spPr>
        <a:xfrm>
          <a:off x="2600264" y="1903026"/>
          <a:ext cx="220502" cy="257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2600264" y="1954615"/>
        <a:ext cx="154351" cy="154768"/>
      </dsp:txXfrm>
    </dsp:sp>
    <dsp:sp modelId="{A1D001A6-4CD8-4091-B982-EC65562C9596}">
      <dsp:nvSpPr>
        <dsp:cNvPr id="0" name=""/>
        <dsp:cNvSpPr/>
      </dsp:nvSpPr>
      <dsp:spPr>
        <a:xfrm>
          <a:off x="2912296" y="1617582"/>
          <a:ext cx="1040105" cy="82883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Date</a:t>
          </a:r>
          <a:endParaRPr lang="ko-KR" altLang="en-US" sz="1600" kern="1200" dirty="0"/>
        </a:p>
      </dsp:txBody>
      <dsp:txXfrm>
        <a:off x="2936572" y="1641858"/>
        <a:ext cx="991553" cy="780282"/>
      </dsp:txXfrm>
    </dsp:sp>
    <dsp:sp modelId="{1EDB5C1E-0EE2-4607-A082-C2BF7478B3A8}">
      <dsp:nvSpPr>
        <dsp:cNvPr id="0" name=""/>
        <dsp:cNvSpPr/>
      </dsp:nvSpPr>
      <dsp:spPr>
        <a:xfrm>
          <a:off x="4056412" y="1903026"/>
          <a:ext cx="220502" cy="257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4056412" y="1954615"/>
        <a:ext cx="154351" cy="154768"/>
      </dsp:txXfrm>
    </dsp:sp>
    <dsp:sp modelId="{FA5A726E-4B5C-4F66-BE98-C303406FB1D0}">
      <dsp:nvSpPr>
        <dsp:cNvPr id="0" name=""/>
        <dsp:cNvSpPr/>
      </dsp:nvSpPr>
      <dsp:spPr>
        <a:xfrm>
          <a:off x="4368444" y="1617582"/>
          <a:ext cx="1040105" cy="82883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Type</a:t>
          </a:r>
          <a:endParaRPr lang="ko-KR" altLang="en-US" sz="1600" kern="1200" dirty="0"/>
        </a:p>
      </dsp:txBody>
      <dsp:txXfrm>
        <a:off x="4392720" y="1641858"/>
        <a:ext cx="991553" cy="780282"/>
      </dsp:txXfrm>
    </dsp:sp>
    <dsp:sp modelId="{527AEF5A-EDFD-4152-BFEC-6C94D9C8AE65}">
      <dsp:nvSpPr>
        <dsp:cNvPr id="0" name=""/>
        <dsp:cNvSpPr/>
      </dsp:nvSpPr>
      <dsp:spPr>
        <a:xfrm>
          <a:off x="5512560" y="1903026"/>
          <a:ext cx="220502" cy="257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5512560" y="1954615"/>
        <a:ext cx="154351" cy="154768"/>
      </dsp:txXfrm>
    </dsp:sp>
    <dsp:sp modelId="{B97A3BD8-F8D9-44F7-8907-98FF5E5E6C2E}">
      <dsp:nvSpPr>
        <dsp:cNvPr id="0" name=""/>
        <dsp:cNvSpPr/>
      </dsp:nvSpPr>
      <dsp:spPr>
        <a:xfrm>
          <a:off x="5824592" y="1617582"/>
          <a:ext cx="1040105" cy="82883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Label Encoding</a:t>
          </a:r>
          <a:endParaRPr lang="ko-KR" altLang="en-US" sz="1600" kern="1200" dirty="0"/>
        </a:p>
      </dsp:txBody>
      <dsp:txXfrm>
        <a:off x="5848868" y="1641858"/>
        <a:ext cx="991553" cy="780282"/>
      </dsp:txXfrm>
    </dsp:sp>
    <dsp:sp modelId="{6FA37D9E-01E0-40C2-B7DF-85221B263A55}">
      <dsp:nvSpPr>
        <dsp:cNvPr id="0" name=""/>
        <dsp:cNvSpPr/>
      </dsp:nvSpPr>
      <dsp:spPr>
        <a:xfrm>
          <a:off x="6968708" y="1903026"/>
          <a:ext cx="220502" cy="257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6968708" y="1954615"/>
        <a:ext cx="154351" cy="154768"/>
      </dsp:txXfrm>
    </dsp:sp>
    <dsp:sp modelId="{2EEF8BBB-8000-4CCF-BE46-638C48531D30}">
      <dsp:nvSpPr>
        <dsp:cNvPr id="0" name=""/>
        <dsp:cNvSpPr/>
      </dsp:nvSpPr>
      <dsp:spPr>
        <a:xfrm>
          <a:off x="7280740" y="1617582"/>
          <a:ext cx="1040105" cy="82883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One-Hot Encoding</a:t>
          </a:r>
          <a:endParaRPr lang="ko-KR" altLang="en-US" sz="1600" kern="1200" dirty="0"/>
        </a:p>
      </dsp:txBody>
      <dsp:txXfrm>
        <a:off x="7305016" y="1641858"/>
        <a:ext cx="991553" cy="780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9A59C-283E-473A-92F5-87D58D44A92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245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245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F675A-75CE-44BD-B104-63950990E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68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51063" cy="499046"/>
          </a:xfrm>
          <a:prstGeom prst="rect">
            <a:avLst/>
          </a:prstGeom>
        </p:spPr>
        <p:txBody>
          <a:bodyPr vert="horz" lIns="92229" tIns="46114" rIns="92229" bIns="461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121" y="0"/>
            <a:ext cx="2951062" cy="499046"/>
          </a:xfrm>
          <a:prstGeom prst="rect">
            <a:avLst/>
          </a:prstGeom>
        </p:spPr>
        <p:txBody>
          <a:bodyPr vert="horz" lIns="92229" tIns="46114" rIns="92229" bIns="46114" rtlCol="0"/>
          <a:lstStyle>
            <a:lvl1pPr algn="r">
              <a:defRPr sz="1200"/>
            </a:lvl1pPr>
          </a:lstStyle>
          <a:p>
            <a:fld id="{DC725868-58EF-462F-8073-5C3B64DB5E0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1988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29" tIns="46114" rIns="92229" bIns="461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399" y="4784120"/>
            <a:ext cx="5447993" cy="3913989"/>
          </a:xfrm>
          <a:prstGeom prst="rect">
            <a:avLst/>
          </a:prstGeom>
        </p:spPr>
        <p:txBody>
          <a:bodyPr vert="horz" lIns="92229" tIns="46114" rIns="92229" bIns="4611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1879"/>
            <a:ext cx="2951063" cy="499046"/>
          </a:xfrm>
          <a:prstGeom prst="rect">
            <a:avLst/>
          </a:prstGeom>
        </p:spPr>
        <p:txBody>
          <a:bodyPr vert="horz" lIns="92229" tIns="46114" rIns="92229" bIns="461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121" y="9441879"/>
            <a:ext cx="2951062" cy="499046"/>
          </a:xfrm>
          <a:prstGeom prst="rect">
            <a:avLst/>
          </a:prstGeom>
        </p:spPr>
        <p:txBody>
          <a:bodyPr vert="horz" lIns="92229" tIns="46114" rIns="92229" bIns="46114" rtlCol="0" anchor="b"/>
          <a:lstStyle>
            <a:lvl1pPr algn="r">
              <a:defRPr sz="1200"/>
            </a:lvl1pPr>
          </a:lstStyle>
          <a:p>
            <a:fld id="{7B38EE3E-DEE9-4543-B95C-5439A1FC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368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8EE3E-DEE9-4543-B95C-5439A1FC478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21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="" xmlns:a16="http://schemas.microsoft.com/office/drawing/2014/main" id="{7C429925-B39D-45BC-B658-20D5C42A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6">
            <a:extLst>
              <a:ext uri="{FF2B5EF4-FFF2-40B4-BE49-F238E27FC236}">
                <a16:creationId xmlns="" xmlns:a16="http://schemas.microsoft.com/office/drawing/2014/main" id="{19A3D46A-9087-41B3-8F2F-ECCEFAA088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="" xmlns:a16="http://schemas.microsoft.com/office/drawing/2014/main" id="{A7827593-FF00-42F3-B265-F7D7EEC624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7" name="Rectangle 12">
            <a:extLst>
              <a:ext uri="{FF2B5EF4-FFF2-40B4-BE49-F238E27FC236}">
                <a16:creationId xmlns="" xmlns:a16="http://schemas.microsoft.com/office/drawing/2014/main" id="{E7D3DD72-A510-4BD1-82D9-80770A71BFDA}"/>
              </a:ext>
            </a:extLst>
          </p:cNvPr>
          <p:cNvSpPr/>
          <p:nvPr/>
        </p:nvSpPr>
        <p:spPr>
          <a:xfrm>
            <a:off x="8808381" y="6509209"/>
            <a:ext cx="3058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spc="-60">
                <a:solidFill>
                  <a:srgbClr val="4C4C4E"/>
                </a:solidFill>
                <a:latin typeface="+mn-ea"/>
                <a:cs typeface="굴림" pitchFamily="50" charset="-127"/>
              </a:rPr>
              <a:pPr algn="ctr"/>
              <a:t>‹#›</a:t>
            </a:fld>
            <a:endParaRPr lang="en-US" sz="900" dirty="0">
              <a:solidFill>
                <a:srgbClr val="4C4C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3038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3" userDrawn="1">
          <p15:clr>
            <a:srgbClr val="FBAE40"/>
          </p15:clr>
        </p15:guide>
        <p15:guide id="4" pos="5307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목차"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35000">
              <a:schemeClr val="bg1">
                <a:lumMod val="65000"/>
              </a:schemeClr>
            </a:gs>
            <a:gs pos="0">
              <a:schemeClr val="accent4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959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:a16="http://schemas.microsoft.com/office/drawing/2014/main" xmlns="" id="{7C429925-B39D-45BC-B658-20D5C42A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xmlns="" id="{19A3D46A-9087-41B3-8F2F-ECCEFAA088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xmlns="" id="{A7827593-FF00-42F3-B265-F7D7EEC624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xmlns="" id="{E7D3DD72-A510-4BD1-82D9-80770A71BFDA}"/>
              </a:ext>
            </a:extLst>
          </p:cNvPr>
          <p:cNvSpPr/>
          <p:nvPr/>
        </p:nvSpPr>
        <p:spPr>
          <a:xfrm>
            <a:off x="8597372" y="6368532"/>
            <a:ext cx="3058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spc="-60">
                <a:solidFill>
                  <a:srgbClr val="4C4C4E"/>
                </a:solidFill>
                <a:cs typeface="굴림" pitchFamily="50" charset="-127"/>
              </a:rPr>
              <a:pPr algn="ctr"/>
              <a:t>‹#›</a:t>
            </a:fld>
            <a:endParaRPr lang="en-US" sz="900" dirty="0">
              <a:solidFill>
                <a:srgbClr val="4C4C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010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453">
          <p15:clr>
            <a:srgbClr val="FBAE40"/>
          </p15:clr>
        </p15:guide>
        <p15:guide id="4" pos="5307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:a16="http://schemas.microsoft.com/office/drawing/2014/main" xmlns="" id="{7C429925-B39D-45BC-B658-20D5C42A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xmlns="" id="{19A3D46A-9087-41B3-8F2F-ECCEFAA088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xmlns="" id="{A7827593-FF00-42F3-B265-F7D7EEC624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xmlns="" id="{E7D3DD72-A510-4BD1-82D9-80770A71BFDA}"/>
              </a:ext>
            </a:extLst>
          </p:cNvPr>
          <p:cNvSpPr/>
          <p:nvPr/>
        </p:nvSpPr>
        <p:spPr>
          <a:xfrm>
            <a:off x="8597372" y="6368532"/>
            <a:ext cx="3058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spc="-60">
                <a:solidFill>
                  <a:srgbClr val="4C4C4E"/>
                </a:solidFill>
                <a:cs typeface="굴림" pitchFamily="50" charset="-127"/>
              </a:rPr>
              <a:pPr algn="ctr"/>
              <a:t>‹#›</a:t>
            </a:fld>
            <a:endParaRPr lang="en-US" sz="900" dirty="0">
              <a:solidFill>
                <a:srgbClr val="4C4C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560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453">
          <p15:clr>
            <a:srgbClr val="FBAE40"/>
          </p15:clr>
        </p15:guide>
        <p15:guide id="4" pos="5307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2307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="" xmlns:a16="http://schemas.microsoft.com/office/drawing/2014/main" id="{7C429925-B39D-45BC-B658-20D5C42A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6">
            <a:extLst>
              <a:ext uri="{FF2B5EF4-FFF2-40B4-BE49-F238E27FC236}">
                <a16:creationId xmlns="" xmlns:a16="http://schemas.microsoft.com/office/drawing/2014/main" id="{19A3D46A-9087-41B3-8F2F-ECCEFAA088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="" xmlns:a16="http://schemas.microsoft.com/office/drawing/2014/main" id="{A7827593-FF00-42F3-B265-F7D7EEC624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7" name="Rectangle 12">
            <a:extLst>
              <a:ext uri="{FF2B5EF4-FFF2-40B4-BE49-F238E27FC236}">
                <a16:creationId xmlns="" xmlns:a16="http://schemas.microsoft.com/office/drawing/2014/main" id="{E7D3DD72-A510-4BD1-82D9-80770A71BFDA}"/>
              </a:ext>
            </a:extLst>
          </p:cNvPr>
          <p:cNvSpPr/>
          <p:nvPr/>
        </p:nvSpPr>
        <p:spPr>
          <a:xfrm>
            <a:off x="8597372" y="6368532"/>
            <a:ext cx="3058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spc="-60">
                <a:solidFill>
                  <a:srgbClr val="4C4C4E"/>
                </a:solidFill>
                <a:cs typeface="굴림" pitchFamily="50" charset="-127"/>
              </a:rPr>
              <a:pPr algn="ctr"/>
              <a:t>‹#›</a:t>
            </a:fld>
            <a:endParaRPr lang="en-US" sz="900" dirty="0">
              <a:solidFill>
                <a:srgbClr val="4C4C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5913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453">
          <p15:clr>
            <a:srgbClr val="FBAE40"/>
          </p15:clr>
        </p15:guide>
        <p15:guide id="4" pos="5307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059A719-D776-48C6-8F1C-905721D1A80B}"/>
              </a:ext>
            </a:extLst>
          </p:cNvPr>
          <p:cNvSpPr/>
          <p:nvPr userDrawn="1"/>
        </p:nvSpPr>
        <p:spPr>
          <a:xfrm>
            <a:off x="0" y="0"/>
            <a:ext cx="914362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12267CF-6750-4C88-BE8E-CF356D21A7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283"/>
            <a:ext cx="9143244" cy="68574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제목 2">
            <a:extLst>
              <a:ext uri="{FF2B5EF4-FFF2-40B4-BE49-F238E27FC236}">
                <a16:creationId xmlns="" xmlns:a16="http://schemas.microsoft.com/office/drawing/2014/main" id="{7DA3AB9B-7687-4061-9AF4-CFA6DAAA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="" xmlns:a16="http://schemas.microsoft.com/office/drawing/2014/main" id="{3D3D8CE8-531A-442E-9EEC-7939D7E11C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="" xmlns:a16="http://schemas.microsoft.com/office/drawing/2014/main" id="{B61A49DB-263A-49A2-BBDC-1E05E8130E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="" xmlns:a16="http://schemas.microsoft.com/office/drawing/2014/main" id="{464F6832-C8F1-482D-9692-272144AC8D78}"/>
              </a:ext>
            </a:extLst>
          </p:cNvPr>
          <p:cNvSpPr/>
          <p:nvPr/>
        </p:nvSpPr>
        <p:spPr>
          <a:xfrm>
            <a:off x="8597372" y="6368532"/>
            <a:ext cx="3058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spc="-60">
                <a:solidFill>
                  <a:prstClr val="white">
                    <a:lumMod val="50000"/>
                  </a:prstClr>
                </a:solidFill>
                <a:cs typeface="굴림" pitchFamily="50" charset="-127"/>
              </a:rPr>
              <a:pPr algn="ctr"/>
              <a:t>‹#›</a:t>
            </a:fld>
            <a:endParaRPr 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594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453">
          <p15:clr>
            <a:srgbClr val="FBAE40"/>
          </p15:clr>
        </p15:guide>
        <p15:guide id="4" pos="5307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:a16="http://schemas.microsoft.com/office/drawing/2014/main" xmlns="" id="{7C429925-B39D-45BC-B658-20D5C42A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xmlns="" id="{19A3D46A-9087-41B3-8F2F-ECCEFAA088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xmlns="" id="{A7827593-FF00-42F3-B265-F7D7EEC624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xmlns="" id="{E7D3DD72-A510-4BD1-82D9-80770A71BFDA}"/>
              </a:ext>
            </a:extLst>
          </p:cNvPr>
          <p:cNvSpPr/>
          <p:nvPr/>
        </p:nvSpPr>
        <p:spPr>
          <a:xfrm>
            <a:off x="8597372" y="6368532"/>
            <a:ext cx="3058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spc="-60">
                <a:solidFill>
                  <a:srgbClr val="4C4C4E"/>
                </a:solidFill>
                <a:cs typeface="굴림" pitchFamily="50" charset="-127"/>
              </a:rPr>
              <a:pPr algn="ctr"/>
              <a:t>‹#›</a:t>
            </a:fld>
            <a:endParaRPr lang="en-US" sz="900" dirty="0">
              <a:solidFill>
                <a:srgbClr val="4C4C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6845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453">
          <p15:clr>
            <a:srgbClr val="FBAE40"/>
          </p15:clr>
        </p15:guide>
        <p15:guide id="4" pos="5307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059A719-D776-48C6-8F1C-905721D1A80B}"/>
              </a:ext>
            </a:extLst>
          </p:cNvPr>
          <p:cNvSpPr/>
          <p:nvPr userDrawn="1"/>
        </p:nvSpPr>
        <p:spPr>
          <a:xfrm>
            <a:off x="0" y="0"/>
            <a:ext cx="914362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12267CF-6750-4C88-BE8E-CF356D21A7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283"/>
            <a:ext cx="9143244" cy="68574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제목 2">
            <a:extLst>
              <a:ext uri="{FF2B5EF4-FFF2-40B4-BE49-F238E27FC236}">
                <a16:creationId xmlns:a16="http://schemas.microsoft.com/office/drawing/2014/main" xmlns="" id="{7DA3AB9B-7687-4061-9AF4-CFA6DAAA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3D3D8CE8-531A-442E-9EEC-7939D7E11C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xmlns="" id="{B61A49DB-263A-49A2-BBDC-1E05E8130E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464F6832-C8F1-482D-9692-272144AC8D78}"/>
              </a:ext>
            </a:extLst>
          </p:cNvPr>
          <p:cNvSpPr/>
          <p:nvPr/>
        </p:nvSpPr>
        <p:spPr>
          <a:xfrm>
            <a:off x="8597372" y="6368532"/>
            <a:ext cx="3058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spc="-60">
                <a:solidFill>
                  <a:prstClr val="white">
                    <a:lumMod val="50000"/>
                  </a:prstClr>
                </a:solidFill>
                <a:cs typeface="굴림" pitchFamily="50" charset="-127"/>
              </a:rPr>
              <a:pPr algn="ctr"/>
              <a:t>‹#›</a:t>
            </a:fld>
            <a:endParaRPr 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384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453">
          <p15:clr>
            <a:srgbClr val="FBAE40"/>
          </p15:clr>
        </p15:guide>
        <p15:guide id="4" pos="5307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84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4" r:id="rId2"/>
    <p:sldLayoutId id="2147483743" r:id="rId3"/>
    <p:sldLayoutId id="2147483746" r:id="rId4"/>
    <p:sldLayoutId id="2147483753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453" userDrawn="1">
          <p15:clr>
            <a:srgbClr val="F26B43"/>
          </p15:clr>
        </p15:guide>
        <p15:guide id="4" pos="5307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9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453">
          <p15:clr>
            <a:srgbClr val="F26B43"/>
          </p15:clr>
        </p15:guide>
        <p15:guide id="4" pos="5307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23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453">
          <p15:clr>
            <a:srgbClr val="F26B43"/>
          </p15:clr>
        </p15:guide>
        <p15:guide id="4" pos="5307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BD789F9-D04C-4219-A6E2-E4C87C0CC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708"/>
            <a:ext cx="9144000" cy="6858000"/>
          </a:xfrm>
          <a:prstGeom prst="rect">
            <a:avLst/>
          </a:prstGeom>
        </p:spPr>
      </p:pic>
      <p:pic>
        <p:nvPicPr>
          <p:cNvPr id="8" name="Picture 31" descr="D:\2014 그룹디자인정책팀\11. 대외용PT 업데이트\new 아이콘\logo\kt-d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501" y="627838"/>
            <a:ext cx="801529" cy="30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651775" y="3006293"/>
            <a:ext cx="7200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목차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5651775" y="3276854"/>
            <a:ext cx="3153039" cy="2894200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lIns="72000" tIns="216000" rIns="72000" bIns="72000" anchor="ctr"/>
          <a:lstStyle/>
          <a:p>
            <a:pPr marL="179388">
              <a:lnSpc>
                <a:spcPct val="150000"/>
              </a:lnSpc>
              <a:spcBef>
                <a:spcPts val="200"/>
              </a:spcBef>
            </a:pP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    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</a:endParaRPr>
          </a:p>
          <a:p>
            <a:pPr marL="179388">
              <a:lnSpc>
                <a:spcPct val="150000"/>
              </a:lnSpc>
              <a:spcBef>
                <a:spcPts val="200"/>
              </a:spcBef>
            </a:pP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</a:endParaRPr>
          </a:p>
          <a:p>
            <a:pPr marL="179388">
              <a:lnSpc>
                <a:spcPct val="150000"/>
              </a:lnSpc>
              <a:spcBef>
                <a:spcPts val="200"/>
              </a:spcBef>
            </a:pP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</a:endParaRPr>
          </a:p>
          <a:p>
            <a:pPr marL="179388">
              <a:lnSpc>
                <a:spcPct val="150000"/>
              </a:lnSpc>
              <a:spcBef>
                <a:spcPts val="200"/>
              </a:spcBef>
            </a:pP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</a:endParaRPr>
          </a:p>
          <a:p>
            <a:pPr marL="179388">
              <a:lnSpc>
                <a:spcPct val="150000"/>
              </a:lnSpc>
              <a:spcBef>
                <a:spcPts val="200"/>
              </a:spcBef>
            </a:pP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</a:endParaRPr>
          </a:p>
          <a:p>
            <a:pPr marL="179388">
              <a:lnSpc>
                <a:spcPct val="150000"/>
              </a:lnSpc>
              <a:spcBef>
                <a:spcPts val="200"/>
              </a:spcBef>
            </a:pP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</a:endParaRPr>
          </a:p>
          <a:p>
            <a:pPr marL="179388">
              <a:lnSpc>
                <a:spcPct val="150000"/>
              </a:lnSpc>
              <a:spcBef>
                <a:spcPts val="200"/>
              </a:spcBef>
            </a:pP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</a:endParaRPr>
          </a:p>
          <a:p>
            <a:pPr marL="179388">
              <a:lnSpc>
                <a:spcPct val="150000"/>
              </a:lnSpc>
              <a:spcBef>
                <a:spcPts val="200"/>
              </a:spcBef>
            </a:pP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</a:endParaRPr>
          </a:p>
          <a:p>
            <a:pPr marL="179388">
              <a:lnSpc>
                <a:spcPct val="150000"/>
              </a:lnSpc>
              <a:spcBef>
                <a:spcPts val="200"/>
              </a:spcBef>
            </a:pP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</a:endParaRPr>
          </a:p>
          <a:p>
            <a:pPr marL="179388">
              <a:lnSpc>
                <a:spcPct val="150000"/>
              </a:lnSpc>
              <a:spcBef>
                <a:spcPts val="200"/>
              </a:spcBef>
            </a:pP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</a:endParaRPr>
          </a:p>
          <a:p>
            <a:pPr marL="179388">
              <a:spcBef>
                <a:spcPts val="200"/>
              </a:spcBef>
              <a:spcAft>
                <a:spcPts val="200"/>
              </a:spcAft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 </a:t>
            </a:r>
          </a:p>
          <a:p>
            <a:pPr marL="179388">
              <a:spcBef>
                <a:spcPts val="200"/>
              </a:spcBef>
              <a:spcAft>
                <a:spcPts val="200"/>
              </a:spcAft>
            </a:pP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</a:endParaRPr>
          </a:p>
          <a:p>
            <a:pPr marL="179388">
              <a:spcBef>
                <a:spcPts val="200"/>
              </a:spcBef>
              <a:spcAft>
                <a:spcPts val="200"/>
              </a:spcAft>
            </a:pP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  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470023"/>
              </p:ext>
            </p:extLst>
          </p:nvPr>
        </p:nvGraphicFramePr>
        <p:xfrm>
          <a:off x="5609061" y="3292852"/>
          <a:ext cx="2744109" cy="2862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1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2203">
                <a:tc>
                  <a:txBody>
                    <a:bodyPr/>
                    <a:lstStyle/>
                    <a:p>
                      <a:pPr marL="316531" defTabSz="703276" eaLnBrk="0" fontAlgn="b" hangingPunct="0">
                        <a:lnSpc>
                          <a:spcPct val="150000"/>
                        </a:lnSpc>
                        <a:spcBef>
                          <a:spcPts val="554"/>
                        </a:spcBef>
                        <a:buFont typeface="+mj-lt"/>
                        <a:buAutoNum type="arabicPeriod"/>
                        <a:defRPr/>
                      </a:pPr>
                      <a:r>
                        <a:rPr lang="ko-KR" altLang="en-US" sz="1050" b="1" kern="0" dirty="0" smtClean="0"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</a:rPr>
                        <a:t>수행 절차</a:t>
                      </a:r>
                    </a:p>
                    <a:p>
                      <a:pPr marL="316531" defTabSz="703276" eaLnBrk="0" fontAlgn="b" hangingPunct="0">
                        <a:lnSpc>
                          <a:spcPct val="150000"/>
                        </a:lnSpc>
                        <a:spcBef>
                          <a:spcPts val="554"/>
                        </a:spcBef>
                        <a:buFont typeface="+mj-lt"/>
                        <a:buAutoNum type="arabicPeriod"/>
                        <a:defRPr/>
                      </a:pPr>
                      <a:r>
                        <a:rPr lang="ko-KR" altLang="en-US" sz="1050" b="1" kern="0" dirty="0" smtClean="0"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</a:rPr>
                        <a:t>문제 정의</a:t>
                      </a:r>
                    </a:p>
                    <a:p>
                      <a:pPr marL="316531" defTabSz="703276" eaLnBrk="0" fontAlgn="b" hangingPunct="0">
                        <a:lnSpc>
                          <a:spcPct val="150000"/>
                        </a:lnSpc>
                        <a:spcBef>
                          <a:spcPts val="554"/>
                        </a:spcBef>
                        <a:buFont typeface="+mj-lt"/>
                        <a:buAutoNum type="arabicPeriod"/>
                        <a:defRPr/>
                      </a:pPr>
                      <a:r>
                        <a:rPr lang="ko-KR" altLang="en-US" sz="1050" b="1" kern="0" dirty="0" smtClean="0"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</a:rPr>
                        <a:t>데이터 수집</a:t>
                      </a:r>
                    </a:p>
                    <a:p>
                      <a:pPr marL="316531" defTabSz="703276" eaLnBrk="0" fontAlgn="b" hangingPunct="0">
                        <a:lnSpc>
                          <a:spcPct val="150000"/>
                        </a:lnSpc>
                        <a:spcBef>
                          <a:spcPts val="554"/>
                        </a:spcBef>
                        <a:buFont typeface="+mj-lt"/>
                        <a:buAutoNum type="arabicPeriod"/>
                        <a:defRPr/>
                      </a:pPr>
                      <a:r>
                        <a:rPr lang="ko-KR" altLang="en-US" sz="1050" b="1" kern="0" dirty="0" smtClean="0"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</a:rPr>
                        <a:t>데이터 전처리</a:t>
                      </a:r>
                    </a:p>
                    <a:p>
                      <a:pPr marL="316531" defTabSz="703276" eaLnBrk="0" fontAlgn="b" hangingPunct="0">
                        <a:lnSpc>
                          <a:spcPct val="150000"/>
                        </a:lnSpc>
                        <a:spcBef>
                          <a:spcPts val="554"/>
                        </a:spcBef>
                        <a:buFont typeface="+mj-lt"/>
                        <a:buAutoNum type="arabicPeriod"/>
                        <a:defRPr/>
                      </a:pPr>
                      <a:r>
                        <a:rPr lang="ko-KR" altLang="en-US" sz="1050" b="1" kern="0" dirty="0" smtClean="0"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</a:rPr>
                        <a:t>데이터 분석</a:t>
                      </a:r>
                    </a:p>
                    <a:p>
                      <a:pPr marL="316531" defTabSz="703276" eaLnBrk="0" fontAlgn="b" hangingPunct="0">
                        <a:lnSpc>
                          <a:spcPct val="150000"/>
                        </a:lnSpc>
                        <a:spcBef>
                          <a:spcPts val="554"/>
                        </a:spcBef>
                        <a:buFont typeface="+mj-lt"/>
                        <a:buAutoNum type="arabicPeriod"/>
                        <a:defRPr/>
                      </a:pPr>
                      <a:r>
                        <a:rPr lang="ko-KR" altLang="en-US" sz="1050" b="1" kern="0" dirty="0" smtClean="0"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</a:rPr>
                        <a:t>모델선정</a:t>
                      </a:r>
                    </a:p>
                    <a:p>
                      <a:pPr marL="316531" defTabSz="703276" eaLnBrk="0" fontAlgn="b" hangingPunct="0">
                        <a:lnSpc>
                          <a:spcPct val="150000"/>
                        </a:lnSpc>
                        <a:spcBef>
                          <a:spcPts val="554"/>
                        </a:spcBef>
                        <a:buFont typeface="+mj-lt"/>
                        <a:buAutoNum type="arabicPeriod"/>
                        <a:defRPr/>
                      </a:pPr>
                      <a:r>
                        <a:rPr lang="ko-KR" altLang="en-US" sz="1050" b="1" kern="0" dirty="0" smtClean="0"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</a:rPr>
                        <a:t>모델 학습 및 결과</a:t>
                      </a:r>
                    </a:p>
                    <a:p>
                      <a:pPr marL="316531" defTabSz="703276" eaLnBrk="0" fontAlgn="b" hangingPunct="0">
                        <a:lnSpc>
                          <a:spcPct val="150000"/>
                        </a:lnSpc>
                        <a:spcBef>
                          <a:spcPts val="554"/>
                        </a:spcBef>
                        <a:buFont typeface="+mj-lt"/>
                        <a:buAutoNum type="arabicPeriod"/>
                        <a:defRPr/>
                      </a:pPr>
                      <a:r>
                        <a:rPr lang="en-US" altLang="ko-KR" sz="1050" b="1" kern="0" dirty="0" smtClean="0"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</a:rPr>
                        <a:t>To-Be Items</a:t>
                      </a:r>
                    </a:p>
                    <a:p>
                      <a:pPr marL="316531" marR="0" lvl="0" indent="0" algn="l" defTabSz="703276" rtl="0" eaLnBrk="0" fontAlgn="b" latinLnBrk="1" hangingPunct="0">
                        <a:lnSpc>
                          <a:spcPct val="150000"/>
                        </a:lnSpc>
                        <a:spcBef>
                          <a:spcPts val="554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050" b="1" kern="0" dirty="0" smtClean="0"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</a:rPr>
                        <a:t>결과</a:t>
                      </a:r>
                      <a:endParaRPr lang="en-US" altLang="ko-KR" sz="1050" b="1" kern="0" dirty="0" smtClean="0"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3350" y="6124059"/>
            <a:ext cx="39959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/>
            <a:r>
              <a:rPr lang="en-US" altLang="ko-KR" sz="1200" b="1" dirty="0" smtClean="0">
                <a:solidFill>
                  <a:srgbClr val="4C4C4E"/>
                </a:solidFill>
                <a:latin typeface="+mn-ea"/>
                <a:cs typeface="Malgun Gothic"/>
              </a:rPr>
              <a:t>2020. 7. 03 </a:t>
            </a:r>
            <a:r>
              <a:rPr lang="en-US" altLang="ko-KR" sz="1200" b="1" dirty="0">
                <a:solidFill>
                  <a:srgbClr val="4C4C4E"/>
                </a:solidFill>
                <a:latin typeface="+mn-ea"/>
                <a:cs typeface="Malgun Gothic"/>
              </a:rPr>
              <a:t>|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경영서비스본부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OSS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서비스팀</a:t>
            </a:r>
            <a:endParaRPr lang="ko-KR" altLang="en-US" sz="1200" b="1" dirty="0">
              <a:solidFill>
                <a:srgbClr val="4C4C4E"/>
              </a:solidFill>
              <a:latin typeface="+mn-ea"/>
              <a:cs typeface="Malgun Gothic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1669" y="2228681"/>
            <a:ext cx="5254653" cy="464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en-US" altLang="ko-KR" sz="3000" b="1" spc="-60" dirty="0" err="1" smtClean="0">
                <a:solidFill>
                  <a:srgbClr val="4C4C4E"/>
                </a:solidFill>
                <a:latin typeface="Malgun Gothic"/>
                <a:cs typeface="Malgun Gothic"/>
              </a:rPr>
              <a:t>AI_Assistant</a:t>
            </a:r>
            <a:r>
              <a:rPr lang="en-US" altLang="ko-KR" sz="3000" b="1" spc="-60" dirty="0" smtClean="0">
                <a:solidFill>
                  <a:srgbClr val="4C4C4E"/>
                </a:solidFill>
                <a:latin typeface="Malgun Gothic"/>
                <a:cs typeface="Malgun Gothic"/>
              </a:rPr>
              <a:t> </a:t>
            </a:r>
            <a:r>
              <a:rPr lang="ko-KR" altLang="en-US" sz="3000" b="1" spc="-60" dirty="0" smtClean="0">
                <a:solidFill>
                  <a:srgbClr val="4C4C4E"/>
                </a:solidFill>
                <a:latin typeface="Malgun Gothic"/>
                <a:cs typeface="Malgun Gothic"/>
              </a:rPr>
              <a:t>수행결과서</a:t>
            </a:r>
            <a:endParaRPr lang="en-US" altLang="ko-KR" sz="3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5647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338139" y="361013"/>
            <a:ext cx="8153929" cy="43497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 spc="-60" baseline="0">
                <a:solidFill>
                  <a:srgbClr val="4C4C4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pc="0" dirty="0"/>
              <a:t>7</a:t>
            </a:r>
            <a:r>
              <a:rPr lang="en-US" altLang="ko-KR" sz="2000" spc="0" dirty="0" smtClean="0"/>
              <a:t>. </a:t>
            </a:r>
            <a:r>
              <a:rPr lang="ko-KR" altLang="en-US" sz="2000" spc="0" dirty="0" smtClean="0"/>
              <a:t>모델 학습 및 결과</a:t>
            </a:r>
            <a:endParaRPr lang="ko-KR" altLang="en-US" sz="2000" spc="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11A6CF6-0A39-4A25-A986-BF411A88FA3C}"/>
              </a:ext>
            </a:extLst>
          </p:cNvPr>
          <p:cNvSpPr txBox="1"/>
          <p:nvPr/>
        </p:nvSpPr>
        <p:spPr>
          <a:xfrm>
            <a:off x="338139" y="943906"/>
            <a:ext cx="8153929" cy="736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662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385" b="1" dirty="0" smtClean="0">
                <a:latin typeface="+mn-ea"/>
              </a:rPr>
              <a:t>Activation </a:t>
            </a:r>
            <a:r>
              <a:rPr lang="ko-KR" altLang="en-US" sz="1385" b="1" dirty="0" smtClean="0">
                <a:latin typeface="+mn-ea"/>
              </a:rPr>
              <a:t>함수 및 </a:t>
            </a:r>
            <a:r>
              <a:rPr lang="en-US" altLang="ko-KR" sz="1385" b="1" dirty="0" smtClean="0">
                <a:latin typeface="+mn-ea"/>
              </a:rPr>
              <a:t>optimizer, </a:t>
            </a:r>
            <a:r>
              <a:rPr lang="en-US" altLang="ko-KR" sz="1385" b="1" dirty="0" err="1" smtClean="0">
                <a:latin typeface="+mn-ea"/>
              </a:rPr>
              <a:t>batch_size</a:t>
            </a:r>
            <a:r>
              <a:rPr lang="en-US" altLang="ko-KR" sz="1385" b="1" dirty="0" smtClean="0">
                <a:latin typeface="+mn-ea"/>
              </a:rPr>
              <a:t> </a:t>
            </a:r>
            <a:r>
              <a:rPr lang="ko-KR" altLang="en-US" sz="1385" b="1" dirty="0" smtClean="0">
                <a:latin typeface="+mn-ea"/>
              </a:rPr>
              <a:t>등의 </a:t>
            </a:r>
            <a:r>
              <a:rPr lang="ko-KR" altLang="en-US" sz="1385" b="1" dirty="0" err="1" smtClean="0">
                <a:latin typeface="+mn-ea"/>
              </a:rPr>
              <a:t>하이퍼파라미터를</a:t>
            </a:r>
            <a:r>
              <a:rPr lang="ko-KR" altLang="en-US" sz="1385" b="1" dirty="0" smtClean="0">
                <a:latin typeface="+mn-ea"/>
              </a:rPr>
              <a:t> 조절 하며 성능을 향상 시킴</a:t>
            </a:r>
            <a:endParaRPr lang="en-US" altLang="ko-KR" sz="1385" b="1" dirty="0" smtClean="0">
              <a:latin typeface="+mn-ea"/>
            </a:endParaRPr>
          </a:p>
          <a:p>
            <a:pPr marL="285750" indent="-285750">
              <a:spcBef>
                <a:spcPts val="1662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385" b="1" dirty="0" smtClean="0">
                <a:latin typeface="+mn-ea"/>
              </a:rPr>
              <a:t>One-hot Encoding </a:t>
            </a:r>
            <a:r>
              <a:rPr lang="ko-KR" altLang="en-US" sz="1385" b="1" dirty="0" smtClean="0">
                <a:latin typeface="+mn-ea"/>
              </a:rPr>
              <a:t>수행</a:t>
            </a:r>
            <a:r>
              <a:rPr lang="en-US" altLang="ko-KR" sz="1385" b="1" dirty="0" smtClean="0">
                <a:latin typeface="+mn-ea"/>
              </a:rPr>
              <a:t>/</a:t>
            </a:r>
            <a:r>
              <a:rPr lang="ko-KR" altLang="en-US" sz="1385" b="1" dirty="0" smtClean="0">
                <a:latin typeface="+mn-ea"/>
              </a:rPr>
              <a:t>미수행에 따른 결과 차이 확인</a:t>
            </a:r>
            <a:endParaRPr lang="en-US" altLang="ko-KR" sz="1385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9" y="2059458"/>
            <a:ext cx="3714500" cy="32415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232" y="1962018"/>
            <a:ext cx="4381836" cy="33204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6231" y="5503771"/>
            <a:ext cx="735495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spc="-60" dirty="0" smtClean="0">
                <a:solidFill>
                  <a:srgbClr val="FF0000"/>
                </a:solidFill>
              </a:rPr>
              <a:t>MLP</a:t>
            </a:r>
            <a:r>
              <a:rPr lang="ko-KR" altLang="en-US" sz="1100" b="1" spc="-60" dirty="0" smtClean="0">
                <a:solidFill>
                  <a:srgbClr val="FF0000"/>
                </a:solidFill>
              </a:rPr>
              <a:t>로 학습결과 </a:t>
            </a:r>
            <a:r>
              <a:rPr lang="en-US" altLang="ko-KR" sz="1100" b="1" spc="-60" dirty="0" smtClean="0">
                <a:solidFill>
                  <a:srgbClr val="FF0000"/>
                </a:solidFill>
              </a:rPr>
              <a:t>99.5%</a:t>
            </a:r>
            <a:r>
              <a:rPr lang="ko-KR" altLang="en-US" sz="1100" b="1" spc="-60" dirty="0" smtClean="0">
                <a:solidFill>
                  <a:srgbClr val="FF0000"/>
                </a:solidFill>
              </a:rPr>
              <a:t>의 정확도</a:t>
            </a:r>
            <a:r>
              <a:rPr lang="en-US" altLang="ko-KR" sz="1100" b="1" spc="-60" dirty="0" smtClean="0">
                <a:solidFill>
                  <a:srgbClr val="FF0000"/>
                </a:solidFill>
              </a:rPr>
              <a:t>(One-Hot </a:t>
            </a:r>
            <a:r>
              <a:rPr lang="ko-KR" altLang="en-US" sz="1100" b="1" spc="-60" dirty="0" smtClean="0">
                <a:solidFill>
                  <a:srgbClr val="FF0000"/>
                </a:solidFill>
              </a:rPr>
              <a:t>미수행 시 </a:t>
            </a:r>
            <a:r>
              <a:rPr lang="en-US" altLang="ko-KR" sz="1100" b="1" spc="-60" dirty="0" smtClean="0">
                <a:solidFill>
                  <a:srgbClr val="FF0000"/>
                </a:solidFill>
              </a:rPr>
              <a:t>96%), ML</a:t>
            </a:r>
            <a:r>
              <a:rPr lang="ko-KR" altLang="en-US" sz="1100" b="1" spc="-60" dirty="0" smtClean="0">
                <a:solidFill>
                  <a:srgbClr val="FF0000"/>
                </a:solidFill>
              </a:rPr>
              <a:t>의 </a:t>
            </a:r>
            <a:r>
              <a:rPr lang="en-US" altLang="ko-KR" sz="1100" b="1" spc="-60" dirty="0" smtClean="0">
                <a:solidFill>
                  <a:srgbClr val="FF0000"/>
                </a:solidFill>
              </a:rPr>
              <a:t>Tree </a:t>
            </a:r>
            <a:r>
              <a:rPr lang="ko-KR" altLang="en-US" sz="1100" b="1" spc="-60" dirty="0" smtClean="0">
                <a:solidFill>
                  <a:srgbClr val="FF0000"/>
                </a:solidFill>
              </a:rPr>
              <a:t>모델도 비슷한 수치가 나왔음</a:t>
            </a:r>
            <a:endParaRPr lang="en-US" altLang="ko-KR" sz="1100" b="1" spc="-6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338139" y="361013"/>
            <a:ext cx="8153929" cy="43497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 spc="-60" baseline="0">
                <a:solidFill>
                  <a:srgbClr val="4C4C4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pc="0" dirty="0"/>
              <a:t>8</a:t>
            </a:r>
            <a:r>
              <a:rPr lang="en-US" altLang="ko-KR" sz="2000" spc="0" dirty="0" smtClean="0"/>
              <a:t>. To-Be </a:t>
            </a:r>
            <a:r>
              <a:rPr lang="ko-KR" altLang="en-US" sz="2000" spc="0" dirty="0" smtClean="0"/>
              <a:t>모델 및 아이템</a:t>
            </a:r>
            <a:endParaRPr lang="ko-KR" altLang="en-US" sz="2000" spc="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11A6CF6-0A39-4A25-A986-BF411A88FA3C}"/>
              </a:ext>
            </a:extLst>
          </p:cNvPr>
          <p:cNvSpPr txBox="1"/>
          <p:nvPr/>
        </p:nvSpPr>
        <p:spPr>
          <a:xfrm>
            <a:off x="0" y="885486"/>
            <a:ext cx="815392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6531" defTabSz="703276" eaLnBrk="0" fontAlgn="b" hangingPunct="0">
              <a:lnSpc>
                <a:spcPct val="150000"/>
              </a:lnSpc>
              <a:spcBef>
                <a:spcPts val="554"/>
              </a:spcBef>
              <a:buFont typeface="+mj-lt"/>
              <a:buAutoNum type="arabicPeriod"/>
              <a:defRPr/>
            </a:pPr>
            <a:r>
              <a:rPr lang="ko-KR" altLang="en-US" sz="1200" b="1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운영 데이터로 성능 평가 </a:t>
            </a:r>
            <a:endParaRPr lang="en-US" altLang="ko-KR" sz="1200" b="1" kern="0" dirty="0" smtClean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  <a:p>
            <a:pPr marL="316531" defTabSz="703276" eaLnBrk="0" fontAlgn="b" hangingPunct="0">
              <a:lnSpc>
                <a:spcPct val="150000"/>
              </a:lnSpc>
              <a:spcBef>
                <a:spcPts val="554"/>
              </a:spcBef>
              <a:buFont typeface="+mj-lt"/>
              <a:buAutoNum type="arabicPeriod"/>
              <a:defRPr/>
            </a:pPr>
            <a:r>
              <a:rPr lang="en-US" altLang="ko-KR" sz="1200" b="1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AI</a:t>
            </a:r>
            <a:r>
              <a:rPr lang="ko-KR" altLang="en-US" sz="1200" b="1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서버 모델변경</a:t>
            </a:r>
            <a:endParaRPr lang="en-US" altLang="ko-KR" sz="1200" b="1" kern="0" dirty="0" smtClean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  <a:p>
            <a:pPr marL="316531" defTabSz="703276" eaLnBrk="0" fontAlgn="b" hangingPunct="0">
              <a:lnSpc>
                <a:spcPct val="150000"/>
              </a:lnSpc>
              <a:spcBef>
                <a:spcPts val="554"/>
              </a:spcBef>
              <a:buFont typeface="+mj-lt"/>
              <a:buAutoNum type="arabicPeriod"/>
              <a:defRPr/>
            </a:pPr>
            <a:r>
              <a:rPr lang="en-US" altLang="ko-KR" sz="12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</a:t>
            </a:r>
            <a:r>
              <a:rPr lang="en-US" altLang="ko-KR" sz="1200" b="1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UI</a:t>
            </a:r>
            <a:r>
              <a:rPr lang="ko-KR" altLang="en-US" sz="1200" b="1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입수 데이터 </a:t>
            </a:r>
            <a:r>
              <a:rPr lang="en-US" altLang="ko-KR" sz="1200" b="1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-&gt; DB</a:t>
            </a:r>
            <a:r>
              <a:rPr lang="ko-KR" altLang="en-US" sz="1200" b="1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입수 데이터로 </a:t>
            </a:r>
            <a:r>
              <a:rPr lang="en-US" altLang="ko-KR" sz="1200" b="1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Input</a:t>
            </a:r>
            <a:r>
              <a:rPr lang="ko-KR" altLang="en-US" sz="1200" b="1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형태 변경 </a:t>
            </a:r>
            <a:endParaRPr lang="en-US" altLang="ko-KR" sz="1200" b="1" kern="0" dirty="0" smtClean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  <a:p>
            <a:pPr marL="316531" defTabSz="703276" eaLnBrk="0" fontAlgn="b" hangingPunct="0">
              <a:lnSpc>
                <a:spcPct val="150000"/>
              </a:lnSpc>
              <a:spcBef>
                <a:spcPts val="554"/>
              </a:spcBef>
              <a:buFont typeface="+mj-lt"/>
              <a:buAutoNum type="arabicPeriod"/>
              <a:defRPr/>
            </a:pPr>
            <a:r>
              <a:rPr lang="ko-KR" altLang="en-US" sz="1200" b="1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사용자 </a:t>
            </a:r>
            <a:r>
              <a:rPr lang="ko-KR" altLang="en-US" sz="1200" b="1" kern="0" dirty="0" err="1" smtClean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포털에</a:t>
            </a:r>
            <a:r>
              <a:rPr lang="ko-KR" altLang="en-US" sz="1200" b="1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서비스 등록</a:t>
            </a:r>
            <a:endParaRPr lang="en-US" altLang="ko-KR" sz="1200" b="1" kern="0" dirty="0" smtClean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  <a:p>
            <a:pPr marL="316531" defTabSz="703276" eaLnBrk="0" fontAlgn="b" hangingPunct="0">
              <a:lnSpc>
                <a:spcPct val="150000"/>
              </a:lnSpc>
              <a:spcBef>
                <a:spcPts val="554"/>
              </a:spcBef>
              <a:buFont typeface="+mj-lt"/>
              <a:buAutoNum type="arabicPeriod"/>
              <a:defRPr/>
            </a:pPr>
            <a:r>
              <a:rPr lang="en-US" altLang="ko-KR" sz="1200" b="1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Auto Encoder </a:t>
            </a:r>
            <a:r>
              <a:rPr lang="ko-KR" altLang="en-US" sz="1200" b="1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및 </a:t>
            </a:r>
            <a:r>
              <a:rPr lang="en-US" altLang="ko-KR" sz="1200" b="1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NTN</a:t>
            </a:r>
            <a:r>
              <a:rPr lang="ko-KR" altLang="en-US" sz="1200" b="1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을 활용하여</a:t>
            </a:r>
            <a:r>
              <a:rPr lang="en-US" altLang="ko-KR" sz="1200" b="1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 Label </a:t>
            </a:r>
            <a:r>
              <a:rPr lang="ko-KR" altLang="en-US" sz="1200" b="1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고도화</a:t>
            </a:r>
            <a:endParaRPr lang="en-US" altLang="ko-KR" sz="1200" b="1" kern="0" dirty="0" smtClean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  <a:p>
            <a:pPr marL="316531" defTabSz="703276" eaLnBrk="0" fontAlgn="b" hangingPunct="0">
              <a:lnSpc>
                <a:spcPct val="150000"/>
              </a:lnSpc>
              <a:spcBef>
                <a:spcPts val="554"/>
              </a:spcBef>
              <a:buFont typeface="+mj-lt"/>
              <a:buAutoNum type="arabicPeriod"/>
              <a:defRPr/>
            </a:pPr>
            <a:r>
              <a:rPr lang="en-US" altLang="ko-KR" sz="12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</a:t>
            </a:r>
            <a:r>
              <a:rPr lang="en-US" altLang="ko-KR" sz="1200" b="1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ITSM </a:t>
            </a:r>
            <a:r>
              <a:rPr lang="ko-KR" altLang="en-US" sz="1200" b="1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연동을 통한 자동 학습</a:t>
            </a:r>
            <a:endParaRPr lang="ko-KR" altLang="en-US" sz="1200" b="1" kern="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p:txBody>
      </p:sp>
      <p:pic>
        <p:nvPicPr>
          <p:cNvPr id="12" name="Picture 4" descr="Image previe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4" r="-632"/>
          <a:stretch/>
        </p:blipFill>
        <p:spPr bwMode="auto">
          <a:xfrm>
            <a:off x="349624" y="3003988"/>
            <a:ext cx="7489451" cy="352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9485" y="6618196"/>
            <a:ext cx="7354958" cy="3350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spc="-60" dirty="0" smtClean="0">
                <a:solidFill>
                  <a:srgbClr val="FF0000"/>
                </a:solidFill>
              </a:rPr>
              <a:t>&lt;Arsenal </a:t>
            </a:r>
            <a:r>
              <a:rPr lang="ko-KR" altLang="en-US" sz="1100" b="1" spc="-60" dirty="0" smtClean="0">
                <a:solidFill>
                  <a:srgbClr val="FF0000"/>
                </a:solidFill>
              </a:rPr>
              <a:t>환경에 </a:t>
            </a:r>
            <a:r>
              <a:rPr lang="en-US" altLang="ko-KR" sz="1100" b="1" spc="-60" dirty="0" smtClean="0">
                <a:solidFill>
                  <a:srgbClr val="FF0000"/>
                </a:solidFill>
              </a:rPr>
              <a:t>Deploy </a:t>
            </a:r>
            <a:r>
              <a:rPr lang="ko-KR" altLang="en-US" sz="1100" b="1" spc="-60" dirty="0" smtClean="0">
                <a:solidFill>
                  <a:srgbClr val="FF0000"/>
                </a:solidFill>
              </a:rPr>
              <a:t>된 </a:t>
            </a:r>
            <a:r>
              <a:rPr lang="en-US" altLang="ko-KR" sz="1100" b="1" spc="-60" dirty="0" smtClean="0">
                <a:solidFill>
                  <a:srgbClr val="FF0000"/>
                </a:solidFill>
              </a:rPr>
              <a:t>OSS-OM AI Server&gt;</a:t>
            </a:r>
            <a:endParaRPr lang="ko-KR" altLang="en-US" sz="1100" b="1" spc="-6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338139" y="361013"/>
            <a:ext cx="8153929" cy="43497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 spc="-60" baseline="0">
                <a:solidFill>
                  <a:srgbClr val="4C4C4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pc="0" dirty="0"/>
              <a:t>9</a:t>
            </a:r>
            <a:r>
              <a:rPr lang="en-US" altLang="ko-KR" sz="2000" spc="0" dirty="0" smtClean="0"/>
              <a:t>. </a:t>
            </a:r>
            <a:r>
              <a:rPr lang="ko-KR" altLang="en-US" sz="2000" spc="0" dirty="0" smtClean="0"/>
              <a:t>기대 효과 및 후기</a:t>
            </a:r>
            <a:endParaRPr lang="ko-KR" altLang="en-US" sz="2000" spc="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11A6CF6-0A39-4A25-A986-BF411A88FA3C}"/>
              </a:ext>
            </a:extLst>
          </p:cNvPr>
          <p:cNvSpPr txBox="1"/>
          <p:nvPr/>
        </p:nvSpPr>
        <p:spPr>
          <a:xfrm>
            <a:off x="349624" y="4001431"/>
            <a:ext cx="8153929" cy="2243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662"/>
              </a:spcBef>
              <a:buClr>
                <a:schemeClr val="accent1"/>
              </a:buClr>
            </a:pPr>
            <a:r>
              <a:rPr lang="ko-KR" altLang="en-US" sz="1385" b="1" dirty="0" smtClean="0">
                <a:latin typeface="+mn-ea"/>
              </a:rPr>
              <a:t>후기</a:t>
            </a:r>
            <a:endParaRPr lang="en-US" altLang="ko-KR" sz="1385" b="1" dirty="0" smtClean="0">
              <a:latin typeface="+mn-ea"/>
            </a:endParaRPr>
          </a:p>
          <a:p>
            <a:pPr>
              <a:spcBef>
                <a:spcPts val="1662"/>
              </a:spcBef>
              <a:buClr>
                <a:schemeClr val="accent1"/>
              </a:buClr>
            </a:pPr>
            <a:r>
              <a:rPr lang="ko-KR" altLang="en-US" sz="1385" b="1" dirty="0" smtClean="0">
                <a:latin typeface="+mn-ea"/>
              </a:rPr>
              <a:t>데이터 </a:t>
            </a:r>
            <a:r>
              <a:rPr lang="ko-KR" altLang="en-US" sz="1385" b="1" dirty="0" err="1" smtClean="0">
                <a:latin typeface="+mn-ea"/>
              </a:rPr>
              <a:t>전처리에</a:t>
            </a:r>
            <a:r>
              <a:rPr lang="ko-KR" altLang="en-US" sz="1385" b="1" dirty="0" smtClean="0">
                <a:latin typeface="+mn-ea"/>
              </a:rPr>
              <a:t> 시간 소모가 정말 많이 든다</a:t>
            </a:r>
            <a:r>
              <a:rPr lang="en-US" altLang="ko-KR" sz="1385" b="1" dirty="0" smtClean="0">
                <a:latin typeface="+mn-ea"/>
              </a:rPr>
              <a:t>…</a:t>
            </a:r>
          </a:p>
          <a:p>
            <a:pPr>
              <a:spcBef>
                <a:spcPts val="1662"/>
              </a:spcBef>
              <a:buClr>
                <a:schemeClr val="accent1"/>
              </a:buClr>
            </a:pPr>
            <a:r>
              <a:rPr lang="ko-KR" altLang="en-US" sz="1385" b="1" dirty="0" smtClean="0">
                <a:latin typeface="+mn-ea"/>
              </a:rPr>
              <a:t>전처리 작업은 </a:t>
            </a:r>
            <a:r>
              <a:rPr lang="ko-KR" altLang="en-US" sz="1385" b="1" dirty="0" err="1" smtClean="0">
                <a:latin typeface="+mn-ea"/>
              </a:rPr>
              <a:t>디비에서</a:t>
            </a:r>
            <a:r>
              <a:rPr lang="ko-KR" altLang="en-US" sz="1385" b="1" dirty="0" smtClean="0">
                <a:latin typeface="+mn-ea"/>
              </a:rPr>
              <a:t> 하는 것이 더 효과적일 수 있다</a:t>
            </a:r>
            <a:r>
              <a:rPr lang="en-US" altLang="ko-KR" sz="1385" b="1" dirty="0" smtClean="0">
                <a:latin typeface="+mn-ea"/>
              </a:rPr>
              <a:t>.. (</a:t>
            </a:r>
            <a:r>
              <a:rPr lang="ko-KR" altLang="en-US" sz="1385" b="1" dirty="0" smtClean="0">
                <a:latin typeface="+mn-ea"/>
              </a:rPr>
              <a:t>사람에 따라</a:t>
            </a:r>
            <a:r>
              <a:rPr lang="en-US" altLang="ko-KR" sz="1385" b="1" dirty="0" smtClean="0">
                <a:latin typeface="+mn-ea"/>
              </a:rPr>
              <a:t>..)</a:t>
            </a:r>
          </a:p>
          <a:p>
            <a:pPr>
              <a:spcBef>
                <a:spcPts val="1662"/>
              </a:spcBef>
              <a:buClr>
                <a:schemeClr val="accent1"/>
              </a:buClr>
            </a:pPr>
            <a:r>
              <a:rPr lang="ko-KR" altLang="en-US" sz="1385" b="1" dirty="0" smtClean="0">
                <a:latin typeface="+mn-ea"/>
              </a:rPr>
              <a:t>데이터 분석 작업을 통해 기대를 안 한 데이터에서 중요 정보가 나오</a:t>
            </a:r>
            <a:r>
              <a:rPr lang="en-US" altLang="ko-KR" sz="1385" b="1" dirty="0" smtClean="0">
                <a:latin typeface="+mn-ea"/>
              </a:rPr>
              <a:t>..</a:t>
            </a:r>
            <a:r>
              <a:rPr lang="ko-KR" altLang="en-US" sz="1385" b="1" dirty="0" smtClean="0">
                <a:latin typeface="+mn-ea"/>
              </a:rPr>
              <a:t> </a:t>
            </a:r>
            <a:r>
              <a:rPr lang="en-US" altLang="ko-KR" sz="1385" b="1" dirty="0" smtClean="0">
                <a:latin typeface="+mn-ea"/>
              </a:rPr>
              <a:t>(</a:t>
            </a:r>
            <a:r>
              <a:rPr lang="ko-KR" altLang="en-US" sz="1385" b="1" dirty="0" smtClean="0">
                <a:latin typeface="+mn-ea"/>
              </a:rPr>
              <a:t>공정 정보 </a:t>
            </a:r>
            <a:r>
              <a:rPr lang="ko-KR" altLang="en-US" sz="1385" b="1" dirty="0" err="1" smtClean="0">
                <a:latin typeface="+mn-ea"/>
              </a:rPr>
              <a:t>그룹핑</a:t>
            </a:r>
            <a:r>
              <a:rPr lang="ko-KR" altLang="en-US" sz="1385" b="1" dirty="0" smtClean="0">
                <a:latin typeface="+mn-ea"/>
              </a:rPr>
              <a:t> 중 </a:t>
            </a:r>
            <a:r>
              <a:rPr lang="en-US" altLang="ko-KR" sz="1385" b="1" dirty="0" smtClean="0">
                <a:latin typeface="+mn-ea"/>
              </a:rPr>
              <a:t>count</a:t>
            </a:r>
            <a:r>
              <a:rPr lang="ko-KR" altLang="en-US" sz="1385" b="1" dirty="0" smtClean="0">
                <a:latin typeface="+mn-ea"/>
              </a:rPr>
              <a:t>가 낮은</a:t>
            </a:r>
            <a:r>
              <a:rPr lang="en-US" altLang="ko-KR" sz="1385" b="1" dirty="0" smtClean="0">
                <a:latin typeface="+mn-ea"/>
              </a:rPr>
              <a:t>..)</a:t>
            </a:r>
          </a:p>
          <a:p>
            <a:pPr>
              <a:spcBef>
                <a:spcPts val="1662"/>
              </a:spcBef>
              <a:buClr>
                <a:schemeClr val="accent1"/>
              </a:buClr>
            </a:pPr>
            <a:r>
              <a:rPr lang="ko-KR" altLang="en-US" sz="1385" b="1" dirty="0" smtClean="0">
                <a:latin typeface="+mn-ea"/>
              </a:rPr>
              <a:t>사내 환경에서 </a:t>
            </a:r>
            <a:r>
              <a:rPr lang="en-US" altLang="ko-KR" sz="1385" b="1" dirty="0" smtClean="0">
                <a:latin typeface="+mn-ea"/>
              </a:rPr>
              <a:t>python </a:t>
            </a:r>
            <a:r>
              <a:rPr lang="en-US" altLang="ko-KR" sz="1385" b="1" dirty="0" err="1" smtClean="0">
                <a:latin typeface="+mn-ea"/>
              </a:rPr>
              <a:t>db</a:t>
            </a:r>
            <a:r>
              <a:rPr lang="ko-KR" altLang="en-US" sz="1385" b="1" dirty="0" smtClean="0">
                <a:latin typeface="+mn-ea"/>
              </a:rPr>
              <a:t>접근 및 라이브러리 문제</a:t>
            </a:r>
            <a:r>
              <a:rPr lang="en-US" altLang="ko-KR" sz="1385" b="1" dirty="0" smtClean="0">
                <a:latin typeface="+mn-ea"/>
              </a:rPr>
              <a:t>.. </a:t>
            </a:r>
            <a:r>
              <a:rPr lang="ko-KR" altLang="en-US" sz="1385" b="1" dirty="0" smtClean="0">
                <a:latin typeface="+mn-ea"/>
              </a:rPr>
              <a:t>외부에서는 데이터 문제</a:t>
            </a:r>
            <a:r>
              <a:rPr lang="en-US" altLang="ko-KR" sz="1385" b="1" dirty="0" smtClean="0">
                <a:latin typeface="+mn-ea"/>
              </a:rPr>
              <a:t>.. </a:t>
            </a:r>
            <a:endParaRPr lang="en-US" altLang="ko-KR" sz="1385" b="1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11A6CF6-0A39-4A25-A986-BF411A88FA3C}"/>
              </a:ext>
            </a:extLst>
          </p:cNvPr>
          <p:cNvSpPr txBox="1"/>
          <p:nvPr/>
        </p:nvSpPr>
        <p:spPr>
          <a:xfrm>
            <a:off x="349624" y="1030938"/>
            <a:ext cx="8153929" cy="289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662"/>
              </a:spcBef>
              <a:buClr>
                <a:schemeClr val="accent1"/>
              </a:buClr>
            </a:pPr>
            <a:r>
              <a:rPr lang="ko-KR" altLang="en-US" sz="1385" b="1" dirty="0" smtClean="0">
                <a:latin typeface="+mn-ea"/>
              </a:rPr>
              <a:t>기대효과</a:t>
            </a:r>
            <a:endParaRPr lang="en-US" altLang="ko-KR" sz="1385" b="1" dirty="0" smtClean="0">
              <a:latin typeface="+mn-ea"/>
            </a:endParaRPr>
          </a:p>
          <a:p>
            <a:pPr marL="342900" indent="-342900">
              <a:spcBef>
                <a:spcPts val="1662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altLang="ko-KR" sz="1385" b="1" dirty="0" smtClean="0">
                <a:latin typeface="+mn-ea"/>
              </a:rPr>
              <a:t>Defect</a:t>
            </a:r>
            <a:r>
              <a:rPr lang="ko-KR" altLang="en-US" sz="1385" b="1" dirty="0" smtClean="0">
                <a:latin typeface="+mn-ea"/>
              </a:rPr>
              <a:t>오더 자동 검출을 통해 대 고객 만족 </a:t>
            </a:r>
            <a:r>
              <a:rPr lang="en-US" altLang="ko-KR" sz="1385" b="1" dirty="0" smtClean="0">
                <a:latin typeface="+mn-ea"/>
              </a:rPr>
              <a:t>+</a:t>
            </a:r>
          </a:p>
          <a:p>
            <a:pPr marL="342900" indent="-342900">
              <a:spcBef>
                <a:spcPts val="1662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altLang="ko-KR" sz="1385" b="1" dirty="0" smtClean="0">
                <a:latin typeface="+mn-ea"/>
              </a:rPr>
              <a:t>24</a:t>
            </a:r>
            <a:r>
              <a:rPr lang="ko-KR" altLang="en-US" sz="1385" b="1" dirty="0" smtClean="0">
                <a:latin typeface="+mn-ea"/>
              </a:rPr>
              <a:t>시간 응답 가능한 </a:t>
            </a:r>
            <a:r>
              <a:rPr lang="en-US" altLang="ko-KR" sz="1385" b="1" dirty="0" smtClean="0">
                <a:latin typeface="+mn-ea"/>
              </a:rPr>
              <a:t>AI</a:t>
            </a:r>
            <a:r>
              <a:rPr lang="ko-KR" altLang="en-US" sz="1385" b="1" dirty="0" smtClean="0">
                <a:latin typeface="+mn-ea"/>
              </a:rPr>
              <a:t>를 통해 </a:t>
            </a:r>
            <a:r>
              <a:rPr lang="en-US" altLang="ko-KR" sz="1385" b="1" dirty="0" smtClean="0">
                <a:latin typeface="+mn-ea"/>
              </a:rPr>
              <a:t>CSCT</a:t>
            </a:r>
            <a:r>
              <a:rPr lang="ko-KR" altLang="en-US" sz="1385" b="1" dirty="0" smtClean="0">
                <a:latin typeface="+mn-ea"/>
              </a:rPr>
              <a:t>등 현장 운용자가 즉시 문제 파악 및 해결이 가능하도록 함</a:t>
            </a:r>
            <a:endParaRPr lang="en-US" altLang="ko-KR" sz="1385" b="1" dirty="0" smtClean="0">
              <a:latin typeface="+mn-ea"/>
            </a:endParaRPr>
          </a:p>
          <a:p>
            <a:pPr marL="342900" indent="-342900">
              <a:spcBef>
                <a:spcPts val="1662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385" b="1" dirty="0" smtClean="0">
                <a:latin typeface="+mn-ea"/>
              </a:rPr>
              <a:t>고도화 된 </a:t>
            </a:r>
            <a:r>
              <a:rPr lang="en-US" altLang="ko-KR" sz="1385" b="1" dirty="0" smtClean="0">
                <a:latin typeface="+mn-ea"/>
              </a:rPr>
              <a:t>AI-Assistant </a:t>
            </a:r>
            <a:r>
              <a:rPr lang="ko-KR" altLang="en-US" sz="1385" b="1" dirty="0" smtClean="0">
                <a:latin typeface="+mn-ea"/>
              </a:rPr>
              <a:t>적용 시 기존 </a:t>
            </a:r>
            <a:r>
              <a:rPr lang="en-US" altLang="ko-KR" sz="1385" b="1" dirty="0" smtClean="0">
                <a:latin typeface="+mn-ea"/>
              </a:rPr>
              <a:t>1,2</a:t>
            </a:r>
            <a:r>
              <a:rPr lang="ko-KR" altLang="en-US" sz="1385" b="1" dirty="0" smtClean="0">
                <a:latin typeface="+mn-ea"/>
              </a:rPr>
              <a:t>선 </a:t>
            </a:r>
            <a:r>
              <a:rPr lang="en-US" altLang="ko-KR" sz="1385" b="1" dirty="0" smtClean="0">
                <a:latin typeface="+mn-ea"/>
              </a:rPr>
              <a:t>10MM -&gt; 2MM </a:t>
            </a:r>
            <a:r>
              <a:rPr lang="ko-KR" altLang="en-US" sz="1385" b="1" dirty="0" smtClean="0">
                <a:latin typeface="+mn-ea"/>
              </a:rPr>
              <a:t>수준으로 감소</a:t>
            </a:r>
            <a:endParaRPr lang="en-US" altLang="ko-KR" sz="1385" b="1" dirty="0" smtClean="0">
              <a:latin typeface="+mn-ea"/>
            </a:endParaRPr>
          </a:p>
          <a:p>
            <a:pPr marL="342900" indent="-342900">
              <a:spcBef>
                <a:spcPts val="1662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altLang="ko-KR" sz="1385" b="1" dirty="0" smtClean="0">
                <a:latin typeface="+mn-ea"/>
              </a:rPr>
              <a:t>AI</a:t>
            </a:r>
            <a:r>
              <a:rPr lang="ko-KR" altLang="en-US" sz="1385" b="1" dirty="0" smtClean="0">
                <a:latin typeface="+mn-ea"/>
              </a:rPr>
              <a:t>서버 </a:t>
            </a:r>
            <a:r>
              <a:rPr lang="en-US" altLang="ko-KR" sz="1385" b="1" dirty="0" smtClean="0">
                <a:latin typeface="+mn-ea"/>
              </a:rPr>
              <a:t>&amp; </a:t>
            </a:r>
            <a:r>
              <a:rPr lang="ko-KR" altLang="en-US" sz="1385" b="1" dirty="0" smtClean="0">
                <a:latin typeface="+mn-ea"/>
              </a:rPr>
              <a:t>모델 </a:t>
            </a:r>
            <a:r>
              <a:rPr lang="en-US" altLang="ko-KR" sz="1385" b="1" dirty="0" smtClean="0">
                <a:latin typeface="+mn-ea"/>
              </a:rPr>
              <a:t>&amp; ITSM </a:t>
            </a:r>
            <a:r>
              <a:rPr lang="ko-KR" altLang="en-US" sz="1385" b="1" dirty="0" smtClean="0">
                <a:latin typeface="+mn-ea"/>
              </a:rPr>
              <a:t>분석 등을 결합한 운용 </a:t>
            </a:r>
            <a:r>
              <a:rPr lang="en-US" altLang="ko-KR" sz="1385" b="1" dirty="0" smtClean="0">
                <a:latin typeface="+mn-ea"/>
              </a:rPr>
              <a:t>AI </a:t>
            </a:r>
            <a:r>
              <a:rPr lang="ko-KR" altLang="en-US" sz="1385" b="1" dirty="0" smtClean="0">
                <a:latin typeface="+mn-ea"/>
              </a:rPr>
              <a:t>모델로 발전</a:t>
            </a:r>
            <a:endParaRPr lang="en-US" altLang="ko-KR" sz="1385" b="1" dirty="0" smtClean="0">
              <a:latin typeface="+mn-ea"/>
            </a:endParaRPr>
          </a:p>
          <a:p>
            <a:pPr>
              <a:spcBef>
                <a:spcPts val="1662"/>
              </a:spcBef>
              <a:buClr>
                <a:schemeClr val="accent1"/>
              </a:buClr>
            </a:pPr>
            <a:endParaRPr lang="en-US" altLang="ko-KR" sz="1385" b="1" dirty="0" smtClean="0">
              <a:latin typeface="+mn-ea"/>
            </a:endParaRPr>
          </a:p>
          <a:p>
            <a:pPr>
              <a:spcBef>
                <a:spcPts val="1662"/>
              </a:spcBef>
              <a:buClr>
                <a:schemeClr val="accent1"/>
              </a:buClr>
            </a:pPr>
            <a:endParaRPr lang="en-US" altLang="ko-KR" sz="1385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62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338139" y="361013"/>
            <a:ext cx="8153929" cy="43497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 spc="-60" baseline="0">
                <a:solidFill>
                  <a:srgbClr val="4C4C4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pc="0" dirty="0"/>
              <a:t>0</a:t>
            </a:r>
            <a:r>
              <a:rPr lang="en-US" altLang="ko-KR" sz="2000" spc="0" dirty="0" smtClean="0"/>
              <a:t>.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  <a:cs typeface="Corbel"/>
                <a:sym typeface="Corbel"/>
              </a:rPr>
              <a:t>AI-Assistant_</a:t>
            </a:r>
            <a:r>
              <a:rPr lang="ko-KR" altLang="en-US" sz="2000" dirty="0">
                <a:solidFill>
                  <a:srgbClr val="000000"/>
                </a:solidFill>
                <a:latin typeface="+mn-ea"/>
                <a:cs typeface="Corbel"/>
                <a:sym typeface="Corbel"/>
              </a:rPr>
              <a:t>수행계획서</a:t>
            </a:r>
            <a:r>
              <a:rPr lang="ko-KR" altLang="en-US" sz="2000" dirty="0">
                <a:latin typeface="+mn-ea"/>
              </a:rPr>
              <a:t> </a:t>
            </a:r>
            <a:endParaRPr lang="ko-KR" altLang="en-US" sz="2000" spc="0" dirty="0"/>
          </a:p>
        </p:txBody>
      </p:sp>
      <p:graphicFrame>
        <p:nvGraphicFramePr>
          <p:cNvPr id="12" name="Shape 226">
            <a:extLst>
              <a:ext uri="{FF2B5EF4-FFF2-40B4-BE49-F238E27FC236}">
                <a16:creationId xmlns="" xmlns:a16="http://schemas.microsoft.com/office/drawing/2014/main" id="{EAA68800-11D1-46C6-9BC1-6A18F275D1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1255747"/>
              </p:ext>
            </p:extLst>
          </p:nvPr>
        </p:nvGraphicFramePr>
        <p:xfrm>
          <a:off x="338139" y="1163668"/>
          <a:ext cx="8447274" cy="5088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658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81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3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AI_Assistant</a:t>
                      </a:r>
                      <a:endParaRPr lang="en-US" altLang="ko-KR" sz="1100" b="1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6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프로젝트 조직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OSS </a:t>
                      </a:r>
                      <a:r>
                        <a:rPr lang="ko-KR" altLang="en-US" sz="11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서비스팀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37816263"/>
                  </a:ext>
                </a:extLst>
              </a:tr>
              <a:tr h="2528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프로젝트 개요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fontAlgn="base">
                        <a:buFont typeface="+mj-lt"/>
                        <a:buAutoNum type="arabicPeriod"/>
                      </a:pPr>
                      <a:r>
                        <a:rPr lang="ko-KR" altLang="en-US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목적 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AI</a:t>
                      </a:r>
                      <a:r>
                        <a:rPr lang="ko-KR" altLang="en-US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이용한 오류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이상징후 분석을 하여 고객 만족 달성</a:t>
                      </a:r>
                    </a:p>
                    <a:p>
                      <a:pPr marL="285750" lvl="0" indent="-285750" fontAlgn="base">
                        <a:buFont typeface="+mj-lt"/>
                        <a:buAutoNum type="arabicPeriod"/>
                      </a:pPr>
                      <a:r>
                        <a:rPr lang="ko-KR" altLang="en-US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범위 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오류 분석 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AI / AI</a:t>
                      </a:r>
                      <a:r>
                        <a:rPr lang="ko-KR" altLang="en-US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서버에 등록 및 지속적 학습 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OSS-OM </a:t>
                      </a:r>
                      <a:r>
                        <a:rPr lang="ko-KR" altLang="en-US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포털 연동</a:t>
                      </a:r>
                    </a:p>
                    <a:p>
                      <a:pPr marL="285750" lvl="0" indent="-285750" fontAlgn="base">
                        <a:buFont typeface="+mj-lt"/>
                        <a:buAutoNum type="arabicPeriod"/>
                      </a:pPr>
                      <a:r>
                        <a:rPr lang="ko-KR" altLang="en-US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내역 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OSS-OM </a:t>
                      </a:r>
                      <a:r>
                        <a:rPr lang="ko-KR" altLang="en-US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오더 처리 이력 데이터</a:t>
                      </a:r>
                    </a:p>
                    <a:p>
                      <a:pPr marL="285750" lvl="0" indent="-285750" fontAlgn="base">
                        <a:buFont typeface="+mj-lt"/>
                        <a:buAutoNum type="arabicPeriod"/>
                      </a:pPr>
                      <a:r>
                        <a:rPr lang="ko-KR" altLang="en-US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 모델 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MLP (</a:t>
                      </a:r>
                      <a:r>
                        <a:rPr lang="ko-KR" altLang="en-US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필요 시 </a:t>
                      </a:r>
                      <a:r>
                        <a:rPr lang="en-US" altLang="ko-KR" sz="11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AutoEncoder</a:t>
                      </a:r>
                      <a:r>
                        <a:rPr lang="ko-KR" altLang="en-US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이용하여 오류 데이터 생성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lvl="0" indent="-285750" fontAlgn="base">
                        <a:buFont typeface="+mj-lt"/>
                        <a:buAutoNum type="arabicPeriod"/>
                      </a:pPr>
                      <a:r>
                        <a:rPr lang="ko-KR" altLang="en-US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효과 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6286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통한 주기적 이상 오더 검출 및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RPA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연계한 선제적 처리로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VOC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감소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28650" lvl="0" indent="-171450" fontAlgn="base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신규 오류 유형에 대해 추가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Rule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설정 없이 검출</a:t>
                      </a:r>
                    </a:p>
                    <a:p>
                      <a:pPr marL="628650" lvl="0" indent="-171450" fontAlgn="base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지속적 학습을 통해 성능 개선</a:t>
                      </a:r>
                    </a:p>
                    <a:p>
                      <a:pPr marL="628650" lvl="0" indent="-171450" fontAlgn="base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개인별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운용자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역량에 따른 오류 분석이 아닌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일원화 된 오류 분석을 통한 관리</a:t>
                      </a:r>
                    </a:p>
                    <a:p>
                      <a:pPr marL="628650" lvl="0" indent="-171450" fontAlgn="base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실시간 현장 사용자 대응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28650" lvl="0" indent="-171450" fontAlgn="base">
                        <a:buFont typeface="Wingdings" panose="05000000000000000000" pitchFamily="2" charset="2"/>
                        <a:buChar char="§"/>
                      </a:pP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28650" lvl="0" indent="-171450" fontAlgn="base">
                        <a:buFont typeface="Wingdings" panose="05000000000000000000" pitchFamily="2" charset="2"/>
                        <a:buChar char="§"/>
                      </a:pP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0" indent="0" fontAlgn="base">
                        <a:buFont typeface="Wingdings" panose="05000000000000000000" pitchFamily="2" charset="2"/>
                        <a:buNone/>
                      </a:pP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28650" lvl="0" indent="-171450" fontAlgn="base">
                        <a:buFont typeface="Wingdings" panose="05000000000000000000" pitchFamily="2" charset="2"/>
                        <a:buChar char="§"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50974487"/>
                  </a:ext>
                </a:extLst>
              </a:tr>
              <a:tr h="429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작업범위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AI </a:t>
                      </a:r>
                      <a:r>
                        <a:rPr lang="ko-KR" altLang="en-US" sz="11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모델 생성</a:t>
                      </a:r>
                      <a:endParaRPr lang="en-US" altLang="ko-KR" sz="1100" b="1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41608699"/>
                  </a:ext>
                </a:extLst>
              </a:tr>
              <a:tr h="1201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추진일정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85800" indent="-228600" fontAlgn="base">
                        <a:buFont typeface="+mj-lt"/>
                        <a:buAutoNum type="arabicPeriod"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2020.06.01 ~                   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운용자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UI &amp; AI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웹서버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구축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()</a:t>
                      </a:r>
                    </a:p>
                    <a:p>
                      <a:pPr marL="685800" indent="-228600" fontAlgn="base">
                        <a:buFont typeface="+mj-lt"/>
                        <a:buAutoNum type="arabicPeriod"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2020.07.01 ~ 2020.07.03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모델 생성</a:t>
                      </a:r>
                    </a:p>
                    <a:p>
                      <a:pPr marL="685800" indent="-228600" fontAlgn="base">
                        <a:buFont typeface="+mj-lt"/>
                        <a:buAutoNum type="arabicPeriod"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2020.07.06 ~ 2020.07.10 OSS-OM AI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웹서버에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모델 등록 및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API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연동</a:t>
                      </a:r>
                    </a:p>
                    <a:p>
                      <a:pPr marL="685800" indent="-228600" fontAlgn="base">
                        <a:buFont typeface="+mj-lt"/>
                        <a:buAutoNum type="arabicPeriod"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2020.07.13 ~ 2020.07.17 OSS-OM Portal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에 등록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운용자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사용 가능하도록 함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7913" marR="77913" marT="38957" marB="389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0515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338139" y="361013"/>
            <a:ext cx="8153929" cy="43497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 spc="-60" baseline="0">
                <a:solidFill>
                  <a:srgbClr val="4C4C4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pc="0" dirty="0" smtClean="0"/>
              <a:t>1. </a:t>
            </a:r>
            <a:r>
              <a:rPr lang="en-US" altLang="ko-KR" sz="2000" dirty="0" err="1" smtClean="0">
                <a:solidFill>
                  <a:srgbClr val="000000"/>
                </a:solidFill>
                <a:latin typeface="+mn-ea"/>
                <a:cs typeface="Corbel"/>
                <a:sym typeface="Corbel"/>
              </a:rPr>
              <a:t>AI_Assistant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  <a:cs typeface="Corbel"/>
                <a:sym typeface="Corbel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  <a:cs typeface="Corbel"/>
                <a:sym typeface="Corbel"/>
              </a:rPr>
              <a:t>수행절차</a:t>
            </a:r>
            <a:r>
              <a:rPr lang="ko-KR" altLang="en-US" sz="2000" dirty="0" smtClean="0">
                <a:latin typeface="+mn-ea"/>
              </a:rPr>
              <a:t> </a:t>
            </a:r>
            <a:endParaRPr lang="ko-KR" altLang="en-US" sz="2000" spc="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7E919318-209A-41A2-9841-3C917A43E702}"/>
              </a:ext>
            </a:extLst>
          </p:cNvPr>
          <p:cNvSpPr/>
          <p:nvPr/>
        </p:nvSpPr>
        <p:spPr>
          <a:xfrm>
            <a:off x="192454" y="1428776"/>
            <a:ext cx="2364826" cy="18520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8151BC2-A114-4650-BA71-CEEB5C4B44DB}"/>
              </a:ext>
            </a:extLst>
          </p:cNvPr>
          <p:cNvSpPr txBox="1"/>
          <p:nvPr/>
        </p:nvSpPr>
        <p:spPr>
          <a:xfrm>
            <a:off x="658289" y="1227171"/>
            <a:ext cx="1393330" cy="3196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/>
          <a:p>
            <a:r>
              <a:rPr lang="en-US" altLang="ko-KR" sz="1477" b="1" dirty="0">
                <a:latin typeface="+mn-ea"/>
              </a:rPr>
              <a:t>【 </a:t>
            </a:r>
            <a:r>
              <a:rPr lang="ko-KR" altLang="en-US" sz="1477" b="1" dirty="0">
                <a:latin typeface="+mn-ea"/>
              </a:rPr>
              <a:t>데이터추출</a:t>
            </a:r>
            <a:r>
              <a:rPr lang="en-US" altLang="ko-KR" sz="1477" b="1" dirty="0">
                <a:latin typeface="+mn-ea"/>
              </a:rPr>
              <a:t>】</a:t>
            </a:r>
            <a:endParaRPr lang="ko-KR" altLang="en-US" sz="1477" b="1" dirty="0">
              <a:latin typeface="+mn-ea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="" xmlns:a16="http://schemas.microsoft.com/office/drawing/2014/main" id="{3671D185-3CE2-47C7-9B96-1BD715591519}"/>
              </a:ext>
            </a:extLst>
          </p:cNvPr>
          <p:cNvSpPr/>
          <p:nvPr/>
        </p:nvSpPr>
        <p:spPr>
          <a:xfrm rot="5400000">
            <a:off x="2607414" y="2205414"/>
            <a:ext cx="920715" cy="298789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7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11A6CF6-0A39-4A25-A986-BF411A88FA3C}"/>
              </a:ext>
            </a:extLst>
          </p:cNvPr>
          <p:cNvSpPr txBox="1"/>
          <p:nvPr/>
        </p:nvSpPr>
        <p:spPr>
          <a:xfrm>
            <a:off x="479477" y="1619416"/>
            <a:ext cx="2059571" cy="159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776" indent="-263776">
              <a:spcBef>
                <a:spcPts val="1662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1385" b="1" dirty="0">
                <a:latin typeface="+mn-ea"/>
              </a:rPr>
              <a:t>사용자 패턴 분석</a:t>
            </a:r>
            <a:endParaRPr lang="en-US" altLang="ko-KR" sz="1385" b="1" dirty="0">
              <a:latin typeface="+mn-ea"/>
            </a:endParaRPr>
          </a:p>
          <a:p>
            <a:pPr marL="263776" indent="-263776">
              <a:spcBef>
                <a:spcPts val="1662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1385" b="1" dirty="0">
                <a:latin typeface="+mn-ea"/>
              </a:rPr>
              <a:t>필요 시스템 정의</a:t>
            </a:r>
            <a:endParaRPr lang="en-US" altLang="ko-KR" sz="1385" b="1" dirty="0">
              <a:latin typeface="+mn-ea"/>
            </a:endParaRPr>
          </a:p>
          <a:p>
            <a:pPr marL="263776" indent="-263776">
              <a:spcBef>
                <a:spcPts val="1662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1385" b="1" dirty="0">
                <a:latin typeface="+mn-ea"/>
              </a:rPr>
              <a:t>데이터 추출 방안</a:t>
            </a:r>
            <a:endParaRPr lang="en-US" altLang="ko-KR" sz="1385" b="1" dirty="0">
              <a:latin typeface="+mn-ea"/>
            </a:endParaRPr>
          </a:p>
          <a:p>
            <a:pPr marL="263776" indent="-263776">
              <a:spcBef>
                <a:spcPts val="1662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1385" b="1" dirty="0">
                <a:latin typeface="+mn-ea"/>
              </a:rPr>
              <a:t>주요 데이터 추출</a:t>
            </a:r>
            <a:endParaRPr lang="en-US" altLang="ko-KR" sz="1385" b="1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E919318-209A-41A2-9841-3C917A43E702}"/>
              </a:ext>
            </a:extLst>
          </p:cNvPr>
          <p:cNvSpPr/>
          <p:nvPr/>
        </p:nvSpPr>
        <p:spPr>
          <a:xfrm>
            <a:off x="3352005" y="1428776"/>
            <a:ext cx="2364826" cy="18520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8151BC2-A114-4650-BA71-CEEB5C4B44DB}"/>
              </a:ext>
            </a:extLst>
          </p:cNvPr>
          <p:cNvSpPr txBox="1"/>
          <p:nvPr/>
        </p:nvSpPr>
        <p:spPr>
          <a:xfrm>
            <a:off x="3817841" y="1227171"/>
            <a:ext cx="1393330" cy="3196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/>
          <a:p>
            <a:r>
              <a:rPr lang="en-US" altLang="ko-KR" sz="1477" b="1" dirty="0">
                <a:latin typeface="+mn-ea"/>
              </a:rPr>
              <a:t>【 </a:t>
            </a:r>
            <a:r>
              <a:rPr lang="ko-KR" altLang="en-US" sz="1477" b="1" dirty="0">
                <a:latin typeface="+mn-ea"/>
              </a:rPr>
              <a:t>데이터분석</a:t>
            </a:r>
            <a:r>
              <a:rPr lang="en-US" altLang="ko-KR" sz="1477" b="1" dirty="0">
                <a:latin typeface="+mn-ea"/>
              </a:rPr>
              <a:t>】</a:t>
            </a:r>
            <a:endParaRPr lang="ko-KR" altLang="en-US" sz="1477" b="1" dirty="0">
              <a:latin typeface="+mn-ea"/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="" xmlns:a16="http://schemas.microsoft.com/office/drawing/2014/main" id="{3671D185-3CE2-47C7-9B96-1BD715591519}"/>
              </a:ext>
            </a:extLst>
          </p:cNvPr>
          <p:cNvSpPr/>
          <p:nvPr/>
        </p:nvSpPr>
        <p:spPr>
          <a:xfrm rot="5400000">
            <a:off x="5766965" y="2205414"/>
            <a:ext cx="920715" cy="298789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7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11A6CF6-0A39-4A25-A986-BF411A88FA3C}"/>
              </a:ext>
            </a:extLst>
          </p:cNvPr>
          <p:cNvSpPr txBox="1"/>
          <p:nvPr/>
        </p:nvSpPr>
        <p:spPr>
          <a:xfrm>
            <a:off x="3639028" y="1619416"/>
            <a:ext cx="2059571" cy="1167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776" indent="-263776">
              <a:spcBef>
                <a:spcPts val="1662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1385" b="1" dirty="0">
                <a:latin typeface="+mn-ea"/>
              </a:rPr>
              <a:t>데이터 분석</a:t>
            </a:r>
            <a:endParaRPr lang="en-US" altLang="ko-KR" sz="1385" b="1" dirty="0">
              <a:latin typeface="+mn-ea"/>
            </a:endParaRPr>
          </a:p>
          <a:p>
            <a:pPr marL="263776" indent="-263776">
              <a:spcBef>
                <a:spcPts val="1662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1385" b="1" dirty="0">
                <a:latin typeface="+mn-ea"/>
              </a:rPr>
              <a:t>데이터 추출 및 병합</a:t>
            </a:r>
            <a:endParaRPr lang="en-US" altLang="ko-KR" sz="1385" b="1" dirty="0">
              <a:latin typeface="+mn-ea"/>
            </a:endParaRPr>
          </a:p>
          <a:p>
            <a:pPr marL="263776" indent="-263776">
              <a:spcBef>
                <a:spcPts val="1662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1385" b="1" dirty="0">
                <a:latin typeface="+mn-ea"/>
              </a:rPr>
              <a:t>전처리</a:t>
            </a:r>
            <a:endParaRPr lang="en-US" altLang="ko-KR" sz="1385" b="1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7E919318-209A-41A2-9841-3C917A43E702}"/>
              </a:ext>
            </a:extLst>
          </p:cNvPr>
          <p:cNvSpPr/>
          <p:nvPr/>
        </p:nvSpPr>
        <p:spPr>
          <a:xfrm>
            <a:off x="6420587" y="1389530"/>
            <a:ext cx="2364826" cy="18520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8151BC2-A114-4650-BA71-CEEB5C4B44DB}"/>
              </a:ext>
            </a:extLst>
          </p:cNvPr>
          <p:cNvSpPr txBox="1"/>
          <p:nvPr/>
        </p:nvSpPr>
        <p:spPr>
          <a:xfrm>
            <a:off x="6886423" y="1187925"/>
            <a:ext cx="1689886" cy="3196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/>
          <a:p>
            <a:r>
              <a:rPr lang="en-US" altLang="ko-KR" sz="1477" b="1" dirty="0">
                <a:latin typeface="+mn-ea"/>
              </a:rPr>
              <a:t>【 </a:t>
            </a:r>
            <a:r>
              <a:rPr lang="ko-KR" altLang="en-US" sz="1477" b="1" dirty="0" smtClean="0">
                <a:latin typeface="+mn-ea"/>
              </a:rPr>
              <a:t>모델링 </a:t>
            </a:r>
            <a:r>
              <a:rPr lang="en-US" altLang="ko-KR" sz="1477" b="1" dirty="0" smtClean="0">
                <a:latin typeface="+mn-ea"/>
              </a:rPr>
              <a:t>&amp; </a:t>
            </a:r>
            <a:r>
              <a:rPr lang="ko-KR" altLang="en-US" sz="1477" b="1" dirty="0" smtClean="0">
                <a:latin typeface="+mn-ea"/>
              </a:rPr>
              <a:t>학습</a:t>
            </a:r>
            <a:r>
              <a:rPr lang="en-US" altLang="ko-KR" sz="1477" b="1" dirty="0" smtClean="0">
                <a:latin typeface="+mn-ea"/>
              </a:rPr>
              <a:t>】</a:t>
            </a:r>
            <a:endParaRPr lang="ko-KR" altLang="en-US" sz="1477" b="1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11A6CF6-0A39-4A25-A986-BF411A88FA3C}"/>
              </a:ext>
            </a:extLst>
          </p:cNvPr>
          <p:cNvSpPr txBox="1"/>
          <p:nvPr/>
        </p:nvSpPr>
        <p:spPr>
          <a:xfrm>
            <a:off x="6707610" y="1580170"/>
            <a:ext cx="2209818" cy="159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776" indent="-263776">
              <a:spcBef>
                <a:spcPts val="1662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1385" b="1" dirty="0">
                <a:latin typeface="+mn-ea"/>
              </a:rPr>
              <a:t>모델선정</a:t>
            </a:r>
            <a:endParaRPr lang="en-US" altLang="ko-KR" sz="1385" b="1" dirty="0">
              <a:latin typeface="+mn-ea"/>
            </a:endParaRPr>
          </a:p>
          <a:p>
            <a:pPr marL="263776" indent="-263776">
              <a:spcBef>
                <a:spcPts val="1662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1385" b="1" dirty="0">
                <a:latin typeface="+mn-ea"/>
              </a:rPr>
              <a:t>모델 학습</a:t>
            </a:r>
            <a:endParaRPr lang="en-US" altLang="ko-KR" sz="1385" b="1" dirty="0">
              <a:latin typeface="+mn-ea"/>
            </a:endParaRPr>
          </a:p>
          <a:p>
            <a:pPr marL="263776" indent="-263776">
              <a:spcBef>
                <a:spcPts val="1662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1385" b="1" dirty="0">
                <a:latin typeface="+mn-ea"/>
              </a:rPr>
              <a:t>전처리 </a:t>
            </a:r>
            <a:r>
              <a:rPr lang="en-US" altLang="ko-KR" sz="1385" b="1" dirty="0">
                <a:latin typeface="+mn-ea"/>
              </a:rPr>
              <a:t>(</a:t>
            </a:r>
            <a:r>
              <a:rPr lang="ko-KR" altLang="en-US" sz="1385" b="1" dirty="0">
                <a:latin typeface="+mn-ea"/>
              </a:rPr>
              <a:t>오류 데이터</a:t>
            </a:r>
            <a:r>
              <a:rPr lang="en-US" altLang="ko-KR" sz="1385" b="1" dirty="0" smtClean="0">
                <a:latin typeface="+mn-ea"/>
              </a:rPr>
              <a:t>)</a:t>
            </a:r>
          </a:p>
          <a:p>
            <a:pPr marL="263776" indent="-263776">
              <a:spcBef>
                <a:spcPts val="1662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1385" b="1" dirty="0" err="1" smtClean="0">
                <a:latin typeface="+mn-ea"/>
              </a:rPr>
              <a:t>하이퍼파라메터</a:t>
            </a:r>
            <a:r>
              <a:rPr lang="ko-KR" altLang="en-US" sz="1385" b="1" dirty="0" smtClean="0">
                <a:latin typeface="+mn-ea"/>
              </a:rPr>
              <a:t> 변경</a:t>
            </a:r>
            <a:endParaRPr lang="en-US" altLang="ko-KR" sz="1385" b="1" dirty="0" smtClean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E919318-209A-41A2-9841-3C917A43E702}"/>
              </a:ext>
            </a:extLst>
          </p:cNvPr>
          <p:cNvSpPr/>
          <p:nvPr/>
        </p:nvSpPr>
        <p:spPr>
          <a:xfrm>
            <a:off x="192454" y="3979414"/>
            <a:ext cx="2633616" cy="18520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8151BC2-A114-4650-BA71-CEEB5C4B44DB}"/>
              </a:ext>
            </a:extLst>
          </p:cNvPr>
          <p:cNvSpPr txBox="1"/>
          <p:nvPr/>
        </p:nvSpPr>
        <p:spPr>
          <a:xfrm>
            <a:off x="658289" y="3777810"/>
            <a:ext cx="1463862" cy="3196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/>
          <a:p>
            <a:r>
              <a:rPr lang="en-US" altLang="ko-KR" sz="1477" b="1" dirty="0">
                <a:latin typeface="+mn-ea"/>
              </a:rPr>
              <a:t>【 </a:t>
            </a:r>
            <a:r>
              <a:rPr lang="en-US" altLang="ko-KR" sz="1477" b="1" dirty="0" smtClean="0">
                <a:latin typeface="+mn-ea"/>
              </a:rPr>
              <a:t>AI</a:t>
            </a:r>
            <a:r>
              <a:rPr lang="ko-KR" altLang="en-US" sz="1477" b="1" dirty="0" smtClean="0">
                <a:latin typeface="+mn-ea"/>
              </a:rPr>
              <a:t>서버 구축</a:t>
            </a:r>
            <a:r>
              <a:rPr lang="en-US" altLang="ko-KR" sz="1477" b="1" dirty="0" smtClean="0">
                <a:latin typeface="+mn-ea"/>
              </a:rPr>
              <a:t>】</a:t>
            </a:r>
            <a:endParaRPr lang="ko-KR" altLang="en-US" sz="1477" b="1" dirty="0">
              <a:latin typeface="+mn-ea"/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="" xmlns:a16="http://schemas.microsoft.com/office/drawing/2014/main" id="{3671D185-3CE2-47C7-9B96-1BD715591519}"/>
              </a:ext>
            </a:extLst>
          </p:cNvPr>
          <p:cNvSpPr/>
          <p:nvPr/>
        </p:nvSpPr>
        <p:spPr>
          <a:xfrm rot="5400000">
            <a:off x="2607414" y="4756052"/>
            <a:ext cx="920715" cy="298789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7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11A6CF6-0A39-4A25-A986-BF411A88FA3C}"/>
              </a:ext>
            </a:extLst>
          </p:cNvPr>
          <p:cNvSpPr txBox="1"/>
          <p:nvPr/>
        </p:nvSpPr>
        <p:spPr>
          <a:xfrm>
            <a:off x="479477" y="4170055"/>
            <a:ext cx="2059571" cy="159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776" indent="-263776">
              <a:spcBef>
                <a:spcPts val="1662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1385" b="1" dirty="0" err="1" smtClean="0">
                <a:latin typeface="+mn-ea"/>
              </a:rPr>
              <a:t>웹서버</a:t>
            </a:r>
            <a:r>
              <a:rPr lang="ko-KR" altLang="en-US" sz="1385" b="1" dirty="0" smtClean="0">
                <a:latin typeface="+mn-ea"/>
              </a:rPr>
              <a:t> 구성</a:t>
            </a:r>
            <a:endParaRPr lang="en-US" altLang="ko-KR" sz="1385" b="1" dirty="0" smtClean="0">
              <a:latin typeface="+mn-ea"/>
            </a:endParaRPr>
          </a:p>
          <a:p>
            <a:pPr marL="263776" indent="-263776">
              <a:spcBef>
                <a:spcPts val="1662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1385" b="1" dirty="0" smtClean="0">
                <a:latin typeface="+mn-ea"/>
              </a:rPr>
              <a:t>데이터 입력</a:t>
            </a:r>
            <a:endParaRPr lang="en-US" altLang="ko-KR" sz="1385" b="1" dirty="0" smtClean="0">
              <a:latin typeface="+mn-ea"/>
            </a:endParaRPr>
          </a:p>
          <a:p>
            <a:pPr marL="263776" indent="-263776">
              <a:spcBef>
                <a:spcPts val="1662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1385" b="1" dirty="0" smtClean="0">
                <a:latin typeface="+mn-ea"/>
              </a:rPr>
              <a:t>결과 출력</a:t>
            </a:r>
            <a:endParaRPr lang="en-US" altLang="ko-KR" sz="1385" b="1" dirty="0">
              <a:latin typeface="+mn-ea"/>
            </a:endParaRPr>
          </a:p>
          <a:p>
            <a:pPr marL="263776" indent="-263776">
              <a:spcBef>
                <a:spcPts val="1662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1385" b="1" dirty="0" err="1" smtClean="0">
                <a:latin typeface="+mn-ea"/>
              </a:rPr>
              <a:t>웹서비스</a:t>
            </a:r>
            <a:r>
              <a:rPr lang="ko-KR" altLang="en-US" sz="1385" b="1" dirty="0" smtClean="0">
                <a:latin typeface="+mn-ea"/>
              </a:rPr>
              <a:t> 구현</a:t>
            </a:r>
            <a:endParaRPr lang="en-US" altLang="ko-KR" sz="1385" b="1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E919318-209A-41A2-9841-3C917A43E702}"/>
              </a:ext>
            </a:extLst>
          </p:cNvPr>
          <p:cNvSpPr/>
          <p:nvPr/>
        </p:nvSpPr>
        <p:spPr>
          <a:xfrm>
            <a:off x="3291905" y="3979414"/>
            <a:ext cx="2633616" cy="18520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8151BC2-A114-4650-BA71-CEEB5C4B44DB}"/>
              </a:ext>
            </a:extLst>
          </p:cNvPr>
          <p:cNvSpPr txBox="1"/>
          <p:nvPr/>
        </p:nvSpPr>
        <p:spPr>
          <a:xfrm>
            <a:off x="3757740" y="3777810"/>
            <a:ext cx="1271502" cy="3196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/>
          <a:p>
            <a:r>
              <a:rPr lang="en-US" altLang="ko-KR" sz="1477" b="1" dirty="0">
                <a:latin typeface="+mn-ea"/>
              </a:rPr>
              <a:t>【 </a:t>
            </a:r>
            <a:r>
              <a:rPr lang="ko-KR" altLang="en-US" sz="1477" b="1" dirty="0">
                <a:latin typeface="+mn-ea"/>
              </a:rPr>
              <a:t>포털 연동</a:t>
            </a:r>
            <a:r>
              <a:rPr lang="en-US" altLang="ko-KR" sz="1477" b="1" dirty="0">
                <a:latin typeface="+mn-ea"/>
              </a:rPr>
              <a:t>】</a:t>
            </a:r>
            <a:endParaRPr lang="ko-KR" altLang="en-US" sz="1477" b="1" dirty="0">
              <a:latin typeface="+mn-ea"/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="" xmlns:a16="http://schemas.microsoft.com/office/drawing/2014/main" id="{3671D185-3CE2-47C7-9B96-1BD715591519}"/>
              </a:ext>
            </a:extLst>
          </p:cNvPr>
          <p:cNvSpPr/>
          <p:nvPr/>
        </p:nvSpPr>
        <p:spPr>
          <a:xfrm rot="5400000">
            <a:off x="5706865" y="4756052"/>
            <a:ext cx="920715" cy="298789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7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11A6CF6-0A39-4A25-A986-BF411A88FA3C}"/>
              </a:ext>
            </a:extLst>
          </p:cNvPr>
          <p:cNvSpPr txBox="1"/>
          <p:nvPr/>
        </p:nvSpPr>
        <p:spPr>
          <a:xfrm>
            <a:off x="3578928" y="4170055"/>
            <a:ext cx="2059571" cy="138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776" indent="-263776">
              <a:spcBef>
                <a:spcPts val="1662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1385" b="1" dirty="0" smtClean="0">
                <a:latin typeface="+mn-ea"/>
              </a:rPr>
              <a:t>사용자 </a:t>
            </a:r>
            <a:r>
              <a:rPr lang="en-US" altLang="ko-KR" sz="1385" b="1" dirty="0" smtClean="0">
                <a:latin typeface="+mn-ea"/>
              </a:rPr>
              <a:t>UI</a:t>
            </a:r>
          </a:p>
          <a:p>
            <a:pPr marL="263776" indent="-263776">
              <a:spcBef>
                <a:spcPts val="1662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ko-KR" sz="1385" b="1" dirty="0" smtClean="0">
                <a:latin typeface="+mn-ea"/>
              </a:rPr>
              <a:t>AI</a:t>
            </a:r>
            <a:r>
              <a:rPr lang="ko-KR" altLang="en-US" sz="1385" b="1" dirty="0" smtClean="0">
                <a:latin typeface="+mn-ea"/>
              </a:rPr>
              <a:t>서버 </a:t>
            </a:r>
            <a:r>
              <a:rPr lang="ko-KR" altLang="en-US" sz="1385" b="1" dirty="0" err="1" smtClean="0">
                <a:latin typeface="+mn-ea"/>
              </a:rPr>
              <a:t>웹서비스</a:t>
            </a:r>
            <a:r>
              <a:rPr lang="ko-KR" altLang="en-US" sz="1385" b="1" dirty="0" smtClean="0">
                <a:latin typeface="+mn-ea"/>
              </a:rPr>
              <a:t> 연동</a:t>
            </a:r>
            <a:endParaRPr lang="en-US" altLang="ko-KR" sz="1385" b="1" dirty="0" smtClean="0">
              <a:latin typeface="+mn-ea"/>
            </a:endParaRPr>
          </a:p>
          <a:p>
            <a:pPr marL="263776" indent="-263776">
              <a:spcBef>
                <a:spcPts val="1662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1385" b="1" dirty="0" smtClean="0">
                <a:latin typeface="+mn-ea"/>
              </a:rPr>
              <a:t>성능 평가</a:t>
            </a:r>
            <a:endParaRPr lang="en-US" altLang="ko-KR" sz="1385" b="1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7E919318-209A-41A2-9841-3C917A43E702}"/>
              </a:ext>
            </a:extLst>
          </p:cNvPr>
          <p:cNvSpPr/>
          <p:nvPr/>
        </p:nvSpPr>
        <p:spPr>
          <a:xfrm>
            <a:off x="6408924" y="3963250"/>
            <a:ext cx="2633616" cy="18520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08151BC2-A114-4650-BA71-CEEB5C4B44DB}"/>
              </a:ext>
            </a:extLst>
          </p:cNvPr>
          <p:cNvSpPr txBox="1"/>
          <p:nvPr/>
        </p:nvSpPr>
        <p:spPr>
          <a:xfrm>
            <a:off x="6874759" y="3761646"/>
            <a:ext cx="825867" cy="3196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/>
          <a:p>
            <a:r>
              <a:rPr lang="en-US" altLang="ko-KR" sz="1477" b="1" dirty="0">
                <a:latin typeface="+mn-ea"/>
              </a:rPr>
              <a:t>【 </a:t>
            </a:r>
            <a:r>
              <a:rPr lang="ko-KR" altLang="en-US" sz="1477" b="1" dirty="0" smtClean="0">
                <a:latin typeface="+mn-ea"/>
              </a:rPr>
              <a:t>결과</a:t>
            </a:r>
            <a:r>
              <a:rPr lang="en-US" altLang="ko-KR" sz="1477" b="1" dirty="0" smtClean="0">
                <a:latin typeface="+mn-ea"/>
              </a:rPr>
              <a:t>】</a:t>
            </a:r>
            <a:endParaRPr lang="ko-KR" altLang="en-US" sz="1477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11A6CF6-0A39-4A25-A986-BF411A88FA3C}"/>
              </a:ext>
            </a:extLst>
          </p:cNvPr>
          <p:cNvSpPr txBox="1"/>
          <p:nvPr/>
        </p:nvSpPr>
        <p:spPr>
          <a:xfrm>
            <a:off x="6695947" y="4153891"/>
            <a:ext cx="2059571" cy="736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776" indent="-263776">
              <a:spcBef>
                <a:spcPts val="1662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ko-KR" sz="1385" b="1" dirty="0" smtClean="0">
                <a:latin typeface="+mn-ea"/>
              </a:rPr>
              <a:t>Submission</a:t>
            </a:r>
            <a:endParaRPr lang="en-US" altLang="ko-KR" sz="1385" b="1" dirty="0">
              <a:latin typeface="+mn-ea"/>
            </a:endParaRPr>
          </a:p>
          <a:p>
            <a:pPr marL="263776" indent="-263776">
              <a:spcBef>
                <a:spcPts val="1662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ko-KR" sz="1385" b="1" dirty="0" smtClean="0">
                <a:latin typeface="+mn-ea"/>
              </a:rPr>
              <a:t>To-Be Item </a:t>
            </a:r>
            <a:r>
              <a:rPr lang="ko-KR" altLang="en-US" sz="1385" b="1" dirty="0" smtClean="0">
                <a:latin typeface="+mn-ea"/>
              </a:rPr>
              <a:t>선정</a:t>
            </a:r>
            <a:endParaRPr lang="en-US" altLang="ko-KR" sz="1385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45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338139" y="361013"/>
            <a:ext cx="8153929" cy="43497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 spc="-60" baseline="0">
                <a:solidFill>
                  <a:srgbClr val="4C4C4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pc="0" dirty="0"/>
              <a:t>2</a:t>
            </a:r>
            <a:r>
              <a:rPr lang="en-US" altLang="ko-KR" sz="2000" spc="0" dirty="0" smtClean="0"/>
              <a:t>. </a:t>
            </a:r>
            <a:r>
              <a:rPr lang="ko-KR" altLang="en-US" sz="2000" spc="0" dirty="0" smtClean="0"/>
              <a:t>문제정의</a:t>
            </a:r>
            <a:endParaRPr lang="ko-KR" altLang="en-US" sz="2000" spc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67" y="2010033"/>
            <a:ext cx="4102951" cy="36874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11A6CF6-0A39-4A25-A986-BF411A88FA3C}"/>
              </a:ext>
            </a:extLst>
          </p:cNvPr>
          <p:cNvSpPr txBox="1"/>
          <p:nvPr/>
        </p:nvSpPr>
        <p:spPr>
          <a:xfrm>
            <a:off x="338139" y="943906"/>
            <a:ext cx="8153929" cy="73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662"/>
              </a:spcBef>
              <a:buClr>
                <a:schemeClr val="accent1"/>
              </a:buClr>
            </a:pPr>
            <a:r>
              <a:rPr lang="en-US" altLang="ko-KR" sz="1385" b="1" dirty="0" smtClean="0">
                <a:latin typeface="+mn-ea"/>
              </a:rPr>
              <a:t>Oracle RODOD </a:t>
            </a:r>
            <a:r>
              <a:rPr lang="ko-KR" altLang="en-US" sz="1385" b="1" dirty="0" smtClean="0">
                <a:latin typeface="+mn-ea"/>
              </a:rPr>
              <a:t>패키지 시스템의 근본적 문제 해결의 어려움과 지속적인 신규 개발로 인해 신규 </a:t>
            </a:r>
            <a:r>
              <a:rPr lang="en-US" altLang="ko-KR" sz="1385" b="1" dirty="0" err="1" smtClean="0">
                <a:latin typeface="+mn-ea"/>
              </a:rPr>
              <a:t>VoC</a:t>
            </a:r>
            <a:r>
              <a:rPr lang="en-US" altLang="ko-KR" sz="1385" b="1" dirty="0" smtClean="0">
                <a:latin typeface="+mn-ea"/>
              </a:rPr>
              <a:t> </a:t>
            </a:r>
            <a:r>
              <a:rPr lang="ko-KR" altLang="en-US" sz="1385" b="1" dirty="0" smtClean="0">
                <a:latin typeface="+mn-ea"/>
              </a:rPr>
              <a:t>증가하여 고객 민원 발생</a:t>
            </a:r>
            <a:r>
              <a:rPr lang="en-US" altLang="ko-KR" sz="1385" b="1" dirty="0" smtClean="0">
                <a:latin typeface="+mn-ea"/>
              </a:rPr>
              <a:t>. </a:t>
            </a:r>
            <a:r>
              <a:rPr lang="ko-KR" altLang="en-US" sz="1385" b="1" dirty="0" smtClean="0">
                <a:latin typeface="+mn-ea"/>
              </a:rPr>
              <a:t>대응을 위해 많은 비용이 소모 되고 있으며</a:t>
            </a:r>
            <a:r>
              <a:rPr lang="en-US" altLang="ko-KR" sz="1385" b="1" dirty="0" smtClean="0">
                <a:latin typeface="+mn-ea"/>
              </a:rPr>
              <a:t>, VOC </a:t>
            </a:r>
            <a:r>
              <a:rPr lang="ko-KR" altLang="en-US" sz="1385" b="1" dirty="0" smtClean="0">
                <a:latin typeface="+mn-ea"/>
              </a:rPr>
              <a:t>감소를 위해 계속해서 노력 중</a:t>
            </a:r>
            <a:endParaRPr lang="en-US" altLang="ko-KR" sz="1385" b="1" dirty="0"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243914" y="4481384"/>
            <a:ext cx="593124" cy="238897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4566" y="5794806"/>
            <a:ext cx="8027501" cy="605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 smtClean="0"/>
              <a:t>OSS </a:t>
            </a:r>
            <a:r>
              <a:rPr lang="en-US" altLang="ko-KR" sz="1100" dirty="0"/>
              <a:t>VOC </a:t>
            </a:r>
            <a:r>
              <a:rPr lang="ko-KR" altLang="en-US" sz="1100" dirty="0"/>
              <a:t>내역을 보면</a:t>
            </a:r>
            <a:r>
              <a:rPr lang="en-US" altLang="ko-KR" sz="1100" dirty="0"/>
              <a:t>, </a:t>
            </a:r>
            <a:r>
              <a:rPr lang="ko-KR" altLang="en-US" sz="1100" dirty="0"/>
              <a:t>공정 관련 된 내용이 </a:t>
            </a:r>
            <a:r>
              <a:rPr lang="en-US" altLang="ko-KR" sz="1100" dirty="0"/>
              <a:t>TOP1 </a:t>
            </a:r>
            <a:r>
              <a:rPr lang="en-US" altLang="ko-KR" sz="1100" dirty="0" smtClean="0"/>
              <a:t>VOC</a:t>
            </a:r>
            <a:r>
              <a:rPr lang="ko-KR" altLang="en-US" sz="1100" dirty="0" smtClean="0"/>
              <a:t>에 속하여 있음</a:t>
            </a:r>
            <a:endParaRPr lang="en-US" altLang="ko-KR" sz="1100" dirty="0"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en-US" altLang="ko-KR" sz="1100" b="1" spc="-6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※ Order Management</a:t>
            </a:r>
            <a:r>
              <a:rPr lang="ko-KR" altLang="en-US" sz="1100" b="1" spc="-60" dirty="0" smtClean="0">
                <a:solidFill>
                  <a:srgbClr val="FF0000"/>
                </a:solidFill>
                <a:sym typeface="Wingdings" panose="05000000000000000000" pitchFamily="2" charset="2"/>
              </a:rPr>
              <a:t>영역 </a:t>
            </a:r>
            <a:r>
              <a:rPr lang="en-US" altLang="ko-KR" sz="1100" b="1" spc="-60" dirty="0" smtClean="0">
                <a:solidFill>
                  <a:srgbClr val="FF0000"/>
                </a:solidFill>
              </a:rPr>
              <a:t>Oracle Package </a:t>
            </a:r>
            <a:r>
              <a:rPr lang="ko-KR" altLang="en-US" sz="1100" b="1" spc="-60" dirty="0" smtClean="0">
                <a:solidFill>
                  <a:srgbClr val="FF0000"/>
                </a:solidFill>
              </a:rPr>
              <a:t>사용으로 오류 유형 분석 및 근본적 개선의</a:t>
            </a:r>
            <a:r>
              <a:rPr lang="en-US" altLang="ko-KR" sz="1100" b="1" spc="-60" dirty="0">
                <a:solidFill>
                  <a:srgbClr val="FF0000"/>
                </a:solidFill>
              </a:rPr>
              <a:t> </a:t>
            </a:r>
            <a:r>
              <a:rPr lang="ko-KR" altLang="en-US" sz="1100" b="1" spc="-60" dirty="0" smtClean="0">
                <a:solidFill>
                  <a:srgbClr val="FF0000"/>
                </a:solidFill>
              </a:rPr>
              <a:t>어려움으로 수년간 </a:t>
            </a:r>
            <a:r>
              <a:rPr lang="en-US" altLang="ko-KR" sz="1100" b="1" spc="-60" dirty="0" smtClean="0">
                <a:solidFill>
                  <a:srgbClr val="FF0000"/>
                </a:solidFill>
              </a:rPr>
              <a:t>Top 1 </a:t>
            </a:r>
            <a:r>
              <a:rPr lang="en-US" altLang="ko-KR" sz="1100" b="1" spc="-60" dirty="0" err="1" smtClean="0">
                <a:solidFill>
                  <a:srgbClr val="FF0000"/>
                </a:solidFill>
              </a:rPr>
              <a:t>VoC</a:t>
            </a:r>
            <a:r>
              <a:rPr lang="ko-KR" altLang="en-US" sz="1100" b="1" spc="-60" dirty="0" smtClean="0">
                <a:solidFill>
                  <a:srgbClr val="FF0000"/>
                </a:solidFill>
              </a:rPr>
              <a:t> </a:t>
            </a:r>
            <a:endParaRPr lang="ko-KR" altLang="en-US" sz="1100" spc="-60" dirty="0" smtClean="0"/>
          </a:p>
        </p:txBody>
      </p:sp>
      <p:pic>
        <p:nvPicPr>
          <p:cNvPr id="1026" name="Picture 2" descr="https://attachment.outlook.live.net/owa/MSA%3Apolojdc%40hotmail.com/service.svc/s/GetAttachmentThumbnail?id=AQMkADAwATY0MDABLTkyY2QtZWI5OC0wMAItMDAKAEYAAAPMuCrEoSdmTq8DoWNJb7JlBwApiH9H2x5SQ5gU2CvAxIgvAAACAQwAAAApiH9H2x5SQ5gU2CvAxIgvAAQvrU89AAAAARIAEADlq%2Br2BT7MQorWHKhF9Iqf&amp;thumbnailType=2&amp;owa=outlook.live.com&amp;scriptVer=2020062103.08&amp;isc=1&amp;X-OWA-CANARY=YwWiTrEEaEe9aIMH4gI0bPBCH7IVH9gYgxSViZ1w-SxA1XTIbs9Xtf3NPVciO-EdMDbqM9rOmFU.&amp;token=eyJhbGciOiJSUzI1NiIsImtpZCI6IjU2MzU4ODUyMzRCOTI1MkRERTAwNTc2NkQ5RDlGMjc2NTY1RjYzRTIiLCJ4NXQiOiJWaldJVWpTNUpTM2VBRmRtMmRueWRsWmZZLUkiLCJ0eXAiOiJKV1QifQ.eyJvcmlnaW4iOiJodHRwczovL291dGxvb2subGl2ZS5jb20iLCJ1YyI6ImFjMDg3ZjI3MzVjYzQ3ZWFhYzdkYjcwNGUwYzRlMzcyIiwidmVyIjoiRXhjaGFuZ2UuQ2FsbGJhY2suVjEiLCJhcHBjdHhzZW5kZXIiOiJPd2FEb3dubG9hZEA4NGRmOWU3Zi1lOWY2LTQwYWYtYjQzNS1hYWFhYWFhYWFhYWEiLCJpc3NyaW5nIjoiV1ciLCJhcHBjdHgiOiJ7XCJtc2V4Y2hwcm90XCI6XCJvd2FcIixcInByaW1hcnlzaWRcIjpcIlMtMS0yODI3LTQwOTYwMC0yNDYyOTY4NzI4XCIsXCJwdWlkXCI6XCIxNzU5MjIxMDY3NDEwMzI4XCIsXCJvaWRcIjpcIjAwMDY0MDAwLTkyY2QtZWI5OC0wMDAwLTAwMDAwMDAwMDAwMFwiLFwic2NvcGVcIjpcIk93YURvd25sb2FkXCJ9IiwibmJmIjoxNTkzNzU1NDUzLCJleHAiOjE1OTM3NTYwNTMsImlzcyI6IjAwMDAwMDAyLTAwMDAtMGZmMS1jZTAwLTAwMDAwMDAwMDAwMEA4NGRmOWU3Zi1lOWY2LTQwYWYtYjQzNS1hYWFhYWFhYWFhYWEiLCJhdWQiOiIwMDAwMDAwMi0wMDAwLTBmZjEtY2UwMC0wMDAwMDAwMDAwMDAvYXR0YWNobWVudC5vdXRsb29rLmxpdmUubmV0QDg0ZGY5ZTdmLWU5ZjYtNDBhZi1iNDM1LWFhYWFhYWFhYWFhYSIsImhhcHAiOiJvd2EifQ.GHQr-z-UHBZNQpcwtkv1CWnyCPAqUdXqQKpsBZc_QaxIhEmpddQZA2Ay9kqscVtpHCyCU92MgL_CNnLejYyH7XpoRtdav2y7IZSkpViaM6Ps0NvwOUa7LJ0cbUJec_DSJ_9ieD734_JUjn8S1cxTToYLPWVO13_GagMD5OL5mJ_WoMl7-018RHMosJgS9zHD1RaT-7uUPpqmiSNlni9iWCscAKi8lPqi-7bD1NmQTKlcJTkeyHZJ4Hw-Au1c_94SNNqFClM_K8O4woi1ymE7KhVXg4MFxXBazseY74zq6hINWP7OP_vAnC6tHsnYu7dk4Hhr0IsmFDOqJtws7ywA9g&amp;animation=tru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517" y="2010033"/>
            <a:ext cx="4333103" cy="21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8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338139" y="361013"/>
            <a:ext cx="8153929" cy="43497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 spc="-60" baseline="0">
                <a:solidFill>
                  <a:srgbClr val="4C4C4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pc="0" dirty="0" smtClean="0"/>
              <a:t>3. </a:t>
            </a:r>
            <a:r>
              <a:rPr lang="ko-KR" altLang="en-US" sz="2000" spc="0" dirty="0" smtClean="0"/>
              <a:t>데이터 수집</a:t>
            </a:r>
            <a:endParaRPr lang="ko-KR" altLang="en-US" sz="2000" spc="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11A6CF6-0A39-4A25-A986-BF411A88FA3C}"/>
              </a:ext>
            </a:extLst>
          </p:cNvPr>
          <p:cNvSpPr txBox="1"/>
          <p:nvPr/>
        </p:nvSpPr>
        <p:spPr>
          <a:xfrm>
            <a:off x="338139" y="943906"/>
            <a:ext cx="8153929" cy="30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662"/>
              </a:spcBef>
              <a:buClr>
                <a:schemeClr val="accent1"/>
              </a:buClr>
            </a:pPr>
            <a:r>
              <a:rPr lang="ko-KR" altLang="en-US" sz="1385" b="1" dirty="0" smtClean="0">
                <a:latin typeface="+mn-ea"/>
              </a:rPr>
              <a:t>오류 분석 및 조치를 위한 </a:t>
            </a:r>
            <a:r>
              <a:rPr lang="ko-KR" altLang="en-US" sz="1385" b="1" dirty="0" err="1" smtClean="0">
                <a:latin typeface="+mn-ea"/>
              </a:rPr>
              <a:t>운용자</a:t>
            </a:r>
            <a:r>
              <a:rPr lang="ko-KR" altLang="en-US" sz="1385" b="1" dirty="0" smtClean="0">
                <a:latin typeface="+mn-ea"/>
              </a:rPr>
              <a:t> 작업 패턴 분석 및 주요 데이터 추출</a:t>
            </a:r>
            <a:endParaRPr lang="en-US" altLang="ko-KR" sz="1385" b="1" dirty="0">
              <a:latin typeface="+mn-ea"/>
            </a:endParaRPr>
          </a:p>
        </p:txBody>
      </p:sp>
      <p:pic>
        <p:nvPicPr>
          <p:cNvPr id="1026" name="Picture 2" descr="Image 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4" y="1321091"/>
            <a:ext cx="8470806" cy="477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4567" y="6252005"/>
            <a:ext cx="8027501" cy="3656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 smtClean="0"/>
              <a:t>운용자가 </a:t>
            </a:r>
            <a:r>
              <a:rPr lang="en-US" altLang="ko-KR" sz="1100" dirty="0" smtClean="0"/>
              <a:t>Defect </a:t>
            </a:r>
            <a:r>
              <a:rPr lang="ko-KR" altLang="en-US" sz="1100" dirty="0" smtClean="0"/>
              <a:t>분석 및 처리를 위해 사용하는 </a:t>
            </a:r>
            <a:r>
              <a:rPr lang="en-US" altLang="ko-KR" sz="1100" dirty="0" smtClean="0"/>
              <a:t>UI</a:t>
            </a:r>
            <a:r>
              <a:rPr lang="ko-KR" altLang="en-US" sz="1100" dirty="0" smtClean="0"/>
              <a:t>에서 보는 주요 데이터들을 추출</a:t>
            </a:r>
            <a:endParaRPr lang="ko-KR" altLang="en-US" sz="1100" spc="-60" dirty="0" smtClean="0"/>
          </a:p>
        </p:txBody>
      </p:sp>
    </p:spTree>
    <p:extLst>
      <p:ext uri="{BB962C8B-B14F-4D97-AF65-F5344CB8AC3E}">
        <p14:creationId xmlns:p14="http://schemas.microsoft.com/office/powerpoint/2010/main" val="21335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338139" y="361013"/>
            <a:ext cx="8153929" cy="43497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 spc="-60" baseline="0">
                <a:solidFill>
                  <a:srgbClr val="4C4C4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pc="0" dirty="0" smtClean="0"/>
              <a:t>3. </a:t>
            </a:r>
            <a:r>
              <a:rPr lang="ko-KR" altLang="en-US" sz="2000" spc="0" dirty="0" smtClean="0"/>
              <a:t>데이터 수집</a:t>
            </a:r>
            <a:endParaRPr lang="ko-KR" altLang="en-US" sz="2000" spc="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11A6CF6-0A39-4A25-A986-BF411A88FA3C}"/>
              </a:ext>
            </a:extLst>
          </p:cNvPr>
          <p:cNvSpPr txBox="1"/>
          <p:nvPr/>
        </p:nvSpPr>
        <p:spPr>
          <a:xfrm>
            <a:off x="338139" y="943906"/>
            <a:ext cx="8153929" cy="30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662"/>
              </a:spcBef>
              <a:buClr>
                <a:schemeClr val="accent1"/>
              </a:buClr>
            </a:pPr>
            <a:r>
              <a:rPr lang="en-US" altLang="ko-KR" sz="1385" b="1" dirty="0" smtClean="0">
                <a:latin typeface="+mn-ea"/>
              </a:rPr>
              <a:t>OSS-OM </a:t>
            </a:r>
            <a:r>
              <a:rPr lang="ko-KR" altLang="en-US" sz="1385" b="1" dirty="0" smtClean="0">
                <a:latin typeface="+mn-ea"/>
              </a:rPr>
              <a:t>공정 관리를 하는 </a:t>
            </a:r>
            <a:r>
              <a:rPr lang="en-US" altLang="ko-KR" sz="1385" b="1" dirty="0" smtClean="0">
                <a:latin typeface="+mn-ea"/>
              </a:rPr>
              <a:t>SOMF</a:t>
            </a:r>
            <a:r>
              <a:rPr lang="ko-KR" altLang="en-US" sz="1385" b="1" dirty="0" smtClean="0">
                <a:latin typeface="+mn-ea"/>
              </a:rPr>
              <a:t>와 </a:t>
            </a:r>
            <a:r>
              <a:rPr lang="en-US" altLang="ko-KR" sz="1385" b="1" dirty="0" err="1" smtClean="0">
                <a:latin typeface="+mn-ea"/>
              </a:rPr>
              <a:t>PnA</a:t>
            </a:r>
            <a:r>
              <a:rPr lang="ko-KR" altLang="en-US" sz="1385" b="1" dirty="0">
                <a:latin typeface="+mn-ea"/>
              </a:rPr>
              <a:t> </a:t>
            </a:r>
            <a:r>
              <a:rPr lang="ko-KR" altLang="en-US" sz="1385" b="1" dirty="0" smtClean="0">
                <a:latin typeface="+mn-ea"/>
              </a:rPr>
              <a:t>주요 테이블에서 </a:t>
            </a:r>
            <a:r>
              <a:rPr lang="en-US" altLang="ko-KR" sz="1385" b="1" dirty="0" smtClean="0">
                <a:latin typeface="+mn-ea"/>
              </a:rPr>
              <a:t>key</a:t>
            </a:r>
            <a:r>
              <a:rPr lang="ko-KR" altLang="en-US" sz="1385" b="1" dirty="0" smtClean="0">
                <a:latin typeface="+mn-ea"/>
              </a:rPr>
              <a:t>데이터 추출 및 정제 작업 수행 </a:t>
            </a:r>
            <a:endParaRPr lang="en-US" altLang="ko-KR" sz="1385" b="1" dirty="0">
              <a:latin typeface="+mn-ea"/>
            </a:endParaRPr>
          </a:p>
        </p:txBody>
      </p:sp>
      <p:sp>
        <p:nvSpPr>
          <p:cNvPr id="12" name="Google Shape;80;p16">
            <a:extLst>
              <a:ext uri="{FF2B5EF4-FFF2-40B4-BE49-F238E27FC236}">
                <a16:creationId xmlns="" xmlns:a16="http://schemas.microsoft.com/office/drawing/2014/main" id="{55AD81C3-A246-4719-9C19-DCCE5119B4B3}"/>
              </a:ext>
            </a:extLst>
          </p:cNvPr>
          <p:cNvSpPr txBox="1">
            <a:spLocks/>
          </p:cNvSpPr>
          <p:nvPr/>
        </p:nvSpPr>
        <p:spPr>
          <a:xfrm>
            <a:off x="396185" y="1223445"/>
            <a:ext cx="8988819" cy="22457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atin typeface="+mj-ea"/>
              </a:rPr>
              <a:t>ai_data_somf</a:t>
            </a:r>
            <a:r>
              <a:rPr lang="en-US" altLang="ko-KR" sz="1200" b="1" dirty="0">
                <a:latin typeface="+mj-ea"/>
              </a:rPr>
              <a:t>__</a:t>
            </a:r>
            <a:r>
              <a:rPr lang="en-US" altLang="ko-KR" sz="1200" b="1" dirty="0" smtClean="0">
                <a:latin typeface="+mj-ea"/>
              </a:rPr>
              <a:t>sit_20200625.csv </a:t>
            </a:r>
            <a:r>
              <a:rPr lang="en-US" altLang="ko-KR" sz="1200" dirty="0" smtClean="0">
                <a:latin typeface="+mj-ea"/>
              </a:rPr>
              <a:t>:</a:t>
            </a:r>
            <a:r>
              <a:rPr lang="en-US" altLang="ko-KR" sz="1200" dirty="0">
                <a:latin typeface="+mj-ea"/>
              </a:rPr>
              <a:t> </a:t>
            </a:r>
            <a:r>
              <a:rPr lang="ko-KR" altLang="en-US" sz="1200" dirty="0" smtClean="0">
                <a:latin typeface="+mj-ea"/>
              </a:rPr>
              <a:t>테스트 서버</a:t>
            </a:r>
            <a:r>
              <a:rPr lang="en-US" altLang="ko-KR" sz="1200" dirty="0" smtClean="0">
                <a:latin typeface="+mj-ea"/>
              </a:rPr>
              <a:t> </a:t>
            </a:r>
            <a:r>
              <a:rPr lang="en-US" altLang="ko-KR" sz="1200" i="1" dirty="0" smtClean="0">
                <a:latin typeface="+mj-ea"/>
              </a:rPr>
              <a:t>SOMF </a:t>
            </a:r>
            <a:r>
              <a:rPr lang="ko-KR" altLang="en-US" sz="1200" i="1" dirty="0" smtClean="0">
                <a:latin typeface="+mj-ea"/>
              </a:rPr>
              <a:t>공정 정보 관련 주요 테이블 및 </a:t>
            </a:r>
            <a:r>
              <a:rPr lang="ko-KR" altLang="en-US" sz="1200" i="1" dirty="0" err="1" smtClean="0">
                <a:latin typeface="+mj-ea"/>
              </a:rPr>
              <a:t>컬럼</a:t>
            </a:r>
            <a:r>
              <a:rPr lang="ko-KR" altLang="en-US" sz="1200" i="1" dirty="0" smtClean="0">
                <a:latin typeface="+mj-ea"/>
              </a:rPr>
              <a:t> 추출 데이터</a:t>
            </a:r>
            <a:endParaRPr lang="en-US" altLang="ko-KR" sz="1200" dirty="0" smtClean="0">
              <a:latin typeface="+mj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atin typeface="+mj-ea"/>
              </a:rPr>
              <a:t>Ai_data_somf__sit_defect_20200625.csv </a:t>
            </a:r>
            <a:r>
              <a:rPr lang="en-US" altLang="ko-KR" sz="1200" dirty="0">
                <a:latin typeface="+mj-ea"/>
              </a:rPr>
              <a:t>: </a:t>
            </a:r>
            <a:r>
              <a:rPr lang="ko-KR" altLang="en-US" sz="1200" dirty="0" smtClean="0">
                <a:latin typeface="+mj-ea"/>
              </a:rPr>
              <a:t>테스트 서버</a:t>
            </a:r>
            <a:r>
              <a:rPr lang="en-US" altLang="ko-KR" sz="1200" dirty="0" smtClean="0">
                <a:latin typeface="+mj-ea"/>
              </a:rPr>
              <a:t> </a:t>
            </a:r>
            <a:r>
              <a:rPr lang="en-US" altLang="ko-KR" sz="1200" i="1" dirty="0" smtClean="0">
                <a:latin typeface="+mj-ea"/>
              </a:rPr>
              <a:t>SOMF Defect Label  by Query</a:t>
            </a:r>
            <a:endParaRPr lang="en-US" altLang="ko-KR" sz="1200" b="1" dirty="0">
              <a:latin typeface="+mj-ea"/>
              <a:ea typeface="+mj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atin typeface="+mj-ea"/>
                <a:ea typeface="+mj-ea"/>
              </a:rPr>
              <a:t>Ai_data_pa__sit_20200625.csv </a:t>
            </a:r>
            <a:r>
              <a:rPr lang="en-US" altLang="ko-KR" sz="1200" dirty="0" smtClean="0">
                <a:latin typeface="+mj-ea"/>
                <a:ea typeface="+mj-ea"/>
              </a:rPr>
              <a:t>: </a:t>
            </a:r>
            <a:r>
              <a:rPr lang="ko-KR" altLang="en-US" sz="1200" i="1" dirty="0" smtClean="0">
                <a:latin typeface="+mj-ea"/>
              </a:rPr>
              <a:t>테스트 서버</a:t>
            </a:r>
            <a:r>
              <a:rPr lang="en-US" altLang="ko-KR" sz="1200" i="1" dirty="0" smtClean="0">
                <a:latin typeface="+mj-ea"/>
              </a:rPr>
              <a:t> </a:t>
            </a:r>
            <a:r>
              <a:rPr lang="ko-KR" altLang="en-US" sz="1200" i="1" dirty="0" smtClean="0">
                <a:latin typeface="+mj-ea"/>
              </a:rPr>
              <a:t>공정 처리 </a:t>
            </a:r>
            <a:r>
              <a:rPr lang="ko-KR" altLang="en-US" sz="1200" i="1" dirty="0">
                <a:latin typeface="+mj-ea"/>
              </a:rPr>
              <a:t>주요 테이블 및 </a:t>
            </a:r>
            <a:r>
              <a:rPr lang="ko-KR" altLang="en-US" sz="1200" i="1" dirty="0" err="1">
                <a:latin typeface="+mj-ea"/>
              </a:rPr>
              <a:t>컬럼</a:t>
            </a:r>
            <a:r>
              <a:rPr lang="ko-KR" altLang="en-US" sz="1200" i="1" dirty="0">
                <a:latin typeface="+mj-ea"/>
              </a:rPr>
              <a:t> 추출 </a:t>
            </a:r>
            <a:r>
              <a:rPr lang="ko-KR" altLang="en-US" sz="1200" i="1" dirty="0" smtClean="0">
                <a:latin typeface="+mj-ea"/>
              </a:rPr>
              <a:t>데이터</a:t>
            </a:r>
            <a:endParaRPr lang="en-US" altLang="ko-KR" sz="1200" i="1" dirty="0" smtClean="0">
              <a:latin typeface="+mj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atin typeface="+mj-ea"/>
              </a:rPr>
              <a:t>Ai_data_pna__</a:t>
            </a:r>
            <a:r>
              <a:rPr lang="en-US" altLang="ko-KR" sz="1200" b="1" dirty="0">
                <a:latin typeface="+mj-ea"/>
              </a:rPr>
              <a:t>sit_defect_20200625.csv </a:t>
            </a:r>
            <a:r>
              <a:rPr lang="en-US" altLang="ko-KR" sz="1200" dirty="0">
                <a:latin typeface="+mj-ea"/>
              </a:rPr>
              <a:t>: </a:t>
            </a:r>
            <a:r>
              <a:rPr lang="ko-KR" altLang="en-US" sz="1200" dirty="0">
                <a:latin typeface="+mj-ea"/>
              </a:rPr>
              <a:t>테스트 서버</a:t>
            </a:r>
            <a:r>
              <a:rPr lang="en-US" altLang="ko-KR" sz="1200" dirty="0">
                <a:latin typeface="+mj-ea"/>
              </a:rPr>
              <a:t> </a:t>
            </a:r>
            <a:r>
              <a:rPr lang="en-US" altLang="ko-KR" sz="1200" i="1" dirty="0" err="1" smtClean="0">
                <a:latin typeface="+mj-ea"/>
              </a:rPr>
              <a:t>PnA</a:t>
            </a:r>
            <a:r>
              <a:rPr lang="en-US" altLang="ko-KR" sz="1200" i="1" dirty="0" smtClean="0">
                <a:latin typeface="+mj-ea"/>
              </a:rPr>
              <a:t> Defect </a:t>
            </a:r>
            <a:r>
              <a:rPr lang="en-US" altLang="ko-KR" sz="1200" i="1" dirty="0">
                <a:latin typeface="+mj-ea"/>
              </a:rPr>
              <a:t>Label  by </a:t>
            </a:r>
            <a:r>
              <a:rPr lang="en-US" altLang="ko-KR" sz="1200" i="1" dirty="0" smtClean="0">
                <a:latin typeface="+mj-ea"/>
              </a:rPr>
              <a:t>Query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ea"/>
              </a:rPr>
              <a:t>ai_data_somf__sit_20200625.csv </a:t>
            </a:r>
            <a:r>
              <a:rPr lang="en-US" altLang="ko-KR" sz="1200" dirty="0">
                <a:latin typeface="+mj-ea"/>
              </a:rPr>
              <a:t>: </a:t>
            </a:r>
            <a:r>
              <a:rPr lang="ko-KR" altLang="en-US" sz="1200" dirty="0" smtClean="0">
                <a:latin typeface="+mj-ea"/>
              </a:rPr>
              <a:t>운영 서버</a:t>
            </a:r>
            <a:r>
              <a:rPr lang="en-US" altLang="ko-KR" sz="1200" dirty="0" smtClean="0">
                <a:latin typeface="+mj-ea"/>
              </a:rPr>
              <a:t> </a:t>
            </a:r>
            <a:r>
              <a:rPr lang="en-US" altLang="ko-KR" sz="1200" i="1" dirty="0">
                <a:latin typeface="+mj-ea"/>
              </a:rPr>
              <a:t>SOMF </a:t>
            </a:r>
            <a:r>
              <a:rPr lang="ko-KR" altLang="en-US" sz="1200" i="1" dirty="0">
                <a:latin typeface="+mj-ea"/>
              </a:rPr>
              <a:t>공정 정보 관련 주요 테이블 및 </a:t>
            </a:r>
            <a:r>
              <a:rPr lang="ko-KR" altLang="en-US" sz="1200" i="1" dirty="0" err="1">
                <a:latin typeface="+mj-ea"/>
              </a:rPr>
              <a:t>컬럼</a:t>
            </a:r>
            <a:r>
              <a:rPr lang="ko-KR" altLang="en-US" sz="1200" i="1" dirty="0">
                <a:latin typeface="+mj-ea"/>
              </a:rPr>
              <a:t> 추출 데이터</a:t>
            </a:r>
            <a:endParaRPr lang="en-US" altLang="ko-KR" sz="1200" dirty="0">
              <a:latin typeface="+mj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ea"/>
              </a:rPr>
              <a:t>Ai_data_somf__sit_defect_20200625.csv </a:t>
            </a:r>
            <a:r>
              <a:rPr lang="en-US" altLang="ko-KR" sz="1200" dirty="0">
                <a:latin typeface="+mj-ea"/>
              </a:rPr>
              <a:t>: </a:t>
            </a:r>
            <a:r>
              <a:rPr lang="ko-KR" altLang="en-US" sz="1200" dirty="0" smtClean="0">
                <a:latin typeface="+mj-ea"/>
              </a:rPr>
              <a:t>운영 </a:t>
            </a:r>
            <a:r>
              <a:rPr lang="ko-KR" altLang="en-US" sz="1200" dirty="0">
                <a:latin typeface="+mj-ea"/>
              </a:rPr>
              <a:t>서버</a:t>
            </a:r>
            <a:r>
              <a:rPr lang="en-US" altLang="ko-KR" sz="1200" dirty="0">
                <a:latin typeface="+mj-ea"/>
              </a:rPr>
              <a:t> </a:t>
            </a:r>
            <a:r>
              <a:rPr lang="en-US" altLang="ko-KR" sz="1200" i="1" dirty="0">
                <a:latin typeface="+mj-ea"/>
              </a:rPr>
              <a:t>SOMF Defect Label  by Query</a:t>
            </a:r>
            <a:endParaRPr lang="en-US" altLang="ko-KR" sz="1200" b="1" dirty="0">
              <a:latin typeface="+mj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ea"/>
              </a:rPr>
              <a:t>Ai_data_pna__sit_defect_20200625.csv </a:t>
            </a:r>
            <a:r>
              <a:rPr lang="en-US" altLang="ko-KR" sz="1200" dirty="0">
                <a:latin typeface="+mj-ea"/>
              </a:rPr>
              <a:t>: </a:t>
            </a:r>
            <a:r>
              <a:rPr lang="ko-KR" altLang="en-US" sz="1200" dirty="0" smtClean="0">
                <a:latin typeface="+mj-ea"/>
              </a:rPr>
              <a:t>운영 서버</a:t>
            </a:r>
            <a:r>
              <a:rPr lang="en-US" altLang="ko-KR" sz="1200" dirty="0" smtClean="0">
                <a:latin typeface="+mj-ea"/>
              </a:rPr>
              <a:t> </a:t>
            </a:r>
            <a:r>
              <a:rPr lang="en-US" altLang="ko-KR" sz="1200" i="1" dirty="0" err="1">
                <a:latin typeface="+mj-ea"/>
              </a:rPr>
              <a:t>PnA</a:t>
            </a:r>
            <a:r>
              <a:rPr lang="en-US" altLang="ko-KR" sz="1200" i="1" dirty="0">
                <a:latin typeface="+mj-ea"/>
              </a:rPr>
              <a:t> Defect Label  by Query</a:t>
            </a:r>
            <a:endParaRPr lang="en-US" altLang="ko-KR" sz="1200" dirty="0">
              <a:latin typeface="+mj-ea"/>
            </a:endParaRPr>
          </a:p>
        </p:txBody>
      </p:sp>
      <p:pic>
        <p:nvPicPr>
          <p:cNvPr id="2052" name="Picture 4" descr="Image previ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85" y="3342158"/>
            <a:ext cx="4556125" cy="134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406" y="3748697"/>
            <a:ext cx="6751107" cy="266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64567" y="6409865"/>
            <a:ext cx="8027501" cy="3656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spc="-60" dirty="0" smtClean="0"/>
              <a:t>Oracle Package </a:t>
            </a:r>
            <a:r>
              <a:rPr lang="ko-KR" altLang="en-US" sz="1100" spc="-60" dirty="0" smtClean="0"/>
              <a:t>데이터들은 </a:t>
            </a:r>
            <a:r>
              <a:rPr lang="ko-KR" altLang="en-US" sz="1100" spc="-60" dirty="0" err="1" smtClean="0"/>
              <a:t>확장성을</a:t>
            </a:r>
            <a:r>
              <a:rPr lang="ko-KR" altLang="en-US" sz="1100" spc="-60" dirty="0" smtClean="0"/>
              <a:t> 위해 설계되어 데이터들이 분산 되어 있어</a:t>
            </a:r>
            <a:r>
              <a:rPr lang="en-US" altLang="ko-KR" sz="1100" spc="-60" dirty="0" smtClean="0"/>
              <a:t>, AI</a:t>
            </a:r>
            <a:r>
              <a:rPr lang="ko-KR" altLang="en-US" sz="1100" spc="-60" dirty="0" smtClean="0"/>
              <a:t>가 인지 할 수 있도록 만드는데 상당한 작업 수행</a:t>
            </a:r>
            <a:r>
              <a:rPr lang="en-US" altLang="ko-KR" sz="1100" spc="-60" dirty="0"/>
              <a:t> </a:t>
            </a:r>
            <a:r>
              <a:rPr lang="en-US" altLang="ko-KR" sz="1100" b="1" spc="-60" dirty="0" smtClean="0">
                <a:solidFill>
                  <a:srgbClr val="FF0000"/>
                </a:solidFill>
              </a:rPr>
              <a:t>1..5 day</a:t>
            </a:r>
            <a:r>
              <a:rPr lang="ko-KR" altLang="en-US" sz="1100" spc="-6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69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338139" y="361013"/>
            <a:ext cx="8153929" cy="43497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 spc="-60" baseline="0">
                <a:solidFill>
                  <a:srgbClr val="4C4C4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pc="0" dirty="0"/>
              <a:t>4</a:t>
            </a:r>
            <a:r>
              <a:rPr lang="en-US" altLang="ko-KR" sz="2000" spc="0" dirty="0" smtClean="0"/>
              <a:t>. </a:t>
            </a:r>
            <a:r>
              <a:rPr lang="ko-KR" altLang="en-US" sz="2000" spc="0" dirty="0" smtClean="0"/>
              <a:t>데이터 전처리</a:t>
            </a:r>
            <a:endParaRPr lang="ko-KR" altLang="en-US" sz="2000" spc="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11A6CF6-0A39-4A25-A986-BF411A88FA3C}"/>
              </a:ext>
            </a:extLst>
          </p:cNvPr>
          <p:cNvSpPr txBox="1"/>
          <p:nvPr/>
        </p:nvSpPr>
        <p:spPr>
          <a:xfrm>
            <a:off x="338139" y="943906"/>
            <a:ext cx="8153929" cy="949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662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85" b="1" dirty="0" smtClean="0">
                <a:latin typeface="+mn-ea"/>
              </a:rPr>
              <a:t>공정 처리 정보 데이터들은 대부분이 범주형 데이터에 속했으며</a:t>
            </a:r>
            <a:r>
              <a:rPr lang="en-US" altLang="ko-KR" sz="1385" b="1" dirty="0" smtClean="0">
                <a:latin typeface="+mn-ea"/>
              </a:rPr>
              <a:t>, </a:t>
            </a:r>
            <a:r>
              <a:rPr lang="ko-KR" altLang="en-US" sz="1385" b="1" dirty="0" smtClean="0">
                <a:latin typeface="+mn-ea"/>
              </a:rPr>
              <a:t>테이블</a:t>
            </a:r>
            <a:r>
              <a:rPr lang="en-US" altLang="ko-KR" sz="1385" b="1" dirty="0" smtClean="0">
                <a:latin typeface="+mn-ea"/>
              </a:rPr>
              <a:t>(csv) </a:t>
            </a:r>
            <a:r>
              <a:rPr lang="ko-KR" altLang="en-US" sz="1385" b="1" dirty="0" smtClean="0">
                <a:latin typeface="+mn-ea"/>
              </a:rPr>
              <a:t>병합 및 </a:t>
            </a:r>
            <a:r>
              <a:rPr lang="ko-KR" altLang="en-US" sz="1385" b="1" dirty="0" err="1" smtClean="0">
                <a:latin typeface="+mn-ea"/>
              </a:rPr>
              <a:t>결측치</a:t>
            </a:r>
            <a:r>
              <a:rPr lang="ko-KR" altLang="en-US" sz="1385" b="1" dirty="0" smtClean="0">
                <a:latin typeface="+mn-ea"/>
              </a:rPr>
              <a:t> 처리</a:t>
            </a:r>
            <a:r>
              <a:rPr lang="en-US" altLang="ko-KR" sz="1385" b="1" dirty="0" smtClean="0">
                <a:latin typeface="+mn-ea"/>
              </a:rPr>
              <a:t>, Date/Type </a:t>
            </a:r>
            <a:r>
              <a:rPr lang="ko-KR" altLang="en-US" sz="1385" b="1" dirty="0" smtClean="0">
                <a:latin typeface="+mn-ea"/>
              </a:rPr>
              <a:t>변경을 수행</a:t>
            </a:r>
            <a:r>
              <a:rPr lang="en-US" altLang="ko-KR" sz="1385" b="1" dirty="0" smtClean="0">
                <a:latin typeface="+mn-ea"/>
              </a:rPr>
              <a:t>.  </a:t>
            </a:r>
          </a:p>
          <a:p>
            <a:pPr marL="285750" indent="-285750">
              <a:spcBef>
                <a:spcPts val="1662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85" b="1" dirty="0" smtClean="0">
                <a:latin typeface="+mn-ea"/>
              </a:rPr>
              <a:t>상품 및 오더 유형 데이터는 레이블 </a:t>
            </a:r>
            <a:r>
              <a:rPr lang="ko-KR" altLang="en-US" sz="1385" b="1" dirty="0" err="1" smtClean="0">
                <a:latin typeface="+mn-ea"/>
              </a:rPr>
              <a:t>인코딩</a:t>
            </a:r>
            <a:r>
              <a:rPr lang="en-US" altLang="ko-KR" sz="1385" b="1" dirty="0" smtClean="0">
                <a:latin typeface="+mn-ea"/>
              </a:rPr>
              <a:t>, </a:t>
            </a:r>
            <a:r>
              <a:rPr lang="ko-KR" altLang="en-US" sz="1385" b="1" dirty="0" smtClean="0">
                <a:latin typeface="+mn-ea"/>
              </a:rPr>
              <a:t>공정 정보는 </a:t>
            </a:r>
            <a:r>
              <a:rPr lang="ko-KR" altLang="en-US" sz="1385" b="1" dirty="0" err="1" smtClean="0">
                <a:latin typeface="+mn-ea"/>
              </a:rPr>
              <a:t>원핫</a:t>
            </a:r>
            <a:r>
              <a:rPr lang="ko-KR" altLang="en-US" sz="1385" b="1" dirty="0" smtClean="0">
                <a:latin typeface="+mn-ea"/>
              </a:rPr>
              <a:t> </a:t>
            </a:r>
            <a:r>
              <a:rPr lang="ko-KR" altLang="en-US" sz="1385" b="1" dirty="0" err="1" smtClean="0">
                <a:latin typeface="+mn-ea"/>
              </a:rPr>
              <a:t>인코딩</a:t>
            </a:r>
            <a:r>
              <a:rPr lang="ko-KR" altLang="en-US" sz="1385" b="1" dirty="0" smtClean="0">
                <a:latin typeface="+mn-ea"/>
              </a:rPr>
              <a:t> 수행</a:t>
            </a:r>
            <a:endParaRPr lang="en-US" altLang="ko-KR" sz="1385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95" y="3014094"/>
            <a:ext cx="8320846" cy="3284392"/>
          </a:xfrm>
          <a:prstGeom prst="rect">
            <a:avLst/>
          </a:prstGeom>
        </p:spPr>
      </p:pic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482083512"/>
              </p:ext>
            </p:extLst>
          </p:nvPr>
        </p:nvGraphicFramePr>
        <p:xfrm>
          <a:off x="464567" y="361012"/>
          <a:ext cx="832084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263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338139" y="361013"/>
            <a:ext cx="8153929" cy="43497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 spc="-60" baseline="0">
                <a:solidFill>
                  <a:srgbClr val="4C4C4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pc="0" dirty="0"/>
              <a:t>5</a:t>
            </a:r>
            <a:r>
              <a:rPr lang="en-US" altLang="ko-KR" sz="2000" spc="0" dirty="0" smtClean="0"/>
              <a:t>. </a:t>
            </a:r>
            <a:r>
              <a:rPr lang="ko-KR" altLang="en-US" sz="2000" spc="0" dirty="0" smtClean="0"/>
              <a:t>데이터 분석</a:t>
            </a:r>
            <a:endParaRPr lang="ko-KR" altLang="en-US" sz="2000" spc="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11A6CF6-0A39-4A25-A986-BF411A88FA3C}"/>
              </a:ext>
            </a:extLst>
          </p:cNvPr>
          <p:cNvSpPr txBox="1"/>
          <p:nvPr/>
        </p:nvSpPr>
        <p:spPr>
          <a:xfrm>
            <a:off x="338139" y="943906"/>
            <a:ext cx="8153929" cy="30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662"/>
              </a:spcBef>
              <a:buClr>
                <a:schemeClr val="accent1"/>
              </a:buClr>
            </a:pPr>
            <a:r>
              <a:rPr lang="en-US" altLang="ko-KR" sz="1385" b="1" dirty="0" smtClean="0">
                <a:latin typeface="+mn-ea"/>
              </a:rPr>
              <a:t>EDA</a:t>
            </a:r>
            <a:r>
              <a:rPr lang="ko-KR" altLang="en-US" sz="1385" b="1" dirty="0" smtClean="0">
                <a:latin typeface="+mn-ea"/>
              </a:rPr>
              <a:t>를 통한 추상화 된 데이터를 찾아야</a:t>
            </a:r>
            <a:r>
              <a:rPr lang="en-US" altLang="ko-KR" sz="1385" b="1" dirty="0" smtClean="0">
                <a:latin typeface="+mn-ea"/>
              </a:rPr>
              <a:t>… </a:t>
            </a:r>
            <a:endParaRPr lang="en-US" altLang="ko-KR" sz="1385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9674" y="2933700"/>
            <a:ext cx="6813176" cy="16859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7700" spc="-60" dirty="0">
                <a:solidFill>
                  <a:srgbClr val="FF0000"/>
                </a:solidFill>
              </a:rPr>
              <a:t>T</a:t>
            </a:r>
            <a:r>
              <a:rPr lang="en-US" altLang="ko-KR" sz="7700" spc="-60" dirty="0" smtClean="0">
                <a:solidFill>
                  <a:srgbClr val="FF0000"/>
                </a:solidFill>
              </a:rPr>
              <a:t>BD</a:t>
            </a:r>
            <a:endParaRPr lang="ko-KR" altLang="en-US" sz="7700" spc="-6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49624" y="795988"/>
            <a:ext cx="843578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338139" y="361013"/>
            <a:ext cx="8153929" cy="43497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 spc="-60" baseline="0">
                <a:solidFill>
                  <a:srgbClr val="4C4C4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pc="0" dirty="0"/>
              <a:t>6</a:t>
            </a:r>
            <a:r>
              <a:rPr lang="en-US" altLang="ko-KR" sz="2000" spc="0" dirty="0" smtClean="0"/>
              <a:t>. </a:t>
            </a:r>
            <a:r>
              <a:rPr lang="ko-KR" altLang="en-US" sz="2000" spc="0" dirty="0" smtClean="0"/>
              <a:t>모델 선정</a:t>
            </a:r>
            <a:endParaRPr lang="ko-KR" altLang="en-US" sz="2000" spc="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11A6CF6-0A39-4A25-A986-BF411A88FA3C}"/>
              </a:ext>
            </a:extLst>
          </p:cNvPr>
          <p:cNvSpPr txBox="1"/>
          <p:nvPr/>
        </p:nvSpPr>
        <p:spPr>
          <a:xfrm>
            <a:off x="338139" y="943906"/>
            <a:ext cx="8153929" cy="518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662"/>
              </a:spcBef>
              <a:buClr>
                <a:schemeClr val="accent1"/>
              </a:buClr>
            </a:pPr>
            <a:r>
              <a:rPr lang="ko-KR" altLang="en-US" sz="1385" b="1" dirty="0" err="1" smtClean="0">
                <a:latin typeface="+mn-ea"/>
              </a:rPr>
              <a:t>레이블링</a:t>
            </a:r>
            <a:r>
              <a:rPr lang="ko-KR" altLang="en-US" sz="1385" b="1" dirty="0" smtClean="0">
                <a:latin typeface="+mn-ea"/>
              </a:rPr>
              <a:t> 된 범주형 데이터들의 분류 모델이었기 때문에</a:t>
            </a:r>
            <a:r>
              <a:rPr lang="en-US" altLang="ko-KR" sz="1385" b="1" dirty="0">
                <a:latin typeface="+mn-ea"/>
              </a:rPr>
              <a:t> </a:t>
            </a:r>
            <a:r>
              <a:rPr lang="en-US" altLang="ko-KR" sz="1385" b="1" dirty="0" smtClean="0">
                <a:solidFill>
                  <a:srgbClr val="FF0000"/>
                </a:solidFill>
                <a:latin typeface="+mn-ea"/>
              </a:rPr>
              <a:t>MLP</a:t>
            </a:r>
            <a:r>
              <a:rPr lang="ko-KR" altLang="en-US" sz="1385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385" b="1" dirty="0" smtClean="0">
                <a:latin typeface="+mn-ea"/>
              </a:rPr>
              <a:t>모델을 선정하였으며</a:t>
            </a:r>
            <a:r>
              <a:rPr lang="en-US" altLang="ko-KR" sz="1385" b="1" dirty="0" smtClean="0">
                <a:latin typeface="+mn-ea"/>
              </a:rPr>
              <a:t>, </a:t>
            </a:r>
            <a:r>
              <a:rPr lang="ko-KR" altLang="en-US" sz="1385" b="1" dirty="0" err="1" smtClean="0">
                <a:latin typeface="+mn-ea"/>
              </a:rPr>
              <a:t>컬럼</a:t>
            </a:r>
            <a:r>
              <a:rPr lang="ko-KR" altLang="en-US" sz="1385" b="1" dirty="0" smtClean="0">
                <a:latin typeface="+mn-ea"/>
              </a:rPr>
              <a:t> 분석을 위해 </a:t>
            </a:r>
            <a:r>
              <a:rPr lang="en-US" altLang="ko-KR" sz="1385" b="1" dirty="0" smtClean="0">
                <a:latin typeface="+mn-ea"/>
              </a:rPr>
              <a:t>ML</a:t>
            </a:r>
            <a:r>
              <a:rPr lang="ko-KR" altLang="en-US" sz="1385" b="1" dirty="0" smtClean="0">
                <a:latin typeface="+mn-ea"/>
              </a:rPr>
              <a:t>의 </a:t>
            </a:r>
            <a:r>
              <a:rPr lang="ko-KR" altLang="en-US" sz="1385" b="1" dirty="0" err="1" smtClean="0">
                <a:latin typeface="+mn-ea"/>
              </a:rPr>
              <a:t>디시전트리와</a:t>
            </a:r>
            <a:r>
              <a:rPr lang="ko-KR" altLang="en-US" sz="1385" b="1" dirty="0" smtClean="0">
                <a:latin typeface="+mn-ea"/>
              </a:rPr>
              <a:t> </a:t>
            </a:r>
            <a:r>
              <a:rPr lang="ko-KR" altLang="en-US" sz="1385" b="1" dirty="0" err="1" smtClean="0">
                <a:latin typeface="+mn-ea"/>
              </a:rPr>
              <a:t>랜덤포레스트도</a:t>
            </a:r>
            <a:r>
              <a:rPr lang="ko-KR" altLang="en-US" sz="1385" b="1" dirty="0" smtClean="0">
                <a:latin typeface="+mn-ea"/>
              </a:rPr>
              <a:t> 사용 </a:t>
            </a:r>
            <a:endParaRPr lang="en-US" altLang="ko-KR" sz="1385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1610427"/>
            <a:ext cx="4868410" cy="49711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290" y="1462510"/>
            <a:ext cx="3201208" cy="32641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2002" y="1427353"/>
            <a:ext cx="490635" cy="2182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b="1" spc="-60" dirty="0" smtClean="0">
                <a:solidFill>
                  <a:srgbClr val="FF0000"/>
                </a:solidFill>
              </a:rPr>
              <a:t>MNP</a:t>
            </a:r>
            <a:endParaRPr lang="ko-KR" altLang="en-US" sz="1100" b="1" spc="-6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84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T PPT">
  <a:themeElements>
    <a:clrScheme name="Custom 6">
      <a:dk1>
        <a:sysClr val="windowText" lastClr="000000"/>
      </a:dk1>
      <a:lt1>
        <a:sysClr val="window" lastClr="FFFFFF"/>
      </a:lt1>
      <a:dk2>
        <a:srgbClr val="313231"/>
      </a:dk2>
      <a:lt2>
        <a:srgbClr val="E7E6E6"/>
      </a:lt2>
      <a:accent1>
        <a:srgbClr val="FF0000"/>
      </a:accent1>
      <a:accent2>
        <a:srgbClr val="00C0AA"/>
      </a:accent2>
      <a:accent3>
        <a:srgbClr val="4C4C4E"/>
      </a:accent3>
      <a:accent4>
        <a:srgbClr val="D1D2D4"/>
      </a:accent4>
      <a:accent5>
        <a:srgbClr val="F27173"/>
      </a:accent5>
      <a:accent6>
        <a:srgbClr val="B01116"/>
      </a:accent6>
      <a:hlink>
        <a:srgbClr val="69D7C3"/>
      </a:hlink>
      <a:folHlink>
        <a:srgbClr val="009687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30000"/>
          </a:lnSpc>
          <a:defRPr sz="900" spc="-6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T PPT">
  <a:themeElements>
    <a:clrScheme name="Custom 6">
      <a:dk1>
        <a:sysClr val="windowText" lastClr="000000"/>
      </a:dk1>
      <a:lt1>
        <a:sysClr val="window" lastClr="FFFFFF"/>
      </a:lt1>
      <a:dk2>
        <a:srgbClr val="313231"/>
      </a:dk2>
      <a:lt2>
        <a:srgbClr val="E7E6E6"/>
      </a:lt2>
      <a:accent1>
        <a:srgbClr val="FF0000"/>
      </a:accent1>
      <a:accent2>
        <a:srgbClr val="00C0AA"/>
      </a:accent2>
      <a:accent3>
        <a:srgbClr val="4C4C4E"/>
      </a:accent3>
      <a:accent4>
        <a:srgbClr val="D1D2D4"/>
      </a:accent4>
      <a:accent5>
        <a:srgbClr val="F27173"/>
      </a:accent5>
      <a:accent6>
        <a:srgbClr val="B01116"/>
      </a:accent6>
      <a:hlink>
        <a:srgbClr val="69D7C3"/>
      </a:hlink>
      <a:folHlink>
        <a:srgbClr val="009687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30000"/>
          </a:lnSpc>
          <a:defRPr sz="900" spc="-6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KT PPT">
  <a:themeElements>
    <a:clrScheme name="Custom 6">
      <a:dk1>
        <a:sysClr val="windowText" lastClr="000000"/>
      </a:dk1>
      <a:lt1>
        <a:sysClr val="window" lastClr="FFFFFF"/>
      </a:lt1>
      <a:dk2>
        <a:srgbClr val="313231"/>
      </a:dk2>
      <a:lt2>
        <a:srgbClr val="E7E6E6"/>
      </a:lt2>
      <a:accent1>
        <a:srgbClr val="FF0000"/>
      </a:accent1>
      <a:accent2>
        <a:srgbClr val="00C0AA"/>
      </a:accent2>
      <a:accent3>
        <a:srgbClr val="4C4C4E"/>
      </a:accent3>
      <a:accent4>
        <a:srgbClr val="D1D2D4"/>
      </a:accent4>
      <a:accent5>
        <a:srgbClr val="F27173"/>
      </a:accent5>
      <a:accent6>
        <a:srgbClr val="B01116"/>
      </a:accent6>
      <a:hlink>
        <a:srgbClr val="69D7C3"/>
      </a:hlink>
      <a:folHlink>
        <a:srgbClr val="009687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30000"/>
          </a:lnSpc>
          <a:defRPr sz="900" spc="-6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54033</TotalTime>
  <Words>720</Words>
  <Application>Microsoft Office PowerPoint</Application>
  <PresentationFormat>화면 슬라이드 쇼(4:3)</PresentationFormat>
  <Paragraphs>133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굴림</vt:lpstr>
      <vt:lpstr>Malgun Gothic</vt:lpstr>
      <vt:lpstr>Malgun Gothic</vt:lpstr>
      <vt:lpstr>Arial</vt:lpstr>
      <vt:lpstr>Corbel</vt:lpstr>
      <vt:lpstr>Wingdings</vt:lpstr>
      <vt:lpstr>KT PPT</vt:lpstr>
      <vt:lpstr>1_KT PPT</vt:lpstr>
      <vt:lpstr>2_KT PPT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지은</dc:creator>
  <cp:lastModifiedBy>KTDS</cp:lastModifiedBy>
  <cp:revision>4750</cp:revision>
  <cp:lastPrinted>2020-06-04T12:04:31Z</cp:lastPrinted>
  <dcterms:created xsi:type="dcterms:W3CDTF">2017-10-30T05:26:05Z</dcterms:created>
  <dcterms:modified xsi:type="dcterms:W3CDTF">2020-07-03T08:52:17Z</dcterms:modified>
</cp:coreProperties>
</file>