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5" r:id="rId1"/>
  </p:sldMasterIdLst>
  <p:notesMasterIdLst>
    <p:notesMasterId r:id="rId46"/>
  </p:notesMasterIdLst>
  <p:sldIdLst>
    <p:sldId id="256" r:id="rId2"/>
    <p:sldId id="257" r:id="rId3"/>
    <p:sldId id="258" r:id="rId4"/>
    <p:sldId id="377" r:id="rId5"/>
    <p:sldId id="259" r:id="rId6"/>
    <p:sldId id="326" r:id="rId7"/>
    <p:sldId id="357" r:id="rId8"/>
    <p:sldId id="328" r:id="rId9"/>
    <p:sldId id="329" r:id="rId10"/>
    <p:sldId id="359" r:id="rId11"/>
    <p:sldId id="362" r:id="rId12"/>
    <p:sldId id="364" r:id="rId13"/>
    <p:sldId id="363" r:id="rId14"/>
    <p:sldId id="365" r:id="rId15"/>
    <p:sldId id="334" r:id="rId16"/>
    <p:sldId id="336" r:id="rId17"/>
    <p:sldId id="360" r:id="rId18"/>
    <p:sldId id="337" r:id="rId19"/>
    <p:sldId id="366" r:id="rId20"/>
    <p:sldId id="338" r:id="rId21"/>
    <p:sldId id="367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69" r:id="rId36"/>
    <p:sldId id="352" r:id="rId37"/>
    <p:sldId id="370" r:id="rId38"/>
    <p:sldId id="371" r:id="rId39"/>
    <p:sldId id="372" r:id="rId40"/>
    <p:sldId id="375" r:id="rId41"/>
    <p:sldId id="368" r:id="rId42"/>
    <p:sldId id="356" r:id="rId43"/>
    <p:sldId id="358" r:id="rId44"/>
    <p:sldId id="325" r:id="rId45"/>
  </p:sldIdLst>
  <p:sldSz cx="9144000" cy="6858000" type="screen4x3"/>
  <p:notesSz cx="6858000" cy="9144000"/>
  <p:embeddedFontLst>
    <p:embeddedFont>
      <p:font typeface="KT서체 Medium" panose="020B0600000101010101" charset="-127"/>
      <p:regular r:id="rId47"/>
    </p:embeddedFont>
    <p:embeddedFont>
      <p:font typeface="Arial Unicode MS" panose="020B0604020202020204" pitchFamily="50" charset="-127"/>
      <p:regular r:id="rId48"/>
    </p:embeddedFont>
    <p:embeddedFont>
      <p:font typeface="KT서체 Bold" panose="020B0600000101010101" charset="-127"/>
      <p:bold r:id="rId49"/>
    </p:embeddedFont>
    <p:embeddedFont>
      <p:font typeface="맑은 고딕" panose="020B0503020000020004" pitchFamily="50" charset="-127"/>
      <p:regular r:id="rId50"/>
      <p:bold r:id="rId5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orient="horz">
          <p15:clr>
            <a:srgbClr val="A4A3A4"/>
          </p15:clr>
        </p15:guide>
        <p15:guide id="5" pos="5759">
          <p15:clr>
            <a:srgbClr val="A4A3A4"/>
          </p15:clr>
        </p15:guide>
        <p15:guide id="6" orient="horz" pos="3977">
          <p15:clr>
            <a:srgbClr val="A4A3A4"/>
          </p15:clr>
        </p15:guide>
        <p15:guide id="7" orient="horz" pos="340">
          <p15:clr>
            <a:srgbClr val="A4A3A4"/>
          </p15:clr>
        </p15:guide>
        <p15:guide id="8" pos="5488" userDrawn="1">
          <p15:clr>
            <a:srgbClr val="A4A3A4"/>
          </p15:clr>
        </p15:guide>
        <p15:guide id="9" pos="451">
          <p15:clr>
            <a:srgbClr val="A4A3A4"/>
          </p15:clr>
        </p15:guide>
        <p15:guide id="10" orient="horz" pos="1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E"/>
    <a:srgbClr val="E7FFFC"/>
    <a:srgbClr val="FFCFAF"/>
    <a:srgbClr val="FF6600"/>
    <a:srgbClr val="C85100"/>
    <a:srgbClr val="7F7F7F"/>
    <a:srgbClr val="595959"/>
    <a:srgbClr val="8384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5330" autoAdjust="0"/>
  </p:normalViewPr>
  <p:slideViewPr>
    <p:cSldViewPr snapToGrid="0" showGuides="1">
      <p:cViewPr varScale="1">
        <p:scale>
          <a:sx n="80" d="100"/>
          <a:sy n="80" d="100"/>
        </p:scale>
        <p:origin x="48" y="48"/>
      </p:cViewPr>
      <p:guideLst>
        <p:guide orient="horz" pos="2160"/>
        <p:guide pos="2880"/>
        <p:guide pos="272"/>
        <p:guide orient="horz"/>
        <p:guide pos="5759"/>
        <p:guide orient="horz" pos="3977"/>
        <p:guide orient="horz" pos="340"/>
        <p:guide pos="5488"/>
        <p:guide pos="451"/>
        <p:guide orient="horz" pos="18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-30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93" Type="http://schemas.microsoft.com/office/2015/10/relationships/revisionInfo" Target="revisionInfo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F4F9A-321E-4221-B503-2CE9710D97A5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E98F6-1BA1-4FC8-9B9F-8B32B2629C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863" y="6430799"/>
            <a:ext cx="353006" cy="28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-10274"/>
            <a:ext cx="9143999" cy="5627983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87C25C1-8442-489A-AF1A-E580C470D7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6" y="-76069"/>
            <a:ext cx="9143999" cy="6506868"/>
          </a:xfrm>
          <a:prstGeom prst="rect">
            <a:avLst/>
          </a:prstGeom>
        </p:spPr>
      </p:pic>
      <p:sp>
        <p:nvSpPr>
          <p:cNvPr id="12" name="제목 2">
            <a:extLst>
              <a:ext uri="{FF2B5EF4-FFF2-40B4-BE49-F238E27FC236}">
                <a16:creationId xmlns:a16="http://schemas.microsoft.com/office/drawing/2014/main" xmlns="" id="{7C429925-B39D-45BC-B658-20D5C42A6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38" y="549275"/>
            <a:ext cx="7704137" cy="434975"/>
          </a:xfrm>
          <a:prstGeom prst="rect">
            <a:avLst/>
          </a:prstGeom>
        </p:spPr>
        <p:txBody>
          <a:bodyPr lIns="0" tIns="0" rIns="0" bIns="0"/>
          <a:lstStyle>
            <a:lvl1pPr>
              <a:defRPr sz="2500" b="1" spc="-60" baseline="0">
                <a:solidFill>
                  <a:srgbClr val="4C4C4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6">
            <a:extLst>
              <a:ext uri="{FF2B5EF4-FFF2-40B4-BE49-F238E27FC236}">
                <a16:creationId xmlns:a16="http://schemas.microsoft.com/office/drawing/2014/main" xmlns="" id="{19A3D46A-9087-41B3-8F2F-ECCEFAA088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25315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500" spc="-60" baseline="0">
                <a:solidFill>
                  <a:srgbClr val="4C4C4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xmlns="" id="{A7827593-FF00-42F3-B265-F7D7EEC624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0050" y="549275"/>
            <a:ext cx="319088" cy="435096"/>
          </a:xfrm>
          <a:prstGeom prst="rect">
            <a:avLst/>
          </a:prstGeom>
        </p:spPr>
        <p:txBody>
          <a:bodyPr lIns="0" tIns="18000" rIns="0" bIns="0"/>
          <a:lstStyle>
            <a:lvl1pPr marL="0" indent="0">
              <a:buNone/>
              <a:defRPr sz="1500">
                <a:solidFill>
                  <a:srgbClr val="4C4C4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30383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3" userDrawn="1">
          <p15:clr>
            <a:srgbClr val="FBAE40"/>
          </p15:clr>
        </p15:guide>
        <p15:guide id="4" pos="5307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32697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50A1F2A4-0262-46CF-BE61-BC3D00F607E2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4C4C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127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커버1_문구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="" xmlns:a16="http://schemas.microsoft.com/office/drawing/2014/main" id="{619CD1F3-F244-4228-B074-37655A6A19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" y="429"/>
            <a:ext cx="9143473" cy="6857143"/>
          </a:xfrm>
          <a:prstGeom prst="rect">
            <a:avLst/>
          </a:prstGeom>
          <a:solidFill>
            <a:srgbClr val="DFDED6"/>
          </a:solidFill>
        </p:spPr>
      </p:pic>
      <p:pic>
        <p:nvPicPr>
          <p:cNvPr id="10" name="Picture 13" descr="logo_01.png">
            <a:extLst>
              <a:ext uri="{FF2B5EF4-FFF2-40B4-BE49-F238E27FC236}">
                <a16:creationId xmlns="" xmlns:a16="http://schemas.microsoft.com/office/drawing/2014/main" id="{EF37E7C6-6EF4-49FE-9861-7AED9AFDFC1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31" y="6012371"/>
            <a:ext cx="2133600" cy="469392"/>
          </a:xfrm>
          <a:prstGeom prst="rect">
            <a:avLst/>
          </a:prstGeom>
        </p:spPr>
      </p:pic>
      <p:sp>
        <p:nvSpPr>
          <p:cNvPr id="5" name="텍스트 개체 틀 15">
            <a:extLst>
              <a:ext uri="{FF2B5EF4-FFF2-40B4-BE49-F238E27FC236}">
                <a16:creationId xmlns="" xmlns:a16="http://schemas.microsoft.com/office/drawing/2014/main" id="{BE78D9DF-4032-4AE4-A92B-11574F182D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213" y="3257290"/>
            <a:ext cx="8166100" cy="38735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600" b="0">
                <a:solidFill>
                  <a:srgbClr val="4C4C4E"/>
                </a:solidFill>
                <a:latin typeface="Arial" panose="020B0604020202020204" pitchFamily="34" charset="0"/>
                <a:ea typeface="KT서체 Bold" panose="020B060000010101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문구</a:t>
            </a:r>
            <a:r>
              <a:rPr lang="en-US" altLang="ko-KR" dirty="0"/>
              <a:t>-KT</a:t>
            </a:r>
            <a:r>
              <a:rPr lang="ko-KR" altLang="en-US" dirty="0"/>
              <a:t>서체 </a:t>
            </a:r>
            <a:r>
              <a:rPr lang="en-US" altLang="ko-KR" dirty="0"/>
              <a:t>Bold 26pt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3013058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84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71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453" userDrawn="1">
          <p15:clr>
            <a:srgbClr val="F26B43"/>
          </p15:clr>
        </p15:guide>
        <p15:guide id="4" pos="5307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C%9D%B4%EC%82%B0%EC%88%98%ED%95%99" TargetMode="External"/><Relationship Id="rId2" Type="http://schemas.openxmlformats.org/officeDocument/2006/relationships/hyperlink" Target="https://namu.wiki/w/%EA%B5%90%EC%82%A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u.wiki/w/%ED%9A%8C%EA%B7%80%20%EB%B6%84%EC%84%9D" TargetMode="External"/><Relationship Id="rId5" Type="http://schemas.openxmlformats.org/officeDocument/2006/relationships/hyperlink" Target="https://namu.wiki/w/%EC%BB%B4%ED%93%A8%ED%84%B0%20%EB%B9%84%EC%A0%84" TargetMode="External"/><Relationship Id="rId4" Type="http://schemas.openxmlformats.org/officeDocument/2006/relationships/hyperlink" Target="https://namu.wiki/w/%EA%B8%B0%EA%B3%84%ED%95%99%EC%8A%B5#fn-7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A%B8%B0%EA%B3%84%ED%95%99%EC%8A%B5#fn-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yann.lecun.com/exdb/mnist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9600"/>
            <a:ext cx="9144000" cy="11684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439" y="6046300"/>
            <a:ext cx="617761" cy="504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128587"/>
            <a:ext cx="8963025" cy="57426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0613" y="1947428"/>
            <a:ext cx="7743826" cy="8814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KT서체 Medium" panose="020B0600000101010101" pitchFamily="50" charset="-127"/>
                <a:cs typeface="Arial" panose="020B0604020202020204" pitchFamily="34" charset="0"/>
              </a:rPr>
              <a:t>Artificial Intelligence basic</a:t>
            </a:r>
          </a:p>
        </p:txBody>
      </p:sp>
    </p:spTree>
    <p:extLst>
      <p:ext uri="{BB962C8B-B14F-4D97-AF65-F5344CB8AC3E}">
        <p14:creationId xmlns:p14="http://schemas.microsoft.com/office/powerpoint/2010/main" val="26869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0050" y="1456282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373A3C"/>
                </a:solidFill>
                <a:latin typeface="Open Sans"/>
              </a:rPr>
              <a:t>"A computer program is said to learn from experience E with respect to some class of tasks T and performance measure P, if its performance at tasks in T, as measured by P, improves with experience E"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00050" y="350927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373A3C"/>
                </a:solidFill>
                <a:latin typeface="Open Sans"/>
              </a:rPr>
              <a:t>즉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어떠한 작업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T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에 대해 꾸준한 경험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E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를 통하여 그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T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에 대한 성능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P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를 높이는 것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이것이 기계학습이라고 할 수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373A3C"/>
                </a:solidFill>
                <a:latin typeface="Open Sans"/>
              </a:rPr>
              <a:t>정의에서 알 수 있듯이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기계학습에서 가장 중요한 것은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E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에 해당하는 데이터이다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좋은 품질의 데이터를 많이 가지고 있다면 보다 높은 성능을 끌어낼 수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9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sz="1600" b="1" dirty="0">
                <a:solidFill>
                  <a:srgbClr val="000000"/>
                </a:solidFill>
                <a:latin typeface="inherit"/>
              </a:rPr>
              <a:t>Machine Learning </a:t>
            </a:r>
            <a:r>
              <a:rPr lang="ko-KR" altLang="en-US" sz="1600" b="1" dirty="0">
                <a:solidFill>
                  <a:srgbClr val="000000"/>
                </a:solidFill>
                <a:latin typeface="inherit"/>
              </a:rPr>
              <a:t>장점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Helvetica Neue"/>
              </a:rPr>
              <a:t>학습을 위한 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"</a:t>
            </a:r>
            <a:r>
              <a:rPr lang="ko-KR" altLang="en-US" sz="1600" dirty="0">
                <a:solidFill>
                  <a:srgbClr val="000000"/>
                </a:solidFill>
                <a:latin typeface="Helvetica Neue"/>
              </a:rPr>
              <a:t>지식 표현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"(representation)</a:t>
            </a:r>
            <a:r>
              <a:rPr lang="ko-KR" altLang="en-US" sz="1600" dirty="0">
                <a:solidFill>
                  <a:srgbClr val="000000"/>
                </a:solidFill>
                <a:latin typeface="Helvetica Neue"/>
              </a:rPr>
              <a:t>이 필요 없다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.</a:t>
            </a:r>
            <a:br>
              <a:rPr lang="en-US" altLang="ko-KR" sz="1600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Helvetica Neue"/>
              </a:rPr>
              <a:t>컴퓨터를 위해 지식을 이해하게 하기 위한 표현은 어려운 문제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Helvetica Neue"/>
              </a:rPr>
              <a:t>사람이 만든 모델보다 좋은 결과를 보여줄 수 있다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.</a:t>
            </a:r>
            <a:br>
              <a:rPr lang="en-US" altLang="ko-KR" sz="1600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Helvetica Neue"/>
              </a:rPr>
              <a:t>전제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ko-KR" altLang="en-US" sz="1600" dirty="0">
                <a:solidFill>
                  <a:srgbClr val="000000"/>
                </a:solidFill>
                <a:latin typeface="Helvetica Neue"/>
              </a:rPr>
              <a:t>충분한 데이터와 적합한 알고리즘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Helvetica Neue"/>
              </a:rPr>
              <a:t>고도의 수학 혹은 프로그래밍 능력을 필요로 하지 않는다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Helvetica Neue"/>
              </a:rPr>
              <a:t>자동화가 가능하다</a:t>
            </a:r>
            <a:br>
              <a:rPr lang="ko-KR" altLang="en-US" sz="1600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Helvetica Neue"/>
              </a:rPr>
              <a:t>학습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sz="1600" dirty="0" err="1">
                <a:solidFill>
                  <a:srgbClr val="000000"/>
                </a:solidFill>
                <a:latin typeface="Helvetica Neue"/>
              </a:rPr>
              <a:t>파라미터</a:t>
            </a:r>
            <a:r>
              <a:rPr lang="ko-KR" altLang="en-US" sz="1600" dirty="0">
                <a:solidFill>
                  <a:srgbClr val="000000"/>
                </a:solidFill>
                <a:latin typeface="Helvetica Neue"/>
              </a:rPr>
              <a:t> 최적화 등을 자동화 할 수 있다</a:t>
            </a: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00"/>
                </a:solidFill>
                <a:latin typeface="Helvetica Neue"/>
              </a:rPr>
              <a:t>저렴하고 유연하다</a:t>
            </a:r>
            <a:br>
              <a:rPr lang="ko-KR" altLang="en-US" sz="1600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sz="1600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sz="1600" dirty="0">
                <a:solidFill>
                  <a:srgbClr val="000000"/>
                </a:solidFill>
                <a:latin typeface="Helvetica Neue"/>
              </a:rPr>
              <a:t>데이터를 제외한 나머지 과정은 자동화가 가능하므로</a:t>
            </a:r>
            <a:r>
              <a:rPr lang="en-US" altLang="ko-KR" sz="1600" dirty="0" smtClean="0">
                <a:solidFill>
                  <a:srgbClr val="000000"/>
                </a:solidFill>
                <a:latin typeface="Helvetica Neue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594" y="398892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Machine Learning 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단점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데이터 준비에 많은 노력이 든다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  <a:br>
              <a:rPr lang="en-US" altLang="ko-KR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(Supervised Learning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의 경우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데이터에 대응하는 결과치도 만들어 주어야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오류 발생이 쉽다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(Error prone).</a:t>
            </a:r>
            <a:br>
              <a:rPr lang="en-US" altLang="ko-KR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일반적으로 정확도가 높은 모델을 만들기 어렵다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생성된 모델을 해석하기가 어렵다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블랙박스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).</a:t>
            </a:r>
            <a:br>
              <a:rPr lang="en-US" altLang="ko-KR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모델 자체를 수정하거나 개선할 수 없다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Overfitting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과도한 최적화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문제가 종종 발생한다</a:t>
            </a:r>
            <a:br>
              <a:rPr lang="ko-KR" altLang="en-US" dirty="0">
                <a:solidFill>
                  <a:srgbClr val="000000"/>
                </a:solidFill>
                <a:latin typeface="Helvetica Neue"/>
              </a:rPr>
            </a:b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일부 데이터에만 높은 예측력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59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521710"/>
          </a:xfrm>
        </p:spPr>
        <p:txBody>
          <a:bodyPr/>
          <a:lstStyle/>
          <a:p>
            <a:r>
              <a:rPr lang="ko-KR" altLang="en-US" b="1" dirty="0" err="1">
                <a:solidFill>
                  <a:srgbClr val="000000"/>
                </a:solidFill>
                <a:latin typeface="Helvetica Neue"/>
              </a:rPr>
              <a:t>머신러닝</a:t>
            </a:r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 분야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Supervised Learning</a:t>
            </a:r>
          </a:p>
          <a:p>
            <a:pPr marL="742950" lvl="1" indent="-285750"/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Regression: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연속적인 값을 예측</a:t>
            </a:r>
          </a:p>
          <a:p>
            <a:pPr marL="742950" lvl="1" indent="-285750"/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Classification: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유한개의 클래스로 분류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(binary, multiclass)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Unsupervised Learning 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정답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(label)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 주어지지 않은 상태에서 학습</a:t>
            </a:r>
          </a:p>
          <a:p>
            <a:pPr marL="742950" lvl="1" indent="-285750"/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Clustering</a:t>
            </a:r>
          </a:p>
          <a:p>
            <a:pPr marL="742950" lvl="1" indent="-285750"/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Decomposing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Reinforcement Learning</a:t>
            </a:r>
          </a:p>
          <a:p>
            <a:pPr marL="742950" lvl="1" indent="-285750"/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Q-Learning, Deep-Q-Network(DQN)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1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595630"/>
          </a:xfrm>
        </p:spPr>
        <p:txBody>
          <a:bodyPr/>
          <a:lstStyle/>
          <a:p>
            <a:r>
              <a:rPr lang="en-US" altLang="ko-KR" sz="1600" b="1" dirty="0">
                <a:solidFill>
                  <a:srgbClr val="000000"/>
                </a:solidFill>
                <a:latin typeface="inherit"/>
              </a:rPr>
              <a:t>Machine Learning </a:t>
            </a:r>
            <a:r>
              <a:rPr lang="ko-KR" altLang="en-US" sz="1600" b="1" dirty="0" smtClean="0">
                <a:solidFill>
                  <a:srgbClr val="000000"/>
                </a:solidFill>
                <a:latin typeface="inherit"/>
              </a:rPr>
              <a:t>장</a:t>
            </a:r>
            <a:endParaRPr lang="ko-KR" altLang="en-US" sz="1600" b="1" dirty="0">
              <a:solidFill>
                <a:srgbClr val="000000"/>
              </a:solidFill>
              <a:latin typeface="inherit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Picture 2" descr="https://i.imgur.com/zkVz4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26" y="1600200"/>
            <a:ext cx="607695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2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595630"/>
          </a:xfrm>
        </p:spPr>
        <p:txBody>
          <a:bodyPr/>
          <a:lstStyle/>
          <a:p>
            <a:r>
              <a:rPr lang="en-US" altLang="ko-KR" sz="1600" b="1" dirty="0">
                <a:solidFill>
                  <a:srgbClr val="000000"/>
                </a:solidFill>
                <a:latin typeface="inherit"/>
              </a:rPr>
              <a:t>Machine Learning </a:t>
            </a:r>
            <a:r>
              <a:rPr lang="ko-KR" altLang="en-US" sz="1600" b="1" dirty="0" smtClean="0">
                <a:solidFill>
                  <a:srgbClr val="000000"/>
                </a:solidFill>
                <a:latin typeface="inherit"/>
              </a:rPr>
              <a:t>장</a:t>
            </a:r>
            <a:endParaRPr lang="ko-KR" altLang="en-US" sz="1600" b="1" dirty="0">
              <a:solidFill>
                <a:srgbClr val="000000"/>
              </a:solidFill>
              <a:latin typeface="inherit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https://i.imgur.com/cYXj0U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657" y="1804146"/>
            <a:ext cx="6024023" cy="433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5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88005"/>
              </p:ext>
            </p:extLst>
          </p:nvPr>
        </p:nvGraphicFramePr>
        <p:xfrm>
          <a:off x="627856" y="4569054"/>
          <a:ext cx="7886700" cy="2560320"/>
        </p:xfrm>
        <a:graphic>
          <a:graphicData uri="http://schemas.openxmlformats.org/drawingml/2006/table">
            <a:tbl>
              <a:tblPr/>
              <a:tblGrid>
                <a:gridCol w="1971675"/>
                <a:gridCol w="1971675"/>
                <a:gridCol w="1971675"/>
                <a:gridCol w="1971675"/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b="1">
                          <a:effectLst/>
                        </a:rPr>
                        <a:t>방법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b="1">
                          <a:effectLst/>
                        </a:rPr>
                        <a:t>차이점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b="1">
                          <a:effectLst/>
                        </a:rPr>
                        <a:t>알고리즘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b="1">
                          <a:effectLst/>
                        </a:rPr>
                        <a:t>응용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Supervised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u="sng">
                          <a:effectLst/>
                        </a:rPr>
                        <a:t>Traning data set</a:t>
                      </a:r>
                      <a:r>
                        <a:rPr lang="en-US">
                          <a:effectLst/>
                        </a:rPr>
                        <a:t> </a:t>
                      </a:r>
                      <a:r>
                        <a:rPr lang="ko-KR" altLang="en-US">
                          <a:effectLst/>
                        </a:rPr>
                        <a:t>이 있음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classificaion,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Image Labeling, Spam filter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Unsupervised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>
                          <a:effectLst/>
                        </a:rPr>
                        <a:t>정답 없이 입력값들만 주어짐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clustering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News grouping, Word clustering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Reinforcement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>
                          <a:effectLst/>
                        </a:rPr>
                        <a:t>입력값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액션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  <a:r>
                        <a:rPr lang="ko-KR" altLang="en-US">
                          <a:effectLst/>
                        </a:rPr>
                        <a:t>에 대한 </a:t>
                      </a:r>
                      <a:r>
                        <a:rPr lang="en-US" altLang="ko-KR">
                          <a:effectLst/>
                        </a:rPr>
                        <a:t>reward </a:t>
                      </a:r>
                      <a:r>
                        <a:rPr lang="ko-KR" altLang="en-US">
                          <a:effectLst/>
                        </a:rPr>
                        <a:t>만 주어짐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Q-learning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Game 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6686" y="418147"/>
            <a:ext cx="65" cy="3635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ko-KR" altLang="ko-KR" sz="2800" dirty="0">
                <a:solidFill>
                  <a:srgbClr val="000000"/>
                </a:solidFill>
                <a:ea typeface="Helvetica Neue"/>
              </a:rPr>
              <a:t>Machine Learning 방법과 차이</a:t>
            </a:r>
            <a:br>
              <a:rPr lang="ko-KR" altLang="ko-KR" sz="2800" dirty="0">
                <a:solidFill>
                  <a:srgbClr val="000000"/>
                </a:solidFill>
                <a:ea typeface="Helvetica Neue"/>
              </a:rPr>
            </a:br>
            <a:r>
              <a:rPr lang="ko-KR" altLang="ko-KR" sz="2800" b="0" dirty="0">
                <a:solidFill>
                  <a:schemeClr val="tx1"/>
                </a:solidFill>
              </a:rPr>
              <a:t/>
            </a:r>
            <a:br>
              <a:rPr lang="ko-KR" altLang="ko-KR" sz="2800" b="0" dirty="0">
                <a:solidFill>
                  <a:schemeClr val="tx1"/>
                </a:solidFill>
              </a:rPr>
            </a:b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Supervised and Unsupervised</a:t>
            </a:r>
          </a:p>
          <a:p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Supervised Learning and Unsupervised Learning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Supervised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Feature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입력 값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 따라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Targeted value(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목적값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 결정된다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Supervised: Training data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target value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를 포함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u="sng" dirty="0" err="1">
                <a:solidFill>
                  <a:srgbClr val="000000"/>
                </a:solidFill>
                <a:latin typeface="Helvetica Neue"/>
              </a:rPr>
              <a:t>Classificaion</a:t>
            </a:r>
            <a:r>
              <a:rPr lang="en-US" altLang="ko-KR" u="sng" dirty="0">
                <a:solidFill>
                  <a:srgbClr val="000000"/>
                </a:solidFill>
                <a:latin typeface="Helvetica Neue"/>
              </a:rPr>
              <a:t> (</a:t>
            </a:r>
            <a:r>
              <a:rPr lang="ko-KR" altLang="en-US" u="sng" dirty="0">
                <a:solidFill>
                  <a:srgbClr val="000000"/>
                </a:solidFill>
                <a:latin typeface="Helvetica Neue"/>
              </a:rPr>
              <a:t>분류</a:t>
            </a:r>
            <a:r>
              <a:rPr lang="en-US" altLang="ko-KR" u="sng" dirty="0">
                <a:solidFill>
                  <a:srgbClr val="000000"/>
                </a:solidFill>
                <a:latin typeface="Helvetica Neue"/>
              </a:rPr>
              <a:t>), Regression (</a:t>
            </a:r>
            <a:r>
              <a:rPr lang="ko-KR" altLang="en-US" u="sng" dirty="0">
                <a:solidFill>
                  <a:srgbClr val="000000"/>
                </a:solidFill>
                <a:latin typeface="Helvetica Neue"/>
              </a:rPr>
              <a:t>회귀</a:t>
            </a:r>
            <a:r>
              <a:rPr lang="en-US" altLang="ko-KR" u="sng" dirty="0">
                <a:solidFill>
                  <a:srgbClr val="000000"/>
                </a:solidFill>
                <a:latin typeface="Helvetica Neue"/>
              </a:rPr>
              <a:t>)</a:t>
            </a:r>
            <a:endParaRPr lang="ko-KR" alt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Unsupervised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입력 값에 대응되는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Targeted value(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목적값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 없는 경우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Unsupervised: Training data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target value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를 포함하지 않은 경우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(Labeling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라벨링이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안되어 있다고도 한다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u="sng" dirty="0">
                <a:solidFill>
                  <a:srgbClr val="000000"/>
                </a:solidFill>
                <a:latin typeface="Helvetica Neue"/>
              </a:rPr>
              <a:t>Clustering (</a:t>
            </a:r>
            <a:r>
              <a:rPr lang="ko-KR" altLang="en-US" u="sng" dirty="0">
                <a:solidFill>
                  <a:srgbClr val="000000"/>
                </a:solidFill>
                <a:latin typeface="Helvetica Neue"/>
              </a:rPr>
              <a:t>군집화</a:t>
            </a:r>
            <a:r>
              <a:rPr lang="en-US" altLang="ko-KR" u="sng" dirty="0">
                <a:solidFill>
                  <a:srgbClr val="000000"/>
                </a:solidFill>
                <a:latin typeface="Helvetica Neue"/>
              </a:rPr>
              <a:t>), Dimensionality reduction(</a:t>
            </a:r>
            <a:r>
              <a:rPr lang="ko-KR" altLang="en-US" u="sng" dirty="0">
                <a:solidFill>
                  <a:srgbClr val="000000"/>
                </a:solidFill>
                <a:latin typeface="Helvetica Neue"/>
              </a:rPr>
              <a:t>차원축소</a:t>
            </a:r>
            <a:r>
              <a:rPr lang="en-US" altLang="ko-KR" u="sng" dirty="0">
                <a:solidFill>
                  <a:srgbClr val="000000"/>
                </a:solidFill>
                <a:latin typeface="Helvetica Neue"/>
              </a:rPr>
              <a:t>)</a:t>
            </a:r>
            <a:endParaRPr lang="ko-KR" altLang="en-US" dirty="0">
              <a:solidFill>
                <a:srgbClr val="000000"/>
              </a:solidFill>
              <a:latin typeface="Helvetica Neue"/>
            </a:endParaRPr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9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376109"/>
              </p:ext>
            </p:extLst>
          </p:nvPr>
        </p:nvGraphicFramePr>
        <p:xfrm>
          <a:off x="501328" y="4764065"/>
          <a:ext cx="7886700" cy="164592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b="1" dirty="0">
                          <a:effectLst/>
                        </a:rPr>
                        <a:t>*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Supervised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b="1">
                          <a:effectLst/>
                        </a:rPr>
                        <a:t>Unsupervised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Descrete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Classificaion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Clustering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Continous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effectLst/>
                        </a:rPr>
                        <a:t>Dimensionality reduction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8731" y="354503"/>
            <a:ext cx="8735269" cy="809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Supervised and Unsupervised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Classificaion: the assignment of predefined classes (based on learning from training dataset)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Clustering: grouping of similar objects into (사전정보 없이, 그룹의 수를 지정)</a:t>
            </a:r>
          </a:p>
        </p:txBody>
      </p:sp>
      <p:pic>
        <p:nvPicPr>
          <p:cNvPr id="8194" name="Picture 2" descr="https://i.imgur.com/JKJRMo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31" y="1451176"/>
            <a:ext cx="6096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7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2738" y="479999"/>
            <a:ext cx="88145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373A3C"/>
                </a:solidFill>
                <a:latin typeface="Open Sans"/>
              </a:rPr>
              <a:t>지도 학습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(Supervised Learning):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사람이 </a:t>
            </a:r>
            <a:r>
              <a:rPr lang="ko-KR" altLang="en-US" dirty="0">
                <a:solidFill>
                  <a:srgbClr val="0275D8"/>
                </a:solidFill>
                <a:latin typeface="Open Sans"/>
                <a:hlinkClick r:id="rId2" tooltip="교사"/>
              </a:rPr>
              <a:t>교사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로서 각각의 입력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(x)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에 대해 레이블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(y)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을 달아놓은 데이터를 컴퓨터에 주면 컴퓨터가 그것을 학습하는 것이다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사람이 직접 개입하므로 정확도가 높은 데이터를 사용할 수 있다는 장점이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대신에 사람이 직접 레이블을 달아야 하므로 인건비 문제가 있고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따라서 구할 수 있는 데이터양도 적다는 문제가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r>
              <a:rPr lang="en-US" altLang="ko-KR" dirty="0">
                <a:solidFill>
                  <a:srgbClr val="373A3C"/>
                </a:solidFill>
                <a:latin typeface="Open Sans"/>
              </a:rPr>
              <a:t/>
            </a:r>
            <a:br>
              <a:rPr lang="en-US" altLang="ko-KR" dirty="0">
                <a:solidFill>
                  <a:srgbClr val="373A3C"/>
                </a:solidFill>
                <a:latin typeface="Open Sans"/>
              </a:rPr>
            </a:b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0" y="2278200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3A3C"/>
                </a:solidFill>
                <a:latin typeface="Open Sans"/>
              </a:rPr>
              <a:t>분류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(Classification):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레이블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y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가 </a:t>
            </a:r>
            <a:r>
              <a:rPr lang="ko-KR" altLang="en-US" dirty="0">
                <a:solidFill>
                  <a:srgbClr val="0275D8"/>
                </a:solidFill>
                <a:latin typeface="Open Sans"/>
                <a:hlinkClick r:id="rId3" tooltip="이산수학"/>
              </a:rPr>
              <a:t>이산적</a:t>
            </a:r>
            <a:r>
              <a:rPr lang="en-US" altLang="ko-KR" dirty="0">
                <a:solidFill>
                  <a:srgbClr val="0275D8"/>
                </a:solidFill>
                <a:latin typeface="Open Sans"/>
                <a:hlinkClick r:id="rId3" tooltip="이산수학"/>
              </a:rPr>
              <a:t>(Discrete)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인 경우 즉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y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가 가질 수 있는 값이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[0,1,2 ..]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와 같이 유한한 경우 분류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혹은 인식 문제라고 부른다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일상에서 가장 접하기 쉬우며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연구가 많이 되어있고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기업들이 가장 관심을 가지는 문제 중 하나다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이런 문제들을 해결하기 위한 대표적인 기법들로는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로지스틱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회귀법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 </a:t>
            </a:r>
            <a:r>
              <a:rPr lang="en-US" altLang="ko-KR" baseline="30000" dirty="0">
                <a:solidFill>
                  <a:srgbClr val="0275D8"/>
                </a:solidFill>
                <a:latin typeface="Open Sans"/>
                <a:hlinkClick r:id="rId4"/>
              </a:rPr>
              <a:t>[7]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KNN,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서포트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벡터 머신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(SVM),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의사 결정 트리 등이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아래와 같은 예시가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주차게이트에서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번호판 인식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요새 주차장들은 티켓을 뽑지 않고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차량 번호판을 찍어서 글자를 인식하는데 정확도를 높인다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번호판은 정형화 되어있으므로 전통적인 </a:t>
            </a:r>
            <a:r>
              <a:rPr lang="ko-KR" altLang="en-US" dirty="0">
                <a:solidFill>
                  <a:srgbClr val="FF0000"/>
                </a:solidFill>
                <a:latin typeface="Open Sans"/>
                <a:hlinkClick r:id="rId5" tooltip="컴퓨터 비전"/>
              </a:rPr>
              <a:t>컴퓨터 비전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으로도 처리는 가능하나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오염 등에 대해 정확도를 높이자면 기계학습을 하면 더 좋다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이미지 픽셀 값들에 따라 숫자 글자를 분류한다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페이스북이나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구글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포토의 얼굴 인식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역시 컴퓨터 비전을 이용하되 기계학습을 결합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페이스북에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사진을 올리면 친구 얼굴 위에 이름이 자동으로 달리고는 하는데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이것 역시 기계학습을 이용한 것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x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가 이미지 픽셀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y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가 사람 이름인 경우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3A3C"/>
                </a:solidFill>
                <a:latin typeface="Open Sans"/>
              </a:rPr>
              <a:t>음성 인식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음성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wav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파일에 대해서 해당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wav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부분이 어떤 음절인지를 인식하는 것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애플 시리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구글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보이스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등에서 사용된다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질문에 대해서 답해주는 부분 말고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인식 부분만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). x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가 음성 파형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y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가 음절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275D8"/>
                </a:solidFill>
                <a:latin typeface="Open Sans"/>
                <a:hlinkClick r:id="rId6" tooltip="회귀 분석"/>
              </a:rPr>
              <a:t>회귀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(Regression):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레이블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y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가 실수인 경우 회귀문제라고 부른다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보통 엑셀에서 그래프 그릴 때 많이 접하는 바로 그것이다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데이터들을 쭉 뿌려놓고 이것을 가장 잘 설명하는 직선 하나 혹은 이차함수 곡선 하나를 그리고 싶을 때 회귀기능을 사용한다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잘 생각해보면 데이터는 입력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(x)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와 실수 레이블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(y)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의 짝으로 이루어져있고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새로운 임의의 입력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(x)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에 대해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y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를 맞추는 것이 바로 직선 혹은 곡선이므로 기계학습 문제가 맞다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통계학의 회귀분석 기법 중 선형회귀 기법이 이에 해당하는 대표적인 예이다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  <a:endParaRPr lang="en-US" altLang="ko-KR" b="0" i="0" dirty="0">
              <a:solidFill>
                <a:srgbClr val="373A3C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50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57640"/>
              </p:ext>
            </p:extLst>
          </p:nvPr>
        </p:nvGraphicFramePr>
        <p:xfrm>
          <a:off x="628650" y="552617"/>
          <a:ext cx="7886700" cy="192024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b="1">
                          <a:effectLst/>
                        </a:rPr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b="1">
                          <a:effectLst/>
                        </a:rPr>
                        <a:t>결과값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b="1">
                          <a:effectLst/>
                        </a:rPr>
                        <a:t>예제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Regression (</a:t>
                      </a:r>
                      <a:r>
                        <a:rPr lang="ko-KR" altLang="en-US">
                          <a:effectLst/>
                        </a:rPr>
                        <a:t>회귀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continuous(</a:t>
                      </a:r>
                      <a:r>
                        <a:rPr lang="ko-KR" altLang="en-US">
                          <a:effectLst/>
                        </a:rPr>
                        <a:t>연속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>
                          <a:effectLst/>
                        </a:rPr>
                        <a:t>방 평수와 가격 사이의 상관관계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Classification (</a:t>
                      </a:r>
                      <a:r>
                        <a:rPr lang="ko-KR" altLang="en-US">
                          <a:effectLst/>
                        </a:rPr>
                        <a:t>분류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>
                          <a:effectLst/>
                        </a:rPr>
                        <a:t>discrete(</a:t>
                      </a:r>
                      <a:r>
                        <a:rPr lang="ko-KR" altLang="en-US">
                          <a:effectLst/>
                        </a:rPr>
                        <a:t>이산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dirty="0">
                          <a:effectLst/>
                        </a:rPr>
                        <a:t>종양의 크기와 그 종양이 악성인지 아닌지의 관계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28650" y="553093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Regression and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기계학습의 문제는 크게 분류(classification)와 예측(regiression)의 문제로 정리할 수 있다.</a:t>
            </a:r>
            <a:endParaRPr kumimoji="0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회귀(Regression)는 값(real-value)를 "예측"하기 위한 것이다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31959" y="2722632"/>
            <a:ext cx="3279744" cy="9630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herit"/>
              </a:rPr>
              <a:t>Regression Problem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예: 방 평수와 가격 사이의 상관관계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                                     </a:t>
            </a:r>
            <a:endParaRPr kumimoji="0" lang="ko-KR" altLang="ko-KR" sz="18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</a:t>
            </a:r>
          </a:p>
        </p:txBody>
      </p:sp>
      <p:pic>
        <p:nvPicPr>
          <p:cNvPr id="10243" name="Picture 3" descr="https://i.imgur.com/Upy3NB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31" y="3532235"/>
            <a:ext cx="4572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i.imgur.com/c8qir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71" y="4900660"/>
            <a:ext cx="4572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455920" y="2899562"/>
            <a:ext cx="4572000" cy="647869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4000" b="1" dirty="0">
                <a:solidFill>
                  <a:srgbClr val="000000"/>
                </a:solidFill>
                <a:latin typeface="Arial" panose="020B0604020202020204" pitchFamily="34" charset="0"/>
                <a:ea typeface="inherit"/>
              </a:rPr>
              <a:t>Classification Problem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예: 종양의 크기와 그 종양이 악성인지 아닌지의 관계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  </a:t>
            </a:r>
            <a:r>
              <a:rPr lang="ko-KR" altLang="ko-KR" sz="28100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 </a:t>
            </a:r>
            <a:r>
              <a:rPr lang="ko-KR" altLang="ko-KR" dirty="0">
                <a:solidFill>
                  <a:srgbClr val="000000"/>
                </a:solidFill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                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30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16280" y="1058496"/>
            <a:ext cx="1040892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3A3C"/>
                </a:solidFill>
                <a:latin typeface="Open Sans"/>
              </a:rPr>
              <a:t>비지도 학습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(Unsupervised Learning):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사람 없이 컴퓨터가 스스로 레이블 되어 있지 않은 데이터에 대해 학습하는 것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즉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y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없이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x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만 이용해서 학습하는 것이다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정답이 없는 문제를 푸는 것이므로 학습이 맞게 됐는지 확인할 길은 없지만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인터넷에 있는 거의 모든 데이터가 레이블이 없는 형태로 있으므로 앞으로 기계학습이 나아갈 방향으로 설정되어 있기도 하다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통계학의 군집화와 분포 추정 등의 분야와 밀접한 관련이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3A3C"/>
                </a:solidFill>
                <a:latin typeface="Open Sans"/>
              </a:rPr>
              <a:t>군집화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(Clustering):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데이터가 쭉 뿌려져 있을 때 레이블이 없다고 해도 데이터간 거리에 따라 대충 두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세개의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군집으로 나눌 수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이렇게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x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만 가지고 군집을 학습하는 것이 군집화이다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3A3C"/>
                </a:solidFill>
                <a:latin typeface="Open Sans"/>
              </a:rPr>
              <a:t>분포 추정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(Underlying Probability Density Estimation):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군집화에서 더 나아가서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데이터들이 쭉 뿌려져 있을 때 얘네들이 어떤 확률 분포에서 나온 샘플들인지 추정하는 문제이다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최근들어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GPT-2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같이 데이터 일부를 가지고 나머지를 추측하는 방식으로 데이터를 이해하고자 하는 연구가 많이 진행되어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예로 든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GPT-2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는 텍스트를 읽고 바로 다음에 올 단어를 예측하는데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인터넷에서 수집한 텍스트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30GB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로 훈련했더니 특별한 지도학습 없이도 대부분의 일을 수행하고</a:t>
            </a:r>
            <a:r>
              <a:rPr lang="en-US" altLang="ko-KR" baseline="30000" dirty="0">
                <a:solidFill>
                  <a:srgbClr val="0275D8"/>
                </a:solidFill>
                <a:latin typeface="Open Sans"/>
                <a:hlinkClick r:id="rId2"/>
              </a:rPr>
              <a:t>[8]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약간의 지도학습을 곁들이면 모든 분야에서 모든 기존 방식을 앞질렀다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특히 일반 상식을 묻는 시험에서는 아무런 지도 학습 없이도 다른 기존 방식을 큰 폭으로 제치고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1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위를 달성했다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373A3C"/>
                </a:solidFill>
                <a:latin typeface="Open Sans"/>
              </a:rPr>
              <a:t>반지도 학습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</a:t>
            </a:r>
            <a:r>
              <a:rPr lang="en-US" altLang="ko-KR" dirty="0" err="1">
                <a:solidFill>
                  <a:srgbClr val="373A3C"/>
                </a:solidFill>
                <a:latin typeface="Open Sans"/>
              </a:rPr>
              <a:t>Semisupervised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 learning):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레이블이 있는 데이터와 없는 데이터 모두를 활용해서 학습하는 것인데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대개의 경우는 </a:t>
            </a:r>
            <a:r>
              <a:rPr lang="ko-KR" altLang="en-US" b="1" dirty="0">
                <a:solidFill>
                  <a:srgbClr val="373A3C"/>
                </a:solidFill>
                <a:latin typeface="Open Sans"/>
              </a:rPr>
              <a:t>다수의 레이블 없는 데이터를 약간의 레이블 있는 데이터로 보충해서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 학습하는 종류의 문제를 다룬다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  <a:endParaRPr lang="en-US" altLang="ko-KR" b="0" i="0" dirty="0">
              <a:solidFill>
                <a:srgbClr val="373A3C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719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E741E727-6CDD-4645-B26F-BD544A2F4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19263"/>
              </p:ext>
            </p:extLst>
          </p:nvPr>
        </p:nvGraphicFramePr>
        <p:xfrm>
          <a:off x="3391267" y="1346451"/>
          <a:ext cx="5308847" cy="539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7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341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9044">
                <a:tc>
                  <a:txBody>
                    <a:bodyPr/>
                    <a:lstStyle/>
                    <a:p>
                      <a:pPr marL="0" indent="0" algn="l" defTabSz="914229" rtl="0" eaLnBrk="1" latinLnBrk="1" hangingPunct="1">
                        <a:spcBef>
                          <a:spcPct val="20000"/>
                        </a:spcBef>
                        <a:buFont typeface="Arial" pitchFamily="34" charset="0"/>
                        <a:buNone/>
                      </a:pPr>
                      <a:r>
                        <a:rPr lang="en-US" altLang="ko-KR" sz="1800" b="1" kern="1200" spc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KT서체 Bold" panose="020B0600000101010101" pitchFamily="50" charset="-127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800" b="1" kern="1200" spc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KT서체 Bold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288000" marR="90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30000"/>
                        </a:lnSpc>
                        <a:buNone/>
                      </a:pPr>
                      <a:r>
                        <a:rPr lang="en-US" altLang="ko-KR" sz="18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KT서체 Medium" panose="020B0600000101010101" pitchFamily="50" charset="-127"/>
                          <a:cs typeface="Arial" panose="020B0604020202020204" pitchFamily="34" charset="0"/>
                        </a:rPr>
                        <a:t>Artificial Intelligence Overview</a:t>
                      </a:r>
                      <a:endParaRPr lang="en-US" altLang="ko-KR" sz="1800" b="1" dirty="0" smtClean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KT서체 Medium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xmlns="" id="{9F6D3D66-E9B4-4350-86E0-4814B1BD55E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9750" y="462842"/>
            <a:ext cx="7712075" cy="434975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ko-KR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5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35280" y="71628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Hypothesis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Hypothesis(추론) h: 알고리즘(공식)의 집합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Hypothesis h에 Feature를 넣으면 Targeted value 산출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트레이닝 데이터에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i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xi 에 대한 결과 값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y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i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yi 가 있을 때,</a:t>
            </a:r>
            <a:b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h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h(x)는 입력(x)에서출력(y)으로 매핑 함수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5280" y="207264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Cost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Linear hypothesis: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h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θ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)=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θ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+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θ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∗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x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hθ(x)=θ0+θ1∗x</a:t>
            </a:r>
            <a:endParaRPr kumimoji="0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수 많은 h가 존재할 수 있는데, 지속적으로 학습을 하여 "최적의 h"를 찾는 것이 머신 러닝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"최적의 h"란 Training set에 정의된 Targeted value값과 가장 차이가 적어지는 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θ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0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,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θ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1</a:t>
            </a:r>
            <a:r>
              <a:rPr kumimoji="0" lang="ko-KR" altLang="ko-KR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(θ0,θ1) 을 찾는 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9" name="Picture 5" descr="https://i.imgur.com/04QjJ8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" y="3231197"/>
            <a:ext cx="657225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10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0" y="-2711142"/>
            <a:ext cx="4572000" cy="122802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373A3C"/>
                </a:solidFill>
                <a:latin typeface="Open Sans"/>
              </a:rPr>
              <a:t>Reinforcement Learning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>
                <a:solidFill>
                  <a:srgbClr val="373A3C"/>
                </a:solidFill>
                <a:latin typeface="Open Sans"/>
              </a:rPr>
              <a:t>위의 두 문제의 분류는 지도의 여부에 따른 것이었는데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강화학습은 조금 다르다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강화학습은 현재의 상태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(State)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에서 어떤 행동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(Action)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을 취하는 것이 최적인지를 학습하는 것이다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행동을 취할 때마다 외부 환경에서 보상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(Reward)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 주어지는데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이러한 보상을 최대화 하는 방향으로 학습이 진행된다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그리고 이러한 보상은 행동을 취한 즉시 주어지지 않을 수도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(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지연된 보상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).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 때문에 문제의 난이도가 앞의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두개에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비해 대폭 상승하며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시스템을 제대로 보상하는 것과 관련된 </a:t>
            </a:r>
            <a:r>
              <a:rPr lang="ko-KR" altLang="en-US" b="1" dirty="0">
                <a:solidFill>
                  <a:srgbClr val="373A3C"/>
                </a:solidFill>
                <a:latin typeface="Open Sans"/>
              </a:rPr>
              <a:t>신뢰 할당 문제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 라는 난제가 여전히 연구원들을 괴롭히고 있다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대표적으로 게임 인공지능을 만드는 것을 생각해볼 수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체스에서 현재 나와 적의 말의 배치가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State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가 되고 여기서 어떤 말을 어떻게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움직일지가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Action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이 된다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상대 말을 잡게 되면 보상이 주어지는데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상대 말이 멀리 떨어져 이동할 때 까지의 시간이 필요할 수 있으므로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상대 말을 잡는 보상은 당장 주어지지 않는 경우도 생길 수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심지어는 그 말을 잡은 것이 전술적으로는 이익이지만 판세로는 불이익이라 다 끝났을 때 게임을 질 수도 있다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(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지연된 보상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).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따라서 강화학습에서는 당장의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보상값이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조금은 적더라도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나중에 얻을 값을 포함한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보상값의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총 합이 최대화되도록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Action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을 선택해야 하며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게다가 행동하는 플레이어는 어떤 행동을 해야 저 </a:t>
            </a:r>
            <a:r>
              <a:rPr lang="ko-KR" altLang="en-US" dirty="0" err="1">
                <a:solidFill>
                  <a:srgbClr val="373A3C"/>
                </a:solidFill>
                <a:latin typeface="Open Sans"/>
              </a:rPr>
              <a:t>보상값의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 합이 최대화되는지 모르기 때문에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미래를 고려하면서 가장 좋은 선택이 뭔지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Action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을 여러 방식으로 수행하며 고민해야 한다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좋은 선택이 뭔지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Action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을 찾는 것을 탐색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지금까지 나온 지식을 기반으로 가장 좋은 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Action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을 찾아 그것을 수행하는 것을 활용한다고 하여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,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강화학습을 푸는 알고리즘은 이 둘 사이의 균형을 어떻게 잡아야 할지에 초점을 맞춘다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 </a:t>
            </a:r>
            <a:r>
              <a:rPr lang="ko-KR" altLang="en-US" dirty="0">
                <a:solidFill>
                  <a:srgbClr val="373A3C"/>
                </a:solidFill>
                <a:latin typeface="Open Sans"/>
              </a:rPr>
              <a:t>위 방법들과는 다르게 실시간으로 학습을 진행하는 게 일반적이다</a:t>
            </a:r>
            <a:r>
              <a:rPr lang="en-US" altLang="ko-KR" dirty="0">
                <a:solidFill>
                  <a:srgbClr val="373A3C"/>
                </a:solidFill>
                <a:latin typeface="Open Sans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2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24840" y="35052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Linear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모든 Machine Learning Algorithm의 기본!!!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RMS (Root Mean Squared) 최소화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 </a:t>
            </a:r>
            <a:r>
              <a:rPr kumimoji="0" lang="ko-KR" altLang="ko-KR" sz="31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2290" name="Picture 2" descr="https://i.imgur.com/Pdtkn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5" y="1409700"/>
            <a:ext cx="675322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5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2301240" y="335280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Underfitting vs. Overfitting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Overfitting: 너무 높은 complexity가 높은 model을 채택하는 경우 발생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Underfitting: 너무 낮은 complexity가 낮은 model을 채택하는 경우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 </a:t>
            </a:r>
            <a:r>
              <a:rPr kumimoji="0" lang="ko-KR" altLang="ko-KR" sz="30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3314" name="Picture 2" descr="https://i.imgur.com/A5Wx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66315" y="1357312"/>
            <a:ext cx="13335000" cy="476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5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35280" y="641479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Reinforcement Learning (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강화 학습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에이전트는 현재의 상태를 인식하여 어떤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action →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환경으로부터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action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에 대한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reward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reward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을 최대화하는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action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을 만드는 정책 </a:t>
            </a:r>
            <a:r>
              <a:rPr lang="ko-KR" altLang="en-US" dirty="0" smtClean="0">
                <a:solidFill>
                  <a:srgbClr val="000000"/>
                </a:solidFill>
                <a:latin typeface="Helvetica Neue"/>
              </a:rPr>
              <a:t>수립</a:t>
            </a:r>
            <a:endParaRPr lang="ko-KR" altLang="en-US" dirty="0">
              <a:solidFill>
                <a:srgbClr val="00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3936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" y="6647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Machine Learning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Clustering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4800" y="2178546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Regression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Linear Regression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선형회귀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Stochastic Gradient Descent Regression (SGD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SVR, Support Vector Regression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서포트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벡트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Random Forest Regression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랜덤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포레스트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Bayesian Regression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베이지안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Isotonic Regression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등위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Bayesian Automatic Relevance Determination Regression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베이지안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ARD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Classification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Logistic Regression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로지스틱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SVM, Support Vector Machine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서포트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벡터 머신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Random Forest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랜덤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포레스트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Decision Tree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의사결정 트리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GBT, Gradient Boosting Tree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그레디언트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부스팅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트리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SGD Classifier (SGD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분류기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AdaBoost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4078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" y="66475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Machine Learning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Clustering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04800" y="2178546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Regression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Linear Regression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선형회귀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Stochastic Gradient Descent Regression (SGD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SVR, Support Vector Regression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서포트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벡트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Random Forest Regression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랜덤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포레스트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Bayesian Regression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베이지안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Isotonic Regression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등위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Bayesian Automatic Relevance Determination Regression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베이지안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ARD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Classification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Logistic Regression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로지스틱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SVM, Support Vector Machine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서포트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벡터 머신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Random Forest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랜덤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포레스트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Decision Tree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의사결정 트리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GBT, Gradient Boosting Tree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그레디언트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부스팅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트리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SGD Classifier (SGD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분류기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AdaBoost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394960" y="206281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Clustering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K-means (K-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평균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Spectral Clustering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스펙트럼 군집화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Gaussian Mixtures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가우시안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혼합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Agglomerative Clustering 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병합식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군집화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Affinity Propagation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친근도 전파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Mean Shift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평균 이동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4060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Machine Learning Algorithms 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 </a:t>
            </a:r>
            <a:r>
              <a:rPr kumimoji="0" lang="ko-KR" altLang="ko-KR" sz="79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4338" name="Picture 2" descr="https://i.imgur.com/LSy3Ld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7348"/>
            <a:ext cx="8899036" cy="554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53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2309" y="2303253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알고리즘 비교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MNIST 손글씨 데이터 세트 </a:t>
            </a:r>
            <a:r>
              <a:rPr kumimoji="0" lang="ko-KR" altLang="ko-KR" sz="1000" b="0" i="0" u="sng" strike="noStrike" cap="none" normalizeH="0" baseline="0" smtClean="0">
                <a:ln>
                  <a:noFill/>
                </a:ln>
                <a:solidFill>
                  <a:srgbClr val="337AB7"/>
                </a:solidFill>
                <a:effectLst/>
                <a:latin typeface="Arial" panose="020B0604020202020204" pitchFamily="34" charset="0"/>
                <a:ea typeface="Helvetica Neue"/>
                <a:hlinkClick r:id="rId2"/>
              </a:rPr>
              <a:t>http://yann.lecun.com/exdb/mnist/</a:t>
            </a:r>
            <a:endParaRPr kumimoji="0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Logistic regression: 12% (88%)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SVM 0.56% (99.44%)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Deep learning: 0.23% (99.77%)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사람: 0.35% (99.65%)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 </a:t>
            </a:r>
            <a:r>
              <a:rPr kumimoji="0" lang="ko-KR" altLang="ko-KR" sz="17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5362" name="Picture 2" descr="https://i.imgur.com/ocmFzj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34" y="1465053"/>
            <a:ext cx="504825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62309" y="454967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대표 </a:t>
            </a:r>
            <a:r>
              <a:rPr lang="ko-KR" altLang="en-US" b="1" dirty="0" err="1">
                <a:solidFill>
                  <a:srgbClr val="000000"/>
                </a:solidFill>
                <a:latin typeface="inherit"/>
              </a:rPr>
              <a:t>머신러닝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 알고리즘 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3</a:t>
            </a:r>
          </a:p>
          <a:p>
            <a:pPr>
              <a:buFont typeface="+mj-lt"/>
              <a:buAutoNum type="arabicPeriod"/>
            </a:pP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Logistic regression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로지스틱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회귀분석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):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연속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확률값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결과를 확률로 만들 수 있다</a:t>
            </a:r>
          </a:p>
          <a:p>
            <a:pPr>
              <a:buFont typeface="+mj-lt"/>
              <a:buAutoNum type="arabicPeriod"/>
            </a:pP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Random forest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랜덤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포레스트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): Decision tree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를 많이 만드는 방법</a:t>
            </a:r>
          </a:p>
          <a:p>
            <a:pPr>
              <a:buFont typeface="+mj-lt"/>
              <a:buAutoNum type="arabicPeriod"/>
            </a:pP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SVM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서포트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벡터 머신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가장 먼 벡터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서포트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벡터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를 찾아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경계선를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찾는 방법</a:t>
            </a:r>
          </a:p>
        </p:txBody>
      </p:sp>
    </p:spTree>
    <p:extLst>
      <p:ext uri="{BB962C8B-B14F-4D97-AF65-F5344CB8AC3E}">
        <p14:creationId xmlns:p14="http://schemas.microsoft.com/office/powerpoint/2010/main" val="37103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0" y="-1603147"/>
            <a:ext cx="4572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 smtClean="0">
                <a:solidFill>
                  <a:srgbClr val="000000"/>
                </a:solidFill>
                <a:latin typeface="inherit"/>
              </a:rPr>
              <a:t>머신러닝</a:t>
            </a:r>
            <a:r>
              <a:rPr lang="ko-KR" altLang="en-US" b="1" dirty="0" smtClean="0">
                <a:solidFill>
                  <a:srgbClr val="000000"/>
                </a:solidFill>
                <a:latin typeface="inherit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프로세스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1. Data Pre-Processing (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전처리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Training Dataset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학습용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데이터셋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을 준비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Unsupervied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입력 데이터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Supervied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입력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+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출력 데이터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학습에 사용할 데이터를 선별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누락 데이터 확인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Outlier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이상치 처리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필요에 따라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정규화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Normalization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Feature Selection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피처 선택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학습에 사용할지 변수 선택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학습에 지대한 영향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2. Learning Algorithm Training (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학습 알고리즘 </a:t>
            </a:r>
            <a:r>
              <a:rPr lang="ko-KR" altLang="en-US" b="1" dirty="0" err="1">
                <a:solidFill>
                  <a:srgbClr val="000000"/>
                </a:solidFill>
                <a:latin typeface="inherit"/>
              </a:rPr>
              <a:t>트레이딩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선택한 알고리즘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+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학습용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데이터셋으로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훈련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3. Parameter Optimization (</a:t>
            </a:r>
            <a:r>
              <a:rPr lang="ko-KR" altLang="en-US" b="1" dirty="0" err="1">
                <a:solidFill>
                  <a:srgbClr val="000000"/>
                </a:solidFill>
                <a:latin typeface="inherit"/>
              </a:rPr>
              <a:t>파라미터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 최적화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적용 가능한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파라미터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값들을 조정해 결과물의 품질 향상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1)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파라미터를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조정해가며 최적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파라미터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탐색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2) Grid Search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격자 탐색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):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머신러닝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프로그램에서 스스로 시도를 조합하여 최적의 값을 탐색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4. Post-Processing (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후처리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다수의 모델과 알고리즘의 학습 결과를 비교분석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5. Final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완성된 모델을 실제 데이터에 적용</a:t>
            </a:r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954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3400" y="2361460"/>
            <a:ext cx="6320901" cy="15802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742950" indent="-742950">
              <a:lnSpc>
                <a:spcPct val="130000"/>
              </a:lnSpc>
              <a:buAutoNum type="arabicPeriod"/>
            </a:pPr>
            <a:r>
              <a:rPr lang="en-US" altLang="ko-KR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KT서체 Medium" panose="020B0600000101010101" pitchFamily="50" charset="-127"/>
                <a:cs typeface="Arial" panose="020B0604020202020204" pitchFamily="34" charset="0"/>
              </a:rPr>
              <a:t>Artificial Intelligence Overview</a:t>
            </a:r>
          </a:p>
        </p:txBody>
      </p:sp>
    </p:spTree>
    <p:extLst>
      <p:ext uri="{BB962C8B-B14F-4D97-AF65-F5344CB8AC3E}">
        <p14:creationId xmlns:p14="http://schemas.microsoft.com/office/powerpoint/2010/main" val="25705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3400" y="2361460"/>
            <a:ext cx="6320901" cy="15802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4000" b="1" dirty="0" err="1">
                <a:solidFill>
                  <a:schemeClr val="bg1"/>
                </a:solidFill>
              </a:rPr>
              <a:t>Scikit</a:t>
            </a:r>
            <a:r>
              <a:rPr lang="en-US" altLang="ko-KR" sz="4000" b="1" dirty="0">
                <a:solidFill>
                  <a:schemeClr val="bg1"/>
                </a:solidFill>
              </a:rPr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417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86000" y="-1603147"/>
            <a:ext cx="4572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 err="1" smtClean="0">
                <a:solidFill>
                  <a:srgbClr val="000000"/>
                </a:solidFill>
                <a:latin typeface="inherit"/>
              </a:rPr>
              <a:t>머신러닝</a:t>
            </a:r>
            <a:r>
              <a:rPr lang="ko-KR" altLang="en-US" b="1" dirty="0" smtClean="0">
                <a:solidFill>
                  <a:srgbClr val="000000"/>
                </a:solidFill>
                <a:latin typeface="inherit"/>
              </a:rPr>
              <a:t> 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프로세스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1. Data Pre-Processing (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전처리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Training Dataset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학습용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데이터셋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을 준비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Unsupervied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입력 데이터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latin typeface="Helvetica Neue"/>
              </a:rPr>
              <a:t>Supervied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입력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+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출력 데이터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학습에 사용할 데이터를 선별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누락 데이터 확인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Outlier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이상치 처리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필요에 따라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정규화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Normalization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Feature Selection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피처 선택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학습에 사용할지 변수 선택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학습에 지대한 영향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2. Learning Algorithm Training (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학습 알고리즘 </a:t>
            </a:r>
            <a:r>
              <a:rPr lang="ko-KR" altLang="en-US" b="1" dirty="0" err="1">
                <a:solidFill>
                  <a:srgbClr val="000000"/>
                </a:solidFill>
                <a:latin typeface="inherit"/>
              </a:rPr>
              <a:t>트레이딩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선택한 알고리즘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+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학습용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데이터셋으로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훈련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3. Parameter Optimization (</a:t>
            </a:r>
            <a:r>
              <a:rPr lang="ko-KR" altLang="en-US" b="1" dirty="0" err="1">
                <a:solidFill>
                  <a:srgbClr val="000000"/>
                </a:solidFill>
                <a:latin typeface="inherit"/>
              </a:rPr>
              <a:t>파라미터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 최적화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적용 가능한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파라미터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값들을 조정해 결과물의 품질 향상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1)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파라미터를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조정해가며 최적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파라미터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탐색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2) Grid Search 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격자 탐색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):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머신러닝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프로그램에서 스스로 시도를 조합하여 최적의 값을 탐색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4. Post-Processing (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후처리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다수의 모델과 알고리즘의 학습 결과를 비교분석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5. Final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완성된 모델을 실제 데이터에 적용</a:t>
            </a:r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5328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12475" y="49060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err="1">
                <a:solidFill>
                  <a:srgbClr val="000000"/>
                </a:solidFill>
                <a:latin typeface="Helvetica Neue"/>
              </a:rPr>
              <a:t>Scikit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-learn </a:t>
            </a:r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활용 흐름</a:t>
            </a: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머신러닝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알고리즘 선택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학습 데이터로 모델을 학습</a:t>
            </a:r>
          </a:p>
          <a:p>
            <a:pPr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모델을 사용해 예측</a:t>
            </a:r>
          </a:p>
          <a:p>
            <a:pPr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예측값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평가</a:t>
            </a:r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7224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793630" y="6209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가장 주요한 </a:t>
            </a:r>
            <a:r>
              <a:rPr lang="ko-KR" altLang="en-US" b="1" dirty="0" err="1">
                <a:solidFill>
                  <a:srgbClr val="000000"/>
                </a:solidFill>
                <a:latin typeface="Helvetica Neue"/>
              </a:rPr>
              <a:t>두개</a:t>
            </a:r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ko-KR" altLang="en-US" b="1" dirty="0" err="1">
                <a:solidFill>
                  <a:srgbClr val="000000"/>
                </a:solidFill>
                <a:latin typeface="Helvetica Neue"/>
              </a:rPr>
              <a:t>메소드</a:t>
            </a:r>
            <a:endParaRPr lang="ko-KR" altLang="en-US" b="1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fit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메소드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입력 데이터를 적합화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predict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메소드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새로운 데이터를 예측</a:t>
            </a:r>
            <a:endParaRPr lang="ko-KR" alt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4450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3400" y="2361460"/>
            <a:ext cx="6320901" cy="15802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ko-KR" altLang="en-US" sz="4000" b="1" dirty="0" smtClean="0">
                <a:solidFill>
                  <a:schemeClr val="bg1"/>
                </a:solidFill>
              </a:rPr>
              <a:t>전처리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z="2000" b="1" dirty="0">
                <a:solidFill>
                  <a:srgbClr val="000000"/>
                </a:solidFill>
                <a:latin typeface="Nanum Myeongjo"/>
              </a:rPr>
              <a:t>데이터를 분석 가능한 형태로 만드는 작업</a:t>
            </a:r>
            <a:endParaRPr lang="ko-KR" altLang="en-US" dirty="0"/>
          </a:p>
          <a:p>
            <a:pPr fontAlgn="base">
              <a:spcBef>
                <a:spcPts val="400"/>
              </a:spcBef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Nanum Myeongjo"/>
              </a:rPr>
              <a:t>데이터셋</a:t>
            </a:r>
            <a:r>
              <a:rPr lang="ko-KR" altLang="en-US" dirty="0">
                <a:solidFill>
                  <a:srgbClr val="000000"/>
                </a:solidFill>
                <a:latin typeface="Nanum Myeongjo"/>
              </a:rPr>
              <a:t> 확인</a:t>
            </a:r>
          </a:p>
          <a:p>
            <a:pPr fontAlgn="base">
              <a:buFont typeface="+mj-lt"/>
              <a:buAutoNum type="arabicPeriod"/>
            </a:pPr>
            <a:r>
              <a:rPr lang="ko-KR" altLang="en-US" dirty="0" err="1">
                <a:solidFill>
                  <a:srgbClr val="000000"/>
                </a:solidFill>
                <a:latin typeface="Nanum Myeongjo"/>
              </a:rPr>
              <a:t>결측치</a:t>
            </a:r>
            <a:r>
              <a:rPr lang="ko-KR" altLang="en-US" dirty="0">
                <a:solidFill>
                  <a:srgbClr val="000000"/>
                </a:solidFill>
                <a:latin typeface="Nanum Myeongjo"/>
              </a:rPr>
              <a:t> 처리</a:t>
            </a:r>
          </a:p>
          <a:p>
            <a:pPr fontAlgn="base"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  <a:latin typeface="Nanum Myeongjo"/>
              </a:rPr>
              <a:t>이상치 처리</a:t>
            </a:r>
          </a:p>
          <a:p>
            <a:pPr fontAlgn="base"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Nanum Myeongjo"/>
              </a:rPr>
              <a:t>Feature Engineering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Nanum Myeongjo"/>
              </a:rPr>
              <a:t>scaling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Nanum Myeongjo"/>
              </a:rPr>
              <a:t>binning</a:t>
            </a:r>
          </a:p>
          <a:p>
            <a:pPr marL="742950" lvl="1" indent="-285750" fontAlgn="base"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Nanum Myeongjo"/>
              </a:rPr>
              <a:t>transform</a:t>
            </a:r>
          </a:p>
          <a:p>
            <a:pPr marL="742950" lvl="1" indent="-285750" fontAlgn="base">
              <a:spcBef>
                <a:spcPts val="400"/>
              </a:spcBef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Nanum Myeongjo"/>
              </a:rPr>
              <a:t>dummy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2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+mj-lt"/>
              </a:rPr>
              <a:t>데이터 전처리 </a:t>
            </a:r>
            <a:r>
              <a:rPr lang="en-US" altLang="ko-KR" dirty="0">
                <a:solidFill>
                  <a:srgbClr val="000000"/>
                </a:solidFill>
                <a:latin typeface="+mj-lt"/>
              </a:rPr>
              <a:t>(Data preprocessing</a:t>
            </a:r>
            <a:r>
              <a:rPr lang="en-US" altLang="ko-KR" dirty="0" smtClean="0">
                <a:solidFill>
                  <a:srgbClr val="000000"/>
                </a:solidFill>
                <a:latin typeface="+mj-lt"/>
              </a:rPr>
              <a:t>)</a:t>
            </a:r>
            <a:endParaRPr lang="ko-KR" altLang="en-US" dirty="0">
              <a:latin typeface="+mj-lt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946992"/>
          </a:xfrm>
        </p:spPr>
        <p:txBody>
          <a:bodyPr/>
          <a:lstStyle/>
          <a:p>
            <a:r>
              <a:rPr lang="ko-KR" altLang="en-US" b="1" dirty="0">
                <a:solidFill>
                  <a:srgbClr val="000000"/>
                </a:solidFill>
                <a:latin typeface="+mn-lt"/>
              </a:rPr>
              <a:t>데이터 전처리 </a:t>
            </a:r>
            <a:r>
              <a:rPr lang="en-US" altLang="ko-KR" b="1" dirty="0">
                <a:solidFill>
                  <a:srgbClr val="000000"/>
                </a:solidFill>
                <a:latin typeface="+mn-lt"/>
              </a:rPr>
              <a:t>(Data preprocessing)</a:t>
            </a:r>
          </a:p>
          <a:p>
            <a:r>
              <a:rPr lang="ko-KR" altLang="en-US" dirty="0">
                <a:solidFill>
                  <a:srgbClr val="000000"/>
                </a:solidFill>
                <a:latin typeface="+mn-lt"/>
              </a:rPr>
              <a:t>원시 데이터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(raw data)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를 정제 데이터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(clean data)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로 만드는 작업</a:t>
            </a:r>
          </a:p>
          <a:p>
            <a:r>
              <a:rPr lang="ko-KR" altLang="en-US" b="1" dirty="0" err="1">
                <a:solidFill>
                  <a:srgbClr val="000000"/>
                </a:solidFill>
                <a:latin typeface="+mn-lt"/>
              </a:rPr>
              <a:t>전처리가</a:t>
            </a:r>
            <a:r>
              <a:rPr lang="ko-KR" altLang="en-US" b="1" dirty="0">
                <a:solidFill>
                  <a:srgbClr val="000000"/>
                </a:solidFill>
                <a:latin typeface="+mn-lt"/>
              </a:rPr>
              <a:t> 필요한 이유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+mn-lt"/>
              </a:rPr>
              <a:t>부정확한 데이터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, missing value (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누락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lt"/>
              </a:rPr>
              <a:t>잡음이 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있는 데이터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, outlier (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이상치</a:t>
            </a:r>
            <a:r>
              <a:rPr lang="en-US" altLang="ko-KR" dirty="0" smtClean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+mn-lt"/>
              </a:rPr>
              <a:t>적합 데이터</a:t>
            </a:r>
            <a:endParaRPr lang="en-US" altLang="ko-KR" dirty="0" smtClean="0">
              <a:solidFill>
                <a:srgbClr val="0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rgbClr val="000000"/>
              </a:solidFill>
              <a:latin typeface="+mn-lt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+mn-lt"/>
              </a:rPr>
              <a:t>데이터 전처리 작업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lt"/>
              </a:rPr>
              <a:t>1) 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데이터 정제 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(Data Cleaning) - Missing value, Noisy data, Outliers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lt"/>
              </a:rPr>
              <a:t>2) 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데이터 통합 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(Data Integration) - 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다양한 소스에서 얻은 데이터를 정리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lt"/>
              </a:rPr>
              <a:t>3) 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데이터 변환 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(Data Transformation) - Normalization, Aggregation, Generalization</a:t>
            </a:r>
          </a:p>
          <a:p>
            <a:r>
              <a:rPr lang="en-US" altLang="ko-KR" dirty="0">
                <a:solidFill>
                  <a:srgbClr val="000000"/>
                </a:solidFill>
                <a:latin typeface="+mn-lt"/>
              </a:rPr>
              <a:t>4) 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데이터 정리 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(Data Reduction) - 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중복제거</a:t>
            </a:r>
            <a:r>
              <a:rPr lang="en-US" altLang="ko-KR" dirty="0">
                <a:solidFill>
                  <a:srgbClr val="000000"/>
                </a:solidFill>
                <a:latin typeface="+mn-lt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lt"/>
              </a:rPr>
              <a:t>효율적 재배치</a:t>
            </a:r>
          </a:p>
          <a:p>
            <a:endParaRPr lang="ko-KR" altLang="en-US" dirty="0">
              <a:latin typeface="+mn-lt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47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데이터 정제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(Data Cleaning)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946992"/>
          </a:xfrm>
        </p:spPr>
        <p:txBody>
          <a:bodyPr/>
          <a:lstStyle/>
          <a:p>
            <a:r>
              <a:rPr lang="ko-KR" altLang="en-US" b="1" dirty="0" err="1" smtClean="0">
                <a:solidFill>
                  <a:srgbClr val="000000"/>
                </a:solidFill>
                <a:latin typeface="Helvetica Neue"/>
              </a:rPr>
              <a:t>결측값</a:t>
            </a:r>
            <a:r>
              <a:rPr lang="ko-KR" altLang="en-US" b="1" dirty="0" smtClean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(Missing Value)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해당 데이터 행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(row)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를 제거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특정 상수로 채우기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동일한 속성값의 평균값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혹은 중앙값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사용</a:t>
            </a:r>
          </a:p>
          <a:p>
            <a:r>
              <a:rPr lang="ko-KR" altLang="en-US" b="1" dirty="0" err="1">
                <a:solidFill>
                  <a:srgbClr val="000000"/>
                </a:solidFill>
                <a:latin typeface="Helvetica Neue"/>
              </a:rPr>
              <a:t>잡음값</a:t>
            </a:r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(Noisy Value)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비닝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(Binning)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회귀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(Regression)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이상점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분석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(Outlier Analysis)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데이터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평활화</a:t>
            </a:r>
            <a:endParaRPr lang="ko-KR" altLang="en-US" dirty="0">
              <a:solidFill>
                <a:srgbClr val="000000"/>
              </a:solidFill>
              <a:latin typeface="Helvetica Neue"/>
            </a:endParaRPr>
          </a:p>
          <a:p>
            <a:r>
              <a:rPr lang="ko-KR" altLang="en-US" b="1" dirty="0">
                <a:solidFill>
                  <a:srgbClr val="000000"/>
                </a:solidFill>
                <a:latin typeface="Helvetica Neue"/>
              </a:rPr>
              <a:t>이상치 </a:t>
            </a:r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(Outliers)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1)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표준편차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3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이상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2) IQR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734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inherit"/>
              </a:rPr>
              <a:t>데이터 통합 </a:t>
            </a:r>
            <a:r>
              <a:rPr lang="en-US" altLang="ko-KR" dirty="0">
                <a:solidFill>
                  <a:srgbClr val="000000"/>
                </a:solidFill>
                <a:latin typeface="inherit"/>
              </a:rPr>
              <a:t>(Data </a:t>
            </a:r>
            <a:r>
              <a:rPr lang="en-US" altLang="ko-KR" dirty="0" smtClean="0">
                <a:solidFill>
                  <a:srgbClr val="000000"/>
                </a:solidFill>
                <a:latin typeface="inherit"/>
              </a:rPr>
              <a:t>Integration)</a:t>
            </a:r>
            <a:endParaRPr lang="en-US" altLang="ko-KR" dirty="0">
              <a:solidFill>
                <a:srgbClr val="000000"/>
              </a:solidFill>
              <a:latin typeface="inherit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946992"/>
          </a:xfrm>
        </p:spPr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다양한 소스에서 얻은 데이터를 정리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데이터 변환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(Data Transformation) - Normalization, Aggregation, Generalization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데이터 정리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(Data Reduction) -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중복제거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효율적 </a:t>
            </a:r>
            <a:r>
              <a:rPr lang="ko-KR" altLang="en-US" dirty="0" smtClean="0">
                <a:solidFill>
                  <a:srgbClr val="000000"/>
                </a:solidFill>
                <a:latin typeface="Helvetica Neue"/>
              </a:rPr>
              <a:t>재배치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790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inherit"/>
              </a:rPr>
              <a:t>데이터 변환 </a:t>
            </a:r>
            <a:r>
              <a:rPr lang="en-US" altLang="ko-KR" dirty="0">
                <a:solidFill>
                  <a:srgbClr val="000000"/>
                </a:solidFill>
                <a:latin typeface="inherit"/>
              </a:rPr>
              <a:t>(Data Transformation)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9469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000000"/>
                </a:solidFill>
                <a:latin typeface="Helvetica Neue"/>
              </a:rPr>
              <a:t>Normalization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동일한 범위로 변환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0~1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사이 비율로 변환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Aggregation - 2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개이상의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feature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를 하나로 조합 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예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: 2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개의 범주를 조합하여 새로운 그룹을 생성</a:t>
            </a: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Generalization - </a:t>
            </a:r>
            <a:r>
              <a:rPr lang="ko-KR" altLang="en-US" dirty="0" err="1">
                <a:solidFill>
                  <a:srgbClr val="000000"/>
                </a:solidFill>
                <a:latin typeface="Helvetica Neue"/>
              </a:rPr>
              <a:t>저수준의</a:t>
            </a:r>
            <a:r>
              <a:rPr lang="ko-KR" altLang="en-US" dirty="0">
                <a:solidFill>
                  <a:srgbClr val="000000"/>
                </a:solidFill>
                <a:latin typeface="Helvetica Neue"/>
              </a:rPr>
              <a:t> 속성을 고수준의 표준으로 </a:t>
            </a:r>
            <a:r>
              <a:rPr lang="ko-KR" altLang="en-US" dirty="0" smtClean="0">
                <a:solidFill>
                  <a:srgbClr val="000000"/>
                </a:solidFill>
                <a:latin typeface="Helvetica Neue"/>
              </a:rPr>
              <a:t>변환</a:t>
            </a:r>
            <a:endParaRPr lang="ko-KR" alt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8337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lt"/>
              </a:rPr>
              <a:t>Artificial Intelligence</a:t>
            </a:r>
            <a:endParaRPr lang="ko-KR" altLang="en-US" dirty="0">
              <a:latin typeface="+mj-lt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729355"/>
          </a:xfrm>
        </p:spPr>
        <p:txBody>
          <a:bodyPr/>
          <a:lstStyle/>
          <a:p>
            <a:r>
              <a:rPr lang="ko-KR" altLang="en-US" dirty="0">
                <a:latin typeface="+mn-lt"/>
              </a:rPr>
              <a:t>인공지능은 인간이 지닌 지적 </a:t>
            </a:r>
            <a:r>
              <a:rPr lang="ko-KR" altLang="en-US" dirty="0" smtClean="0">
                <a:latin typeface="+mn-lt"/>
              </a:rPr>
              <a:t>능력의 </a:t>
            </a:r>
            <a:r>
              <a:rPr lang="ko-KR" altLang="en-US" dirty="0">
                <a:latin typeface="+mn-lt"/>
              </a:rPr>
              <a:t>일부 또는 전체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혹은 그렇게 생각되는 능력을 인공적으로 구현한 </a:t>
            </a:r>
            <a:r>
              <a:rPr lang="ko-KR" altLang="en-US" dirty="0" smtClean="0">
                <a:latin typeface="+mn-lt"/>
              </a:rPr>
              <a:t>것으로</a:t>
            </a:r>
            <a:endParaRPr lang="en-US" altLang="ko-KR" dirty="0" smtClean="0">
              <a:latin typeface="+mn-lt"/>
            </a:endParaRPr>
          </a:p>
          <a:p>
            <a:endParaRPr lang="en-US" altLang="ko-KR" dirty="0" smtClean="0">
              <a:latin typeface="+mn-lt"/>
            </a:endParaRPr>
          </a:p>
          <a:p>
            <a:r>
              <a:rPr lang="ko-KR" altLang="en-US" dirty="0" smtClean="0"/>
              <a:t>인공지능 </a:t>
            </a:r>
            <a:r>
              <a:rPr lang="ko-KR" altLang="en-US" dirty="0"/>
              <a:t>⊃ 기계학습 ⊃ 인공신경망 ⊃ </a:t>
            </a:r>
            <a:r>
              <a:rPr lang="ko-KR" altLang="en-US" dirty="0" err="1"/>
              <a:t>딥</a:t>
            </a:r>
            <a:r>
              <a:rPr lang="ko-KR" altLang="en-US" dirty="0"/>
              <a:t> 러닝</a:t>
            </a:r>
          </a:p>
          <a:p>
            <a:r>
              <a:rPr lang="ko-KR" altLang="en-US" dirty="0" smtClean="0">
                <a:latin typeface="+mn-lt"/>
              </a:rPr>
              <a:t> </a:t>
            </a:r>
            <a:endParaRPr lang="en-US" altLang="ko-KR" dirty="0">
              <a:latin typeface="+mn-lt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88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inherit"/>
              </a:rPr>
              <a:t>데이터 정리 </a:t>
            </a:r>
            <a:r>
              <a:rPr lang="en-US" altLang="ko-KR" dirty="0">
                <a:solidFill>
                  <a:srgbClr val="000000"/>
                </a:solidFill>
                <a:latin typeface="inherit"/>
              </a:rPr>
              <a:t>(Data Reduction)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394699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Helvetica Neue"/>
              </a:rPr>
              <a:t>중복제거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000000"/>
                </a:solidFill>
                <a:latin typeface="Helvetica Neue"/>
              </a:rPr>
              <a:t>효율적 재배치</a:t>
            </a:r>
            <a:endParaRPr lang="ko-KR" alt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88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83400" y="2361460"/>
            <a:ext cx="6320901" cy="15802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</a:rPr>
              <a:t>Perceptron</a:t>
            </a:r>
            <a:endParaRPr lang="en-US" altLang="ko-KR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51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Perceptron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1272804"/>
          </a:xfrm>
        </p:spPr>
        <p:txBody>
          <a:bodyPr/>
          <a:lstStyle/>
          <a:p>
            <a:r>
              <a:rPr lang="en-US" altLang="ko-KR" dirty="0"/>
              <a:t>In machine learning, the perceptron is an algorithm for supervised learning of binary classifiers. A binary classifier is a function which can decide whether or not an input, represented by a vector of numbers, belongs to some specific </a:t>
            </a:r>
            <a:r>
              <a:rPr lang="en-US" altLang="ko-KR" dirty="0" smtClean="0"/>
              <a:t>class. It </a:t>
            </a:r>
            <a:r>
              <a:rPr lang="en-US" altLang="ko-KR" dirty="0"/>
              <a:t>is a type of linear classifier, i.e. a classification algorithm that makes its predictions based on a linear predictor function combining a set of weights with the feature vector.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7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51656"/>
            <a:ext cx="6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</p:txBody>
      </p:sp>
      <p:pic>
        <p:nvPicPr>
          <p:cNvPr id="17410" name="Picture 2" descr="https://i.imgur.com/5ENn5K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3315490"/>
            <a:ext cx="4597622" cy="262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720726" y="1004570"/>
            <a:ext cx="7704137" cy="2290721"/>
          </a:xfrm>
        </p:spPr>
        <p:txBody>
          <a:bodyPr/>
          <a:lstStyle/>
          <a:p>
            <a:pPr lv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1000" dirty="0" smtClean="0">
              <a:solidFill>
                <a:srgbClr val="000000"/>
              </a:solidFill>
              <a:ea typeface="Helvetica Neue"/>
            </a:endParaRPr>
          </a:p>
          <a:p>
            <a:pPr lvl="0" fontAlgn="base">
              <a:spcAft>
                <a:spcPct val="0"/>
              </a:spcAft>
            </a:pPr>
            <a:r>
              <a:rPr lang="ko-KR" altLang="ko-KR" dirty="0" smtClean="0"/>
              <a:t>1957</a:t>
            </a:r>
            <a:r>
              <a:rPr lang="ko-KR" altLang="ko-KR" dirty="0"/>
              <a:t>년 기계를 학습시키는 방법으로 Perceptron을 제안, </a:t>
            </a:r>
            <a:r>
              <a:rPr lang="ko-KR" altLang="ko-KR" dirty="0" err="1"/>
              <a:t>프랭크</a:t>
            </a:r>
            <a:r>
              <a:rPr lang="ko-KR" altLang="ko-KR" dirty="0"/>
              <a:t> </a:t>
            </a:r>
            <a:r>
              <a:rPr lang="ko-KR" altLang="ko-KR" dirty="0" err="1"/>
              <a:t>로젠블랫</a:t>
            </a:r>
            <a:r>
              <a:rPr lang="ko-KR" altLang="ko-KR" dirty="0"/>
              <a:t> Frank Rosenblatt</a:t>
            </a:r>
          </a:p>
          <a:p>
            <a:pPr lvl="0" fontAlgn="base">
              <a:spcAft>
                <a:spcPct val="0"/>
              </a:spcAft>
            </a:pPr>
            <a:r>
              <a:rPr lang="ko-KR" altLang="ko-KR" dirty="0"/>
              <a:t>Perceptron: 뇌의 뉴런 동작에 대한 수학적 모델</a:t>
            </a:r>
          </a:p>
          <a:p>
            <a:pPr marL="0" lvl="1" indent="0" fontAlgn="base">
              <a:spcBef>
                <a:spcPts val="1000"/>
              </a:spcBef>
              <a:spcAft>
                <a:spcPct val="0"/>
              </a:spcAft>
              <a:buNone/>
            </a:pPr>
            <a:r>
              <a:rPr lang="ko-KR" altLang="ko-KR" sz="1500" spc="-60" dirty="0">
                <a:solidFill>
                  <a:srgbClr val="4C4C4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인접 뉴런으로부터 </a:t>
            </a:r>
            <a:r>
              <a:rPr lang="ko-KR" altLang="ko-KR" sz="1500" spc="-60" dirty="0" err="1">
                <a:solidFill>
                  <a:srgbClr val="4C4C4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이진값을</a:t>
            </a:r>
            <a:r>
              <a:rPr lang="ko-KR" altLang="ko-KR" sz="1500" spc="-60" dirty="0">
                <a:solidFill>
                  <a:srgbClr val="4C4C4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 입력</a:t>
            </a:r>
          </a:p>
          <a:p>
            <a:pPr marL="0" lvl="1" indent="0" fontAlgn="base">
              <a:spcBef>
                <a:spcPts val="1000"/>
              </a:spcBef>
              <a:spcAft>
                <a:spcPct val="0"/>
              </a:spcAft>
              <a:buNone/>
            </a:pPr>
            <a:r>
              <a:rPr lang="ko-KR" altLang="ko-KR" sz="1500" spc="-60" dirty="0">
                <a:solidFill>
                  <a:srgbClr val="4C4C4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이 입력 값에 가중치(시냅스 연결 강도)를 곱하고 모두 합산</a:t>
            </a:r>
          </a:p>
          <a:p>
            <a:pPr marL="0" lvl="1" indent="0" fontAlgn="base">
              <a:spcBef>
                <a:spcPts val="1000"/>
              </a:spcBef>
              <a:spcAft>
                <a:spcPct val="0"/>
              </a:spcAft>
              <a:buNone/>
            </a:pPr>
            <a:r>
              <a:rPr lang="ko-KR" altLang="ko-KR" sz="1500" spc="-60" dirty="0">
                <a:solidFill>
                  <a:srgbClr val="4C4C4E"/>
                </a:solidFill>
                <a:latin typeface="Arial" panose="020B0604020202020204" pitchFamily="34" charset="0"/>
                <a:ea typeface="Arial Unicode MS" panose="020B0604020202020204" pitchFamily="50" charset="-127"/>
                <a:cs typeface="Arial" panose="020B0604020202020204" pitchFamily="34" charset="0"/>
              </a:rPr>
              <a:t>이 값이 일정 값 이상이면 1 아니면 0을 출력</a:t>
            </a:r>
          </a:p>
          <a:p>
            <a:pPr lvl="0" fontAlgn="base">
              <a:spcAft>
                <a:spcPct val="0"/>
              </a:spcAft>
            </a:pPr>
            <a:r>
              <a:rPr lang="ko-KR" altLang="ko-KR" dirty="0"/>
              <a:t>기호주의(논리적 추론)가 대세였던 당 시대에는 큰 사건</a:t>
            </a:r>
          </a:p>
          <a:p>
            <a:pPr lvl="0" fontAlgn="base">
              <a:spcAft>
                <a:spcPct val="0"/>
              </a:spcAft>
            </a:pPr>
            <a:endParaRPr lang="ko-KR" altLang="ko-KR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8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FB3FB77-EE41-4C95-8C63-0E80F6D5E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213" y="1914041"/>
            <a:ext cx="8166100" cy="307384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ko-KR" sz="3600" b="1" dirty="0" smtClean="0">
                <a:solidFill>
                  <a:schemeClr val="accent1"/>
                </a:solidFill>
              </a:rPr>
              <a:t>Genie</a:t>
            </a:r>
            <a:endParaRPr lang="ko-KR" altLang="en-US" sz="4400" b="1" spc="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26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20AB8F95-613D-4ACE-9D76-6903DAC3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can we get?</a:t>
            </a:r>
            <a:endParaRPr lang="ko-KR" altLang="en-US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xmlns="" id="{7386F629-7FA4-46CF-AFB0-54393FC6D5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0050" y="549275"/>
            <a:ext cx="319088" cy="43509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4C4C4E"/>
                </a:solidFill>
                <a:ea typeface="KT서체 Bold" panose="020B0600000101010101" pitchFamily="50" charset="-127"/>
              </a:rPr>
              <a:t>0</a:t>
            </a:r>
            <a:endParaRPr lang="ko-KR" altLang="en-US" dirty="0">
              <a:solidFill>
                <a:srgbClr val="4C4C4E"/>
              </a:solidFill>
              <a:ea typeface="KT서체 Bold" panose="020B0600000101010101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lh6.googleusercontent.com/258QPB6hoNxia7bm8PAcye-0aPvGJgKVGRvJxNXFkpbBP7rpnL3u4hd-bpUrWpcCNrxbY_cwWFQds0hYojj0_mdtEHSacglaZPClDUtr-4dzgzo2fBLwPywGtbtif-t-W5XPIe78z4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86" y="1199232"/>
            <a:ext cx="7030897" cy="499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xmlns="" id="{20AB8F95-613D-4ACE-9D76-6903DAC3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history</a:t>
            </a:r>
            <a:endParaRPr lang="ko-KR" altLang="en-US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xmlns="" id="{7386F629-7FA4-46CF-AFB0-54393FC6D5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0050" y="549275"/>
            <a:ext cx="319088" cy="435096"/>
          </a:xfrm>
        </p:spPr>
        <p:txBody>
          <a:bodyPr/>
          <a:lstStyle/>
          <a:p>
            <a:r>
              <a:rPr lang="en-US" altLang="ko-KR" dirty="0" smtClean="0">
                <a:solidFill>
                  <a:srgbClr val="4C4C4E"/>
                </a:solidFill>
                <a:ea typeface="KT서체 Bold" panose="020B0600000101010101" pitchFamily="50" charset="-127"/>
              </a:rPr>
              <a:t>0</a:t>
            </a:r>
            <a:endParaRPr lang="ko-KR" altLang="en-US" dirty="0">
              <a:solidFill>
                <a:srgbClr val="4C4C4E"/>
              </a:solidFill>
              <a:ea typeface="KT서체 Bold" panose="020B0600000101010101" pitchFamily="50" charset="-127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152400" y="2553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dirty="0" smtClean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19138" y="3368233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신 러닝 소개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  </a:t>
            </a:r>
            <a:r>
              <a:rPr kumimoji="0" lang="ko-KR" altLang="ko-KR" sz="307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2050" name="Picture 2" descr="https://i.imgur.com/A4ffln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1166370"/>
            <a:ext cx="743902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08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i.imgur.com/PD7iRG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94" y="1267573"/>
            <a:ext cx="8218805" cy="483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AI history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2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/>
              <a:t>Traditional Programming vs Machine </a:t>
            </a:r>
            <a:r>
              <a:rPr lang="ko-KR" altLang="ko-KR" dirty="0" smtClean="0"/>
              <a:t>Learning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719138" y="1282593"/>
            <a:ext cx="7126951" cy="45185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5698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Helvetica Neue"/>
              </a:rPr>
              <a:t> </a:t>
            </a:r>
            <a:r>
              <a:rPr kumimoji="0" lang="ko-KR" altLang="ko-KR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Helvetica Neue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</p:txBody>
      </p:sp>
      <p:pic>
        <p:nvPicPr>
          <p:cNvPr id="14" name="Picture 4" descr="https://i.imgur.com/640apY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629" y="2641899"/>
            <a:ext cx="5749132" cy="290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i.imgur.com/cGVX2C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0" b="46646"/>
          <a:stretch/>
        </p:blipFill>
        <p:spPr bwMode="auto">
          <a:xfrm>
            <a:off x="850754" y="954284"/>
            <a:ext cx="3352441" cy="143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i.imgur.com/cGVX2C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0" t="53033" r="8924" b="338"/>
          <a:stretch/>
        </p:blipFill>
        <p:spPr bwMode="auto">
          <a:xfrm>
            <a:off x="4546117" y="1233272"/>
            <a:ext cx="3036498" cy="125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520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91924" y="786465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Helvetica Neue"/>
              </a:rPr>
              <a:t>AI: 13 Categories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Deep Learning/Machine Learning (General)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Deep Learning/Machine Learning (Applications)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Natural Language Processing (General)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Natural Language Processing (Speech Recognition)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Computer Vision/Image Recognition (General)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Computer Vision/Image Recognition (Applications)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Gesture Control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Virtual Personal Assistants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Smart Robots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Recommendation Engines and Collaborative Filtering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Context Aware Computing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Speech to Speech Translation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000000"/>
                </a:solidFill>
                <a:latin typeface="Helvetica Neue"/>
              </a:rPr>
              <a:t>Video Automatic Content Recognition</a:t>
            </a:r>
            <a:endParaRPr lang="en-US" altLang="ko-KR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553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T PPT">
  <a:themeElements>
    <a:clrScheme name="Custom 5">
      <a:dk1>
        <a:sysClr val="windowText" lastClr="000000"/>
      </a:dk1>
      <a:lt1>
        <a:sysClr val="window" lastClr="FFFFFF"/>
      </a:lt1>
      <a:dk2>
        <a:srgbClr val="313231"/>
      </a:dk2>
      <a:lt2>
        <a:srgbClr val="E7E6E6"/>
      </a:lt2>
      <a:accent1>
        <a:srgbClr val="FF0000"/>
      </a:accent1>
      <a:accent2>
        <a:srgbClr val="00C0AA"/>
      </a:accent2>
      <a:accent3>
        <a:srgbClr val="A5A5A5"/>
      </a:accent3>
      <a:accent4>
        <a:srgbClr val="7D7D7D"/>
      </a:accent4>
      <a:accent5>
        <a:srgbClr val="4B4B4B"/>
      </a:accent5>
      <a:accent6>
        <a:srgbClr val="323232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ct val="130000"/>
          </a:lnSpc>
          <a:defRPr sz="900" spc="-6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13246</TotalTime>
  <Words>1765</Words>
  <Application>Microsoft Office PowerPoint</Application>
  <PresentationFormat>화면 슬라이드 쇼(4:3)</PresentationFormat>
  <Paragraphs>309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6" baseType="lpstr">
      <vt:lpstr>inherit</vt:lpstr>
      <vt:lpstr>KT서체 Medium</vt:lpstr>
      <vt:lpstr>Open Sans</vt:lpstr>
      <vt:lpstr>MathJax_Math-italic</vt:lpstr>
      <vt:lpstr>Nanum Myeongjo</vt:lpstr>
      <vt:lpstr>MathJax_Main</vt:lpstr>
      <vt:lpstr>Arial</vt:lpstr>
      <vt:lpstr>Arial Unicode MS</vt:lpstr>
      <vt:lpstr>KT서체 Bold</vt:lpstr>
      <vt:lpstr>맑은 고딕</vt:lpstr>
      <vt:lpstr>Helvetica Neue</vt:lpstr>
      <vt:lpstr>KT PPT</vt:lpstr>
      <vt:lpstr>PowerPoint 프레젠테이션</vt:lpstr>
      <vt:lpstr>Contents</vt:lpstr>
      <vt:lpstr>PowerPoint 프레젠테이션</vt:lpstr>
      <vt:lpstr>Artificial Intelligence</vt:lpstr>
      <vt:lpstr>What can we get?</vt:lpstr>
      <vt:lpstr>AI history</vt:lpstr>
      <vt:lpstr>AI history</vt:lpstr>
      <vt:lpstr>Traditional Programming vs Machine Learning</vt:lpstr>
      <vt:lpstr>PowerPoint 프레젠테이션</vt:lpstr>
      <vt:lpstr>Machine Learning</vt:lpstr>
      <vt:lpstr>Machine Learning</vt:lpstr>
      <vt:lpstr>Machine Learning</vt:lpstr>
      <vt:lpstr>Machine Learning</vt:lpstr>
      <vt:lpstr>Machine Learning</vt:lpstr>
      <vt:lpstr>Machine Learning 방법과 차이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전처리 (Data preprocessing)</vt:lpstr>
      <vt:lpstr>데이터 정제 (Data Cleaning)</vt:lpstr>
      <vt:lpstr>데이터 통합 (Data Integration)</vt:lpstr>
      <vt:lpstr>데이터 변환 (Data Transformation)</vt:lpstr>
      <vt:lpstr>데이터 정리 (Data Reduction)</vt:lpstr>
      <vt:lpstr>PowerPoint 프레젠테이션</vt:lpstr>
      <vt:lpstr>Perceptron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지은</dc:creator>
  <cp:lastModifiedBy>Jung Daechul</cp:lastModifiedBy>
  <cp:revision>350</cp:revision>
  <dcterms:created xsi:type="dcterms:W3CDTF">2017-10-30T05:26:05Z</dcterms:created>
  <dcterms:modified xsi:type="dcterms:W3CDTF">2020-06-05T05:28:25Z</dcterms:modified>
</cp:coreProperties>
</file>