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5" r:id="rId1"/>
  </p:sldMasterIdLst>
  <p:notesMasterIdLst>
    <p:notesMasterId r:id="rId45"/>
  </p:notesMasterIdLst>
  <p:sldIdLst>
    <p:sldId id="256" r:id="rId2"/>
    <p:sldId id="257" r:id="rId3"/>
    <p:sldId id="258" r:id="rId4"/>
    <p:sldId id="377" r:id="rId5"/>
    <p:sldId id="259" r:id="rId6"/>
    <p:sldId id="326" r:id="rId7"/>
    <p:sldId id="357" r:id="rId8"/>
    <p:sldId id="328" r:id="rId9"/>
    <p:sldId id="329" r:id="rId10"/>
    <p:sldId id="359" r:id="rId11"/>
    <p:sldId id="362" r:id="rId12"/>
    <p:sldId id="364" r:id="rId13"/>
    <p:sldId id="365" r:id="rId14"/>
    <p:sldId id="334" r:id="rId15"/>
    <p:sldId id="336" r:id="rId16"/>
    <p:sldId id="360" r:id="rId17"/>
    <p:sldId id="337" r:id="rId18"/>
    <p:sldId id="366" r:id="rId19"/>
    <p:sldId id="338" r:id="rId20"/>
    <p:sldId id="367" r:id="rId21"/>
    <p:sldId id="339" r:id="rId22"/>
    <p:sldId id="340" r:id="rId23"/>
    <p:sldId id="341" r:id="rId24"/>
    <p:sldId id="342" r:id="rId25"/>
    <p:sldId id="343" r:id="rId26"/>
    <p:sldId id="344" r:id="rId27"/>
    <p:sldId id="345" r:id="rId28"/>
    <p:sldId id="346" r:id="rId29"/>
    <p:sldId id="347" r:id="rId30"/>
    <p:sldId id="348" r:id="rId31"/>
    <p:sldId id="349" r:id="rId32"/>
    <p:sldId id="350" r:id="rId33"/>
    <p:sldId id="351" r:id="rId34"/>
    <p:sldId id="369" r:id="rId35"/>
    <p:sldId id="352" r:id="rId36"/>
    <p:sldId id="370" r:id="rId37"/>
    <p:sldId id="371" r:id="rId38"/>
    <p:sldId id="372" r:id="rId39"/>
    <p:sldId id="375" r:id="rId40"/>
    <p:sldId id="368" r:id="rId41"/>
    <p:sldId id="356" r:id="rId42"/>
    <p:sldId id="358" r:id="rId43"/>
    <p:sldId id="325" r:id="rId44"/>
  </p:sldIdLst>
  <p:sldSz cx="9144000" cy="6858000" type="screen4x3"/>
  <p:notesSz cx="6858000" cy="9144000"/>
  <p:embeddedFontLst>
    <p:embeddedFont>
      <p:font typeface="KT서체 Medium" panose="020B0600000101010101" charset="-127"/>
      <p:regular r:id="rId46"/>
    </p:embeddedFont>
    <p:embeddedFont>
      <p:font typeface="Arial Unicode MS" panose="020B0604020202020204" pitchFamily="50" charset="-127"/>
      <p:regular r:id="rId47"/>
    </p:embeddedFont>
    <p:embeddedFont>
      <p:font typeface="KT서체 Bold" panose="020B0600000101010101" charset="-127"/>
      <p:bold r:id="rId48"/>
    </p:embeddedFont>
    <p:embeddedFont>
      <p:font typeface="맑은 고딕" panose="020B0503020000020004" pitchFamily="50" charset="-127"/>
      <p:regular r:id="rId49"/>
      <p:bold r:id="rId50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pos="272" userDrawn="1">
          <p15:clr>
            <a:srgbClr val="A4A3A4"/>
          </p15:clr>
        </p15:guide>
        <p15:guide id="4" orient="horz">
          <p15:clr>
            <a:srgbClr val="A4A3A4"/>
          </p15:clr>
        </p15:guide>
        <p15:guide id="5" pos="5759">
          <p15:clr>
            <a:srgbClr val="A4A3A4"/>
          </p15:clr>
        </p15:guide>
        <p15:guide id="6" orient="horz" pos="3977">
          <p15:clr>
            <a:srgbClr val="A4A3A4"/>
          </p15:clr>
        </p15:guide>
        <p15:guide id="7" orient="horz" pos="340">
          <p15:clr>
            <a:srgbClr val="A4A3A4"/>
          </p15:clr>
        </p15:guide>
        <p15:guide id="8" pos="5488" userDrawn="1">
          <p15:clr>
            <a:srgbClr val="A4A3A4"/>
          </p15:clr>
        </p15:guide>
        <p15:guide id="9" pos="451">
          <p15:clr>
            <a:srgbClr val="A4A3A4"/>
          </p15:clr>
        </p15:guide>
        <p15:guide id="10" orient="horz" pos="184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4C4E"/>
    <a:srgbClr val="E7FFFC"/>
    <a:srgbClr val="FFCFAF"/>
    <a:srgbClr val="FF6600"/>
    <a:srgbClr val="C85100"/>
    <a:srgbClr val="7F7F7F"/>
    <a:srgbClr val="595959"/>
    <a:srgbClr val="8384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8" autoAdjust="0"/>
    <p:restoredTop sz="95330" autoAdjust="0"/>
  </p:normalViewPr>
  <p:slideViewPr>
    <p:cSldViewPr snapToGrid="0" showGuides="1">
      <p:cViewPr varScale="1">
        <p:scale>
          <a:sx n="89" d="100"/>
          <a:sy n="89" d="100"/>
        </p:scale>
        <p:origin x="398" y="91"/>
      </p:cViewPr>
      <p:guideLst>
        <p:guide orient="horz" pos="2160"/>
        <p:guide pos="2880"/>
        <p:guide pos="272"/>
        <p:guide orient="horz"/>
        <p:guide pos="5759"/>
        <p:guide orient="horz" pos="3977"/>
        <p:guide orient="horz" pos="340"/>
        <p:guide pos="5488"/>
        <p:guide pos="451"/>
        <p:guide orient="horz" pos="1842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-3024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2.fntdata"/><Relationship Id="rId50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3.fntdata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93" Type="http://schemas.microsoft.com/office/2015/10/relationships/revisionInfo" Target="revisionInfo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9F4F9A-321E-4221-B503-2CE9710D97A5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3E98F6-1BA1-4FC8-9B9F-8B32B2629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813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4863" y="6430799"/>
            <a:ext cx="353006" cy="288000"/>
          </a:xfrm>
          <a:prstGeom prst="rect">
            <a:avLst/>
          </a:prstGeom>
        </p:spPr>
      </p:pic>
      <p:sp>
        <p:nvSpPr>
          <p:cNvPr id="2" name="직사각형 1"/>
          <p:cNvSpPr/>
          <p:nvPr userDrawn="1"/>
        </p:nvSpPr>
        <p:spPr>
          <a:xfrm>
            <a:off x="0" y="-10274"/>
            <a:ext cx="9143999" cy="5627983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F87C25C1-8442-489A-AF1A-E580C470D7D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06" y="-76069"/>
            <a:ext cx="9143999" cy="6506868"/>
          </a:xfrm>
          <a:prstGeom prst="rect">
            <a:avLst/>
          </a:prstGeom>
        </p:spPr>
      </p:pic>
      <p:sp>
        <p:nvSpPr>
          <p:cNvPr id="12" name="제목 2">
            <a:extLst>
              <a:ext uri="{FF2B5EF4-FFF2-40B4-BE49-F238E27FC236}">
                <a16:creationId xmlns:a16="http://schemas.microsoft.com/office/drawing/2014/main" xmlns="" id="{7C429925-B39D-45BC-B658-20D5C42A6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138" y="549275"/>
            <a:ext cx="7704137" cy="434975"/>
          </a:xfrm>
          <a:prstGeom prst="rect">
            <a:avLst/>
          </a:prstGeom>
        </p:spPr>
        <p:txBody>
          <a:bodyPr lIns="0" tIns="0" rIns="0" bIns="0"/>
          <a:lstStyle>
            <a:lvl1pPr>
              <a:defRPr sz="2500" b="1" spc="-60" baseline="0">
                <a:solidFill>
                  <a:srgbClr val="4C4C4E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3" name="내용 개체 틀 6">
            <a:extLst>
              <a:ext uri="{FF2B5EF4-FFF2-40B4-BE49-F238E27FC236}">
                <a16:creationId xmlns:a16="http://schemas.microsoft.com/office/drawing/2014/main" xmlns="" id="{19A3D46A-9087-41B3-8F2F-ECCEFAA0889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20726" y="1004570"/>
            <a:ext cx="7704137" cy="325315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1500" spc="-60" baseline="0">
                <a:solidFill>
                  <a:srgbClr val="4C4C4E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14" name="텍스트 개체 틀 8">
            <a:extLst>
              <a:ext uri="{FF2B5EF4-FFF2-40B4-BE49-F238E27FC236}">
                <a16:creationId xmlns:a16="http://schemas.microsoft.com/office/drawing/2014/main" xmlns="" id="{A7827593-FF00-42F3-B265-F7D7EEC6244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0050" y="549275"/>
            <a:ext cx="319088" cy="435096"/>
          </a:xfrm>
          <a:prstGeom prst="rect">
            <a:avLst/>
          </a:prstGeom>
        </p:spPr>
        <p:txBody>
          <a:bodyPr lIns="0" tIns="18000" rIns="0" bIns="0"/>
          <a:lstStyle>
            <a:lvl1pPr marL="0" indent="0">
              <a:buNone/>
              <a:defRPr sz="1500">
                <a:solidFill>
                  <a:srgbClr val="4C4C4E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930383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pos="453" userDrawn="1">
          <p15:clr>
            <a:srgbClr val="FBAE40"/>
          </p15:clr>
        </p15:guide>
        <p15:guide id="4" pos="5307" userDrawn="1">
          <p15:clr>
            <a:srgbClr val="FBAE40"/>
          </p15:clr>
        </p15:guide>
        <p15:guide id="5" orient="horz" pos="346" userDrawn="1">
          <p15:clr>
            <a:srgbClr val="FBAE40"/>
          </p15:clr>
        </p15:guide>
        <p15:guide id="6" orient="horz" pos="3974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332697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목차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5">
            <a:extLst>
              <a:ext uri="{FF2B5EF4-FFF2-40B4-BE49-F238E27FC236}">
                <a16:creationId xmlns:a16="http://schemas.microsoft.com/office/drawing/2014/main" xmlns="" id="{50A1F2A4-0262-46CF-BE61-BC3D00F607E2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4C4C4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51277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엔딩커버1_문구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="" xmlns:a16="http://schemas.microsoft.com/office/drawing/2014/main" id="{619CD1F3-F244-4228-B074-37655A6A198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" y="429"/>
            <a:ext cx="9143473" cy="6857143"/>
          </a:xfrm>
          <a:prstGeom prst="rect">
            <a:avLst/>
          </a:prstGeom>
          <a:solidFill>
            <a:srgbClr val="DFDED6"/>
          </a:solidFill>
        </p:spPr>
      </p:pic>
      <p:pic>
        <p:nvPicPr>
          <p:cNvPr id="10" name="Picture 13" descr="logo_01.png">
            <a:extLst>
              <a:ext uri="{FF2B5EF4-FFF2-40B4-BE49-F238E27FC236}">
                <a16:creationId xmlns="" xmlns:a16="http://schemas.microsoft.com/office/drawing/2014/main" id="{EF37E7C6-6EF4-49FE-9861-7AED9AFDFC1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9231" y="6012371"/>
            <a:ext cx="2133600" cy="469392"/>
          </a:xfrm>
          <a:prstGeom prst="rect">
            <a:avLst/>
          </a:prstGeom>
        </p:spPr>
      </p:pic>
      <p:sp>
        <p:nvSpPr>
          <p:cNvPr id="5" name="텍스트 개체 틀 15">
            <a:extLst>
              <a:ext uri="{FF2B5EF4-FFF2-40B4-BE49-F238E27FC236}">
                <a16:creationId xmlns="" xmlns:a16="http://schemas.microsoft.com/office/drawing/2014/main" id="{BE78D9DF-4032-4AE4-A92B-11574F182D2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89213" y="3257290"/>
            <a:ext cx="8166100" cy="38735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>
              <a:buNone/>
              <a:defRPr sz="2600" b="0">
                <a:solidFill>
                  <a:srgbClr val="4C4C4E"/>
                </a:solidFill>
                <a:latin typeface="Arial" panose="020B0604020202020204" pitchFamily="34" charset="0"/>
                <a:ea typeface="KT서체 Bold" panose="020B0600000101010101" pitchFamily="50" charset="-127"/>
                <a:cs typeface="Arial" panose="020B0604020202020204" pitchFamily="34" charset="0"/>
              </a:defRPr>
            </a:lvl1pPr>
          </a:lstStyle>
          <a:p>
            <a:pPr lvl="0"/>
            <a:r>
              <a:rPr lang="ko-KR" altLang="en-US" dirty="0"/>
              <a:t>문구</a:t>
            </a:r>
            <a:r>
              <a:rPr lang="en-US" altLang="ko-KR" dirty="0"/>
              <a:t>-KT</a:t>
            </a:r>
            <a:r>
              <a:rPr lang="ko-KR" altLang="en-US" dirty="0"/>
              <a:t>서체 </a:t>
            </a:r>
            <a:r>
              <a:rPr lang="en-US" altLang="ko-KR" dirty="0"/>
              <a:t>Bold 26pt </a:t>
            </a:r>
            <a:r>
              <a:rPr lang="ko-KR" altLang="en-US" dirty="0"/>
              <a:t>사용</a:t>
            </a:r>
          </a:p>
        </p:txBody>
      </p:sp>
    </p:spTree>
    <p:extLst>
      <p:ext uri="{BB962C8B-B14F-4D97-AF65-F5344CB8AC3E}">
        <p14:creationId xmlns:p14="http://schemas.microsoft.com/office/powerpoint/2010/main" val="3013058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7841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71" r:id="rId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  <p15:guide id="3" pos="453" userDrawn="1">
          <p15:clr>
            <a:srgbClr val="F26B43"/>
          </p15:clr>
        </p15:guide>
        <p15:guide id="4" pos="5307" userDrawn="1">
          <p15:clr>
            <a:srgbClr val="F26B43"/>
          </p15:clr>
        </p15:guide>
        <p15:guide id="5" orient="horz" pos="346" userDrawn="1">
          <p15:clr>
            <a:srgbClr val="F26B43"/>
          </p15:clr>
        </p15:guide>
        <p15:guide id="6" orient="horz" pos="397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namu.wiki/w/%EC%9D%B4%EC%82%B0%EC%88%98%ED%95%99" TargetMode="External"/><Relationship Id="rId2" Type="http://schemas.openxmlformats.org/officeDocument/2006/relationships/hyperlink" Target="https://namu.wiki/w/%EA%B5%90%EC%82%AC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namu.wiki/w/%ED%9A%8C%EA%B7%80%20%EB%B6%84%EC%84%9D" TargetMode="External"/><Relationship Id="rId5" Type="http://schemas.openxmlformats.org/officeDocument/2006/relationships/hyperlink" Target="https://namu.wiki/w/%EC%BB%B4%ED%93%A8%ED%84%B0%20%EB%B9%84%EC%A0%84" TargetMode="External"/><Relationship Id="rId4" Type="http://schemas.openxmlformats.org/officeDocument/2006/relationships/hyperlink" Target="https://namu.wiki/w/%EA%B8%B0%EA%B3%84%ED%95%99%EC%8A%B5#fn-7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namu.wiki/w/%EA%B8%B0%EA%B3%84%ED%95%99%EC%8A%B5#fn-8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://yann.lecun.com/exdb/mnist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89600"/>
            <a:ext cx="9144000" cy="11684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4439" y="6046300"/>
            <a:ext cx="617761" cy="5040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9" y="128587"/>
            <a:ext cx="8963025" cy="574267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50613" y="1947428"/>
            <a:ext cx="7743826" cy="88149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30000"/>
              </a:lnSpc>
            </a:pPr>
            <a:r>
              <a:rPr lang="en-US" altLang="ko-KR" sz="4000" b="1" dirty="0" smtClean="0">
                <a:solidFill>
                  <a:schemeClr val="bg1"/>
                </a:solidFill>
                <a:latin typeface="Arial" panose="020B0604020202020204" pitchFamily="34" charset="0"/>
                <a:ea typeface="KT서체 Medium" panose="020B0600000101010101" pitchFamily="50" charset="-127"/>
                <a:cs typeface="Arial" panose="020B0604020202020204" pitchFamily="34" charset="0"/>
              </a:rPr>
              <a:t>Artificial Intelligence basic</a:t>
            </a:r>
          </a:p>
        </p:txBody>
      </p:sp>
    </p:spTree>
    <p:extLst>
      <p:ext uri="{BB962C8B-B14F-4D97-AF65-F5344CB8AC3E}">
        <p14:creationId xmlns:p14="http://schemas.microsoft.com/office/powerpoint/2010/main" val="268699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00050" y="1456282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rgbClr val="373A3C"/>
                </a:solidFill>
                <a:latin typeface="Open Sans"/>
              </a:rPr>
              <a:t>"A computer program is said to learn from experience E with respect to some class of tasks T and performance measure P, if its performance at tasks in T, as measured by P, improves with experience E"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Machine Learning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00050" y="3509278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>
                <a:solidFill>
                  <a:srgbClr val="373A3C"/>
                </a:solidFill>
                <a:latin typeface="Open Sans"/>
              </a:rPr>
              <a:t>즉</a:t>
            </a:r>
            <a:r>
              <a:rPr lang="en-US" altLang="ko-KR" dirty="0">
                <a:solidFill>
                  <a:srgbClr val="373A3C"/>
                </a:solidFill>
                <a:latin typeface="Open Sans"/>
              </a:rPr>
              <a:t>, </a:t>
            </a:r>
            <a:r>
              <a:rPr lang="ko-KR" altLang="en-US" dirty="0">
                <a:solidFill>
                  <a:srgbClr val="373A3C"/>
                </a:solidFill>
                <a:latin typeface="Open Sans"/>
              </a:rPr>
              <a:t>어떠한 작업 </a:t>
            </a:r>
            <a:r>
              <a:rPr lang="en-US" altLang="ko-KR" dirty="0">
                <a:solidFill>
                  <a:srgbClr val="373A3C"/>
                </a:solidFill>
                <a:latin typeface="Open Sans"/>
              </a:rPr>
              <a:t>T</a:t>
            </a:r>
            <a:r>
              <a:rPr lang="ko-KR" altLang="en-US" dirty="0">
                <a:solidFill>
                  <a:srgbClr val="373A3C"/>
                </a:solidFill>
                <a:latin typeface="Open Sans"/>
              </a:rPr>
              <a:t>에 대해 꾸준한 경험 </a:t>
            </a:r>
            <a:r>
              <a:rPr lang="en-US" altLang="ko-KR" dirty="0">
                <a:solidFill>
                  <a:srgbClr val="373A3C"/>
                </a:solidFill>
                <a:latin typeface="Open Sans"/>
              </a:rPr>
              <a:t>E</a:t>
            </a:r>
            <a:r>
              <a:rPr lang="ko-KR" altLang="en-US" dirty="0">
                <a:solidFill>
                  <a:srgbClr val="373A3C"/>
                </a:solidFill>
                <a:latin typeface="Open Sans"/>
              </a:rPr>
              <a:t>를 통하여 그 </a:t>
            </a:r>
            <a:r>
              <a:rPr lang="en-US" altLang="ko-KR" dirty="0">
                <a:solidFill>
                  <a:srgbClr val="373A3C"/>
                </a:solidFill>
                <a:latin typeface="Open Sans"/>
              </a:rPr>
              <a:t>T</a:t>
            </a:r>
            <a:r>
              <a:rPr lang="ko-KR" altLang="en-US" dirty="0">
                <a:solidFill>
                  <a:srgbClr val="373A3C"/>
                </a:solidFill>
                <a:latin typeface="Open Sans"/>
              </a:rPr>
              <a:t>에 대한 성능 </a:t>
            </a:r>
            <a:r>
              <a:rPr lang="en-US" altLang="ko-KR" dirty="0">
                <a:solidFill>
                  <a:srgbClr val="373A3C"/>
                </a:solidFill>
                <a:latin typeface="Open Sans"/>
              </a:rPr>
              <a:t>P</a:t>
            </a:r>
            <a:r>
              <a:rPr lang="ko-KR" altLang="en-US" dirty="0">
                <a:solidFill>
                  <a:srgbClr val="373A3C"/>
                </a:solidFill>
                <a:latin typeface="Open Sans"/>
              </a:rPr>
              <a:t>를 높이는 것</a:t>
            </a:r>
            <a:r>
              <a:rPr lang="en-US" altLang="ko-KR" dirty="0">
                <a:solidFill>
                  <a:srgbClr val="373A3C"/>
                </a:solidFill>
                <a:latin typeface="Open Sans"/>
              </a:rPr>
              <a:t>, </a:t>
            </a:r>
            <a:r>
              <a:rPr lang="ko-KR" altLang="en-US" dirty="0">
                <a:solidFill>
                  <a:srgbClr val="373A3C"/>
                </a:solidFill>
                <a:latin typeface="Open Sans"/>
              </a:rPr>
              <a:t>이것이 기계학습이라고 할 수 있다</a:t>
            </a:r>
            <a:r>
              <a:rPr lang="en-US" altLang="ko-KR" dirty="0">
                <a:solidFill>
                  <a:srgbClr val="373A3C"/>
                </a:solidFill>
                <a:latin typeface="Open Sans"/>
              </a:rPr>
              <a:t>.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>
                <a:solidFill>
                  <a:srgbClr val="373A3C"/>
                </a:solidFill>
                <a:latin typeface="Open Sans"/>
              </a:rPr>
              <a:t>정의에서 알 수 있듯이</a:t>
            </a:r>
            <a:r>
              <a:rPr lang="en-US" altLang="ko-KR" dirty="0">
                <a:solidFill>
                  <a:srgbClr val="373A3C"/>
                </a:solidFill>
                <a:latin typeface="Open Sans"/>
              </a:rPr>
              <a:t>, </a:t>
            </a:r>
            <a:r>
              <a:rPr lang="ko-KR" altLang="en-US" dirty="0">
                <a:solidFill>
                  <a:srgbClr val="373A3C"/>
                </a:solidFill>
                <a:latin typeface="Open Sans"/>
              </a:rPr>
              <a:t>기계학습에서 가장 중요한 것은 </a:t>
            </a:r>
            <a:r>
              <a:rPr lang="en-US" altLang="ko-KR" dirty="0">
                <a:solidFill>
                  <a:srgbClr val="373A3C"/>
                </a:solidFill>
                <a:latin typeface="Open Sans"/>
              </a:rPr>
              <a:t>E</a:t>
            </a:r>
            <a:r>
              <a:rPr lang="ko-KR" altLang="en-US" dirty="0">
                <a:solidFill>
                  <a:srgbClr val="373A3C"/>
                </a:solidFill>
                <a:latin typeface="Open Sans"/>
              </a:rPr>
              <a:t>에 해당하는 데이터이다</a:t>
            </a:r>
            <a:r>
              <a:rPr lang="en-US" altLang="ko-KR" dirty="0">
                <a:solidFill>
                  <a:srgbClr val="373A3C"/>
                </a:solidFill>
                <a:latin typeface="Open Sans"/>
              </a:rPr>
              <a:t>. </a:t>
            </a:r>
            <a:r>
              <a:rPr lang="ko-KR" altLang="en-US" dirty="0">
                <a:solidFill>
                  <a:srgbClr val="373A3C"/>
                </a:solidFill>
                <a:latin typeface="Open Sans"/>
              </a:rPr>
              <a:t>좋은 품질의 데이터를 많이 가지고 있다면 보다 높은 성능을 끌어낼 수 있다</a:t>
            </a:r>
            <a:r>
              <a:rPr lang="en-US" altLang="ko-KR" dirty="0">
                <a:solidFill>
                  <a:srgbClr val="373A3C"/>
                </a:solidFill>
                <a:latin typeface="Open Sans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3930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Machine </a:t>
            </a:r>
            <a:r>
              <a:rPr lang="en-US" altLang="ko-KR" dirty="0" smtClean="0"/>
              <a:t>Learning Pros and Cons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sz="1600" b="1" dirty="0">
                <a:solidFill>
                  <a:srgbClr val="000000"/>
                </a:solidFill>
                <a:latin typeface="inherit"/>
              </a:rPr>
              <a:t>Machine Learning </a:t>
            </a:r>
            <a:r>
              <a:rPr lang="ko-KR" altLang="en-US" sz="1600" b="1" dirty="0">
                <a:solidFill>
                  <a:srgbClr val="000000"/>
                </a:solidFill>
                <a:latin typeface="inherit"/>
              </a:rPr>
              <a:t>장점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rgbClr val="000000"/>
                </a:solidFill>
                <a:latin typeface="Helvetica Neue"/>
              </a:rPr>
              <a:t>학습을 위한 </a:t>
            </a:r>
            <a:r>
              <a:rPr lang="en-US" altLang="ko-KR" sz="1000" dirty="0">
                <a:solidFill>
                  <a:srgbClr val="000000"/>
                </a:solidFill>
                <a:latin typeface="Helvetica Neue"/>
              </a:rPr>
              <a:t>"</a:t>
            </a:r>
            <a:r>
              <a:rPr lang="ko-KR" altLang="en-US" sz="1000" dirty="0">
                <a:solidFill>
                  <a:srgbClr val="000000"/>
                </a:solidFill>
                <a:latin typeface="Helvetica Neue"/>
              </a:rPr>
              <a:t>지식 표현</a:t>
            </a:r>
            <a:r>
              <a:rPr lang="en-US" altLang="ko-KR" sz="1000" dirty="0">
                <a:solidFill>
                  <a:srgbClr val="000000"/>
                </a:solidFill>
                <a:latin typeface="Helvetica Neue"/>
              </a:rPr>
              <a:t>"(representation)</a:t>
            </a:r>
            <a:r>
              <a:rPr lang="ko-KR" altLang="en-US" sz="1000" dirty="0">
                <a:solidFill>
                  <a:srgbClr val="000000"/>
                </a:solidFill>
                <a:latin typeface="Helvetica Neue"/>
              </a:rPr>
              <a:t>이 필요 없다</a:t>
            </a:r>
            <a:r>
              <a:rPr lang="en-US" altLang="ko-KR" sz="1000" dirty="0">
                <a:solidFill>
                  <a:srgbClr val="000000"/>
                </a:solidFill>
                <a:latin typeface="Helvetica Neue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Helvetica Neue"/>
              </a:rPr>
            </a:br>
            <a:r>
              <a:rPr lang="en-US" altLang="ko-KR" sz="1000" dirty="0">
                <a:solidFill>
                  <a:srgbClr val="000000"/>
                </a:solidFill>
                <a:latin typeface="Helvetica Neue"/>
              </a:rPr>
              <a:t>(</a:t>
            </a:r>
            <a:r>
              <a:rPr lang="ko-KR" altLang="en-US" sz="1000" dirty="0">
                <a:solidFill>
                  <a:srgbClr val="000000"/>
                </a:solidFill>
                <a:latin typeface="Helvetica Neue"/>
              </a:rPr>
              <a:t>컴퓨터를 위해 지식을 이해하게 하기 위한 표현은 어려운 문제</a:t>
            </a:r>
            <a:r>
              <a:rPr lang="en-US" altLang="ko-KR" sz="1000" dirty="0">
                <a:solidFill>
                  <a:srgbClr val="000000"/>
                </a:solidFill>
                <a:latin typeface="Helvetica Neue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rgbClr val="000000"/>
                </a:solidFill>
                <a:latin typeface="Helvetica Neue"/>
              </a:rPr>
              <a:t>사람이 만든 모델보다 좋은 결과를 보여줄 수 있다</a:t>
            </a:r>
            <a:r>
              <a:rPr lang="en-US" altLang="ko-KR" sz="1000" dirty="0">
                <a:solidFill>
                  <a:srgbClr val="000000"/>
                </a:solidFill>
                <a:latin typeface="Helvetica Neue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Helvetica Neue"/>
              </a:rPr>
            </a:br>
            <a:r>
              <a:rPr lang="en-US" altLang="ko-KR" sz="1000" dirty="0">
                <a:solidFill>
                  <a:srgbClr val="000000"/>
                </a:solidFill>
                <a:latin typeface="Helvetica Neue"/>
              </a:rPr>
              <a:t>(</a:t>
            </a:r>
            <a:r>
              <a:rPr lang="ko-KR" altLang="en-US" sz="1000" dirty="0">
                <a:solidFill>
                  <a:srgbClr val="000000"/>
                </a:solidFill>
                <a:latin typeface="Helvetica Neue"/>
              </a:rPr>
              <a:t>전제</a:t>
            </a:r>
            <a:r>
              <a:rPr lang="en-US" altLang="ko-KR" sz="1000" dirty="0">
                <a:solidFill>
                  <a:srgbClr val="000000"/>
                </a:solidFill>
                <a:latin typeface="Helvetica Neue"/>
              </a:rPr>
              <a:t>: </a:t>
            </a:r>
            <a:r>
              <a:rPr lang="ko-KR" altLang="en-US" sz="1000" dirty="0">
                <a:solidFill>
                  <a:srgbClr val="000000"/>
                </a:solidFill>
                <a:latin typeface="Helvetica Neue"/>
              </a:rPr>
              <a:t>충분한 데이터와 적합한 알고리즘</a:t>
            </a:r>
            <a:r>
              <a:rPr lang="en-US" altLang="ko-KR" sz="1000" dirty="0">
                <a:solidFill>
                  <a:srgbClr val="000000"/>
                </a:solidFill>
                <a:latin typeface="Helvetica Neue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rgbClr val="000000"/>
                </a:solidFill>
                <a:latin typeface="Helvetica Neue"/>
              </a:rPr>
              <a:t>고도의 수학 혹은 프로그래밍 능력을 필요로 하지 않는다</a:t>
            </a:r>
            <a:r>
              <a:rPr lang="en-US" altLang="ko-KR" sz="1000" dirty="0">
                <a:solidFill>
                  <a:srgbClr val="000000"/>
                </a:solidFill>
                <a:latin typeface="Helvetica Neue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rgbClr val="000000"/>
                </a:solidFill>
                <a:latin typeface="Helvetica Neue"/>
              </a:rPr>
              <a:t>자동화가 가능하다</a:t>
            </a:r>
            <a:br>
              <a:rPr lang="ko-KR" altLang="en-US" sz="1000" dirty="0">
                <a:solidFill>
                  <a:srgbClr val="000000"/>
                </a:solidFill>
                <a:latin typeface="Helvetica Neue"/>
              </a:rPr>
            </a:br>
            <a:r>
              <a:rPr lang="en-US" altLang="ko-KR" sz="1000" dirty="0">
                <a:solidFill>
                  <a:srgbClr val="000000"/>
                </a:solidFill>
                <a:latin typeface="Helvetica Neue"/>
              </a:rPr>
              <a:t>(</a:t>
            </a:r>
            <a:r>
              <a:rPr lang="ko-KR" altLang="en-US" sz="1000" dirty="0">
                <a:solidFill>
                  <a:srgbClr val="000000"/>
                </a:solidFill>
                <a:latin typeface="Helvetica Neue"/>
              </a:rPr>
              <a:t>학습</a:t>
            </a:r>
            <a:r>
              <a:rPr lang="en-US" altLang="ko-KR" sz="1000" dirty="0">
                <a:solidFill>
                  <a:srgbClr val="000000"/>
                </a:solidFill>
                <a:latin typeface="Helvetica Neue"/>
              </a:rPr>
              <a:t>, </a:t>
            </a:r>
            <a:r>
              <a:rPr lang="ko-KR" altLang="en-US" sz="1000" dirty="0" err="1">
                <a:solidFill>
                  <a:srgbClr val="000000"/>
                </a:solidFill>
                <a:latin typeface="Helvetica Neue"/>
              </a:rPr>
              <a:t>파라미터</a:t>
            </a:r>
            <a:r>
              <a:rPr lang="ko-KR" altLang="en-US" sz="1000" dirty="0">
                <a:solidFill>
                  <a:srgbClr val="000000"/>
                </a:solidFill>
                <a:latin typeface="Helvetica Neue"/>
              </a:rPr>
              <a:t> 최적화 등을 자동화 할 수 있다</a:t>
            </a:r>
            <a:r>
              <a:rPr lang="en-US" altLang="ko-KR" sz="1000" dirty="0">
                <a:solidFill>
                  <a:srgbClr val="000000"/>
                </a:solidFill>
                <a:latin typeface="Helvetica Neue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rgbClr val="000000"/>
                </a:solidFill>
                <a:latin typeface="Helvetica Neue"/>
              </a:rPr>
              <a:t>저렴하고 유연하다</a:t>
            </a:r>
            <a:br>
              <a:rPr lang="ko-KR" altLang="en-US" sz="1000" dirty="0">
                <a:solidFill>
                  <a:srgbClr val="000000"/>
                </a:solidFill>
                <a:latin typeface="Helvetica Neue"/>
              </a:rPr>
            </a:br>
            <a:r>
              <a:rPr lang="en-US" altLang="ko-KR" sz="1000" dirty="0">
                <a:solidFill>
                  <a:srgbClr val="000000"/>
                </a:solidFill>
                <a:latin typeface="Helvetica Neue"/>
              </a:rPr>
              <a:t>(</a:t>
            </a:r>
            <a:r>
              <a:rPr lang="ko-KR" altLang="en-US" sz="1000" dirty="0">
                <a:solidFill>
                  <a:srgbClr val="000000"/>
                </a:solidFill>
                <a:latin typeface="Helvetica Neue"/>
              </a:rPr>
              <a:t>데이터를 제외한 나머지 과정은 자동화가 가능하므로</a:t>
            </a:r>
            <a:r>
              <a:rPr lang="en-US" altLang="ko-KR" sz="1000" dirty="0" smtClean="0">
                <a:solidFill>
                  <a:srgbClr val="000000"/>
                </a:solidFill>
                <a:latin typeface="Helvetica Neue"/>
              </a:rPr>
              <a:t>)</a:t>
            </a:r>
            <a:endParaRPr lang="en-US" altLang="ko-KR" sz="1000" dirty="0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28605" y="3238424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1" dirty="0">
                <a:solidFill>
                  <a:srgbClr val="000000"/>
                </a:solidFill>
                <a:latin typeface="inherit"/>
              </a:rPr>
              <a:t>Machine Learning </a:t>
            </a:r>
            <a:r>
              <a:rPr lang="ko-KR" altLang="en-US" b="1" dirty="0">
                <a:solidFill>
                  <a:srgbClr val="000000"/>
                </a:solidFill>
                <a:latin typeface="inherit"/>
              </a:rPr>
              <a:t>단점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rgbClr val="000000"/>
                </a:solidFill>
                <a:latin typeface="Helvetica Neue"/>
              </a:rPr>
              <a:t>데이터 준비에 많은 노력이 든다</a:t>
            </a:r>
            <a:r>
              <a:rPr lang="en-US" altLang="ko-KR" sz="1000" dirty="0">
                <a:solidFill>
                  <a:srgbClr val="000000"/>
                </a:solidFill>
                <a:latin typeface="Helvetica Neue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Helvetica Neue"/>
              </a:rPr>
            </a:br>
            <a:r>
              <a:rPr lang="en-US" altLang="ko-KR" sz="1000" dirty="0">
                <a:solidFill>
                  <a:srgbClr val="000000"/>
                </a:solidFill>
                <a:latin typeface="Helvetica Neue"/>
              </a:rPr>
              <a:t>(Supervised Learning</a:t>
            </a:r>
            <a:r>
              <a:rPr lang="ko-KR" altLang="en-US" sz="1000" dirty="0">
                <a:solidFill>
                  <a:srgbClr val="000000"/>
                </a:solidFill>
                <a:latin typeface="Helvetica Neue"/>
              </a:rPr>
              <a:t>의 경우</a:t>
            </a:r>
            <a:r>
              <a:rPr lang="en-US" altLang="ko-KR" sz="1000" dirty="0">
                <a:solidFill>
                  <a:srgbClr val="000000"/>
                </a:solidFill>
                <a:latin typeface="Helvetica Neue"/>
              </a:rPr>
              <a:t>, </a:t>
            </a:r>
            <a:r>
              <a:rPr lang="ko-KR" altLang="en-US" sz="1000" dirty="0">
                <a:solidFill>
                  <a:srgbClr val="000000"/>
                </a:solidFill>
                <a:latin typeface="Helvetica Neue"/>
              </a:rPr>
              <a:t>데이터에 대응하는 결과치도 만들어 주어야</a:t>
            </a:r>
            <a:r>
              <a:rPr lang="en-US" altLang="ko-KR" sz="1000" dirty="0">
                <a:solidFill>
                  <a:srgbClr val="000000"/>
                </a:solidFill>
                <a:latin typeface="Helvetica Neue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rgbClr val="000000"/>
                </a:solidFill>
                <a:latin typeface="Helvetica Neue"/>
              </a:rPr>
              <a:t>오류 발생이 쉽다</a:t>
            </a:r>
            <a:r>
              <a:rPr lang="en-US" altLang="ko-KR" sz="1000" dirty="0">
                <a:solidFill>
                  <a:srgbClr val="000000"/>
                </a:solidFill>
                <a:latin typeface="Helvetica Neue"/>
              </a:rPr>
              <a:t>(Error prone).</a:t>
            </a:r>
            <a:br>
              <a:rPr lang="en-US" altLang="ko-KR" sz="1000" dirty="0">
                <a:solidFill>
                  <a:srgbClr val="000000"/>
                </a:solidFill>
                <a:latin typeface="Helvetica Neue"/>
              </a:rPr>
            </a:br>
            <a:r>
              <a:rPr lang="en-US" altLang="ko-KR" sz="1000" dirty="0">
                <a:solidFill>
                  <a:srgbClr val="000000"/>
                </a:solidFill>
                <a:latin typeface="Helvetica Neue"/>
              </a:rPr>
              <a:t>(</a:t>
            </a:r>
            <a:r>
              <a:rPr lang="ko-KR" altLang="en-US" sz="1000" dirty="0">
                <a:solidFill>
                  <a:srgbClr val="000000"/>
                </a:solidFill>
                <a:latin typeface="Helvetica Neue"/>
              </a:rPr>
              <a:t>일반적으로 정확도가 높은 모델을 만들기 어렵다</a:t>
            </a:r>
            <a:r>
              <a:rPr lang="en-US" altLang="ko-KR" sz="1000" dirty="0">
                <a:solidFill>
                  <a:srgbClr val="000000"/>
                </a:solidFill>
                <a:latin typeface="Helvetica Neue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rgbClr val="000000"/>
                </a:solidFill>
                <a:latin typeface="Helvetica Neue"/>
              </a:rPr>
              <a:t>생성된 모델을 해석하기가 어렵다</a:t>
            </a:r>
            <a:r>
              <a:rPr lang="en-US" altLang="ko-KR" sz="1000" dirty="0">
                <a:solidFill>
                  <a:srgbClr val="000000"/>
                </a:solidFill>
                <a:latin typeface="Helvetica Neue"/>
              </a:rPr>
              <a:t>(</a:t>
            </a:r>
            <a:r>
              <a:rPr lang="ko-KR" altLang="en-US" sz="1000" dirty="0">
                <a:solidFill>
                  <a:srgbClr val="000000"/>
                </a:solidFill>
                <a:latin typeface="Helvetica Neue"/>
              </a:rPr>
              <a:t>블랙박스</a:t>
            </a:r>
            <a:r>
              <a:rPr lang="en-US" altLang="ko-KR" sz="1000" dirty="0">
                <a:solidFill>
                  <a:srgbClr val="000000"/>
                </a:solidFill>
                <a:latin typeface="Helvetica Neue"/>
              </a:rPr>
              <a:t>).</a:t>
            </a:r>
            <a:br>
              <a:rPr lang="en-US" altLang="ko-KR" sz="1000" dirty="0">
                <a:solidFill>
                  <a:srgbClr val="000000"/>
                </a:solidFill>
                <a:latin typeface="Helvetica Neue"/>
              </a:rPr>
            </a:br>
            <a:r>
              <a:rPr lang="en-US" altLang="ko-KR" sz="1000" dirty="0">
                <a:solidFill>
                  <a:srgbClr val="000000"/>
                </a:solidFill>
                <a:latin typeface="Helvetica Neue"/>
              </a:rPr>
              <a:t>(</a:t>
            </a:r>
            <a:r>
              <a:rPr lang="ko-KR" altLang="en-US" sz="1000" dirty="0">
                <a:solidFill>
                  <a:srgbClr val="000000"/>
                </a:solidFill>
                <a:latin typeface="Helvetica Neue"/>
              </a:rPr>
              <a:t>모델 자체를 수정하거나 개선할 수 없다</a:t>
            </a:r>
            <a:r>
              <a:rPr lang="en-US" altLang="ko-KR" sz="1000" dirty="0">
                <a:solidFill>
                  <a:srgbClr val="000000"/>
                </a:solidFill>
                <a:latin typeface="Helvetica Neue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000" dirty="0">
                <a:solidFill>
                  <a:srgbClr val="000000"/>
                </a:solidFill>
                <a:latin typeface="Helvetica Neue"/>
              </a:rPr>
              <a:t>Overfitting (</a:t>
            </a:r>
            <a:r>
              <a:rPr lang="ko-KR" altLang="en-US" sz="1000" dirty="0">
                <a:solidFill>
                  <a:srgbClr val="000000"/>
                </a:solidFill>
                <a:latin typeface="Helvetica Neue"/>
              </a:rPr>
              <a:t>과도한 최적화</a:t>
            </a:r>
            <a:r>
              <a:rPr lang="en-US" altLang="ko-KR" sz="1000" dirty="0">
                <a:solidFill>
                  <a:srgbClr val="000000"/>
                </a:solidFill>
                <a:latin typeface="Helvetica Neue"/>
              </a:rPr>
              <a:t>)</a:t>
            </a:r>
            <a:r>
              <a:rPr lang="ko-KR" altLang="en-US" sz="1000" dirty="0">
                <a:solidFill>
                  <a:srgbClr val="000000"/>
                </a:solidFill>
                <a:latin typeface="Helvetica Neue"/>
              </a:rPr>
              <a:t>문제가 종종 발생한다</a:t>
            </a:r>
            <a:br>
              <a:rPr lang="ko-KR" altLang="en-US" sz="1000" dirty="0">
                <a:solidFill>
                  <a:srgbClr val="000000"/>
                </a:solidFill>
                <a:latin typeface="Helvetica Neue"/>
              </a:rPr>
            </a:br>
            <a:r>
              <a:rPr lang="en-US" altLang="ko-KR" sz="1000" dirty="0">
                <a:solidFill>
                  <a:srgbClr val="000000"/>
                </a:solidFill>
                <a:latin typeface="Helvetica Neue"/>
              </a:rPr>
              <a:t>(</a:t>
            </a:r>
            <a:r>
              <a:rPr lang="ko-KR" altLang="en-US" sz="1000" dirty="0">
                <a:solidFill>
                  <a:srgbClr val="000000"/>
                </a:solidFill>
                <a:latin typeface="Helvetica Neue"/>
              </a:rPr>
              <a:t>일부 데이터에만 높은 예측력</a:t>
            </a:r>
            <a:r>
              <a:rPr lang="en-US" altLang="ko-KR" sz="1000" dirty="0">
                <a:solidFill>
                  <a:srgbClr val="000000"/>
                </a:solidFill>
                <a:latin typeface="Helvetica Neue"/>
              </a:rPr>
              <a:t>)</a:t>
            </a:r>
          </a:p>
          <a:p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195592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Type of Machine </a:t>
            </a:r>
            <a:r>
              <a:rPr lang="en-US" altLang="ko-KR" dirty="0" smtClean="0"/>
              <a:t>Learning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>
          <a:xfrm>
            <a:off x="720726" y="1004570"/>
            <a:ext cx="7704137" cy="352171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rgbClr val="000000"/>
                </a:solidFill>
                <a:latin typeface="Helvetica Neue"/>
              </a:rPr>
              <a:t>Supervised 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Learning</a:t>
            </a:r>
          </a:p>
          <a:p>
            <a:pPr marL="742950" lvl="1" indent="-285750"/>
            <a:r>
              <a:rPr lang="en-US" altLang="ko-KR" sz="1000" dirty="0">
                <a:solidFill>
                  <a:srgbClr val="000000"/>
                </a:solidFill>
                <a:latin typeface="Helvetica Neue"/>
              </a:rPr>
              <a:t>Regression: </a:t>
            </a:r>
            <a:r>
              <a:rPr lang="ko-KR" altLang="en-US" sz="1000" dirty="0">
                <a:solidFill>
                  <a:srgbClr val="000000"/>
                </a:solidFill>
                <a:latin typeface="Helvetica Neue"/>
              </a:rPr>
              <a:t>연속적인 값을 예측</a:t>
            </a:r>
          </a:p>
          <a:p>
            <a:pPr marL="742950" lvl="1" indent="-285750"/>
            <a:r>
              <a:rPr lang="en-US" altLang="ko-KR" sz="1000" dirty="0">
                <a:solidFill>
                  <a:srgbClr val="000000"/>
                </a:solidFill>
                <a:latin typeface="Helvetica Neue"/>
              </a:rPr>
              <a:t>Classification: </a:t>
            </a:r>
            <a:r>
              <a:rPr lang="ko-KR" altLang="en-US" sz="1000" dirty="0">
                <a:solidFill>
                  <a:srgbClr val="000000"/>
                </a:solidFill>
                <a:latin typeface="Helvetica Neue"/>
              </a:rPr>
              <a:t>유한개의 클래스로 분류 </a:t>
            </a:r>
            <a:r>
              <a:rPr lang="en-US" altLang="ko-KR" sz="1000" dirty="0">
                <a:solidFill>
                  <a:srgbClr val="000000"/>
                </a:solidFill>
                <a:latin typeface="Helvetica Neue"/>
              </a:rPr>
              <a:t>(binary, multiclass)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Unsupervised Learning : 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정답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(label)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이 주어지지 않은 상태에서 학습</a:t>
            </a:r>
          </a:p>
          <a:p>
            <a:pPr marL="742950" lvl="1" indent="-285750"/>
            <a:r>
              <a:rPr lang="en-US" altLang="ko-KR" sz="1000" dirty="0">
                <a:solidFill>
                  <a:srgbClr val="000000"/>
                </a:solidFill>
                <a:latin typeface="Helvetica Neue"/>
              </a:rPr>
              <a:t>Clustering</a:t>
            </a:r>
          </a:p>
          <a:p>
            <a:pPr marL="742950" lvl="1" indent="-285750"/>
            <a:r>
              <a:rPr lang="en-US" altLang="ko-KR" sz="1000" dirty="0">
                <a:solidFill>
                  <a:srgbClr val="000000"/>
                </a:solidFill>
                <a:latin typeface="Helvetica Neue"/>
              </a:rPr>
              <a:t>Decomposing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Reinforcement Learning</a:t>
            </a:r>
          </a:p>
          <a:p>
            <a:pPr marL="742950" lvl="1" indent="-285750"/>
            <a:r>
              <a:rPr lang="en-US" altLang="ko-KR" sz="1000" dirty="0">
                <a:solidFill>
                  <a:srgbClr val="000000"/>
                </a:solidFill>
                <a:latin typeface="Helvetica Neue"/>
              </a:rPr>
              <a:t>Q-Learning, Deep-Q-Network(DQN)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Picture 2" descr="https://i.imgur.com/zkVz4n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" y="3183714"/>
            <a:ext cx="3630246" cy="2725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2168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Type of Machine </a:t>
            </a:r>
            <a:r>
              <a:rPr lang="en-US" altLang="ko-KR" dirty="0" smtClean="0"/>
              <a:t>Learning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Picture 2" descr="https://i.imgur.com/cYXj0Uv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1657" y="1804146"/>
            <a:ext cx="6024023" cy="4332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2551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4988453"/>
              </p:ext>
            </p:extLst>
          </p:nvPr>
        </p:nvGraphicFramePr>
        <p:xfrm>
          <a:off x="627856" y="3973831"/>
          <a:ext cx="7886700" cy="1965960"/>
        </p:xfrm>
        <a:graphic>
          <a:graphicData uri="http://schemas.openxmlformats.org/drawingml/2006/table">
            <a:tbl>
              <a:tblPr/>
              <a:tblGrid>
                <a:gridCol w="1971675"/>
                <a:gridCol w="1971675"/>
                <a:gridCol w="1971675"/>
                <a:gridCol w="1971675"/>
              </a:tblGrid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500" b="1" dirty="0">
                          <a:effectLst/>
                        </a:rPr>
                        <a:t>방법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500" b="1">
                          <a:effectLst/>
                        </a:rPr>
                        <a:t>차이점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500" b="1">
                          <a:effectLst/>
                        </a:rPr>
                        <a:t>알고리즘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500" b="1">
                          <a:effectLst/>
                        </a:rPr>
                        <a:t>응용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dirty="0">
                          <a:effectLst/>
                        </a:rPr>
                        <a:t>Supervised Learning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b="1" u="sng" dirty="0" err="1">
                          <a:effectLst/>
                        </a:rPr>
                        <a:t>Traning</a:t>
                      </a:r>
                      <a:r>
                        <a:rPr lang="en-US" sz="1500" b="1" u="sng" dirty="0">
                          <a:effectLst/>
                        </a:rPr>
                        <a:t> data set</a:t>
                      </a:r>
                      <a:r>
                        <a:rPr lang="en-US" sz="1500" dirty="0">
                          <a:effectLst/>
                        </a:rPr>
                        <a:t> </a:t>
                      </a:r>
                      <a:r>
                        <a:rPr lang="ko-KR" altLang="en-US" sz="1500" dirty="0">
                          <a:effectLst/>
                        </a:rPr>
                        <a:t>이 있음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>
                          <a:effectLst/>
                        </a:rPr>
                        <a:t>classificaion, regression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>
                          <a:effectLst/>
                        </a:rPr>
                        <a:t>Image Labeling, Spam filter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>
                          <a:effectLst/>
                        </a:rPr>
                        <a:t>Unsupervised Learning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500" dirty="0">
                          <a:effectLst/>
                        </a:rPr>
                        <a:t>정답 없이 </a:t>
                      </a:r>
                      <a:r>
                        <a:rPr lang="ko-KR" altLang="en-US" sz="1500" dirty="0" err="1">
                          <a:effectLst/>
                        </a:rPr>
                        <a:t>입력값들만</a:t>
                      </a:r>
                      <a:r>
                        <a:rPr lang="ko-KR" altLang="en-US" sz="1500" dirty="0">
                          <a:effectLst/>
                        </a:rPr>
                        <a:t> 주어짐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dirty="0">
                          <a:effectLst/>
                        </a:rPr>
                        <a:t>clustering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>
                          <a:effectLst/>
                        </a:rPr>
                        <a:t>News grouping, Word clustering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>
                          <a:effectLst/>
                        </a:rPr>
                        <a:t>Reinforcement Learning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500">
                          <a:effectLst/>
                        </a:rPr>
                        <a:t>입력값</a:t>
                      </a:r>
                      <a:r>
                        <a:rPr lang="en-US" altLang="ko-KR" sz="1500">
                          <a:effectLst/>
                        </a:rPr>
                        <a:t>(</a:t>
                      </a:r>
                      <a:r>
                        <a:rPr lang="ko-KR" altLang="en-US" sz="1500">
                          <a:effectLst/>
                        </a:rPr>
                        <a:t>액션</a:t>
                      </a:r>
                      <a:r>
                        <a:rPr lang="en-US" altLang="ko-KR" sz="1500">
                          <a:effectLst/>
                        </a:rPr>
                        <a:t>)</a:t>
                      </a:r>
                      <a:r>
                        <a:rPr lang="ko-KR" altLang="en-US" sz="1500">
                          <a:effectLst/>
                        </a:rPr>
                        <a:t>에 대한 </a:t>
                      </a:r>
                      <a:r>
                        <a:rPr lang="en-US" altLang="ko-KR" sz="1500">
                          <a:effectLst/>
                        </a:rPr>
                        <a:t>reward </a:t>
                      </a:r>
                      <a:r>
                        <a:rPr lang="ko-KR" altLang="en-US" sz="1500">
                          <a:effectLst/>
                        </a:rPr>
                        <a:t>만 주어짐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dirty="0">
                          <a:effectLst/>
                        </a:rPr>
                        <a:t>Q-learning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dirty="0">
                          <a:effectLst/>
                        </a:rPr>
                        <a:t>Game AI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46686" y="418147"/>
            <a:ext cx="65" cy="36353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85698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eaLnBrk="0" fontAlgn="base" latinLnBrk="0" hangingPunct="0">
              <a:lnSpc>
                <a:spcPct val="100000"/>
              </a:lnSpc>
              <a:spcAft>
                <a:spcPct val="0"/>
              </a:spcAft>
            </a:pPr>
            <a:r>
              <a:rPr lang="ko-KR" altLang="ko-KR" sz="2800" dirty="0">
                <a:solidFill>
                  <a:srgbClr val="000000"/>
                </a:solidFill>
                <a:ea typeface="Helvetica Neue"/>
              </a:rPr>
              <a:t>Machine Learning 방법과 차이</a:t>
            </a:r>
            <a:br>
              <a:rPr lang="ko-KR" altLang="ko-KR" sz="2800" dirty="0">
                <a:solidFill>
                  <a:srgbClr val="000000"/>
                </a:solidFill>
                <a:ea typeface="Helvetica Neue"/>
              </a:rPr>
            </a:br>
            <a:r>
              <a:rPr lang="ko-KR" altLang="ko-KR" sz="2800" b="0" dirty="0">
                <a:solidFill>
                  <a:schemeClr val="tx1"/>
                </a:solidFill>
              </a:rPr>
              <a:t/>
            </a:r>
            <a:br>
              <a:rPr lang="ko-KR" altLang="ko-KR" sz="2800" b="0" dirty="0">
                <a:solidFill>
                  <a:schemeClr val="tx1"/>
                </a:solidFill>
              </a:rPr>
            </a:b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0000"/>
                </a:solidFill>
                <a:latin typeface="Helvetica Neue"/>
              </a:rPr>
              <a:t>Supervised and Unsupervised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Helvetica Neue"/>
              </a:rPr>
              <a:t>Supervised Learning and Unsupervised Learning</a:t>
            </a:r>
          </a:p>
          <a:p>
            <a:r>
              <a:rPr lang="en-US" altLang="ko-KR" b="1" dirty="0">
                <a:solidFill>
                  <a:srgbClr val="000000"/>
                </a:solidFill>
                <a:latin typeface="Helvetica Neue"/>
              </a:rPr>
              <a:t>Supervised Learning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000" dirty="0">
                <a:solidFill>
                  <a:srgbClr val="000000"/>
                </a:solidFill>
                <a:latin typeface="Helvetica Neue"/>
              </a:rPr>
              <a:t>Feature (</a:t>
            </a:r>
            <a:r>
              <a:rPr lang="ko-KR" altLang="en-US" sz="1000" dirty="0">
                <a:solidFill>
                  <a:srgbClr val="000000"/>
                </a:solidFill>
                <a:latin typeface="Helvetica Neue"/>
              </a:rPr>
              <a:t>입력 값</a:t>
            </a:r>
            <a:r>
              <a:rPr lang="en-US" altLang="ko-KR" sz="1000" dirty="0">
                <a:solidFill>
                  <a:srgbClr val="000000"/>
                </a:solidFill>
                <a:latin typeface="Helvetica Neue"/>
              </a:rPr>
              <a:t>)</a:t>
            </a:r>
            <a:r>
              <a:rPr lang="ko-KR" altLang="en-US" sz="1000" dirty="0">
                <a:solidFill>
                  <a:srgbClr val="000000"/>
                </a:solidFill>
                <a:latin typeface="Helvetica Neue"/>
              </a:rPr>
              <a:t>에 따라 </a:t>
            </a:r>
            <a:r>
              <a:rPr lang="en-US" altLang="ko-KR" sz="1000" dirty="0">
                <a:solidFill>
                  <a:srgbClr val="000000"/>
                </a:solidFill>
                <a:latin typeface="Helvetica Neue"/>
              </a:rPr>
              <a:t>Targeted value(</a:t>
            </a:r>
            <a:r>
              <a:rPr lang="ko-KR" altLang="en-US" sz="1000" dirty="0" err="1">
                <a:solidFill>
                  <a:srgbClr val="000000"/>
                </a:solidFill>
                <a:latin typeface="Helvetica Neue"/>
              </a:rPr>
              <a:t>목적값</a:t>
            </a:r>
            <a:r>
              <a:rPr lang="en-US" altLang="ko-KR" sz="1000" dirty="0">
                <a:solidFill>
                  <a:srgbClr val="000000"/>
                </a:solidFill>
                <a:latin typeface="Helvetica Neue"/>
              </a:rPr>
              <a:t>)</a:t>
            </a:r>
            <a:r>
              <a:rPr lang="ko-KR" altLang="en-US" sz="1000" dirty="0">
                <a:solidFill>
                  <a:srgbClr val="000000"/>
                </a:solidFill>
                <a:latin typeface="Helvetica Neue"/>
              </a:rPr>
              <a:t>이 결정된다</a:t>
            </a:r>
            <a:r>
              <a:rPr lang="en-US" altLang="ko-KR" sz="1000" dirty="0">
                <a:solidFill>
                  <a:srgbClr val="000000"/>
                </a:solidFill>
                <a:latin typeface="Helvetica Neue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000" dirty="0">
                <a:solidFill>
                  <a:srgbClr val="000000"/>
                </a:solidFill>
                <a:latin typeface="Helvetica Neue"/>
              </a:rPr>
              <a:t>Supervised: Training data</a:t>
            </a:r>
            <a:r>
              <a:rPr lang="ko-KR" altLang="en-US" sz="1000" dirty="0">
                <a:solidFill>
                  <a:srgbClr val="000000"/>
                </a:solidFill>
                <a:latin typeface="Helvetica Neue"/>
              </a:rPr>
              <a:t>가 </a:t>
            </a:r>
            <a:r>
              <a:rPr lang="en-US" altLang="ko-KR" sz="1000" dirty="0">
                <a:solidFill>
                  <a:srgbClr val="000000"/>
                </a:solidFill>
                <a:latin typeface="Helvetica Neue"/>
              </a:rPr>
              <a:t>target value</a:t>
            </a:r>
            <a:r>
              <a:rPr lang="ko-KR" altLang="en-US" sz="1000" dirty="0">
                <a:solidFill>
                  <a:srgbClr val="000000"/>
                </a:solidFill>
                <a:latin typeface="Helvetica Neue"/>
              </a:rPr>
              <a:t>를 포함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u="sng" dirty="0" err="1">
                <a:solidFill>
                  <a:srgbClr val="000000"/>
                </a:solidFill>
                <a:latin typeface="Helvetica Neue"/>
              </a:rPr>
              <a:t>Classificaion</a:t>
            </a:r>
            <a:r>
              <a:rPr lang="en-US" altLang="ko-KR" u="sng" dirty="0">
                <a:solidFill>
                  <a:srgbClr val="000000"/>
                </a:solidFill>
                <a:latin typeface="Helvetica Neue"/>
              </a:rPr>
              <a:t> (</a:t>
            </a:r>
            <a:r>
              <a:rPr lang="ko-KR" altLang="en-US" u="sng" dirty="0">
                <a:solidFill>
                  <a:srgbClr val="000000"/>
                </a:solidFill>
                <a:latin typeface="Helvetica Neue"/>
              </a:rPr>
              <a:t>분류</a:t>
            </a:r>
            <a:r>
              <a:rPr lang="en-US" altLang="ko-KR" u="sng" dirty="0">
                <a:solidFill>
                  <a:srgbClr val="000000"/>
                </a:solidFill>
                <a:latin typeface="Helvetica Neue"/>
              </a:rPr>
              <a:t>), Regression (</a:t>
            </a:r>
            <a:r>
              <a:rPr lang="ko-KR" altLang="en-US" u="sng" dirty="0">
                <a:solidFill>
                  <a:srgbClr val="000000"/>
                </a:solidFill>
                <a:latin typeface="Helvetica Neue"/>
              </a:rPr>
              <a:t>회귀</a:t>
            </a:r>
            <a:r>
              <a:rPr lang="en-US" altLang="ko-KR" u="sng" dirty="0">
                <a:solidFill>
                  <a:srgbClr val="000000"/>
                </a:solidFill>
                <a:latin typeface="Helvetica Neue"/>
              </a:rPr>
              <a:t>)</a:t>
            </a:r>
            <a:endParaRPr lang="ko-KR" altLang="en-US" dirty="0">
              <a:solidFill>
                <a:srgbClr val="000000"/>
              </a:solidFill>
              <a:latin typeface="Helvetica Neue"/>
            </a:endParaRPr>
          </a:p>
          <a:p>
            <a:r>
              <a:rPr lang="en-US" altLang="ko-KR" b="1" dirty="0">
                <a:solidFill>
                  <a:srgbClr val="000000"/>
                </a:solidFill>
                <a:latin typeface="Helvetica Neue"/>
              </a:rPr>
              <a:t>Unsupervised Learning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rgbClr val="000000"/>
                </a:solidFill>
                <a:latin typeface="Helvetica Neue"/>
              </a:rPr>
              <a:t>입력 값에 대응되는 </a:t>
            </a:r>
            <a:r>
              <a:rPr lang="en-US" altLang="ko-KR" sz="1000" dirty="0">
                <a:solidFill>
                  <a:srgbClr val="000000"/>
                </a:solidFill>
                <a:latin typeface="Helvetica Neue"/>
              </a:rPr>
              <a:t>Targeted value(</a:t>
            </a:r>
            <a:r>
              <a:rPr lang="ko-KR" altLang="en-US" sz="1000" dirty="0" err="1">
                <a:solidFill>
                  <a:srgbClr val="000000"/>
                </a:solidFill>
                <a:latin typeface="Helvetica Neue"/>
              </a:rPr>
              <a:t>목적값</a:t>
            </a:r>
            <a:r>
              <a:rPr lang="en-US" altLang="ko-KR" sz="1000" dirty="0">
                <a:solidFill>
                  <a:srgbClr val="000000"/>
                </a:solidFill>
                <a:latin typeface="Helvetica Neue"/>
              </a:rPr>
              <a:t>)</a:t>
            </a:r>
            <a:r>
              <a:rPr lang="ko-KR" altLang="en-US" sz="1000" dirty="0">
                <a:solidFill>
                  <a:srgbClr val="000000"/>
                </a:solidFill>
                <a:latin typeface="Helvetica Neue"/>
              </a:rPr>
              <a:t>이 없는 경우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000" dirty="0">
                <a:solidFill>
                  <a:srgbClr val="000000"/>
                </a:solidFill>
                <a:latin typeface="Helvetica Neue"/>
              </a:rPr>
              <a:t>Unsupervised: Training data</a:t>
            </a:r>
            <a:r>
              <a:rPr lang="ko-KR" altLang="en-US" sz="1000" dirty="0">
                <a:solidFill>
                  <a:srgbClr val="000000"/>
                </a:solidFill>
                <a:latin typeface="Helvetica Neue"/>
              </a:rPr>
              <a:t>가 </a:t>
            </a:r>
            <a:r>
              <a:rPr lang="en-US" altLang="ko-KR" sz="1000" dirty="0">
                <a:solidFill>
                  <a:srgbClr val="000000"/>
                </a:solidFill>
                <a:latin typeface="Helvetica Neue"/>
              </a:rPr>
              <a:t>target value</a:t>
            </a:r>
            <a:r>
              <a:rPr lang="ko-KR" altLang="en-US" sz="1000" dirty="0">
                <a:solidFill>
                  <a:srgbClr val="000000"/>
                </a:solidFill>
                <a:latin typeface="Helvetica Neue"/>
              </a:rPr>
              <a:t>를 포함하지 않은 경우 </a:t>
            </a:r>
            <a:r>
              <a:rPr lang="en-US" altLang="ko-KR" sz="1000" dirty="0">
                <a:solidFill>
                  <a:srgbClr val="000000"/>
                </a:solidFill>
                <a:latin typeface="Helvetica Neue"/>
              </a:rPr>
              <a:t>(Labeling </a:t>
            </a:r>
            <a:r>
              <a:rPr lang="ko-KR" altLang="en-US" sz="1000" dirty="0" err="1">
                <a:solidFill>
                  <a:srgbClr val="000000"/>
                </a:solidFill>
                <a:latin typeface="Helvetica Neue"/>
              </a:rPr>
              <a:t>라벨링이</a:t>
            </a:r>
            <a:r>
              <a:rPr lang="ko-KR" altLang="en-US" sz="1000" dirty="0">
                <a:solidFill>
                  <a:srgbClr val="000000"/>
                </a:solidFill>
                <a:latin typeface="Helvetica Neue"/>
              </a:rPr>
              <a:t> 안되어 있다고도 한다</a:t>
            </a:r>
            <a:r>
              <a:rPr lang="en-US" altLang="ko-KR" sz="1000" dirty="0">
                <a:solidFill>
                  <a:srgbClr val="000000"/>
                </a:solidFill>
                <a:latin typeface="Helvetica Neue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000" u="sng" dirty="0">
                <a:solidFill>
                  <a:srgbClr val="000000"/>
                </a:solidFill>
                <a:latin typeface="Helvetica Neue"/>
              </a:rPr>
              <a:t>Clustering (</a:t>
            </a:r>
            <a:r>
              <a:rPr lang="ko-KR" altLang="en-US" sz="1000" u="sng" dirty="0">
                <a:solidFill>
                  <a:srgbClr val="000000"/>
                </a:solidFill>
                <a:latin typeface="Helvetica Neue"/>
              </a:rPr>
              <a:t>군집화</a:t>
            </a:r>
            <a:r>
              <a:rPr lang="en-US" altLang="ko-KR" sz="1000" u="sng" dirty="0">
                <a:solidFill>
                  <a:srgbClr val="000000"/>
                </a:solidFill>
                <a:latin typeface="Helvetica Neue"/>
              </a:rPr>
              <a:t>), Dimensionality reduction(</a:t>
            </a:r>
            <a:r>
              <a:rPr lang="ko-KR" altLang="en-US" sz="1000" u="sng" dirty="0">
                <a:solidFill>
                  <a:srgbClr val="000000"/>
                </a:solidFill>
                <a:latin typeface="Helvetica Neue"/>
              </a:rPr>
              <a:t>차원축소</a:t>
            </a:r>
            <a:r>
              <a:rPr lang="en-US" altLang="ko-KR" sz="1000" u="sng" dirty="0">
                <a:solidFill>
                  <a:srgbClr val="000000"/>
                </a:solidFill>
                <a:latin typeface="Helvetica Neue"/>
              </a:rPr>
              <a:t>)</a:t>
            </a:r>
            <a:endParaRPr lang="ko-KR" altLang="en-US" sz="1000" dirty="0">
              <a:solidFill>
                <a:srgbClr val="000000"/>
              </a:solidFill>
              <a:latin typeface="Helvetica Neue"/>
            </a:endParaRPr>
          </a:p>
          <a:p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6692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3376109"/>
              </p:ext>
            </p:extLst>
          </p:nvPr>
        </p:nvGraphicFramePr>
        <p:xfrm>
          <a:off x="501328" y="4764065"/>
          <a:ext cx="7886700" cy="1645920"/>
        </p:xfrm>
        <a:graphic>
          <a:graphicData uri="http://schemas.openxmlformats.org/drawingml/2006/table">
            <a:tbl>
              <a:tblPr/>
              <a:tblGrid>
                <a:gridCol w="2628900"/>
                <a:gridCol w="2628900"/>
                <a:gridCol w="2628900"/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b="1" dirty="0">
                          <a:effectLst/>
                        </a:rPr>
                        <a:t>*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Supervised Learning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Unsupervised Learning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Descrete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Classificaion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Clustering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Continous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Regression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Dimensionality reduction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08731" y="354503"/>
            <a:ext cx="8735269" cy="8091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5870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inherit"/>
              </a:rPr>
              <a:t>Supervised and Unsupervised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 Neue"/>
              </a:rPr>
              <a:t>Classificaion: the assignment of predefined classes (based on learning from training dataset)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 Neue"/>
              </a:rPr>
              <a:t>Clustering: grouping of similar objects into (사전정보 없이, 그룹의 수를 지정)</a:t>
            </a:r>
          </a:p>
        </p:txBody>
      </p:sp>
      <p:pic>
        <p:nvPicPr>
          <p:cNvPr id="8194" name="Picture 2" descr="https://i.imgur.com/JKJRMoJ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731" y="1451176"/>
            <a:ext cx="6096000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375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22738" y="479999"/>
            <a:ext cx="881458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373A3C"/>
                </a:solidFill>
                <a:latin typeface="Open Sans"/>
              </a:rPr>
              <a:t>지도 학습</a:t>
            </a:r>
            <a:r>
              <a:rPr lang="en-US" altLang="ko-KR" dirty="0">
                <a:solidFill>
                  <a:srgbClr val="373A3C"/>
                </a:solidFill>
                <a:latin typeface="Open Sans"/>
              </a:rPr>
              <a:t>(Supervised Learning): </a:t>
            </a:r>
            <a:r>
              <a:rPr lang="ko-KR" altLang="en-US" dirty="0">
                <a:solidFill>
                  <a:srgbClr val="373A3C"/>
                </a:solidFill>
                <a:latin typeface="Open Sans"/>
              </a:rPr>
              <a:t>사람이 </a:t>
            </a:r>
            <a:r>
              <a:rPr lang="ko-KR" altLang="en-US" dirty="0">
                <a:solidFill>
                  <a:srgbClr val="0275D8"/>
                </a:solidFill>
                <a:latin typeface="Open Sans"/>
                <a:hlinkClick r:id="rId2" tooltip="교사"/>
              </a:rPr>
              <a:t>교사</a:t>
            </a:r>
            <a:r>
              <a:rPr lang="ko-KR" altLang="en-US" dirty="0">
                <a:solidFill>
                  <a:srgbClr val="373A3C"/>
                </a:solidFill>
                <a:latin typeface="Open Sans"/>
              </a:rPr>
              <a:t>로서 각각의 입력</a:t>
            </a:r>
            <a:r>
              <a:rPr lang="en-US" altLang="ko-KR" dirty="0">
                <a:solidFill>
                  <a:srgbClr val="373A3C"/>
                </a:solidFill>
                <a:latin typeface="Open Sans"/>
              </a:rPr>
              <a:t>(x)</a:t>
            </a:r>
            <a:r>
              <a:rPr lang="ko-KR" altLang="en-US" dirty="0">
                <a:solidFill>
                  <a:srgbClr val="373A3C"/>
                </a:solidFill>
                <a:latin typeface="Open Sans"/>
              </a:rPr>
              <a:t>에 대해 레이블</a:t>
            </a:r>
            <a:r>
              <a:rPr lang="en-US" altLang="ko-KR" dirty="0">
                <a:solidFill>
                  <a:srgbClr val="373A3C"/>
                </a:solidFill>
                <a:latin typeface="Open Sans"/>
              </a:rPr>
              <a:t>(y)</a:t>
            </a:r>
            <a:r>
              <a:rPr lang="ko-KR" altLang="en-US" dirty="0">
                <a:solidFill>
                  <a:srgbClr val="373A3C"/>
                </a:solidFill>
                <a:latin typeface="Open Sans"/>
              </a:rPr>
              <a:t>을 달아놓은 데이터를 컴퓨터에 주면 컴퓨터가 그것을 학습하는 것이다</a:t>
            </a:r>
            <a:r>
              <a:rPr lang="en-US" altLang="ko-KR" dirty="0">
                <a:solidFill>
                  <a:srgbClr val="373A3C"/>
                </a:solidFill>
                <a:latin typeface="Open Sans"/>
              </a:rPr>
              <a:t>. </a:t>
            </a:r>
            <a:r>
              <a:rPr lang="ko-KR" altLang="en-US" dirty="0">
                <a:solidFill>
                  <a:srgbClr val="373A3C"/>
                </a:solidFill>
                <a:latin typeface="Open Sans"/>
              </a:rPr>
              <a:t>사람이 직접 개입하므로 정확도가 높은 데이터를 사용할 수 있다는 장점이 있다</a:t>
            </a:r>
            <a:r>
              <a:rPr lang="en-US" altLang="ko-KR" dirty="0">
                <a:solidFill>
                  <a:srgbClr val="373A3C"/>
                </a:solidFill>
                <a:latin typeface="Open Sans"/>
              </a:rPr>
              <a:t>. </a:t>
            </a:r>
            <a:r>
              <a:rPr lang="ko-KR" altLang="en-US" dirty="0">
                <a:solidFill>
                  <a:srgbClr val="373A3C"/>
                </a:solidFill>
                <a:latin typeface="Open Sans"/>
              </a:rPr>
              <a:t>대신에 사람이 직접 레이블을 달아야 하므로 인건비 문제가 있고</a:t>
            </a:r>
            <a:r>
              <a:rPr lang="en-US" altLang="ko-KR" dirty="0">
                <a:solidFill>
                  <a:srgbClr val="373A3C"/>
                </a:solidFill>
                <a:latin typeface="Open Sans"/>
              </a:rPr>
              <a:t>, </a:t>
            </a:r>
            <a:r>
              <a:rPr lang="ko-KR" altLang="en-US" dirty="0">
                <a:solidFill>
                  <a:srgbClr val="373A3C"/>
                </a:solidFill>
                <a:latin typeface="Open Sans"/>
              </a:rPr>
              <a:t>따라서 구할 수 있는 데이터양도 적다는 문제가 있다</a:t>
            </a:r>
            <a:r>
              <a:rPr lang="en-US" altLang="ko-KR" dirty="0">
                <a:solidFill>
                  <a:srgbClr val="373A3C"/>
                </a:solidFill>
                <a:latin typeface="Open Sans"/>
              </a:rPr>
              <a:t>.</a:t>
            </a:r>
          </a:p>
          <a:p>
            <a:r>
              <a:rPr lang="en-US" altLang="ko-KR" dirty="0">
                <a:solidFill>
                  <a:srgbClr val="373A3C"/>
                </a:solidFill>
                <a:latin typeface="Open Sans"/>
              </a:rPr>
              <a:t/>
            </a:r>
            <a:br>
              <a:rPr lang="en-US" altLang="ko-KR" dirty="0">
                <a:solidFill>
                  <a:srgbClr val="373A3C"/>
                </a:solidFill>
                <a:latin typeface="Open Sans"/>
              </a:rPr>
            </a:b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0" y="2278200"/>
            <a:ext cx="91440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373A3C"/>
                </a:solidFill>
                <a:latin typeface="Open Sans"/>
              </a:rPr>
              <a:t>분류</a:t>
            </a:r>
            <a:r>
              <a:rPr lang="en-US" altLang="ko-KR" dirty="0">
                <a:solidFill>
                  <a:srgbClr val="373A3C"/>
                </a:solidFill>
                <a:latin typeface="Open Sans"/>
              </a:rPr>
              <a:t>(Classification): </a:t>
            </a:r>
            <a:r>
              <a:rPr lang="ko-KR" altLang="en-US" dirty="0">
                <a:solidFill>
                  <a:srgbClr val="373A3C"/>
                </a:solidFill>
                <a:latin typeface="Open Sans"/>
              </a:rPr>
              <a:t>레이블 </a:t>
            </a:r>
            <a:r>
              <a:rPr lang="en-US" altLang="ko-KR" dirty="0">
                <a:solidFill>
                  <a:srgbClr val="373A3C"/>
                </a:solidFill>
                <a:latin typeface="Open Sans"/>
              </a:rPr>
              <a:t>y</a:t>
            </a:r>
            <a:r>
              <a:rPr lang="ko-KR" altLang="en-US" dirty="0">
                <a:solidFill>
                  <a:srgbClr val="373A3C"/>
                </a:solidFill>
                <a:latin typeface="Open Sans"/>
              </a:rPr>
              <a:t>가 </a:t>
            </a:r>
            <a:r>
              <a:rPr lang="ko-KR" altLang="en-US" dirty="0">
                <a:solidFill>
                  <a:srgbClr val="0275D8"/>
                </a:solidFill>
                <a:latin typeface="Open Sans"/>
                <a:hlinkClick r:id="rId3" tooltip="이산수학"/>
              </a:rPr>
              <a:t>이산적</a:t>
            </a:r>
            <a:r>
              <a:rPr lang="en-US" altLang="ko-KR" dirty="0">
                <a:solidFill>
                  <a:srgbClr val="0275D8"/>
                </a:solidFill>
                <a:latin typeface="Open Sans"/>
                <a:hlinkClick r:id="rId3" tooltip="이산수학"/>
              </a:rPr>
              <a:t>(Discrete)</a:t>
            </a:r>
            <a:r>
              <a:rPr lang="ko-KR" altLang="en-US" dirty="0">
                <a:solidFill>
                  <a:srgbClr val="373A3C"/>
                </a:solidFill>
                <a:latin typeface="Open Sans"/>
              </a:rPr>
              <a:t>인 경우 즉</a:t>
            </a:r>
            <a:r>
              <a:rPr lang="en-US" altLang="ko-KR" dirty="0">
                <a:solidFill>
                  <a:srgbClr val="373A3C"/>
                </a:solidFill>
                <a:latin typeface="Open Sans"/>
              </a:rPr>
              <a:t>, y</a:t>
            </a:r>
            <a:r>
              <a:rPr lang="ko-KR" altLang="en-US" dirty="0">
                <a:solidFill>
                  <a:srgbClr val="373A3C"/>
                </a:solidFill>
                <a:latin typeface="Open Sans"/>
              </a:rPr>
              <a:t>가 가질 수 있는 값이 </a:t>
            </a:r>
            <a:r>
              <a:rPr lang="en-US" altLang="ko-KR" dirty="0">
                <a:solidFill>
                  <a:srgbClr val="373A3C"/>
                </a:solidFill>
                <a:latin typeface="Open Sans"/>
              </a:rPr>
              <a:t>[0,1,2 ..]</a:t>
            </a:r>
            <a:r>
              <a:rPr lang="ko-KR" altLang="en-US" dirty="0">
                <a:solidFill>
                  <a:srgbClr val="373A3C"/>
                </a:solidFill>
                <a:latin typeface="Open Sans"/>
              </a:rPr>
              <a:t>와 같이 유한한 경우 분류</a:t>
            </a:r>
            <a:r>
              <a:rPr lang="en-US" altLang="ko-KR" dirty="0">
                <a:solidFill>
                  <a:srgbClr val="373A3C"/>
                </a:solidFill>
                <a:latin typeface="Open Sans"/>
              </a:rPr>
              <a:t>, </a:t>
            </a:r>
            <a:r>
              <a:rPr lang="ko-KR" altLang="en-US" dirty="0">
                <a:solidFill>
                  <a:srgbClr val="373A3C"/>
                </a:solidFill>
                <a:latin typeface="Open Sans"/>
              </a:rPr>
              <a:t>혹은 인식 문제라고 부른다</a:t>
            </a:r>
            <a:r>
              <a:rPr lang="en-US" altLang="ko-KR" dirty="0">
                <a:solidFill>
                  <a:srgbClr val="373A3C"/>
                </a:solidFill>
                <a:latin typeface="Open Sans"/>
              </a:rPr>
              <a:t>. </a:t>
            </a:r>
            <a:r>
              <a:rPr lang="ko-KR" altLang="en-US" dirty="0">
                <a:solidFill>
                  <a:srgbClr val="373A3C"/>
                </a:solidFill>
                <a:latin typeface="Open Sans"/>
              </a:rPr>
              <a:t>일상에서 가장 접하기 쉬우며</a:t>
            </a:r>
            <a:r>
              <a:rPr lang="en-US" altLang="ko-KR" dirty="0">
                <a:solidFill>
                  <a:srgbClr val="373A3C"/>
                </a:solidFill>
                <a:latin typeface="Open Sans"/>
              </a:rPr>
              <a:t>, </a:t>
            </a:r>
            <a:r>
              <a:rPr lang="ko-KR" altLang="en-US" dirty="0">
                <a:solidFill>
                  <a:srgbClr val="373A3C"/>
                </a:solidFill>
                <a:latin typeface="Open Sans"/>
              </a:rPr>
              <a:t>연구가 많이 되어있고</a:t>
            </a:r>
            <a:r>
              <a:rPr lang="en-US" altLang="ko-KR" dirty="0">
                <a:solidFill>
                  <a:srgbClr val="373A3C"/>
                </a:solidFill>
                <a:latin typeface="Open Sans"/>
              </a:rPr>
              <a:t>, </a:t>
            </a:r>
            <a:r>
              <a:rPr lang="ko-KR" altLang="en-US" dirty="0">
                <a:solidFill>
                  <a:srgbClr val="373A3C"/>
                </a:solidFill>
                <a:latin typeface="Open Sans"/>
              </a:rPr>
              <a:t>기업들이 가장 관심을 가지는 문제 중 하나다</a:t>
            </a:r>
            <a:r>
              <a:rPr lang="en-US" altLang="ko-KR" dirty="0">
                <a:solidFill>
                  <a:srgbClr val="373A3C"/>
                </a:solidFill>
                <a:latin typeface="Open Sans"/>
              </a:rPr>
              <a:t>. </a:t>
            </a:r>
            <a:r>
              <a:rPr lang="ko-KR" altLang="en-US" dirty="0">
                <a:solidFill>
                  <a:srgbClr val="373A3C"/>
                </a:solidFill>
                <a:latin typeface="Open Sans"/>
              </a:rPr>
              <a:t>이런 문제들을 해결하기 위한 대표적인 기법들로는 </a:t>
            </a:r>
            <a:r>
              <a:rPr lang="ko-KR" altLang="en-US" dirty="0" err="1">
                <a:solidFill>
                  <a:srgbClr val="373A3C"/>
                </a:solidFill>
                <a:latin typeface="Open Sans"/>
              </a:rPr>
              <a:t>로지스틱</a:t>
            </a:r>
            <a:r>
              <a:rPr lang="ko-KR" altLang="en-US" dirty="0">
                <a:solidFill>
                  <a:srgbClr val="373A3C"/>
                </a:solidFill>
                <a:latin typeface="Open Sans"/>
              </a:rPr>
              <a:t> </a:t>
            </a:r>
            <a:r>
              <a:rPr lang="ko-KR" altLang="en-US" dirty="0" err="1">
                <a:solidFill>
                  <a:srgbClr val="373A3C"/>
                </a:solidFill>
                <a:latin typeface="Open Sans"/>
              </a:rPr>
              <a:t>회귀법</a:t>
            </a:r>
            <a:r>
              <a:rPr lang="ko-KR" altLang="en-US" dirty="0">
                <a:solidFill>
                  <a:srgbClr val="373A3C"/>
                </a:solidFill>
                <a:latin typeface="Open Sans"/>
              </a:rPr>
              <a:t> </a:t>
            </a:r>
            <a:r>
              <a:rPr lang="en-US" altLang="ko-KR" baseline="30000" dirty="0">
                <a:solidFill>
                  <a:srgbClr val="0275D8"/>
                </a:solidFill>
                <a:latin typeface="Open Sans"/>
                <a:hlinkClick r:id="rId4"/>
              </a:rPr>
              <a:t>[7]</a:t>
            </a:r>
            <a:r>
              <a:rPr lang="en-US" altLang="ko-KR" dirty="0">
                <a:solidFill>
                  <a:srgbClr val="373A3C"/>
                </a:solidFill>
                <a:latin typeface="Open Sans"/>
              </a:rPr>
              <a:t>, KNN, </a:t>
            </a:r>
            <a:r>
              <a:rPr lang="ko-KR" altLang="en-US" dirty="0" err="1">
                <a:solidFill>
                  <a:srgbClr val="373A3C"/>
                </a:solidFill>
                <a:latin typeface="Open Sans"/>
              </a:rPr>
              <a:t>서포트</a:t>
            </a:r>
            <a:r>
              <a:rPr lang="ko-KR" altLang="en-US" dirty="0">
                <a:solidFill>
                  <a:srgbClr val="373A3C"/>
                </a:solidFill>
                <a:latin typeface="Open Sans"/>
              </a:rPr>
              <a:t> 벡터 머신 </a:t>
            </a:r>
            <a:r>
              <a:rPr lang="en-US" altLang="ko-KR" dirty="0">
                <a:solidFill>
                  <a:srgbClr val="373A3C"/>
                </a:solidFill>
                <a:latin typeface="Open Sans"/>
              </a:rPr>
              <a:t>(SVM), </a:t>
            </a:r>
            <a:r>
              <a:rPr lang="ko-KR" altLang="en-US" dirty="0">
                <a:solidFill>
                  <a:srgbClr val="373A3C"/>
                </a:solidFill>
                <a:latin typeface="Open Sans"/>
              </a:rPr>
              <a:t>의사 결정 트리 등이 있다</a:t>
            </a:r>
            <a:r>
              <a:rPr lang="en-US" altLang="ko-KR" dirty="0">
                <a:solidFill>
                  <a:srgbClr val="373A3C"/>
                </a:solidFill>
                <a:latin typeface="Open Sans"/>
              </a:rPr>
              <a:t>.</a:t>
            </a:r>
            <a:r>
              <a:rPr lang="ko-KR" altLang="en-US" dirty="0">
                <a:solidFill>
                  <a:srgbClr val="373A3C"/>
                </a:solidFill>
                <a:latin typeface="Open Sans"/>
              </a:rPr>
              <a:t>아래와 같은 예시가 있다</a:t>
            </a:r>
            <a:r>
              <a:rPr lang="en-US" altLang="ko-KR" dirty="0">
                <a:solidFill>
                  <a:srgbClr val="373A3C"/>
                </a:solidFill>
                <a:latin typeface="Open Sans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 err="1">
                <a:solidFill>
                  <a:srgbClr val="373A3C"/>
                </a:solidFill>
                <a:latin typeface="Open Sans"/>
              </a:rPr>
              <a:t>주차게이트에서</a:t>
            </a:r>
            <a:r>
              <a:rPr lang="ko-KR" altLang="en-US" dirty="0">
                <a:solidFill>
                  <a:srgbClr val="373A3C"/>
                </a:solidFill>
                <a:latin typeface="Open Sans"/>
              </a:rPr>
              <a:t> 번호판 인식</a:t>
            </a:r>
            <a:r>
              <a:rPr lang="en-US" altLang="ko-KR" dirty="0">
                <a:solidFill>
                  <a:srgbClr val="373A3C"/>
                </a:solidFill>
                <a:latin typeface="Open Sans"/>
              </a:rPr>
              <a:t>: </a:t>
            </a:r>
            <a:r>
              <a:rPr lang="ko-KR" altLang="en-US" dirty="0">
                <a:solidFill>
                  <a:srgbClr val="373A3C"/>
                </a:solidFill>
                <a:latin typeface="Open Sans"/>
              </a:rPr>
              <a:t>요새 주차장들은 티켓을 뽑지 않고</a:t>
            </a:r>
            <a:r>
              <a:rPr lang="en-US" altLang="ko-KR" dirty="0">
                <a:solidFill>
                  <a:srgbClr val="373A3C"/>
                </a:solidFill>
                <a:latin typeface="Open Sans"/>
              </a:rPr>
              <a:t>, </a:t>
            </a:r>
            <a:r>
              <a:rPr lang="ko-KR" altLang="en-US" dirty="0">
                <a:solidFill>
                  <a:srgbClr val="373A3C"/>
                </a:solidFill>
                <a:latin typeface="Open Sans"/>
              </a:rPr>
              <a:t>차량 번호판을 찍어서 글자를 인식하는데 정확도를 높인다</a:t>
            </a:r>
            <a:r>
              <a:rPr lang="en-US" altLang="ko-KR" dirty="0">
                <a:solidFill>
                  <a:srgbClr val="373A3C"/>
                </a:solidFill>
                <a:latin typeface="Open Sans"/>
              </a:rPr>
              <a:t>. </a:t>
            </a:r>
            <a:r>
              <a:rPr lang="ko-KR" altLang="en-US" dirty="0">
                <a:solidFill>
                  <a:srgbClr val="373A3C"/>
                </a:solidFill>
                <a:latin typeface="Open Sans"/>
              </a:rPr>
              <a:t>번호판은 정형화 되어있으므로 전통적인 </a:t>
            </a:r>
            <a:r>
              <a:rPr lang="ko-KR" altLang="en-US" dirty="0">
                <a:solidFill>
                  <a:srgbClr val="FF0000"/>
                </a:solidFill>
                <a:latin typeface="Open Sans"/>
                <a:hlinkClick r:id="rId5" tooltip="컴퓨터 비전"/>
              </a:rPr>
              <a:t>컴퓨터 비전</a:t>
            </a:r>
            <a:r>
              <a:rPr lang="ko-KR" altLang="en-US" dirty="0">
                <a:solidFill>
                  <a:srgbClr val="373A3C"/>
                </a:solidFill>
                <a:latin typeface="Open Sans"/>
              </a:rPr>
              <a:t>으로도 처리는 가능하나</a:t>
            </a:r>
            <a:r>
              <a:rPr lang="en-US" altLang="ko-KR" dirty="0">
                <a:solidFill>
                  <a:srgbClr val="373A3C"/>
                </a:solidFill>
                <a:latin typeface="Open Sans"/>
              </a:rPr>
              <a:t>, </a:t>
            </a:r>
            <a:r>
              <a:rPr lang="ko-KR" altLang="en-US" dirty="0">
                <a:solidFill>
                  <a:srgbClr val="373A3C"/>
                </a:solidFill>
                <a:latin typeface="Open Sans"/>
              </a:rPr>
              <a:t>오염 등에 대해 정확도를 높이자면 기계학습을 하면 더 좋다</a:t>
            </a:r>
            <a:r>
              <a:rPr lang="en-US" altLang="ko-KR" dirty="0">
                <a:solidFill>
                  <a:srgbClr val="373A3C"/>
                </a:solidFill>
                <a:latin typeface="Open Sans"/>
              </a:rPr>
              <a:t>. </a:t>
            </a:r>
            <a:r>
              <a:rPr lang="ko-KR" altLang="en-US" dirty="0">
                <a:solidFill>
                  <a:srgbClr val="373A3C"/>
                </a:solidFill>
                <a:latin typeface="Open Sans"/>
              </a:rPr>
              <a:t>이미지 픽셀 값들에 따라 숫자 글자를 분류한다</a:t>
            </a:r>
            <a:r>
              <a:rPr lang="en-US" altLang="ko-KR" dirty="0">
                <a:solidFill>
                  <a:srgbClr val="373A3C"/>
                </a:solidFill>
                <a:latin typeface="Open Sans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 err="1">
                <a:solidFill>
                  <a:srgbClr val="373A3C"/>
                </a:solidFill>
                <a:latin typeface="Open Sans"/>
              </a:rPr>
              <a:t>페이스북이나</a:t>
            </a:r>
            <a:r>
              <a:rPr lang="ko-KR" altLang="en-US" dirty="0">
                <a:solidFill>
                  <a:srgbClr val="373A3C"/>
                </a:solidFill>
                <a:latin typeface="Open Sans"/>
              </a:rPr>
              <a:t> </a:t>
            </a:r>
            <a:r>
              <a:rPr lang="ko-KR" altLang="en-US" dirty="0" err="1">
                <a:solidFill>
                  <a:srgbClr val="373A3C"/>
                </a:solidFill>
                <a:latin typeface="Open Sans"/>
              </a:rPr>
              <a:t>구글</a:t>
            </a:r>
            <a:r>
              <a:rPr lang="ko-KR" altLang="en-US" dirty="0">
                <a:solidFill>
                  <a:srgbClr val="373A3C"/>
                </a:solidFill>
                <a:latin typeface="Open Sans"/>
              </a:rPr>
              <a:t> 포토의 얼굴 인식</a:t>
            </a:r>
            <a:r>
              <a:rPr lang="en-US" altLang="ko-KR" dirty="0">
                <a:solidFill>
                  <a:srgbClr val="373A3C"/>
                </a:solidFill>
                <a:latin typeface="Open Sans"/>
              </a:rPr>
              <a:t>: </a:t>
            </a:r>
            <a:r>
              <a:rPr lang="ko-KR" altLang="en-US" dirty="0">
                <a:solidFill>
                  <a:srgbClr val="373A3C"/>
                </a:solidFill>
                <a:latin typeface="Open Sans"/>
              </a:rPr>
              <a:t>역시 컴퓨터 비전을 이용하되 기계학습을 결합</a:t>
            </a:r>
            <a:r>
              <a:rPr lang="en-US" altLang="ko-KR" dirty="0">
                <a:solidFill>
                  <a:srgbClr val="373A3C"/>
                </a:solidFill>
                <a:latin typeface="Open Sans"/>
              </a:rPr>
              <a:t>. </a:t>
            </a:r>
            <a:r>
              <a:rPr lang="ko-KR" altLang="en-US" dirty="0" err="1">
                <a:solidFill>
                  <a:srgbClr val="373A3C"/>
                </a:solidFill>
                <a:latin typeface="Open Sans"/>
              </a:rPr>
              <a:t>페이스북에</a:t>
            </a:r>
            <a:r>
              <a:rPr lang="ko-KR" altLang="en-US" dirty="0">
                <a:solidFill>
                  <a:srgbClr val="373A3C"/>
                </a:solidFill>
                <a:latin typeface="Open Sans"/>
              </a:rPr>
              <a:t> 사진을 올리면 친구 얼굴 위에 이름이 자동으로 달리고는 하는데</a:t>
            </a:r>
            <a:r>
              <a:rPr lang="en-US" altLang="ko-KR" dirty="0">
                <a:solidFill>
                  <a:srgbClr val="373A3C"/>
                </a:solidFill>
                <a:latin typeface="Open Sans"/>
              </a:rPr>
              <a:t>, </a:t>
            </a:r>
            <a:r>
              <a:rPr lang="ko-KR" altLang="en-US" dirty="0">
                <a:solidFill>
                  <a:srgbClr val="373A3C"/>
                </a:solidFill>
                <a:latin typeface="Open Sans"/>
              </a:rPr>
              <a:t>이것 역시 기계학습을 이용한 것</a:t>
            </a:r>
            <a:r>
              <a:rPr lang="en-US" altLang="ko-KR" dirty="0">
                <a:solidFill>
                  <a:srgbClr val="373A3C"/>
                </a:solidFill>
                <a:latin typeface="Open Sans"/>
              </a:rPr>
              <a:t>. x</a:t>
            </a:r>
            <a:r>
              <a:rPr lang="ko-KR" altLang="en-US" dirty="0">
                <a:solidFill>
                  <a:srgbClr val="373A3C"/>
                </a:solidFill>
                <a:latin typeface="Open Sans"/>
              </a:rPr>
              <a:t>가 이미지 픽셀</a:t>
            </a:r>
            <a:r>
              <a:rPr lang="en-US" altLang="ko-KR" dirty="0">
                <a:solidFill>
                  <a:srgbClr val="373A3C"/>
                </a:solidFill>
                <a:latin typeface="Open Sans"/>
              </a:rPr>
              <a:t>, y</a:t>
            </a:r>
            <a:r>
              <a:rPr lang="ko-KR" altLang="en-US" dirty="0">
                <a:solidFill>
                  <a:srgbClr val="373A3C"/>
                </a:solidFill>
                <a:latin typeface="Open Sans"/>
              </a:rPr>
              <a:t>가 사람 이름인 경우</a:t>
            </a:r>
            <a:r>
              <a:rPr lang="en-US" altLang="ko-KR" dirty="0">
                <a:solidFill>
                  <a:srgbClr val="373A3C"/>
                </a:solidFill>
                <a:latin typeface="Open Sans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373A3C"/>
                </a:solidFill>
                <a:latin typeface="Open Sans"/>
              </a:rPr>
              <a:t>음성 인식</a:t>
            </a:r>
            <a:r>
              <a:rPr lang="en-US" altLang="ko-KR" dirty="0">
                <a:solidFill>
                  <a:srgbClr val="373A3C"/>
                </a:solidFill>
                <a:latin typeface="Open Sans"/>
              </a:rPr>
              <a:t>: </a:t>
            </a:r>
            <a:r>
              <a:rPr lang="ko-KR" altLang="en-US" dirty="0">
                <a:solidFill>
                  <a:srgbClr val="373A3C"/>
                </a:solidFill>
                <a:latin typeface="Open Sans"/>
              </a:rPr>
              <a:t>음성 </a:t>
            </a:r>
            <a:r>
              <a:rPr lang="en-US" altLang="ko-KR" dirty="0">
                <a:solidFill>
                  <a:srgbClr val="373A3C"/>
                </a:solidFill>
                <a:latin typeface="Open Sans"/>
              </a:rPr>
              <a:t>wav </a:t>
            </a:r>
            <a:r>
              <a:rPr lang="ko-KR" altLang="en-US" dirty="0">
                <a:solidFill>
                  <a:srgbClr val="373A3C"/>
                </a:solidFill>
                <a:latin typeface="Open Sans"/>
              </a:rPr>
              <a:t>파일에 대해서 해당 </a:t>
            </a:r>
            <a:r>
              <a:rPr lang="en-US" altLang="ko-KR" dirty="0">
                <a:solidFill>
                  <a:srgbClr val="373A3C"/>
                </a:solidFill>
                <a:latin typeface="Open Sans"/>
              </a:rPr>
              <a:t>wav </a:t>
            </a:r>
            <a:r>
              <a:rPr lang="ko-KR" altLang="en-US" dirty="0">
                <a:solidFill>
                  <a:srgbClr val="373A3C"/>
                </a:solidFill>
                <a:latin typeface="Open Sans"/>
              </a:rPr>
              <a:t>부분이 어떤 음절인지를 인식하는 것</a:t>
            </a:r>
            <a:r>
              <a:rPr lang="en-US" altLang="ko-KR" dirty="0">
                <a:solidFill>
                  <a:srgbClr val="373A3C"/>
                </a:solidFill>
                <a:latin typeface="Open Sans"/>
              </a:rPr>
              <a:t>. </a:t>
            </a:r>
            <a:r>
              <a:rPr lang="ko-KR" altLang="en-US" dirty="0">
                <a:solidFill>
                  <a:srgbClr val="373A3C"/>
                </a:solidFill>
                <a:latin typeface="Open Sans"/>
              </a:rPr>
              <a:t>애플 시리</a:t>
            </a:r>
            <a:r>
              <a:rPr lang="en-US" altLang="ko-KR" dirty="0">
                <a:solidFill>
                  <a:srgbClr val="373A3C"/>
                </a:solidFill>
                <a:latin typeface="Open Sans"/>
              </a:rPr>
              <a:t>, </a:t>
            </a:r>
            <a:r>
              <a:rPr lang="ko-KR" altLang="en-US" dirty="0" err="1">
                <a:solidFill>
                  <a:srgbClr val="373A3C"/>
                </a:solidFill>
                <a:latin typeface="Open Sans"/>
              </a:rPr>
              <a:t>구글</a:t>
            </a:r>
            <a:r>
              <a:rPr lang="ko-KR" altLang="en-US" dirty="0">
                <a:solidFill>
                  <a:srgbClr val="373A3C"/>
                </a:solidFill>
                <a:latin typeface="Open Sans"/>
              </a:rPr>
              <a:t> </a:t>
            </a:r>
            <a:r>
              <a:rPr lang="ko-KR" altLang="en-US" dirty="0" err="1">
                <a:solidFill>
                  <a:srgbClr val="373A3C"/>
                </a:solidFill>
                <a:latin typeface="Open Sans"/>
              </a:rPr>
              <a:t>보이스</a:t>
            </a:r>
            <a:r>
              <a:rPr lang="ko-KR" altLang="en-US" dirty="0">
                <a:solidFill>
                  <a:srgbClr val="373A3C"/>
                </a:solidFill>
                <a:latin typeface="Open Sans"/>
              </a:rPr>
              <a:t> 등에서 사용된다</a:t>
            </a:r>
            <a:r>
              <a:rPr lang="en-US" altLang="ko-KR" dirty="0">
                <a:solidFill>
                  <a:srgbClr val="373A3C"/>
                </a:solidFill>
                <a:latin typeface="Open Sans"/>
              </a:rPr>
              <a:t>(</a:t>
            </a:r>
            <a:r>
              <a:rPr lang="ko-KR" altLang="en-US" dirty="0">
                <a:solidFill>
                  <a:srgbClr val="373A3C"/>
                </a:solidFill>
                <a:latin typeface="Open Sans"/>
              </a:rPr>
              <a:t>질문에 대해서 답해주는 부분 말고</a:t>
            </a:r>
            <a:r>
              <a:rPr lang="en-US" altLang="ko-KR" dirty="0">
                <a:solidFill>
                  <a:srgbClr val="373A3C"/>
                </a:solidFill>
                <a:latin typeface="Open Sans"/>
              </a:rPr>
              <a:t>, </a:t>
            </a:r>
            <a:r>
              <a:rPr lang="ko-KR" altLang="en-US" dirty="0">
                <a:solidFill>
                  <a:srgbClr val="373A3C"/>
                </a:solidFill>
                <a:latin typeface="Open Sans"/>
              </a:rPr>
              <a:t>인식 부분만</a:t>
            </a:r>
            <a:r>
              <a:rPr lang="en-US" altLang="ko-KR" dirty="0">
                <a:solidFill>
                  <a:srgbClr val="373A3C"/>
                </a:solidFill>
                <a:latin typeface="Open Sans"/>
              </a:rPr>
              <a:t>). x</a:t>
            </a:r>
            <a:r>
              <a:rPr lang="ko-KR" altLang="en-US" dirty="0">
                <a:solidFill>
                  <a:srgbClr val="373A3C"/>
                </a:solidFill>
                <a:latin typeface="Open Sans"/>
              </a:rPr>
              <a:t>가 음성 파형</a:t>
            </a:r>
            <a:r>
              <a:rPr lang="en-US" altLang="ko-KR" dirty="0">
                <a:solidFill>
                  <a:srgbClr val="373A3C"/>
                </a:solidFill>
                <a:latin typeface="Open Sans"/>
              </a:rPr>
              <a:t>, y</a:t>
            </a:r>
            <a:r>
              <a:rPr lang="ko-KR" altLang="en-US" dirty="0">
                <a:solidFill>
                  <a:srgbClr val="373A3C"/>
                </a:solidFill>
                <a:latin typeface="Open Sans"/>
              </a:rPr>
              <a:t>가 음절</a:t>
            </a:r>
            <a:r>
              <a:rPr lang="en-US" altLang="ko-KR" dirty="0">
                <a:solidFill>
                  <a:srgbClr val="373A3C"/>
                </a:solidFill>
                <a:latin typeface="Open Sans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275D8"/>
                </a:solidFill>
                <a:latin typeface="Open Sans"/>
                <a:hlinkClick r:id="rId6" tooltip="회귀 분석"/>
              </a:rPr>
              <a:t>회귀</a:t>
            </a:r>
            <a:r>
              <a:rPr lang="en-US" altLang="ko-KR" dirty="0">
                <a:solidFill>
                  <a:srgbClr val="373A3C"/>
                </a:solidFill>
                <a:latin typeface="Open Sans"/>
              </a:rPr>
              <a:t>(Regression): </a:t>
            </a:r>
            <a:r>
              <a:rPr lang="ko-KR" altLang="en-US" dirty="0">
                <a:solidFill>
                  <a:srgbClr val="373A3C"/>
                </a:solidFill>
                <a:latin typeface="Open Sans"/>
              </a:rPr>
              <a:t>레이블 </a:t>
            </a:r>
            <a:r>
              <a:rPr lang="en-US" altLang="ko-KR" dirty="0">
                <a:solidFill>
                  <a:srgbClr val="373A3C"/>
                </a:solidFill>
                <a:latin typeface="Open Sans"/>
              </a:rPr>
              <a:t>y</a:t>
            </a:r>
            <a:r>
              <a:rPr lang="ko-KR" altLang="en-US" dirty="0">
                <a:solidFill>
                  <a:srgbClr val="373A3C"/>
                </a:solidFill>
                <a:latin typeface="Open Sans"/>
              </a:rPr>
              <a:t>가 실수인 경우 회귀문제라고 부른다</a:t>
            </a:r>
            <a:r>
              <a:rPr lang="en-US" altLang="ko-KR" dirty="0">
                <a:solidFill>
                  <a:srgbClr val="373A3C"/>
                </a:solidFill>
                <a:latin typeface="Open Sans"/>
              </a:rPr>
              <a:t>. </a:t>
            </a:r>
            <a:r>
              <a:rPr lang="ko-KR" altLang="en-US" dirty="0">
                <a:solidFill>
                  <a:srgbClr val="373A3C"/>
                </a:solidFill>
                <a:latin typeface="Open Sans"/>
              </a:rPr>
              <a:t>보통 엑셀에서 그래프 그릴 때 많이 접하는 바로 그것이다</a:t>
            </a:r>
            <a:r>
              <a:rPr lang="en-US" altLang="ko-KR" dirty="0">
                <a:solidFill>
                  <a:srgbClr val="373A3C"/>
                </a:solidFill>
                <a:latin typeface="Open Sans"/>
              </a:rPr>
              <a:t>. </a:t>
            </a:r>
            <a:r>
              <a:rPr lang="ko-KR" altLang="en-US" dirty="0">
                <a:solidFill>
                  <a:srgbClr val="373A3C"/>
                </a:solidFill>
                <a:latin typeface="Open Sans"/>
              </a:rPr>
              <a:t>데이터들을 쭉 뿌려놓고 이것을 가장 잘 설명하는 직선 하나 혹은 이차함수 곡선 하나를 그리고 싶을 때 회귀기능을 사용한다</a:t>
            </a:r>
            <a:r>
              <a:rPr lang="en-US" altLang="ko-KR" dirty="0">
                <a:solidFill>
                  <a:srgbClr val="373A3C"/>
                </a:solidFill>
                <a:latin typeface="Open Sans"/>
              </a:rPr>
              <a:t>. </a:t>
            </a:r>
            <a:r>
              <a:rPr lang="ko-KR" altLang="en-US" dirty="0">
                <a:solidFill>
                  <a:srgbClr val="373A3C"/>
                </a:solidFill>
                <a:latin typeface="Open Sans"/>
              </a:rPr>
              <a:t>잘 생각해보면 데이터는 입력</a:t>
            </a:r>
            <a:r>
              <a:rPr lang="en-US" altLang="ko-KR" dirty="0">
                <a:solidFill>
                  <a:srgbClr val="373A3C"/>
                </a:solidFill>
                <a:latin typeface="Open Sans"/>
              </a:rPr>
              <a:t>(x)</a:t>
            </a:r>
            <a:r>
              <a:rPr lang="ko-KR" altLang="en-US" dirty="0">
                <a:solidFill>
                  <a:srgbClr val="373A3C"/>
                </a:solidFill>
                <a:latin typeface="Open Sans"/>
              </a:rPr>
              <a:t>와 실수 레이블</a:t>
            </a:r>
            <a:r>
              <a:rPr lang="en-US" altLang="ko-KR" dirty="0">
                <a:solidFill>
                  <a:srgbClr val="373A3C"/>
                </a:solidFill>
                <a:latin typeface="Open Sans"/>
              </a:rPr>
              <a:t>(y)</a:t>
            </a:r>
            <a:r>
              <a:rPr lang="ko-KR" altLang="en-US" dirty="0">
                <a:solidFill>
                  <a:srgbClr val="373A3C"/>
                </a:solidFill>
                <a:latin typeface="Open Sans"/>
              </a:rPr>
              <a:t>의 짝으로 이루어져있고</a:t>
            </a:r>
            <a:r>
              <a:rPr lang="en-US" altLang="ko-KR" dirty="0">
                <a:solidFill>
                  <a:srgbClr val="373A3C"/>
                </a:solidFill>
                <a:latin typeface="Open Sans"/>
              </a:rPr>
              <a:t>, </a:t>
            </a:r>
            <a:r>
              <a:rPr lang="ko-KR" altLang="en-US" dirty="0">
                <a:solidFill>
                  <a:srgbClr val="373A3C"/>
                </a:solidFill>
                <a:latin typeface="Open Sans"/>
              </a:rPr>
              <a:t>새로운 임의의 입력</a:t>
            </a:r>
            <a:r>
              <a:rPr lang="en-US" altLang="ko-KR" dirty="0">
                <a:solidFill>
                  <a:srgbClr val="373A3C"/>
                </a:solidFill>
                <a:latin typeface="Open Sans"/>
              </a:rPr>
              <a:t>(x)</a:t>
            </a:r>
            <a:r>
              <a:rPr lang="ko-KR" altLang="en-US" dirty="0">
                <a:solidFill>
                  <a:srgbClr val="373A3C"/>
                </a:solidFill>
                <a:latin typeface="Open Sans"/>
              </a:rPr>
              <a:t>에 대해 </a:t>
            </a:r>
            <a:r>
              <a:rPr lang="en-US" altLang="ko-KR" dirty="0">
                <a:solidFill>
                  <a:srgbClr val="373A3C"/>
                </a:solidFill>
                <a:latin typeface="Open Sans"/>
              </a:rPr>
              <a:t>y</a:t>
            </a:r>
            <a:r>
              <a:rPr lang="ko-KR" altLang="en-US" dirty="0">
                <a:solidFill>
                  <a:srgbClr val="373A3C"/>
                </a:solidFill>
                <a:latin typeface="Open Sans"/>
              </a:rPr>
              <a:t>를 맞추는 것이 바로 직선 혹은 곡선이므로 기계학습 문제가 맞다</a:t>
            </a:r>
            <a:r>
              <a:rPr lang="en-US" altLang="ko-KR" dirty="0">
                <a:solidFill>
                  <a:srgbClr val="373A3C"/>
                </a:solidFill>
                <a:latin typeface="Open Sans"/>
              </a:rPr>
              <a:t>. </a:t>
            </a:r>
            <a:r>
              <a:rPr lang="ko-KR" altLang="en-US" dirty="0">
                <a:solidFill>
                  <a:srgbClr val="373A3C"/>
                </a:solidFill>
                <a:latin typeface="Open Sans"/>
              </a:rPr>
              <a:t>통계학의 회귀분석 기법 중 선형회귀 기법이 이에 해당하는 대표적인 예이다</a:t>
            </a:r>
            <a:r>
              <a:rPr lang="en-US" altLang="ko-KR" dirty="0">
                <a:solidFill>
                  <a:srgbClr val="373A3C"/>
                </a:solidFill>
                <a:latin typeface="Open Sans"/>
              </a:rPr>
              <a:t>.</a:t>
            </a:r>
            <a:endParaRPr lang="en-US" altLang="ko-KR" b="0" i="0" dirty="0">
              <a:solidFill>
                <a:srgbClr val="373A3C"/>
              </a:solidFill>
              <a:effectLst/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9505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6057640"/>
              </p:ext>
            </p:extLst>
          </p:nvPr>
        </p:nvGraphicFramePr>
        <p:xfrm>
          <a:off x="628650" y="552617"/>
          <a:ext cx="7886700" cy="1920240"/>
        </p:xfrm>
        <a:graphic>
          <a:graphicData uri="http://schemas.openxmlformats.org/drawingml/2006/table">
            <a:tbl>
              <a:tblPr/>
              <a:tblGrid>
                <a:gridCol w="2628900"/>
                <a:gridCol w="2628900"/>
                <a:gridCol w="2628900"/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b="1">
                          <a:effectLst/>
                        </a:rPr>
                        <a:t>구분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b="1">
                          <a:effectLst/>
                        </a:rPr>
                        <a:t>결과값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b="1">
                          <a:effectLst/>
                        </a:rPr>
                        <a:t>예제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Regression (</a:t>
                      </a:r>
                      <a:r>
                        <a:rPr lang="ko-KR" altLang="en-US">
                          <a:effectLst/>
                        </a:rPr>
                        <a:t>회귀</a:t>
                      </a:r>
                      <a:r>
                        <a:rPr lang="en-US" altLang="ko-KR">
                          <a:effectLst/>
                        </a:rPr>
                        <a:t>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continuous(</a:t>
                      </a:r>
                      <a:r>
                        <a:rPr lang="ko-KR" altLang="en-US">
                          <a:effectLst/>
                        </a:rPr>
                        <a:t>연속</a:t>
                      </a:r>
                      <a:r>
                        <a:rPr lang="en-US" altLang="ko-KR">
                          <a:effectLst/>
                        </a:rPr>
                        <a:t>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>
                          <a:effectLst/>
                        </a:rPr>
                        <a:t>방 평수와 가격 사이의 상관관계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Classification (</a:t>
                      </a:r>
                      <a:r>
                        <a:rPr lang="ko-KR" altLang="en-US">
                          <a:effectLst/>
                        </a:rPr>
                        <a:t>분류</a:t>
                      </a:r>
                      <a:r>
                        <a:rPr lang="en-US" altLang="ko-KR">
                          <a:effectLst/>
                        </a:rPr>
                        <a:t>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discrete(</a:t>
                      </a:r>
                      <a:r>
                        <a:rPr lang="ko-KR" altLang="en-US">
                          <a:effectLst/>
                        </a:rPr>
                        <a:t>이산</a:t>
                      </a:r>
                      <a:r>
                        <a:rPr lang="en-US" altLang="ko-KR">
                          <a:effectLst/>
                        </a:rPr>
                        <a:t>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dirty="0">
                          <a:effectLst/>
                        </a:rPr>
                        <a:t>종양의 크기와 그 종양이 악성인지 아닌지의 관계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628650" y="553093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5870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 Neue"/>
              </a:rPr>
              <a:t>Regression and Classification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 Neue"/>
              </a:rPr>
              <a:t>기계학습의 문제는 크게 분류(classification)와 예측(regiression)의 문제로 정리할 수 있다.</a:t>
            </a:r>
            <a:endParaRPr kumimoji="0" lang="ko-KR" altLang="ko-KR" sz="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 Neue"/>
              </a:rPr>
              <a:t>회귀(Regression)는 값(real-value)를 "예측"하기 위한 것이다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031959" y="2722632"/>
            <a:ext cx="3279744" cy="9630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5870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inherit"/>
              </a:rPr>
              <a:t>Regression Problem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 Neue"/>
              </a:rPr>
              <a:t>예: 방 평수와 가격 사이의 상관관계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 Neue"/>
              </a:rPr>
              <a:t>                                                                                             </a:t>
            </a:r>
            <a:endParaRPr kumimoji="0" lang="ko-KR" altLang="ko-KR" sz="18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 Neue"/>
              </a:rPr>
              <a:t>                                                        </a:t>
            </a:r>
          </a:p>
        </p:txBody>
      </p:sp>
      <p:pic>
        <p:nvPicPr>
          <p:cNvPr id="10243" name="Picture 3" descr="https://i.imgur.com/Upy3NB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831" y="3532235"/>
            <a:ext cx="4572000" cy="21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https://i.imgur.com/c8qir4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2671" y="4900660"/>
            <a:ext cx="4572000" cy="247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5455920" y="2899562"/>
            <a:ext cx="4572000" cy="6478697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4000" b="1" dirty="0">
                <a:solidFill>
                  <a:srgbClr val="000000"/>
                </a:solidFill>
                <a:latin typeface="Arial" panose="020B0604020202020204" pitchFamily="34" charset="0"/>
                <a:ea typeface="inherit"/>
              </a:rPr>
              <a:t>Classification Problem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ko-KR" altLang="ko-KR" dirty="0">
                <a:solidFill>
                  <a:srgbClr val="000000"/>
                </a:solidFill>
                <a:latin typeface="Arial" panose="020B0604020202020204" pitchFamily="34" charset="0"/>
                <a:ea typeface="Helvetica Neue"/>
              </a:rPr>
              <a:t>예: 종양의 크기와 그 종양이 악성인지 아닌지의 관계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dirty="0">
                <a:solidFill>
                  <a:srgbClr val="000000"/>
                </a:solidFill>
                <a:latin typeface="Arial" panose="020B0604020202020204" pitchFamily="34" charset="0"/>
                <a:ea typeface="Helvetica Neue"/>
              </a:rPr>
              <a:t>  </a:t>
            </a:r>
            <a:r>
              <a:rPr lang="ko-KR" altLang="ko-KR" sz="28100" dirty="0">
                <a:solidFill>
                  <a:srgbClr val="000000"/>
                </a:solidFill>
                <a:latin typeface="Arial" panose="020B0604020202020204" pitchFamily="34" charset="0"/>
                <a:ea typeface="Helvetica Neue"/>
              </a:rPr>
              <a:t> </a:t>
            </a:r>
            <a:r>
              <a:rPr lang="ko-KR" altLang="ko-KR" dirty="0">
                <a:solidFill>
                  <a:srgbClr val="000000"/>
                </a:solidFill>
                <a:latin typeface="Arial" panose="020B0604020202020204" pitchFamily="34" charset="0"/>
                <a:ea typeface="Helvetica Neue"/>
              </a:rPr>
              <a:t>                                                                        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3068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16280" y="1058496"/>
            <a:ext cx="1040892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373A3C"/>
                </a:solidFill>
                <a:latin typeface="Open Sans"/>
              </a:rPr>
              <a:t>비지도 학습</a:t>
            </a:r>
            <a:r>
              <a:rPr lang="en-US" altLang="ko-KR" dirty="0">
                <a:solidFill>
                  <a:srgbClr val="373A3C"/>
                </a:solidFill>
                <a:latin typeface="Open Sans"/>
              </a:rPr>
              <a:t>(Unsupervised Learning): </a:t>
            </a:r>
            <a:r>
              <a:rPr lang="ko-KR" altLang="en-US" dirty="0">
                <a:solidFill>
                  <a:srgbClr val="373A3C"/>
                </a:solidFill>
                <a:latin typeface="Open Sans"/>
              </a:rPr>
              <a:t>사람 없이 컴퓨터가 스스로 레이블 되어 있지 않은 데이터에 대해 학습하는 것</a:t>
            </a:r>
            <a:r>
              <a:rPr lang="en-US" altLang="ko-KR" dirty="0">
                <a:solidFill>
                  <a:srgbClr val="373A3C"/>
                </a:solidFill>
                <a:latin typeface="Open Sans"/>
              </a:rPr>
              <a:t>. </a:t>
            </a:r>
            <a:r>
              <a:rPr lang="ko-KR" altLang="en-US" dirty="0">
                <a:solidFill>
                  <a:srgbClr val="373A3C"/>
                </a:solidFill>
                <a:latin typeface="Open Sans"/>
              </a:rPr>
              <a:t>즉 </a:t>
            </a:r>
            <a:r>
              <a:rPr lang="en-US" altLang="ko-KR" dirty="0">
                <a:solidFill>
                  <a:srgbClr val="373A3C"/>
                </a:solidFill>
                <a:latin typeface="Open Sans"/>
              </a:rPr>
              <a:t>y</a:t>
            </a:r>
            <a:r>
              <a:rPr lang="ko-KR" altLang="en-US" dirty="0">
                <a:solidFill>
                  <a:srgbClr val="373A3C"/>
                </a:solidFill>
                <a:latin typeface="Open Sans"/>
              </a:rPr>
              <a:t>없이 </a:t>
            </a:r>
            <a:r>
              <a:rPr lang="en-US" altLang="ko-KR" dirty="0">
                <a:solidFill>
                  <a:srgbClr val="373A3C"/>
                </a:solidFill>
                <a:latin typeface="Open Sans"/>
              </a:rPr>
              <a:t>x</a:t>
            </a:r>
            <a:r>
              <a:rPr lang="ko-KR" altLang="en-US" dirty="0">
                <a:solidFill>
                  <a:srgbClr val="373A3C"/>
                </a:solidFill>
                <a:latin typeface="Open Sans"/>
              </a:rPr>
              <a:t>만 이용해서 학습하는 것이다</a:t>
            </a:r>
            <a:r>
              <a:rPr lang="en-US" altLang="ko-KR" dirty="0">
                <a:solidFill>
                  <a:srgbClr val="373A3C"/>
                </a:solidFill>
                <a:latin typeface="Open Sans"/>
              </a:rPr>
              <a:t>. </a:t>
            </a:r>
            <a:r>
              <a:rPr lang="ko-KR" altLang="en-US" dirty="0">
                <a:solidFill>
                  <a:srgbClr val="373A3C"/>
                </a:solidFill>
                <a:latin typeface="Open Sans"/>
              </a:rPr>
              <a:t>정답이 없는 문제를 푸는 것이므로 학습이 맞게 됐는지 확인할 길은 없지만</a:t>
            </a:r>
            <a:r>
              <a:rPr lang="en-US" altLang="ko-KR" dirty="0">
                <a:solidFill>
                  <a:srgbClr val="373A3C"/>
                </a:solidFill>
                <a:latin typeface="Open Sans"/>
              </a:rPr>
              <a:t>, </a:t>
            </a:r>
            <a:r>
              <a:rPr lang="ko-KR" altLang="en-US" dirty="0">
                <a:solidFill>
                  <a:srgbClr val="373A3C"/>
                </a:solidFill>
                <a:latin typeface="Open Sans"/>
              </a:rPr>
              <a:t>인터넷에 있는 거의 모든 데이터가 레이블이 없는 형태로 있으므로 앞으로 기계학습이 나아갈 방향으로 설정되어 있기도 하다</a:t>
            </a:r>
            <a:r>
              <a:rPr lang="en-US" altLang="ko-KR" dirty="0">
                <a:solidFill>
                  <a:srgbClr val="373A3C"/>
                </a:solidFill>
                <a:latin typeface="Open Sans"/>
              </a:rPr>
              <a:t>. </a:t>
            </a:r>
            <a:r>
              <a:rPr lang="ko-KR" altLang="en-US" dirty="0">
                <a:solidFill>
                  <a:srgbClr val="373A3C"/>
                </a:solidFill>
                <a:latin typeface="Open Sans"/>
              </a:rPr>
              <a:t>통계학의 군집화와 분포 추정 등의 분야와 밀접한 관련이 있다</a:t>
            </a:r>
            <a:r>
              <a:rPr lang="en-US" altLang="ko-KR" dirty="0">
                <a:solidFill>
                  <a:srgbClr val="373A3C"/>
                </a:solidFill>
                <a:latin typeface="Open Sans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373A3C"/>
                </a:solidFill>
                <a:latin typeface="Open Sans"/>
              </a:rPr>
              <a:t>군집화</a:t>
            </a:r>
            <a:r>
              <a:rPr lang="en-US" altLang="ko-KR" dirty="0">
                <a:solidFill>
                  <a:srgbClr val="373A3C"/>
                </a:solidFill>
                <a:latin typeface="Open Sans"/>
              </a:rPr>
              <a:t>(Clustering): </a:t>
            </a:r>
            <a:r>
              <a:rPr lang="ko-KR" altLang="en-US" dirty="0">
                <a:solidFill>
                  <a:srgbClr val="373A3C"/>
                </a:solidFill>
                <a:latin typeface="Open Sans"/>
              </a:rPr>
              <a:t>데이터가 쭉 뿌려져 있을 때 레이블이 없다고 해도 데이터간 거리에 따라 대충 두 </a:t>
            </a:r>
            <a:r>
              <a:rPr lang="ko-KR" altLang="en-US" dirty="0" err="1">
                <a:solidFill>
                  <a:srgbClr val="373A3C"/>
                </a:solidFill>
                <a:latin typeface="Open Sans"/>
              </a:rPr>
              <a:t>세개의</a:t>
            </a:r>
            <a:r>
              <a:rPr lang="ko-KR" altLang="en-US" dirty="0">
                <a:solidFill>
                  <a:srgbClr val="373A3C"/>
                </a:solidFill>
                <a:latin typeface="Open Sans"/>
              </a:rPr>
              <a:t> 군집으로 나눌 수 있다</a:t>
            </a:r>
            <a:r>
              <a:rPr lang="en-US" altLang="ko-KR" dirty="0">
                <a:solidFill>
                  <a:srgbClr val="373A3C"/>
                </a:solidFill>
                <a:latin typeface="Open Sans"/>
              </a:rPr>
              <a:t>. </a:t>
            </a:r>
            <a:r>
              <a:rPr lang="ko-KR" altLang="en-US" dirty="0">
                <a:solidFill>
                  <a:srgbClr val="373A3C"/>
                </a:solidFill>
                <a:latin typeface="Open Sans"/>
              </a:rPr>
              <a:t>이렇게 </a:t>
            </a:r>
            <a:r>
              <a:rPr lang="en-US" altLang="ko-KR" dirty="0">
                <a:solidFill>
                  <a:srgbClr val="373A3C"/>
                </a:solidFill>
                <a:latin typeface="Open Sans"/>
              </a:rPr>
              <a:t>x</a:t>
            </a:r>
            <a:r>
              <a:rPr lang="ko-KR" altLang="en-US" dirty="0">
                <a:solidFill>
                  <a:srgbClr val="373A3C"/>
                </a:solidFill>
                <a:latin typeface="Open Sans"/>
              </a:rPr>
              <a:t>만 가지고 군집을 학습하는 것이 군집화이다</a:t>
            </a:r>
            <a:r>
              <a:rPr lang="en-US" altLang="ko-KR" dirty="0">
                <a:solidFill>
                  <a:srgbClr val="373A3C"/>
                </a:solidFill>
                <a:latin typeface="Open Sans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373A3C"/>
                </a:solidFill>
                <a:latin typeface="Open Sans"/>
              </a:rPr>
              <a:t>분포 추정</a:t>
            </a:r>
            <a:r>
              <a:rPr lang="en-US" altLang="ko-KR" dirty="0">
                <a:solidFill>
                  <a:srgbClr val="373A3C"/>
                </a:solidFill>
                <a:latin typeface="Open Sans"/>
              </a:rPr>
              <a:t>(Underlying Probability Density Estimation): </a:t>
            </a:r>
            <a:r>
              <a:rPr lang="ko-KR" altLang="en-US" dirty="0">
                <a:solidFill>
                  <a:srgbClr val="373A3C"/>
                </a:solidFill>
                <a:latin typeface="Open Sans"/>
              </a:rPr>
              <a:t>군집화에서 더 나아가서</a:t>
            </a:r>
            <a:r>
              <a:rPr lang="en-US" altLang="ko-KR" dirty="0">
                <a:solidFill>
                  <a:srgbClr val="373A3C"/>
                </a:solidFill>
                <a:latin typeface="Open Sans"/>
              </a:rPr>
              <a:t>, </a:t>
            </a:r>
            <a:r>
              <a:rPr lang="ko-KR" altLang="en-US" dirty="0">
                <a:solidFill>
                  <a:srgbClr val="373A3C"/>
                </a:solidFill>
                <a:latin typeface="Open Sans"/>
              </a:rPr>
              <a:t>데이터들이 쭉 뿌려져 있을 때 얘네들이 어떤 확률 분포에서 나온 샘플들인지 추정하는 문제이다</a:t>
            </a:r>
            <a:r>
              <a:rPr lang="en-US" altLang="ko-KR" dirty="0">
                <a:solidFill>
                  <a:srgbClr val="373A3C"/>
                </a:solidFill>
                <a:latin typeface="Open Sans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 err="1">
                <a:solidFill>
                  <a:srgbClr val="373A3C"/>
                </a:solidFill>
                <a:latin typeface="Open Sans"/>
              </a:rPr>
              <a:t>최근들어</a:t>
            </a:r>
            <a:r>
              <a:rPr lang="ko-KR" altLang="en-US" dirty="0">
                <a:solidFill>
                  <a:srgbClr val="373A3C"/>
                </a:solidFill>
                <a:latin typeface="Open Sans"/>
              </a:rPr>
              <a:t> </a:t>
            </a:r>
            <a:r>
              <a:rPr lang="en-US" altLang="ko-KR" dirty="0">
                <a:solidFill>
                  <a:srgbClr val="373A3C"/>
                </a:solidFill>
                <a:latin typeface="Open Sans"/>
              </a:rPr>
              <a:t>GPT-2 </a:t>
            </a:r>
            <a:r>
              <a:rPr lang="ko-KR" altLang="en-US" dirty="0">
                <a:solidFill>
                  <a:srgbClr val="373A3C"/>
                </a:solidFill>
                <a:latin typeface="Open Sans"/>
              </a:rPr>
              <a:t>같이 데이터 일부를 가지고 나머지를 추측하는 방식으로 데이터를 이해하고자 하는 연구가 많이 진행되어 있다</a:t>
            </a:r>
            <a:r>
              <a:rPr lang="en-US" altLang="ko-KR" dirty="0">
                <a:solidFill>
                  <a:srgbClr val="373A3C"/>
                </a:solidFill>
                <a:latin typeface="Open Sans"/>
              </a:rPr>
              <a:t>. </a:t>
            </a:r>
            <a:r>
              <a:rPr lang="ko-KR" altLang="en-US" dirty="0">
                <a:solidFill>
                  <a:srgbClr val="373A3C"/>
                </a:solidFill>
                <a:latin typeface="Open Sans"/>
              </a:rPr>
              <a:t>예로 든 </a:t>
            </a:r>
            <a:r>
              <a:rPr lang="en-US" altLang="ko-KR" dirty="0">
                <a:solidFill>
                  <a:srgbClr val="373A3C"/>
                </a:solidFill>
                <a:latin typeface="Open Sans"/>
              </a:rPr>
              <a:t>GPT-2</a:t>
            </a:r>
            <a:r>
              <a:rPr lang="ko-KR" altLang="en-US" dirty="0">
                <a:solidFill>
                  <a:srgbClr val="373A3C"/>
                </a:solidFill>
                <a:latin typeface="Open Sans"/>
              </a:rPr>
              <a:t>는 텍스트를 읽고 바로 다음에 올 단어를 예측하는데</a:t>
            </a:r>
            <a:r>
              <a:rPr lang="en-US" altLang="ko-KR" dirty="0">
                <a:solidFill>
                  <a:srgbClr val="373A3C"/>
                </a:solidFill>
                <a:latin typeface="Open Sans"/>
              </a:rPr>
              <a:t>, </a:t>
            </a:r>
            <a:r>
              <a:rPr lang="ko-KR" altLang="en-US" dirty="0">
                <a:solidFill>
                  <a:srgbClr val="373A3C"/>
                </a:solidFill>
                <a:latin typeface="Open Sans"/>
              </a:rPr>
              <a:t>인터넷에서 수집한 텍스트 </a:t>
            </a:r>
            <a:r>
              <a:rPr lang="en-US" altLang="ko-KR" dirty="0">
                <a:solidFill>
                  <a:srgbClr val="373A3C"/>
                </a:solidFill>
                <a:latin typeface="Open Sans"/>
              </a:rPr>
              <a:t>30GB</a:t>
            </a:r>
            <a:r>
              <a:rPr lang="ko-KR" altLang="en-US" dirty="0">
                <a:solidFill>
                  <a:srgbClr val="373A3C"/>
                </a:solidFill>
                <a:latin typeface="Open Sans"/>
              </a:rPr>
              <a:t>로 훈련했더니 특별한 지도학습 없이도 대부분의 일을 수행하고</a:t>
            </a:r>
            <a:r>
              <a:rPr lang="en-US" altLang="ko-KR" baseline="30000" dirty="0">
                <a:solidFill>
                  <a:srgbClr val="0275D8"/>
                </a:solidFill>
                <a:latin typeface="Open Sans"/>
                <a:hlinkClick r:id="rId2"/>
              </a:rPr>
              <a:t>[8]</a:t>
            </a:r>
            <a:r>
              <a:rPr lang="en-US" altLang="ko-KR" dirty="0">
                <a:solidFill>
                  <a:srgbClr val="373A3C"/>
                </a:solidFill>
                <a:latin typeface="Open Sans"/>
              </a:rPr>
              <a:t>, </a:t>
            </a:r>
            <a:r>
              <a:rPr lang="ko-KR" altLang="en-US" dirty="0">
                <a:solidFill>
                  <a:srgbClr val="373A3C"/>
                </a:solidFill>
                <a:latin typeface="Open Sans"/>
              </a:rPr>
              <a:t>약간의 지도학습을 곁들이면 모든 분야에서 모든 기존 방식을 앞질렀다</a:t>
            </a:r>
            <a:r>
              <a:rPr lang="en-US" altLang="ko-KR" dirty="0">
                <a:solidFill>
                  <a:srgbClr val="373A3C"/>
                </a:solidFill>
                <a:latin typeface="Open Sans"/>
              </a:rPr>
              <a:t>. </a:t>
            </a:r>
            <a:r>
              <a:rPr lang="ko-KR" altLang="en-US" dirty="0">
                <a:solidFill>
                  <a:srgbClr val="373A3C"/>
                </a:solidFill>
                <a:latin typeface="Open Sans"/>
              </a:rPr>
              <a:t>특히 일반 상식을 묻는 시험에서는 아무런 지도 학습 없이도 다른 기존 방식을 큰 폭으로 제치고 </a:t>
            </a:r>
            <a:r>
              <a:rPr lang="en-US" altLang="ko-KR" dirty="0">
                <a:solidFill>
                  <a:srgbClr val="373A3C"/>
                </a:solidFill>
                <a:latin typeface="Open Sans"/>
              </a:rPr>
              <a:t>1</a:t>
            </a:r>
            <a:r>
              <a:rPr lang="ko-KR" altLang="en-US" dirty="0">
                <a:solidFill>
                  <a:srgbClr val="373A3C"/>
                </a:solidFill>
                <a:latin typeface="Open Sans"/>
              </a:rPr>
              <a:t>위를 달성했다</a:t>
            </a:r>
            <a:r>
              <a:rPr lang="en-US" altLang="ko-KR" dirty="0">
                <a:solidFill>
                  <a:srgbClr val="373A3C"/>
                </a:solidFill>
                <a:latin typeface="Open Sans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373A3C"/>
                </a:solidFill>
                <a:latin typeface="Open Sans"/>
              </a:rPr>
              <a:t>반지도 학습 </a:t>
            </a:r>
            <a:r>
              <a:rPr lang="en-US" altLang="ko-KR" dirty="0">
                <a:solidFill>
                  <a:srgbClr val="373A3C"/>
                </a:solidFill>
                <a:latin typeface="Open Sans"/>
              </a:rPr>
              <a:t>(</a:t>
            </a:r>
            <a:r>
              <a:rPr lang="en-US" altLang="ko-KR" dirty="0" err="1">
                <a:solidFill>
                  <a:srgbClr val="373A3C"/>
                </a:solidFill>
                <a:latin typeface="Open Sans"/>
              </a:rPr>
              <a:t>Semisupervised</a:t>
            </a:r>
            <a:r>
              <a:rPr lang="en-US" altLang="ko-KR" dirty="0">
                <a:solidFill>
                  <a:srgbClr val="373A3C"/>
                </a:solidFill>
                <a:latin typeface="Open Sans"/>
              </a:rPr>
              <a:t> learning): </a:t>
            </a:r>
            <a:r>
              <a:rPr lang="ko-KR" altLang="en-US" dirty="0">
                <a:solidFill>
                  <a:srgbClr val="373A3C"/>
                </a:solidFill>
                <a:latin typeface="Open Sans"/>
              </a:rPr>
              <a:t>레이블이 있는 데이터와 없는 데이터 모두를 활용해서 학습하는 것인데</a:t>
            </a:r>
            <a:r>
              <a:rPr lang="en-US" altLang="ko-KR" dirty="0">
                <a:solidFill>
                  <a:srgbClr val="373A3C"/>
                </a:solidFill>
                <a:latin typeface="Open Sans"/>
              </a:rPr>
              <a:t>, </a:t>
            </a:r>
            <a:r>
              <a:rPr lang="ko-KR" altLang="en-US" dirty="0">
                <a:solidFill>
                  <a:srgbClr val="373A3C"/>
                </a:solidFill>
                <a:latin typeface="Open Sans"/>
              </a:rPr>
              <a:t>대개의 경우는 </a:t>
            </a:r>
            <a:r>
              <a:rPr lang="ko-KR" altLang="en-US" b="1" dirty="0">
                <a:solidFill>
                  <a:srgbClr val="373A3C"/>
                </a:solidFill>
                <a:latin typeface="Open Sans"/>
              </a:rPr>
              <a:t>다수의 레이블 없는 데이터를 약간의 레이블 있는 데이터로 보충해서</a:t>
            </a:r>
            <a:r>
              <a:rPr lang="ko-KR" altLang="en-US" dirty="0">
                <a:solidFill>
                  <a:srgbClr val="373A3C"/>
                </a:solidFill>
                <a:latin typeface="Open Sans"/>
              </a:rPr>
              <a:t> 학습하는 종류의 문제를 다룬다</a:t>
            </a:r>
            <a:r>
              <a:rPr lang="en-US" altLang="ko-KR" dirty="0">
                <a:solidFill>
                  <a:srgbClr val="373A3C"/>
                </a:solidFill>
                <a:latin typeface="Open Sans"/>
              </a:rPr>
              <a:t>.</a:t>
            </a:r>
            <a:endParaRPr lang="en-US" altLang="ko-KR" b="0" i="0" dirty="0">
              <a:solidFill>
                <a:srgbClr val="373A3C"/>
              </a:solidFill>
              <a:effectLst/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771941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35280" y="71628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5870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 Neue"/>
              </a:rPr>
              <a:t>Hypothesis Function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 Neue"/>
              </a:rPr>
              <a:t>Hypothesis(추론) h: 알고리즘(공식)의 집합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 Neue"/>
              </a:rPr>
              <a:t>Hypothesis h에 Feature를 넣으면 Targeted value 산출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 Neue"/>
              </a:rPr>
              <a:t>트레이닝 데이터에 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MathJax_Math-italic"/>
              </a:rPr>
              <a:t>x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MathJax_Math-italic"/>
              </a:rPr>
              <a:t>i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 Neue"/>
              </a:rPr>
              <a:t>xi 에 대한 결과 값 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MathJax_Math-italic"/>
              </a:rPr>
              <a:t>y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MathJax_Math-italic"/>
              </a:rPr>
              <a:t>i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 Neue"/>
              </a:rPr>
              <a:t>yi 가 있을 때,</a:t>
            </a:r>
            <a:b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 Neue"/>
              </a:rPr>
            </a:b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MathJax_Math-italic"/>
              </a:rPr>
              <a:t>h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MathJax_Main"/>
              </a:rPr>
              <a:t>(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MathJax_Math-italic"/>
              </a:rPr>
              <a:t>x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MathJax_Main"/>
              </a:rPr>
              <a:t>)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 Neue"/>
              </a:rPr>
              <a:t>h(x)는 입력(x)에서출력(y)으로 매핑 함수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35280" y="207264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5870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 Neue"/>
              </a:rPr>
              <a:t>Cost Function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 Neue"/>
              </a:rPr>
              <a:t>Linear hypothesis: 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MathJax_Math-italic"/>
              </a:rPr>
              <a:t>h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MathJax_Math-italic"/>
              </a:rPr>
              <a:t>θ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MathJax_Main"/>
              </a:rPr>
              <a:t>(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MathJax_Math-italic"/>
              </a:rPr>
              <a:t>x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MathJax_Main"/>
              </a:rPr>
              <a:t>)=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MathJax_Math-italic"/>
              </a:rPr>
              <a:t>θ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MathJax_Main"/>
              </a:rPr>
              <a:t>0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MathJax_Main"/>
              </a:rPr>
              <a:t>+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MathJax_Math-italic"/>
              </a:rPr>
              <a:t>θ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MathJax_Main"/>
              </a:rPr>
              <a:t>1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MathJax_Main"/>
              </a:rPr>
              <a:t>∗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MathJax_Math-italic"/>
              </a:rPr>
              <a:t>x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 Neue"/>
              </a:rPr>
              <a:t>hθ(x)=θ0+θ1∗x</a:t>
            </a:r>
            <a:endParaRPr kumimoji="0" lang="ko-KR" altLang="ko-KR" sz="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 Neue"/>
              </a:rPr>
              <a:t>수 많은 h가 존재할 수 있는데, 지속적으로 학습을 하여 "최적의 h"를 찾는 것이 머신 러닝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 Neue"/>
              </a:rPr>
              <a:t>"최적의 h"란 Training set에 정의된 Targeted value값과 가장 차이가 적어지는 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MathJax_Main"/>
              </a:rPr>
              <a:t>(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MathJax_Math-italic"/>
              </a:rPr>
              <a:t>θ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MathJax_Main"/>
              </a:rPr>
              <a:t>0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MathJax_Main"/>
              </a:rPr>
              <a:t>,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MathJax_Math-italic"/>
              </a:rPr>
              <a:t>θ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MathJax_Main"/>
              </a:rPr>
              <a:t>1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MathJax_Main"/>
              </a:rPr>
              <a:t>)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 Neue"/>
              </a:rPr>
              <a:t>(θ0,θ1) 을 찾는 것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269" name="Picture 5" descr="https://i.imgur.com/04QjJ8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055" y="3231197"/>
            <a:ext cx="6572250" cy="2962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5108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xmlns="" id="{E741E727-6CDD-4645-B26F-BD544A2F4D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6519263"/>
              </p:ext>
            </p:extLst>
          </p:nvPr>
        </p:nvGraphicFramePr>
        <p:xfrm>
          <a:off x="3391267" y="1346451"/>
          <a:ext cx="5308847" cy="5390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47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63414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39044">
                <a:tc>
                  <a:txBody>
                    <a:bodyPr/>
                    <a:lstStyle/>
                    <a:p>
                      <a:pPr marL="0" indent="0" algn="l" defTabSz="914229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r>
                        <a:rPr lang="en-US" altLang="ko-KR" sz="1800" b="1" kern="1200" spc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KT서체 Bold" panose="020B0600000101010101" pitchFamily="50" charset="-127"/>
                          <a:cs typeface="Arial" panose="020B0604020202020204" pitchFamily="34" charset="0"/>
                        </a:rPr>
                        <a:t>1</a:t>
                      </a:r>
                      <a:endParaRPr lang="ko-KR" altLang="en-US" sz="1800" b="1" kern="1200" spc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KT서체 Bold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288000" marR="90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30000"/>
                        </a:lnSpc>
                        <a:buNone/>
                      </a:pPr>
                      <a:r>
                        <a:rPr lang="en-US" altLang="ko-KR" sz="18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KT서체 Medium" panose="020B0600000101010101" pitchFamily="50" charset="-127"/>
                          <a:cs typeface="Arial" panose="020B0604020202020204" pitchFamily="34" charset="0"/>
                        </a:rPr>
                        <a:t>Artificial Intelligence Overview</a:t>
                      </a:r>
                      <a:endParaRPr lang="en-US" altLang="ko-KR" sz="1800" b="1" dirty="0" smtClean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KT서체 Medium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xmlns="" id="{9F6D3D66-E9B4-4350-86E0-4814B1BD55E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39750" y="462842"/>
            <a:ext cx="7712075" cy="434975"/>
          </a:xfrm>
          <a:prstGeom prst="rect">
            <a:avLst/>
          </a:prstGeom>
        </p:spPr>
        <p:txBody>
          <a:bodyPr/>
          <a:lstStyle/>
          <a:p>
            <a:r>
              <a:rPr lang="en-US" altLang="ko-KR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  <a:endParaRPr lang="ko-KR" altLang="en-US" sz="3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158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286000" y="-2711142"/>
            <a:ext cx="4572000" cy="1228028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rgbClr val="373A3C"/>
                </a:solidFill>
                <a:latin typeface="Open Sans"/>
              </a:rPr>
              <a:t>Reinforcement Learning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>
                <a:solidFill>
                  <a:srgbClr val="373A3C"/>
                </a:solidFill>
                <a:latin typeface="Open Sans"/>
              </a:rPr>
              <a:t>위의 두 문제의 분류는 지도의 여부에 따른 것이었는데</a:t>
            </a:r>
            <a:r>
              <a:rPr lang="en-US" altLang="ko-KR" dirty="0">
                <a:solidFill>
                  <a:srgbClr val="373A3C"/>
                </a:solidFill>
                <a:latin typeface="Open Sans"/>
              </a:rPr>
              <a:t>, </a:t>
            </a:r>
            <a:r>
              <a:rPr lang="ko-KR" altLang="en-US" dirty="0">
                <a:solidFill>
                  <a:srgbClr val="373A3C"/>
                </a:solidFill>
                <a:latin typeface="Open Sans"/>
              </a:rPr>
              <a:t>강화학습은 조금 다르다</a:t>
            </a:r>
            <a:r>
              <a:rPr lang="en-US" altLang="ko-KR" dirty="0">
                <a:solidFill>
                  <a:srgbClr val="373A3C"/>
                </a:solidFill>
                <a:latin typeface="Open Sans"/>
              </a:rPr>
              <a:t>. </a:t>
            </a:r>
            <a:r>
              <a:rPr lang="ko-KR" altLang="en-US" dirty="0">
                <a:solidFill>
                  <a:srgbClr val="373A3C"/>
                </a:solidFill>
                <a:latin typeface="Open Sans"/>
              </a:rPr>
              <a:t>강화학습은 현재의 상태</a:t>
            </a:r>
            <a:r>
              <a:rPr lang="en-US" altLang="ko-KR" dirty="0">
                <a:solidFill>
                  <a:srgbClr val="373A3C"/>
                </a:solidFill>
                <a:latin typeface="Open Sans"/>
              </a:rPr>
              <a:t>(State)</a:t>
            </a:r>
            <a:r>
              <a:rPr lang="ko-KR" altLang="en-US" dirty="0">
                <a:solidFill>
                  <a:srgbClr val="373A3C"/>
                </a:solidFill>
                <a:latin typeface="Open Sans"/>
              </a:rPr>
              <a:t>에서 어떤 행동</a:t>
            </a:r>
            <a:r>
              <a:rPr lang="en-US" altLang="ko-KR" dirty="0">
                <a:solidFill>
                  <a:srgbClr val="373A3C"/>
                </a:solidFill>
                <a:latin typeface="Open Sans"/>
              </a:rPr>
              <a:t>(Action)</a:t>
            </a:r>
            <a:r>
              <a:rPr lang="ko-KR" altLang="en-US" dirty="0">
                <a:solidFill>
                  <a:srgbClr val="373A3C"/>
                </a:solidFill>
                <a:latin typeface="Open Sans"/>
              </a:rPr>
              <a:t>을 취하는 것이 최적인지를 학습하는 것이다</a:t>
            </a:r>
            <a:r>
              <a:rPr lang="en-US" altLang="ko-KR" dirty="0">
                <a:solidFill>
                  <a:srgbClr val="373A3C"/>
                </a:solidFill>
                <a:latin typeface="Open Sans"/>
              </a:rPr>
              <a:t>. </a:t>
            </a:r>
            <a:r>
              <a:rPr lang="ko-KR" altLang="en-US" dirty="0">
                <a:solidFill>
                  <a:srgbClr val="373A3C"/>
                </a:solidFill>
                <a:latin typeface="Open Sans"/>
              </a:rPr>
              <a:t>행동을 취할 때마다 외부 환경에서 보상</a:t>
            </a:r>
            <a:r>
              <a:rPr lang="en-US" altLang="ko-KR" dirty="0">
                <a:solidFill>
                  <a:srgbClr val="373A3C"/>
                </a:solidFill>
                <a:latin typeface="Open Sans"/>
              </a:rPr>
              <a:t>(Reward)</a:t>
            </a:r>
            <a:r>
              <a:rPr lang="ko-KR" altLang="en-US" dirty="0">
                <a:solidFill>
                  <a:srgbClr val="373A3C"/>
                </a:solidFill>
                <a:latin typeface="Open Sans"/>
              </a:rPr>
              <a:t>이 주어지는데</a:t>
            </a:r>
            <a:r>
              <a:rPr lang="en-US" altLang="ko-KR" dirty="0">
                <a:solidFill>
                  <a:srgbClr val="373A3C"/>
                </a:solidFill>
                <a:latin typeface="Open Sans"/>
              </a:rPr>
              <a:t>, </a:t>
            </a:r>
            <a:r>
              <a:rPr lang="ko-KR" altLang="en-US" dirty="0">
                <a:solidFill>
                  <a:srgbClr val="373A3C"/>
                </a:solidFill>
                <a:latin typeface="Open Sans"/>
              </a:rPr>
              <a:t>이러한 보상을 최대화 하는 방향으로 학습이 진행된다</a:t>
            </a:r>
            <a:r>
              <a:rPr lang="en-US" altLang="ko-KR" dirty="0">
                <a:solidFill>
                  <a:srgbClr val="373A3C"/>
                </a:solidFill>
                <a:latin typeface="Open Sans"/>
              </a:rPr>
              <a:t>. </a:t>
            </a:r>
            <a:r>
              <a:rPr lang="ko-KR" altLang="en-US" dirty="0">
                <a:solidFill>
                  <a:srgbClr val="373A3C"/>
                </a:solidFill>
                <a:latin typeface="Open Sans"/>
              </a:rPr>
              <a:t>그리고 이러한 보상은 행동을 취한 즉시 주어지지 않을 수도 있다</a:t>
            </a:r>
            <a:r>
              <a:rPr lang="en-US" altLang="ko-KR" dirty="0">
                <a:solidFill>
                  <a:srgbClr val="373A3C"/>
                </a:solidFill>
                <a:latin typeface="Open Sans"/>
              </a:rPr>
              <a:t>(</a:t>
            </a:r>
            <a:r>
              <a:rPr lang="ko-KR" altLang="en-US" dirty="0">
                <a:solidFill>
                  <a:srgbClr val="373A3C"/>
                </a:solidFill>
                <a:latin typeface="Open Sans"/>
              </a:rPr>
              <a:t>지연된 보상</a:t>
            </a:r>
            <a:r>
              <a:rPr lang="en-US" altLang="ko-KR" dirty="0">
                <a:solidFill>
                  <a:srgbClr val="373A3C"/>
                </a:solidFill>
                <a:latin typeface="Open Sans"/>
              </a:rPr>
              <a:t>). </a:t>
            </a:r>
            <a:r>
              <a:rPr lang="ko-KR" altLang="en-US" dirty="0">
                <a:solidFill>
                  <a:srgbClr val="373A3C"/>
                </a:solidFill>
                <a:latin typeface="Open Sans"/>
              </a:rPr>
              <a:t>이 때문에 문제의 난이도가 앞의 </a:t>
            </a:r>
            <a:r>
              <a:rPr lang="ko-KR" altLang="en-US" dirty="0" err="1">
                <a:solidFill>
                  <a:srgbClr val="373A3C"/>
                </a:solidFill>
                <a:latin typeface="Open Sans"/>
              </a:rPr>
              <a:t>두개에</a:t>
            </a:r>
            <a:r>
              <a:rPr lang="ko-KR" altLang="en-US" dirty="0">
                <a:solidFill>
                  <a:srgbClr val="373A3C"/>
                </a:solidFill>
                <a:latin typeface="Open Sans"/>
              </a:rPr>
              <a:t> 비해 대폭 상승하며</a:t>
            </a:r>
            <a:r>
              <a:rPr lang="en-US" altLang="ko-KR" dirty="0">
                <a:solidFill>
                  <a:srgbClr val="373A3C"/>
                </a:solidFill>
                <a:latin typeface="Open Sans"/>
              </a:rPr>
              <a:t>, </a:t>
            </a:r>
            <a:r>
              <a:rPr lang="ko-KR" altLang="en-US" dirty="0">
                <a:solidFill>
                  <a:srgbClr val="373A3C"/>
                </a:solidFill>
                <a:latin typeface="Open Sans"/>
              </a:rPr>
              <a:t>시스템을 제대로 보상하는 것과 관련된 </a:t>
            </a:r>
            <a:r>
              <a:rPr lang="ko-KR" altLang="en-US" b="1" dirty="0">
                <a:solidFill>
                  <a:srgbClr val="373A3C"/>
                </a:solidFill>
                <a:latin typeface="Open Sans"/>
              </a:rPr>
              <a:t>신뢰 할당 문제</a:t>
            </a:r>
            <a:r>
              <a:rPr lang="ko-KR" altLang="en-US" dirty="0">
                <a:solidFill>
                  <a:srgbClr val="373A3C"/>
                </a:solidFill>
                <a:latin typeface="Open Sans"/>
              </a:rPr>
              <a:t> 라는 난제가 여전히 연구원들을 괴롭히고 있다 </a:t>
            </a:r>
            <a:r>
              <a:rPr lang="en-US" altLang="ko-KR" dirty="0">
                <a:solidFill>
                  <a:srgbClr val="373A3C"/>
                </a:solidFill>
                <a:latin typeface="Open Sans"/>
              </a:rPr>
              <a:t>. </a:t>
            </a:r>
            <a:r>
              <a:rPr lang="ko-KR" altLang="en-US" dirty="0">
                <a:solidFill>
                  <a:srgbClr val="373A3C"/>
                </a:solidFill>
                <a:latin typeface="Open Sans"/>
              </a:rPr>
              <a:t>대표적으로 게임 인공지능을 만드는 것을 생각해볼 수 있다</a:t>
            </a:r>
            <a:r>
              <a:rPr lang="en-US" altLang="ko-KR" dirty="0">
                <a:solidFill>
                  <a:srgbClr val="373A3C"/>
                </a:solidFill>
                <a:latin typeface="Open Sans"/>
              </a:rPr>
              <a:t>. </a:t>
            </a:r>
            <a:r>
              <a:rPr lang="ko-KR" altLang="en-US" dirty="0">
                <a:solidFill>
                  <a:srgbClr val="373A3C"/>
                </a:solidFill>
                <a:latin typeface="Open Sans"/>
              </a:rPr>
              <a:t>체스에서 현재 나와 적의 말의 배치가 </a:t>
            </a:r>
            <a:r>
              <a:rPr lang="en-US" altLang="ko-KR" dirty="0">
                <a:solidFill>
                  <a:srgbClr val="373A3C"/>
                </a:solidFill>
                <a:latin typeface="Open Sans"/>
              </a:rPr>
              <a:t>State</a:t>
            </a:r>
            <a:r>
              <a:rPr lang="ko-KR" altLang="en-US" dirty="0">
                <a:solidFill>
                  <a:srgbClr val="373A3C"/>
                </a:solidFill>
                <a:latin typeface="Open Sans"/>
              </a:rPr>
              <a:t>가 되고 여기서 어떤 말을 어떻게 </a:t>
            </a:r>
            <a:r>
              <a:rPr lang="ko-KR" altLang="en-US" dirty="0" err="1">
                <a:solidFill>
                  <a:srgbClr val="373A3C"/>
                </a:solidFill>
                <a:latin typeface="Open Sans"/>
              </a:rPr>
              <a:t>움직일지가</a:t>
            </a:r>
            <a:r>
              <a:rPr lang="ko-KR" altLang="en-US" dirty="0">
                <a:solidFill>
                  <a:srgbClr val="373A3C"/>
                </a:solidFill>
                <a:latin typeface="Open Sans"/>
              </a:rPr>
              <a:t> </a:t>
            </a:r>
            <a:r>
              <a:rPr lang="en-US" altLang="ko-KR" dirty="0">
                <a:solidFill>
                  <a:srgbClr val="373A3C"/>
                </a:solidFill>
                <a:latin typeface="Open Sans"/>
              </a:rPr>
              <a:t>Action</a:t>
            </a:r>
            <a:r>
              <a:rPr lang="ko-KR" altLang="en-US" dirty="0">
                <a:solidFill>
                  <a:srgbClr val="373A3C"/>
                </a:solidFill>
                <a:latin typeface="Open Sans"/>
              </a:rPr>
              <a:t>이 된다</a:t>
            </a:r>
            <a:r>
              <a:rPr lang="en-US" altLang="ko-KR" dirty="0">
                <a:solidFill>
                  <a:srgbClr val="373A3C"/>
                </a:solidFill>
                <a:latin typeface="Open Sans"/>
              </a:rPr>
              <a:t>. </a:t>
            </a:r>
            <a:r>
              <a:rPr lang="ko-KR" altLang="en-US" dirty="0">
                <a:solidFill>
                  <a:srgbClr val="373A3C"/>
                </a:solidFill>
                <a:latin typeface="Open Sans"/>
              </a:rPr>
              <a:t>상대 말을 잡게 되면 보상이 주어지는데</a:t>
            </a:r>
            <a:r>
              <a:rPr lang="en-US" altLang="ko-KR" dirty="0">
                <a:solidFill>
                  <a:srgbClr val="373A3C"/>
                </a:solidFill>
                <a:latin typeface="Open Sans"/>
              </a:rPr>
              <a:t>, </a:t>
            </a:r>
            <a:r>
              <a:rPr lang="ko-KR" altLang="en-US" dirty="0">
                <a:solidFill>
                  <a:srgbClr val="373A3C"/>
                </a:solidFill>
                <a:latin typeface="Open Sans"/>
              </a:rPr>
              <a:t>상대 말이 멀리 떨어져 이동할 때 까지의 시간이 필요할 수 있으므로</a:t>
            </a:r>
            <a:r>
              <a:rPr lang="en-US" altLang="ko-KR" dirty="0">
                <a:solidFill>
                  <a:srgbClr val="373A3C"/>
                </a:solidFill>
                <a:latin typeface="Open Sans"/>
              </a:rPr>
              <a:t>, </a:t>
            </a:r>
            <a:r>
              <a:rPr lang="ko-KR" altLang="en-US" dirty="0">
                <a:solidFill>
                  <a:srgbClr val="373A3C"/>
                </a:solidFill>
                <a:latin typeface="Open Sans"/>
              </a:rPr>
              <a:t>상대 말을 잡는 보상은 당장 주어지지 않는 경우도 생길 수 있다</a:t>
            </a:r>
            <a:r>
              <a:rPr lang="en-US" altLang="ko-KR" dirty="0">
                <a:solidFill>
                  <a:srgbClr val="373A3C"/>
                </a:solidFill>
                <a:latin typeface="Open Sans"/>
              </a:rPr>
              <a:t>. </a:t>
            </a:r>
            <a:r>
              <a:rPr lang="ko-KR" altLang="en-US" dirty="0">
                <a:solidFill>
                  <a:srgbClr val="373A3C"/>
                </a:solidFill>
                <a:latin typeface="Open Sans"/>
              </a:rPr>
              <a:t>심지어는 그 말을 잡은 것이 전술적으로는 이익이지만 판세로는 불이익이라 다 끝났을 때 게임을 질 수도 있다</a:t>
            </a:r>
            <a:r>
              <a:rPr lang="en-US" altLang="ko-KR" dirty="0">
                <a:solidFill>
                  <a:srgbClr val="373A3C"/>
                </a:solidFill>
                <a:latin typeface="Open Sans"/>
              </a:rPr>
              <a:t>. (</a:t>
            </a:r>
            <a:r>
              <a:rPr lang="ko-KR" altLang="en-US" dirty="0">
                <a:solidFill>
                  <a:srgbClr val="373A3C"/>
                </a:solidFill>
                <a:latin typeface="Open Sans"/>
              </a:rPr>
              <a:t>지연된 보상</a:t>
            </a:r>
            <a:r>
              <a:rPr lang="en-US" altLang="ko-KR" dirty="0">
                <a:solidFill>
                  <a:srgbClr val="373A3C"/>
                </a:solidFill>
                <a:latin typeface="Open Sans"/>
              </a:rPr>
              <a:t>). </a:t>
            </a:r>
            <a:r>
              <a:rPr lang="ko-KR" altLang="en-US" dirty="0">
                <a:solidFill>
                  <a:srgbClr val="373A3C"/>
                </a:solidFill>
                <a:latin typeface="Open Sans"/>
              </a:rPr>
              <a:t>따라서 강화학습에서는 당장의 </a:t>
            </a:r>
            <a:r>
              <a:rPr lang="ko-KR" altLang="en-US" dirty="0" err="1">
                <a:solidFill>
                  <a:srgbClr val="373A3C"/>
                </a:solidFill>
                <a:latin typeface="Open Sans"/>
              </a:rPr>
              <a:t>보상값이</a:t>
            </a:r>
            <a:r>
              <a:rPr lang="ko-KR" altLang="en-US" dirty="0">
                <a:solidFill>
                  <a:srgbClr val="373A3C"/>
                </a:solidFill>
                <a:latin typeface="Open Sans"/>
              </a:rPr>
              <a:t> 조금은 적더라도</a:t>
            </a:r>
            <a:r>
              <a:rPr lang="en-US" altLang="ko-KR" dirty="0">
                <a:solidFill>
                  <a:srgbClr val="373A3C"/>
                </a:solidFill>
                <a:latin typeface="Open Sans"/>
              </a:rPr>
              <a:t>, </a:t>
            </a:r>
            <a:r>
              <a:rPr lang="ko-KR" altLang="en-US" dirty="0">
                <a:solidFill>
                  <a:srgbClr val="373A3C"/>
                </a:solidFill>
                <a:latin typeface="Open Sans"/>
              </a:rPr>
              <a:t>나중에 얻을 값을 포함한 </a:t>
            </a:r>
            <a:r>
              <a:rPr lang="ko-KR" altLang="en-US" dirty="0" err="1">
                <a:solidFill>
                  <a:srgbClr val="373A3C"/>
                </a:solidFill>
                <a:latin typeface="Open Sans"/>
              </a:rPr>
              <a:t>보상값의</a:t>
            </a:r>
            <a:r>
              <a:rPr lang="ko-KR" altLang="en-US" dirty="0">
                <a:solidFill>
                  <a:srgbClr val="373A3C"/>
                </a:solidFill>
                <a:latin typeface="Open Sans"/>
              </a:rPr>
              <a:t> 총 합이 최대화되도록 </a:t>
            </a:r>
            <a:r>
              <a:rPr lang="en-US" altLang="ko-KR" dirty="0">
                <a:solidFill>
                  <a:srgbClr val="373A3C"/>
                </a:solidFill>
                <a:latin typeface="Open Sans"/>
              </a:rPr>
              <a:t>Action</a:t>
            </a:r>
            <a:r>
              <a:rPr lang="ko-KR" altLang="en-US" dirty="0">
                <a:solidFill>
                  <a:srgbClr val="373A3C"/>
                </a:solidFill>
                <a:latin typeface="Open Sans"/>
              </a:rPr>
              <a:t>을 선택해야 하며</a:t>
            </a:r>
            <a:r>
              <a:rPr lang="en-US" altLang="ko-KR" dirty="0">
                <a:solidFill>
                  <a:srgbClr val="373A3C"/>
                </a:solidFill>
                <a:latin typeface="Open Sans"/>
              </a:rPr>
              <a:t>, </a:t>
            </a:r>
            <a:r>
              <a:rPr lang="ko-KR" altLang="en-US" dirty="0">
                <a:solidFill>
                  <a:srgbClr val="373A3C"/>
                </a:solidFill>
                <a:latin typeface="Open Sans"/>
              </a:rPr>
              <a:t>게다가 행동하는 플레이어는 어떤 행동을 해야 저 </a:t>
            </a:r>
            <a:r>
              <a:rPr lang="ko-KR" altLang="en-US" dirty="0" err="1">
                <a:solidFill>
                  <a:srgbClr val="373A3C"/>
                </a:solidFill>
                <a:latin typeface="Open Sans"/>
              </a:rPr>
              <a:t>보상값의</a:t>
            </a:r>
            <a:r>
              <a:rPr lang="ko-KR" altLang="en-US" dirty="0">
                <a:solidFill>
                  <a:srgbClr val="373A3C"/>
                </a:solidFill>
                <a:latin typeface="Open Sans"/>
              </a:rPr>
              <a:t> 합이 최대화되는지 모르기 때문에</a:t>
            </a:r>
            <a:r>
              <a:rPr lang="en-US" altLang="ko-KR" dirty="0">
                <a:solidFill>
                  <a:srgbClr val="373A3C"/>
                </a:solidFill>
                <a:latin typeface="Open Sans"/>
              </a:rPr>
              <a:t>, </a:t>
            </a:r>
            <a:r>
              <a:rPr lang="ko-KR" altLang="en-US" dirty="0">
                <a:solidFill>
                  <a:srgbClr val="373A3C"/>
                </a:solidFill>
                <a:latin typeface="Open Sans"/>
              </a:rPr>
              <a:t>미래를 고려하면서 가장 좋은 선택이 뭔지 </a:t>
            </a:r>
            <a:r>
              <a:rPr lang="en-US" altLang="ko-KR" dirty="0">
                <a:solidFill>
                  <a:srgbClr val="373A3C"/>
                </a:solidFill>
                <a:latin typeface="Open Sans"/>
              </a:rPr>
              <a:t>Action</a:t>
            </a:r>
            <a:r>
              <a:rPr lang="ko-KR" altLang="en-US" dirty="0">
                <a:solidFill>
                  <a:srgbClr val="373A3C"/>
                </a:solidFill>
                <a:latin typeface="Open Sans"/>
              </a:rPr>
              <a:t>을 여러 방식으로 수행하며 고민해야 한다</a:t>
            </a:r>
            <a:r>
              <a:rPr lang="en-US" altLang="ko-KR" dirty="0">
                <a:solidFill>
                  <a:srgbClr val="373A3C"/>
                </a:solidFill>
                <a:latin typeface="Open Sans"/>
              </a:rPr>
              <a:t>. </a:t>
            </a:r>
            <a:r>
              <a:rPr lang="ko-KR" altLang="en-US" dirty="0">
                <a:solidFill>
                  <a:srgbClr val="373A3C"/>
                </a:solidFill>
                <a:latin typeface="Open Sans"/>
              </a:rPr>
              <a:t>좋은 선택이 뭔지 </a:t>
            </a:r>
            <a:r>
              <a:rPr lang="en-US" altLang="ko-KR" dirty="0">
                <a:solidFill>
                  <a:srgbClr val="373A3C"/>
                </a:solidFill>
                <a:latin typeface="Open Sans"/>
              </a:rPr>
              <a:t>Action</a:t>
            </a:r>
            <a:r>
              <a:rPr lang="ko-KR" altLang="en-US" dirty="0">
                <a:solidFill>
                  <a:srgbClr val="373A3C"/>
                </a:solidFill>
                <a:latin typeface="Open Sans"/>
              </a:rPr>
              <a:t>을 찾는 것을 탐색</a:t>
            </a:r>
            <a:r>
              <a:rPr lang="en-US" altLang="ko-KR" dirty="0">
                <a:solidFill>
                  <a:srgbClr val="373A3C"/>
                </a:solidFill>
                <a:latin typeface="Open Sans"/>
              </a:rPr>
              <a:t>, </a:t>
            </a:r>
            <a:r>
              <a:rPr lang="ko-KR" altLang="en-US" dirty="0">
                <a:solidFill>
                  <a:srgbClr val="373A3C"/>
                </a:solidFill>
                <a:latin typeface="Open Sans"/>
              </a:rPr>
              <a:t>지금까지 나온 지식을 기반으로 가장 좋은 </a:t>
            </a:r>
            <a:r>
              <a:rPr lang="en-US" altLang="ko-KR" dirty="0">
                <a:solidFill>
                  <a:srgbClr val="373A3C"/>
                </a:solidFill>
                <a:latin typeface="Open Sans"/>
              </a:rPr>
              <a:t>Action</a:t>
            </a:r>
            <a:r>
              <a:rPr lang="ko-KR" altLang="en-US" dirty="0">
                <a:solidFill>
                  <a:srgbClr val="373A3C"/>
                </a:solidFill>
                <a:latin typeface="Open Sans"/>
              </a:rPr>
              <a:t>을 찾아 그것을 수행하는 것을 활용한다고 하여</a:t>
            </a:r>
            <a:r>
              <a:rPr lang="en-US" altLang="ko-KR" dirty="0">
                <a:solidFill>
                  <a:srgbClr val="373A3C"/>
                </a:solidFill>
                <a:latin typeface="Open Sans"/>
              </a:rPr>
              <a:t>, </a:t>
            </a:r>
            <a:r>
              <a:rPr lang="ko-KR" altLang="en-US" dirty="0">
                <a:solidFill>
                  <a:srgbClr val="373A3C"/>
                </a:solidFill>
                <a:latin typeface="Open Sans"/>
              </a:rPr>
              <a:t>강화학습을 푸는 알고리즘은 이 둘 사이의 균형을 어떻게 잡아야 할지에 초점을 맞춘다</a:t>
            </a:r>
            <a:r>
              <a:rPr lang="en-US" altLang="ko-KR" dirty="0">
                <a:solidFill>
                  <a:srgbClr val="373A3C"/>
                </a:solidFill>
                <a:latin typeface="Open Sans"/>
              </a:rPr>
              <a:t>. </a:t>
            </a:r>
            <a:r>
              <a:rPr lang="ko-KR" altLang="en-US" dirty="0">
                <a:solidFill>
                  <a:srgbClr val="373A3C"/>
                </a:solidFill>
                <a:latin typeface="Open Sans"/>
              </a:rPr>
              <a:t>위 방법들과는 다르게 실시간으로 학습을 진행하는 게 일반적이다</a:t>
            </a:r>
            <a:r>
              <a:rPr lang="en-US" altLang="ko-KR" dirty="0">
                <a:solidFill>
                  <a:srgbClr val="373A3C"/>
                </a:solidFill>
                <a:latin typeface="Open Sans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3214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624840" y="350520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5870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 Neue"/>
              </a:rPr>
              <a:t>Linear Regression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 Neue"/>
              </a:rPr>
              <a:t>모든 Machine Learning Algorithm의 기본!!!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 Neue"/>
              </a:rPr>
              <a:t>RMS (Root Mean Squared) 최소화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 Neue"/>
              </a:rPr>
              <a:t>  </a:t>
            </a:r>
            <a:r>
              <a:rPr kumimoji="0" lang="ko-KR" altLang="ko-KR" sz="3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 Neue"/>
              </a:rPr>
              <a:t> 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 Neue"/>
              </a:rPr>
              <a:t>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</a:t>
            </a:r>
          </a:p>
        </p:txBody>
      </p:sp>
      <p:pic>
        <p:nvPicPr>
          <p:cNvPr id="12290" name="Picture 2" descr="https://i.imgur.com/Pdtknl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765" y="1409700"/>
            <a:ext cx="6753225" cy="497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0569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-2301240" y="335280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5870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 Neue"/>
              </a:rPr>
              <a:t>Underfitting vs. Overfitting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 Neue"/>
              </a:rPr>
              <a:t>Overfitting: 너무 높은 complexity가 높은 model을 채택하는 경우 발생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 Neue"/>
              </a:rPr>
              <a:t>Underfitting: 너무 낮은 complexity가 낮은 model을 채택하는 경우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 Neue"/>
              </a:rPr>
              <a:t>  </a:t>
            </a:r>
            <a:r>
              <a:rPr kumimoji="0" lang="ko-KR" altLang="ko-KR" sz="30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 Neue"/>
              </a:rPr>
              <a:t> 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 Neue"/>
              </a:rPr>
              <a:t>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</a:t>
            </a:r>
          </a:p>
        </p:txBody>
      </p:sp>
      <p:pic>
        <p:nvPicPr>
          <p:cNvPr id="13314" name="Picture 2" descr="https://i.imgur.com/A5Wxu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66315" y="1357312"/>
            <a:ext cx="13335000" cy="4762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158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35280" y="641479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1" dirty="0">
                <a:solidFill>
                  <a:srgbClr val="000000"/>
                </a:solidFill>
                <a:latin typeface="inherit"/>
              </a:rPr>
              <a:t>Reinforcement Learning (</a:t>
            </a:r>
            <a:r>
              <a:rPr lang="ko-KR" altLang="en-US" b="1" dirty="0">
                <a:solidFill>
                  <a:srgbClr val="000000"/>
                </a:solidFill>
                <a:latin typeface="inherit"/>
              </a:rPr>
              <a:t>강화 학습</a:t>
            </a:r>
            <a:r>
              <a:rPr lang="en-US" altLang="ko-KR" b="1" dirty="0">
                <a:solidFill>
                  <a:srgbClr val="000000"/>
                </a:solidFill>
                <a:latin typeface="inherit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에이전트는 현재의 상태를 인식하여 어떤 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action → 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환경으로부터 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action 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에 대한 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reward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reward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을 최대화하는 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action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을 만드는 정책 </a:t>
            </a:r>
            <a:r>
              <a:rPr lang="ko-KR" altLang="en-US" dirty="0" smtClean="0">
                <a:solidFill>
                  <a:srgbClr val="000000"/>
                </a:solidFill>
                <a:latin typeface="Helvetica Neue"/>
              </a:rPr>
              <a:t>수립</a:t>
            </a:r>
            <a:endParaRPr lang="ko-KR" altLang="en-US" dirty="0">
              <a:solidFill>
                <a:srgbClr val="000000"/>
              </a:solidFill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939364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04800" y="664756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1" dirty="0">
                <a:solidFill>
                  <a:srgbClr val="000000"/>
                </a:solidFill>
                <a:latin typeface="inherit"/>
              </a:rPr>
              <a:t>Machine Learning Algorithms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Regression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Classification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Clustering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304800" y="2178546"/>
            <a:ext cx="4572000" cy="646330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1" dirty="0">
                <a:solidFill>
                  <a:srgbClr val="000000"/>
                </a:solidFill>
                <a:latin typeface="inherit"/>
              </a:rPr>
              <a:t>Regression Algorithms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Linear Regression (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선형회귀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Stochastic Gradient Descent Regression (SGD 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회귀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SVR, Support Vector Regression (</a:t>
            </a:r>
            <a:r>
              <a:rPr lang="ko-KR" altLang="en-US" dirty="0" err="1">
                <a:solidFill>
                  <a:srgbClr val="000000"/>
                </a:solidFill>
                <a:latin typeface="Helvetica Neue"/>
              </a:rPr>
              <a:t>서포트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ko-KR" altLang="en-US" dirty="0" err="1">
                <a:solidFill>
                  <a:srgbClr val="000000"/>
                </a:solidFill>
                <a:latin typeface="Helvetica Neue"/>
              </a:rPr>
              <a:t>벡트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 회귀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Random Forest Regression (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랜덤 </a:t>
            </a:r>
            <a:r>
              <a:rPr lang="ko-KR" altLang="en-US" dirty="0" err="1">
                <a:solidFill>
                  <a:srgbClr val="000000"/>
                </a:solidFill>
                <a:latin typeface="Helvetica Neue"/>
              </a:rPr>
              <a:t>포레스트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 회귀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Bayesian Regression (</a:t>
            </a:r>
            <a:r>
              <a:rPr lang="ko-KR" altLang="en-US" dirty="0" err="1">
                <a:solidFill>
                  <a:srgbClr val="000000"/>
                </a:solidFill>
                <a:latin typeface="Helvetica Neue"/>
              </a:rPr>
              <a:t>베이지안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 회귀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Isotonic Regression (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등위 회귀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Bayesian Automatic Relevance Determination Regression (</a:t>
            </a:r>
            <a:r>
              <a:rPr lang="ko-KR" altLang="en-US" dirty="0" err="1">
                <a:solidFill>
                  <a:srgbClr val="000000"/>
                </a:solidFill>
                <a:latin typeface="Helvetica Neue"/>
              </a:rPr>
              <a:t>베이지안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ARD 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회귀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)</a:t>
            </a:r>
          </a:p>
          <a:p>
            <a:r>
              <a:rPr lang="en-US" altLang="ko-KR" b="1" dirty="0">
                <a:solidFill>
                  <a:srgbClr val="000000"/>
                </a:solidFill>
                <a:latin typeface="inherit"/>
              </a:rPr>
              <a:t>Classification Algorithms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Logistic Regression (</a:t>
            </a:r>
            <a:r>
              <a:rPr lang="ko-KR" altLang="en-US" dirty="0" err="1">
                <a:solidFill>
                  <a:srgbClr val="000000"/>
                </a:solidFill>
                <a:latin typeface="Helvetica Neue"/>
              </a:rPr>
              <a:t>로지스틱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 회귀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SVM, Support Vector Machine (</a:t>
            </a:r>
            <a:r>
              <a:rPr lang="ko-KR" altLang="en-US" dirty="0" err="1">
                <a:solidFill>
                  <a:srgbClr val="000000"/>
                </a:solidFill>
                <a:latin typeface="Helvetica Neue"/>
              </a:rPr>
              <a:t>서포트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 벡터 머신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Random Forest (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랜덤 </a:t>
            </a:r>
            <a:r>
              <a:rPr lang="ko-KR" altLang="en-US" dirty="0" err="1">
                <a:solidFill>
                  <a:srgbClr val="000000"/>
                </a:solidFill>
                <a:latin typeface="Helvetica Neue"/>
              </a:rPr>
              <a:t>포레스트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Decision Tree (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의사결정 트리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GBT, Gradient Boosting Tree (</a:t>
            </a:r>
            <a:r>
              <a:rPr lang="ko-KR" altLang="en-US" dirty="0" err="1">
                <a:solidFill>
                  <a:srgbClr val="000000"/>
                </a:solidFill>
                <a:latin typeface="Helvetica Neue"/>
              </a:rPr>
              <a:t>그레디언트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ko-KR" altLang="en-US" dirty="0" err="1">
                <a:solidFill>
                  <a:srgbClr val="000000"/>
                </a:solidFill>
                <a:latin typeface="Helvetica Neue"/>
              </a:rPr>
              <a:t>부스팅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 트리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SGD Classifier (SGD 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분류기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rgbClr val="000000"/>
                </a:solidFill>
                <a:latin typeface="Helvetica Neue"/>
              </a:rPr>
              <a:t>AdaBoost</a:t>
            </a:r>
            <a:endParaRPr lang="en-US" altLang="ko-KR" b="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440781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04800" y="664756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1" dirty="0">
                <a:solidFill>
                  <a:srgbClr val="000000"/>
                </a:solidFill>
                <a:latin typeface="inherit"/>
              </a:rPr>
              <a:t>Machine Learning Algorithms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Regression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Classification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Clustering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304800" y="2178546"/>
            <a:ext cx="4572000" cy="646330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1" dirty="0">
                <a:solidFill>
                  <a:srgbClr val="000000"/>
                </a:solidFill>
                <a:latin typeface="inherit"/>
              </a:rPr>
              <a:t>Regression Algorithms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Linear Regression (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선형회귀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Stochastic Gradient Descent Regression (SGD 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회귀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SVR, Support Vector Regression (</a:t>
            </a:r>
            <a:r>
              <a:rPr lang="ko-KR" altLang="en-US" dirty="0" err="1">
                <a:solidFill>
                  <a:srgbClr val="000000"/>
                </a:solidFill>
                <a:latin typeface="Helvetica Neue"/>
              </a:rPr>
              <a:t>서포트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ko-KR" altLang="en-US" dirty="0" err="1">
                <a:solidFill>
                  <a:srgbClr val="000000"/>
                </a:solidFill>
                <a:latin typeface="Helvetica Neue"/>
              </a:rPr>
              <a:t>벡트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 회귀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Random Forest Regression (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랜덤 </a:t>
            </a:r>
            <a:r>
              <a:rPr lang="ko-KR" altLang="en-US" dirty="0" err="1">
                <a:solidFill>
                  <a:srgbClr val="000000"/>
                </a:solidFill>
                <a:latin typeface="Helvetica Neue"/>
              </a:rPr>
              <a:t>포레스트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 회귀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Bayesian Regression (</a:t>
            </a:r>
            <a:r>
              <a:rPr lang="ko-KR" altLang="en-US" dirty="0" err="1">
                <a:solidFill>
                  <a:srgbClr val="000000"/>
                </a:solidFill>
                <a:latin typeface="Helvetica Neue"/>
              </a:rPr>
              <a:t>베이지안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 회귀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Isotonic Regression (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등위 회귀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Bayesian Automatic Relevance Determination Regression (</a:t>
            </a:r>
            <a:r>
              <a:rPr lang="ko-KR" altLang="en-US" dirty="0" err="1">
                <a:solidFill>
                  <a:srgbClr val="000000"/>
                </a:solidFill>
                <a:latin typeface="Helvetica Neue"/>
              </a:rPr>
              <a:t>베이지안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ARD 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회귀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)</a:t>
            </a:r>
          </a:p>
          <a:p>
            <a:r>
              <a:rPr lang="en-US" altLang="ko-KR" b="1" dirty="0">
                <a:solidFill>
                  <a:srgbClr val="000000"/>
                </a:solidFill>
                <a:latin typeface="inherit"/>
              </a:rPr>
              <a:t>Classification Algorithms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Logistic Regression (</a:t>
            </a:r>
            <a:r>
              <a:rPr lang="ko-KR" altLang="en-US" dirty="0" err="1">
                <a:solidFill>
                  <a:srgbClr val="000000"/>
                </a:solidFill>
                <a:latin typeface="Helvetica Neue"/>
              </a:rPr>
              <a:t>로지스틱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 회귀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SVM, Support Vector Machine (</a:t>
            </a:r>
            <a:r>
              <a:rPr lang="ko-KR" altLang="en-US" dirty="0" err="1">
                <a:solidFill>
                  <a:srgbClr val="000000"/>
                </a:solidFill>
                <a:latin typeface="Helvetica Neue"/>
              </a:rPr>
              <a:t>서포트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 벡터 머신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Random Forest (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랜덤 </a:t>
            </a:r>
            <a:r>
              <a:rPr lang="ko-KR" altLang="en-US" dirty="0" err="1">
                <a:solidFill>
                  <a:srgbClr val="000000"/>
                </a:solidFill>
                <a:latin typeface="Helvetica Neue"/>
              </a:rPr>
              <a:t>포레스트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Decision Tree (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의사결정 트리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GBT, Gradient Boosting Tree (</a:t>
            </a:r>
            <a:r>
              <a:rPr lang="ko-KR" altLang="en-US" dirty="0" err="1">
                <a:solidFill>
                  <a:srgbClr val="000000"/>
                </a:solidFill>
                <a:latin typeface="Helvetica Neue"/>
              </a:rPr>
              <a:t>그레디언트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ko-KR" altLang="en-US" dirty="0" err="1">
                <a:solidFill>
                  <a:srgbClr val="000000"/>
                </a:solidFill>
                <a:latin typeface="Helvetica Neue"/>
              </a:rPr>
              <a:t>부스팅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 트리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SGD Classifier (SGD 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분류기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rgbClr val="000000"/>
                </a:solidFill>
                <a:latin typeface="Helvetica Neue"/>
              </a:rPr>
              <a:t>AdaBoost</a:t>
            </a:r>
            <a:endParaRPr lang="en-US" altLang="ko-KR" b="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394960" y="2062818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1" dirty="0">
                <a:solidFill>
                  <a:srgbClr val="000000"/>
                </a:solidFill>
                <a:latin typeface="Helvetica Neue"/>
              </a:rPr>
              <a:t>Clustering Algorithms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K-means (K-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평균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Spectral Clustering (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스펙트럼 군집화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Gaussian Mixtures (</a:t>
            </a:r>
            <a:r>
              <a:rPr lang="ko-KR" altLang="en-US" dirty="0" err="1">
                <a:solidFill>
                  <a:srgbClr val="000000"/>
                </a:solidFill>
                <a:latin typeface="Helvetica Neue"/>
              </a:rPr>
              <a:t>가우시안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 혼합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Agglomerative Clustering (</a:t>
            </a:r>
            <a:r>
              <a:rPr lang="ko-KR" altLang="en-US" dirty="0" err="1">
                <a:solidFill>
                  <a:srgbClr val="000000"/>
                </a:solidFill>
                <a:latin typeface="Helvetica Neue"/>
              </a:rPr>
              <a:t>병합식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 군집화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Affinity Propagation (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친근도 전파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Mean Shift (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평균 이동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)</a:t>
            </a:r>
            <a:endParaRPr lang="en-US" altLang="ko-KR" b="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940604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85698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 Neue"/>
              </a:rPr>
              <a:t>Machine Learning Algorithms Map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 Neue"/>
              </a:rPr>
              <a:t>  </a:t>
            </a:r>
            <a:r>
              <a:rPr kumimoji="0" lang="ko-KR" altLang="ko-KR" sz="79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 Neue"/>
              </a:rPr>
              <a:t> 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 Neue"/>
              </a:rPr>
              <a:t>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</a:t>
            </a:r>
          </a:p>
        </p:txBody>
      </p:sp>
      <p:pic>
        <p:nvPicPr>
          <p:cNvPr id="14338" name="Picture 2" descr="https://i.imgur.com/LSy3Ld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47348"/>
            <a:ext cx="8899036" cy="5548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353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62309" y="2303253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5870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 Neue"/>
              </a:rPr>
              <a:t>알고리즘 비교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 Neue"/>
              </a:rPr>
              <a:t>MNIST 손글씨 데이터 세트 </a:t>
            </a:r>
            <a:r>
              <a:rPr kumimoji="0" lang="ko-KR" altLang="ko-KR" sz="1000" b="0" i="0" u="sng" strike="noStrike" cap="none" normalizeH="0" baseline="0" smtClean="0">
                <a:ln>
                  <a:noFill/>
                </a:ln>
                <a:solidFill>
                  <a:srgbClr val="337AB7"/>
                </a:solidFill>
                <a:effectLst/>
                <a:latin typeface="Arial" panose="020B0604020202020204" pitchFamily="34" charset="0"/>
                <a:ea typeface="Helvetica Neue"/>
                <a:hlinkClick r:id="rId2"/>
              </a:rPr>
              <a:t>http://yann.lecun.com/exdb/mnist/</a:t>
            </a:r>
            <a:endParaRPr kumimoji="0" lang="ko-KR" altLang="ko-KR" sz="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 Neue"/>
              </a:rPr>
              <a:t>Logistic regression: 12% (88%)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 Neue"/>
              </a:rPr>
              <a:t>SVM 0.56% (99.44%)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 Neue"/>
              </a:rPr>
              <a:t>Deep learning: 0.23% (99.77%)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 Neue"/>
              </a:rPr>
              <a:t>사람: 0.35% (99.65%)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 Neue"/>
              </a:rPr>
              <a:t>  </a:t>
            </a:r>
            <a:r>
              <a:rPr kumimoji="0" lang="ko-KR" altLang="ko-KR" sz="17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 Neue"/>
              </a:rPr>
              <a:t> 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 Neue"/>
              </a:rPr>
              <a:t>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</a:t>
            </a:r>
          </a:p>
        </p:txBody>
      </p:sp>
      <p:pic>
        <p:nvPicPr>
          <p:cNvPr id="15362" name="Picture 2" descr="https://i.imgur.com/ocmFzj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234" y="1465053"/>
            <a:ext cx="5048250" cy="282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362309" y="4549676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b="1" dirty="0">
                <a:solidFill>
                  <a:srgbClr val="000000"/>
                </a:solidFill>
                <a:latin typeface="inherit"/>
              </a:rPr>
              <a:t>대표 </a:t>
            </a:r>
            <a:r>
              <a:rPr lang="ko-KR" altLang="en-US" b="1" dirty="0" err="1">
                <a:solidFill>
                  <a:srgbClr val="000000"/>
                </a:solidFill>
                <a:latin typeface="inherit"/>
              </a:rPr>
              <a:t>머신러닝</a:t>
            </a:r>
            <a:r>
              <a:rPr lang="ko-KR" altLang="en-US" b="1" dirty="0">
                <a:solidFill>
                  <a:srgbClr val="000000"/>
                </a:solidFill>
                <a:latin typeface="inherit"/>
              </a:rPr>
              <a:t> 알고리즘 </a:t>
            </a:r>
            <a:r>
              <a:rPr lang="en-US" altLang="ko-KR" b="1" dirty="0">
                <a:solidFill>
                  <a:srgbClr val="000000"/>
                </a:solidFill>
                <a:latin typeface="inherit"/>
              </a:rPr>
              <a:t>3</a:t>
            </a:r>
          </a:p>
          <a:p>
            <a:pPr>
              <a:buFont typeface="+mj-lt"/>
              <a:buAutoNum type="arabicPeriod"/>
            </a:pPr>
            <a:r>
              <a:rPr lang="en-US" altLang="ko-KR" b="1" dirty="0">
                <a:solidFill>
                  <a:srgbClr val="000000"/>
                </a:solidFill>
                <a:latin typeface="Helvetica Neue"/>
              </a:rPr>
              <a:t>Logistic regression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 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(</a:t>
            </a:r>
            <a:r>
              <a:rPr lang="ko-KR" altLang="en-US" dirty="0" err="1">
                <a:solidFill>
                  <a:srgbClr val="000000"/>
                </a:solidFill>
                <a:latin typeface="Helvetica Neue"/>
              </a:rPr>
              <a:t>로지스틱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 회귀분석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): (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연속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) </a:t>
            </a:r>
            <a:r>
              <a:rPr lang="ko-KR" altLang="en-US" dirty="0" err="1">
                <a:solidFill>
                  <a:srgbClr val="000000"/>
                </a:solidFill>
                <a:latin typeface="Helvetica Neue"/>
              </a:rPr>
              <a:t>확률값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결과를 확률로 만들 수 있다</a:t>
            </a:r>
          </a:p>
          <a:p>
            <a:pPr>
              <a:buFont typeface="+mj-lt"/>
              <a:buAutoNum type="arabicPeriod"/>
            </a:pPr>
            <a:r>
              <a:rPr lang="en-US" altLang="ko-KR" b="1" dirty="0">
                <a:solidFill>
                  <a:srgbClr val="000000"/>
                </a:solidFill>
                <a:latin typeface="Helvetica Neue"/>
              </a:rPr>
              <a:t>Random forest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 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(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랜덤 </a:t>
            </a:r>
            <a:r>
              <a:rPr lang="ko-KR" altLang="en-US" dirty="0" err="1">
                <a:solidFill>
                  <a:srgbClr val="000000"/>
                </a:solidFill>
                <a:latin typeface="Helvetica Neue"/>
              </a:rPr>
              <a:t>포레스트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): Decision tree 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를 많이 만드는 방법</a:t>
            </a:r>
          </a:p>
          <a:p>
            <a:pPr>
              <a:buFont typeface="+mj-lt"/>
              <a:buAutoNum type="arabicPeriod"/>
            </a:pPr>
            <a:r>
              <a:rPr lang="en-US" altLang="ko-KR" b="1" dirty="0">
                <a:solidFill>
                  <a:srgbClr val="000000"/>
                </a:solidFill>
                <a:latin typeface="Helvetica Neue"/>
              </a:rPr>
              <a:t>SVM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 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(</a:t>
            </a:r>
            <a:r>
              <a:rPr lang="ko-KR" altLang="en-US" dirty="0" err="1">
                <a:solidFill>
                  <a:srgbClr val="000000"/>
                </a:solidFill>
                <a:latin typeface="Helvetica Neue"/>
              </a:rPr>
              <a:t>서포트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 벡터 머신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): 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가장 먼 벡터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(</a:t>
            </a:r>
            <a:r>
              <a:rPr lang="ko-KR" altLang="en-US" dirty="0" err="1">
                <a:solidFill>
                  <a:srgbClr val="000000"/>
                </a:solidFill>
                <a:latin typeface="Helvetica Neue"/>
              </a:rPr>
              <a:t>서포트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 벡터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)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를 찾아 </a:t>
            </a:r>
            <a:r>
              <a:rPr lang="ko-KR" altLang="en-US" dirty="0" err="1">
                <a:solidFill>
                  <a:srgbClr val="000000"/>
                </a:solidFill>
                <a:latin typeface="Helvetica Neue"/>
              </a:rPr>
              <a:t>경계선를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 찾는 방법</a:t>
            </a:r>
          </a:p>
        </p:txBody>
      </p:sp>
    </p:spTree>
    <p:extLst>
      <p:ext uri="{BB962C8B-B14F-4D97-AF65-F5344CB8AC3E}">
        <p14:creationId xmlns:p14="http://schemas.microsoft.com/office/powerpoint/2010/main" val="3710310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286000" y="-1603147"/>
            <a:ext cx="4572000" cy="784830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b="1" dirty="0" err="1" smtClean="0">
                <a:solidFill>
                  <a:srgbClr val="000000"/>
                </a:solidFill>
                <a:latin typeface="inherit"/>
              </a:rPr>
              <a:t>머신러닝</a:t>
            </a:r>
            <a:r>
              <a:rPr lang="ko-KR" altLang="en-US" b="1" dirty="0" smtClean="0">
                <a:solidFill>
                  <a:srgbClr val="000000"/>
                </a:solidFill>
                <a:latin typeface="inherit"/>
              </a:rPr>
              <a:t> </a:t>
            </a:r>
            <a:r>
              <a:rPr lang="ko-KR" altLang="en-US" b="1" dirty="0">
                <a:solidFill>
                  <a:srgbClr val="000000"/>
                </a:solidFill>
                <a:latin typeface="inherit"/>
              </a:rPr>
              <a:t>프로세스</a:t>
            </a:r>
          </a:p>
          <a:p>
            <a:r>
              <a:rPr lang="en-US" altLang="ko-KR" b="1" dirty="0">
                <a:solidFill>
                  <a:srgbClr val="000000"/>
                </a:solidFill>
                <a:latin typeface="inherit"/>
              </a:rPr>
              <a:t>1. Data Pre-Processing (</a:t>
            </a:r>
            <a:r>
              <a:rPr lang="ko-KR" altLang="en-US" b="1" dirty="0">
                <a:solidFill>
                  <a:srgbClr val="000000"/>
                </a:solidFill>
                <a:latin typeface="inherit"/>
              </a:rPr>
              <a:t>전처리</a:t>
            </a:r>
            <a:r>
              <a:rPr lang="en-US" altLang="ko-KR" b="1" dirty="0">
                <a:solidFill>
                  <a:srgbClr val="000000"/>
                </a:solidFill>
                <a:latin typeface="inherit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Training Dataset (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학습용 </a:t>
            </a:r>
            <a:r>
              <a:rPr lang="ko-KR" altLang="en-US" dirty="0" err="1">
                <a:solidFill>
                  <a:srgbClr val="000000"/>
                </a:solidFill>
                <a:latin typeface="Helvetica Neue"/>
              </a:rPr>
              <a:t>데이터셋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)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을 준비 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(</a:t>
            </a:r>
            <a:r>
              <a:rPr lang="en-US" altLang="ko-KR" dirty="0" err="1">
                <a:solidFill>
                  <a:srgbClr val="000000"/>
                </a:solidFill>
                <a:latin typeface="Helvetica Neue"/>
              </a:rPr>
              <a:t>Unsupervied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: 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입력 데이터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, </a:t>
            </a:r>
            <a:r>
              <a:rPr lang="en-US" altLang="ko-KR" dirty="0" err="1">
                <a:solidFill>
                  <a:srgbClr val="000000"/>
                </a:solidFill>
                <a:latin typeface="Helvetica Neue"/>
              </a:rPr>
              <a:t>Supervied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입력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+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출력 데이터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학습에 사용할 데이터를 선별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누락 데이터 확인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, Outlier 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이상치 처리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, (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필요에 따라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) 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정규화 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Normalization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Feature Selection (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피처 선택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): 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학습에 사용할지 변수 선택 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(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학습에 지대한 영향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)</a:t>
            </a:r>
          </a:p>
          <a:p>
            <a:r>
              <a:rPr lang="en-US" altLang="ko-KR" b="1" dirty="0">
                <a:solidFill>
                  <a:srgbClr val="000000"/>
                </a:solidFill>
                <a:latin typeface="inherit"/>
              </a:rPr>
              <a:t>2. Learning Algorithm Training (</a:t>
            </a:r>
            <a:r>
              <a:rPr lang="ko-KR" altLang="en-US" b="1" dirty="0">
                <a:solidFill>
                  <a:srgbClr val="000000"/>
                </a:solidFill>
                <a:latin typeface="inherit"/>
              </a:rPr>
              <a:t>학습 알고리즘 </a:t>
            </a:r>
            <a:r>
              <a:rPr lang="ko-KR" altLang="en-US" b="1" dirty="0" err="1">
                <a:solidFill>
                  <a:srgbClr val="000000"/>
                </a:solidFill>
                <a:latin typeface="inherit"/>
              </a:rPr>
              <a:t>트레이딩</a:t>
            </a:r>
            <a:r>
              <a:rPr lang="en-US" altLang="ko-KR" b="1" dirty="0">
                <a:solidFill>
                  <a:srgbClr val="000000"/>
                </a:solidFill>
                <a:latin typeface="inherit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선택한 알고리즘 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+ 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학습용 </a:t>
            </a:r>
            <a:r>
              <a:rPr lang="ko-KR" altLang="en-US" dirty="0" err="1">
                <a:solidFill>
                  <a:srgbClr val="000000"/>
                </a:solidFill>
                <a:latin typeface="Helvetica Neue"/>
              </a:rPr>
              <a:t>데이터셋으로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 훈련</a:t>
            </a:r>
          </a:p>
          <a:p>
            <a:r>
              <a:rPr lang="en-US" altLang="ko-KR" b="1" dirty="0">
                <a:solidFill>
                  <a:srgbClr val="000000"/>
                </a:solidFill>
                <a:latin typeface="inherit"/>
              </a:rPr>
              <a:t>3. Parameter Optimization (</a:t>
            </a:r>
            <a:r>
              <a:rPr lang="ko-KR" altLang="en-US" b="1" dirty="0" err="1">
                <a:solidFill>
                  <a:srgbClr val="000000"/>
                </a:solidFill>
                <a:latin typeface="inherit"/>
              </a:rPr>
              <a:t>파라미터</a:t>
            </a:r>
            <a:r>
              <a:rPr lang="ko-KR" altLang="en-US" b="1" dirty="0">
                <a:solidFill>
                  <a:srgbClr val="000000"/>
                </a:solidFill>
                <a:latin typeface="inherit"/>
              </a:rPr>
              <a:t> 최적화</a:t>
            </a:r>
            <a:r>
              <a:rPr lang="en-US" altLang="ko-KR" b="1" dirty="0">
                <a:solidFill>
                  <a:srgbClr val="000000"/>
                </a:solidFill>
                <a:latin typeface="inherit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적용 가능한 </a:t>
            </a:r>
            <a:r>
              <a:rPr lang="ko-KR" altLang="en-US" dirty="0" err="1">
                <a:solidFill>
                  <a:srgbClr val="000000"/>
                </a:solidFill>
                <a:latin typeface="Helvetica Neue"/>
              </a:rPr>
              <a:t>파라미터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 값들을 조정해 결과물의 품질 향상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1) </a:t>
            </a:r>
            <a:r>
              <a:rPr lang="ko-KR" altLang="en-US" dirty="0" err="1">
                <a:solidFill>
                  <a:srgbClr val="000000"/>
                </a:solidFill>
                <a:latin typeface="Helvetica Neue"/>
              </a:rPr>
              <a:t>파라미터를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 조정해가며 최적 </a:t>
            </a:r>
            <a:r>
              <a:rPr lang="ko-KR" altLang="en-US" dirty="0" err="1">
                <a:solidFill>
                  <a:srgbClr val="000000"/>
                </a:solidFill>
                <a:latin typeface="Helvetica Neue"/>
              </a:rPr>
              <a:t>파라미터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 탐색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2) Grid Search (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격자 탐색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): </a:t>
            </a:r>
            <a:r>
              <a:rPr lang="ko-KR" altLang="en-US" dirty="0" err="1">
                <a:solidFill>
                  <a:srgbClr val="000000"/>
                </a:solidFill>
                <a:latin typeface="Helvetica Neue"/>
              </a:rPr>
              <a:t>머신러닝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 프로그램에서 스스로 시도를 조합하여 최적의 값을 탐색</a:t>
            </a:r>
          </a:p>
          <a:p>
            <a:r>
              <a:rPr lang="en-US" altLang="ko-KR" b="1" dirty="0">
                <a:solidFill>
                  <a:srgbClr val="000000"/>
                </a:solidFill>
                <a:latin typeface="inherit"/>
              </a:rPr>
              <a:t>4. Post-Processing (</a:t>
            </a:r>
            <a:r>
              <a:rPr lang="ko-KR" altLang="en-US" b="1" dirty="0">
                <a:solidFill>
                  <a:srgbClr val="000000"/>
                </a:solidFill>
                <a:latin typeface="inherit"/>
              </a:rPr>
              <a:t>후처리</a:t>
            </a:r>
            <a:r>
              <a:rPr lang="en-US" altLang="ko-KR" b="1" dirty="0">
                <a:solidFill>
                  <a:srgbClr val="000000"/>
                </a:solidFill>
                <a:latin typeface="inherit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다수의 모델과 알고리즘의 학습 결과를 비교분석</a:t>
            </a:r>
          </a:p>
          <a:p>
            <a:r>
              <a:rPr lang="en-US" altLang="ko-KR" b="1" dirty="0">
                <a:solidFill>
                  <a:srgbClr val="000000"/>
                </a:solidFill>
                <a:latin typeface="inherit"/>
              </a:rPr>
              <a:t>5. Final Model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완성된 모델을 실제 데이터에 적용</a:t>
            </a:r>
            <a:endParaRPr lang="ko-KR" altLang="en-US" b="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095411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83400" y="2361460"/>
            <a:ext cx="6320901" cy="158022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altLang="ko-KR" sz="4000" b="1" dirty="0" err="1">
                <a:solidFill>
                  <a:schemeClr val="bg1"/>
                </a:solidFill>
              </a:rPr>
              <a:t>Scikit</a:t>
            </a:r>
            <a:r>
              <a:rPr lang="en-US" altLang="ko-KR" sz="4000" b="1" dirty="0">
                <a:solidFill>
                  <a:schemeClr val="bg1"/>
                </a:solidFill>
              </a:rPr>
              <a:t>-learn</a:t>
            </a:r>
          </a:p>
        </p:txBody>
      </p:sp>
    </p:spTree>
    <p:extLst>
      <p:ext uri="{BB962C8B-B14F-4D97-AF65-F5344CB8AC3E}">
        <p14:creationId xmlns:p14="http://schemas.microsoft.com/office/powerpoint/2010/main" val="24175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83400" y="2361460"/>
            <a:ext cx="6320901" cy="158022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742950" indent="-742950">
              <a:lnSpc>
                <a:spcPct val="130000"/>
              </a:lnSpc>
              <a:buAutoNum type="arabicPeriod"/>
            </a:pPr>
            <a:r>
              <a:rPr lang="en-US" altLang="ko-KR" sz="4000" b="1" dirty="0" smtClean="0">
                <a:solidFill>
                  <a:schemeClr val="bg1"/>
                </a:solidFill>
                <a:latin typeface="Arial" panose="020B0604020202020204" pitchFamily="34" charset="0"/>
                <a:ea typeface="KT서체 Medium" panose="020B0600000101010101" pitchFamily="50" charset="-127"/>
                <a:cs typeface="Arial" panose="020B0604020202020204" pitchFamily="34" charset="0"/>
              </a:rPr>
              <a:t>Artificial Intelligence Overview</a:t>
            </a:r>
          </a:p>
        </p:txBody>
      </p:sp>
    </p:spTree>
    <p:extLst>
      <p:ext uri="{BB962C8B-B14F-4D97-AF65-F5344CB8AC3E}">
        <p14:creationId xmlns:p14="http://schemas.microsoft.com/office/powerpoint/2010/main" val="2570523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286000" y="-1603147"/>
            <a:ext cx="4572000" cy="784830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b="1" dirty="0" err="1" smtClean="0">
                <a:solidFill>
                  <a:srgbClr val="000000"/>
                </a:solidFill>
                <a:latin typeface="inherit"/>
              </a:rPr>
              <a:t>머신러닝</a:t>
            </a:r>
            <a:r>
              <a:rPr lang="ko-KR" altLang="en-US" b="1" dirty="0" smtClean="0">
                <a:solidFill>
                  <a:srgbClr val="000000"/>
                </a:solidFill>
                <a:latin typeface="inherit"/>
              </a:rPr>
              <a:t> </a:t>
            </a:r>
            <a:r>
              <a:rPr lang="ko-KR" altLang="en-US" b="1" dirty="0">
                <a:solidFill>
                  <a:srgbClr val="000000"/>
                </a:solidFill>
                <a:latin typeface="inherit"/>
              </a:rPr>
              <a:t>프로세스</a:t>
            </a:r>
          </a:p>
          <a:p>
            <a:r>
              <a:rPr lang="en-US" altLang="ko-KR" b="1" dirty="0">
                <a:solidFill>
                  <a:srgbClr val="000000"/>
                </a:solidFill>
                <a:latin typeface="inherit"/>
              </a:rPr>
              <a:t>1. Data Pre-Processing (</a:t>
            </a:r>
            <a:r>
              <a:rPr lang="ko-KR" altLang="en-US" b="1" dirty="0">
                <a:solidFill>
                  <a:srgbClr val="000000"/>
                </a:solidFill>
                <a:latin typeface="inherit"/>
              </a:rPr>
              <a:t>전처리</a:t>
            </a:r>
            <a:r>
              <a:rPr lang="en-US" altLang="ko-KR" b="1" dirty="0">
                <a:solidFill>
                  <a:srgbClr val="000000"/>
                </a:solidFill>
                <a:latin typeface="inherit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Training Dataset (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학습용 </a:t>
            </a:r>
            <a:r>
              <a:rPr lang="ko-KR" altLang="en-US" dirty="0" err="1">
                <a:solidFill>
                  <a:srgbClr val="000000"/>
                </a:solidFill>
                <a:latin typeface="Helvetica Neue"/>
              </a:rPr>
              <a:t>데이터셋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)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을 준비 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(</a:t>
            </a:r>
            <a:r>
              <a:rPr lang="en-US" altLang="ko-KR" dirty="0" err="1">
                <a:solidFill>
                  <a:srgbClr val="000000"/>
                </a:solidFill>
                <a:latin typeface="Helvetica Neue"/>
              </a:rPr>
              <a:t>Unsupervied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: 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입력 데이터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, </a:t>
            </a:r>
            <a:r>
              <a:rPr lang="en-US" altLang="ko-KR" dirty="0" err="1">
                <a:solidFill>
                  <a:srgbClr val="000000"/>
                </a:solidFill>
                <a:latin typeface="Helvetica Neue"/>
              </a:rPr>
              <a:t>Supervied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입력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+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출력 데이터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학습에 사용할 데이터를 선별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누락 데이터 확인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, Outlier 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이상치 처리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, (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필요에 따라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) 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정규화 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Normalization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Feature Selection (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피처 선택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): 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학습에 사용할지 변수 선택 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(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학습에 지대한 영향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)</a:t>
            </a:r>
          </a:p>
          <a:p>
            <a:r>
              <a:rPr lang="en-US" altLang="ko-KR" b="1" dirty="0">
                <a:solidFill>
                  <a:srgbClr val="000000"/>
                </a:solidFill>
                <a:latin typeface="inherit"/>
              </a:rPr>
              <a:t>2. Learning Algorithm Training (</a:t>
            </a:r>
            <a:r>
              <a:rPr lang="ko-KR" altLang="en-US" b="1" dirty="0">
                <a:solidFill>
                  <a:srgbClr val="000000"/>
                </a:solidFill>
                <a:latin typeface="inherit"/>
              </a:rPr>
              <a:t>학습 알고리즘 </a:t>
            </a:r>
            <a:r>
              <a:rPr lang="ko-KR" altLang="en-US" b="1" dirty="0" err="1">
                <a:solidFill>
                  <a:srgbClr val="000000"/>
                </a:solidFill>
                <a:latin typeface="inherit"/>
              </a:rPr>
              <a:t>트레이딩</a:t>
            </a:r>
            <a:r>
              <a:rPr lang="en-US" altLang="ko-KR" b="1" dirty="0">
                <a:solidFill>
                  <a:srgbClr val="000000"/>
                </a:solidFill>
                <a:latin typeface="inherit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선택한 알고리즘 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+ 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학습용 </a:t>
            </a:r>
            <a:r>
              <a:rPr lang="ko-KR" altLang="en-US" dirty="0" err="1">
                <a:solidFill>
                  <a:srgbClr val="000000"/>
                </a:solidFill>
                <a:latin typeface="Helvetica Neue"/>
              </a:rPr>
              <a:t>데이터셋으로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 훈련</a:t>
            </a:r>
          </a:p>
          <a:p>
            <a:r>
              <a:rPr lang="en-US" altLang="ko-KR" b="1" dirty="0">
                <a:solidFill>
                  <a:srgbClr val="000000"/>
                </a:solidFill>
                <a:latin typeface="inherit"/>
              </a:rPr>
              <a:t>3. Parameter Optimization (</a:t>
            </a:r>
            <a:r>
              <a:rPr lang="ko-KR" altLang="en-US" b="1" dirty="0" err="1">
                <a:solidFill>
                  <a:srgbClr val="000000"/>
                </a:solidFill>
                <a:latin typeface="inherit"/>
              </a:rPr>
              <a:t>파라미터</a:t>
            </a:r>
            <a:r>
              <a:rPr lang="ko-KR" altLang="en-US" b="1" dirty="0">
                <a:solidFill>
                  <a:srgbClr val="000000"/>
                </a:solidFill>
                <a:latin typeface="inherit"/>
              </a:rPr>
              <a:t> 최적화</a:t>
            </a:r>
            <a:r>
              <a:rPr lang="en-US" altLang="ko-KR" b="1" dirty="0">
                <a:solidFill>
                  <a:srgbClr val="000000"/>
                </a:solidFill>
                <a:latin typeface="inherit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적용 가능한 </a:t>
            </a:r>
            <a:r>
              <a:rPr lang="ko-KR" altLang="en-US" dirty="0" err="1">
                <a:solidFill>
                  <a:srgbClr val="000000"/>
                </a:solidFill>
                <a:latin typeface="Helvetica Neue"/>
              </a:rPr>
              <a:t>파라미터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 값들을 조정해 결과물의 품질 향상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1) </a:t>
            </a:r>
            <a:r>
              <a:rPr lang="ko-KR" altLang="en-US" dirty="0" err="1">
                <a:solidFill>
                  <a:srgbClr val="000000"/>
                </a:solidFill>
                <a:latin typeface="Helvetica Neue"/>
              </a:rPr>
              <a:t>파라미터를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 조정해가며 최적 </a:t>
            </a:r>
            <a:r>
              <a:rPr lang="ko-KR" altLang="en-US" dirty="0" err="1">
                <a:solidFill>
                  <a:srgbClr val="000000"/>
                </a:solidFill>
                <a:latin typeface="Helvetica Neue"/>
              </a:rPr>
              <a:t>파라미터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 탐색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2) Grid Search (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격자 탐색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): </a:t>
            </a:r>
            <a:r>
              <a:rPr lang="ko-KR" altLang="en-US" dirty="0" err="1">
                <a:solidFill>
                  <a:srgbClr val="000000"/>
                </a:solidFill>
                <a:latin typeface="Helvetica Neue"/>
              </a:rPr>
              <a:t>머신러닝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 프로그램에서 스스로 시도를 조합하여 최적의 값을 탐색</a:t>
            </a:r>
          </a:p>
          <a:p>
            <a:r>
              <a:rPr lang="en-US" altLang="ko-KR" b="1" dirty="0">
                <a:solidFill>
                  <a:srgbClr val="000000"/>
                </a:solidFill>
                <a:latin typeface="inherit"/>
              </a:rPr>
              <a:t>4. Post-Processing (</a:t>
            </a:r>
            <a:r>
              <a:rPr lang="ko-KR" altLang="en-US" b="1" dirty="0">
                <a:solidFill>
                  <a:srgbClr val="000000"/>
                </a:solidFill>
                <a:latin typeface="inherit"/>
              </a:rPr>
              <a:t>후처리</a:t>
            </a:r>
            <a:r>
              <a:rPr lang="en-US" altLang="ko-KR" b="1" dirty="0">
                <a:solidFill>
                  <a:srgbClr val="000000"/>
                </a:solidFill>
                <a:latin typeface="inherit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다수의 모델과 알고리즘의 학습 결과를 비교분석</a:t>
            </a:r>
          </a:p>
          <a:p>
            <a:r>
              <a:rPr lang="en-US" altLang="ko-KR" b="1" dirty="0">
                <a:solidFill>
                  <a:srgbClr val="000000"/>
                </a:solidFill>
                <a:latin typeface="inherit"/>
              </a:rPr>
              <a:t>5. Final Model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완성된 모델을 실제 데이터에 적용</a:t>
            </a:r>
            <a:endParaRPr lang="ko-KR" altLang="en-US" b="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853282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12475" y="490601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1" dirty="0" err="1">
                <a:solidFill>
                  <a:srgbClr val="000000"/>
                </a:solidFill>
                <a:latin typeface="Helvetica Neue"/>
              </a:rPr>
              <a:t>Scikit</a:t>
            </a:r>
            <a:r>
              <a:rPr lang="en-US" altLang="ko-KR" b="1" dirty="0">
                <a:solidFill>
                  <a:srgbClr val="000000"/>
                </a:solidFill>
                <a:latin typeface="Helvetica Neue"/>
              </a:rPr>
              <a:t>-learn </a:t>
            </a:r>
            <a:r>
              <a:rPr lang="ko-KR" altLang="en-US" b="1" dirty="0">
                <a:solidFill>
                  <a:srgbClr val="000000"/>
                </a:solidFill>
                <a:latin typeface="Helvetica Neue"/>
              </a:rPr>
              <a:t>활용 흐름</a:t>
            </a:r>
          </a:p>
          <a:p>
            <a:pPr>
              <a:buFont typeface="+mj-lt"/>
              <a:buAutoNum type="arabicPeriod"/>
            </a:pPr>
            <a:r>
              <a:rPr lang="ko-KR" altLang="en-US" dirty="0" err="1">
                <a:solidFill>
                  <a:srgbClr val="000000"/>
                </a:solidFill>
                <a:latin typeface="Helvetica Neue"/>
              </a:rPr>
              <a:t>머신러닝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 알고리즘 선택</a:t>
            </a:r>
          </a:p>
          <a:p>
            <a:pPr>
              <a:buFont typeface="+mj-lt"/>
              <a:buAutoNum type="arabicPeriod"/>
            </a:pP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학습 데이터로 모델을 학습</a:t>
            </a:r>
          </a:p>
          <a:p>
            <a:pPr>
              <a:buFont typeface="+mj-lt"/>
              <a:buAutoNum type="arabicPeriod"/>
            </a:pP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모델을 사용해 예측</a:t>
            </a:r>
          </a:p>
          <a:p>
            <a:pPr>
              <a:buFont typeface="+mj-lt"/>
              <a:buAutoNum type="arabicPeriod"/>
            </a:pPr>
            <a:r>
              <a:rPr lang="ko-KR" altLang="en-US" dirty="0" err="1">
                <a:solidFill>
                  <a:srgbClr val="000000"/>
                </a:solidFill>
                <a:latin typeface="Helvetica Neue"/>
              </a:rPr>
              <a:t>예측값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 평가</a:t>
            </a:r>
            <a:endParaRPr lang="ko-KR" altLang="en-US" b="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472247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93630" y="62095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b="1" dirty="0">
                <a:solidFill>
                  <a:srgbClr val="000000"/>
                </a:solidFill>
                <a:latin typeface="Helvetica Neue"/>
              </a:rPr>
              <a:t>가장 주요한 </a:t>
            </a:r>
            <a:r>
              <a:rPr lang="ko-KR" altLang="en-US" b="1" dirty="0" err="1">
                <a:solidFill>
                  <a:srgbClr val="000000"/>
                </a:solidFill>
                <a:latin typeface="Helvetica Neue"/>
              </a:rPr>
              <a:t>두개</a:t>
            </a:r>
            <a:r>
              <a:rPr lang="ko-KR" altLang="en-US" b="1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ko-KR" altLang="en-US" b="1" dirty="0" err="1">
                <a:solidFill>
                  <a:srgbClr val="000000"/>
                </a:solidFill>
                <a:latin typeface="Helvetica Neue"/>
              </a:rPr>
              <a:t>메소드</a:t>
            </a:r>
            <a:endParaRPr lang="ko-KR" altLang="en-US" b="1" dirty="0">
              <a:solidFill>
                <a:srgbClr val="000000"/>
              </a:solidFill>
              <a:latin typeface="Helvetica Neu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fit </a:t>
            </a:r>
            <a:r>
              <a:rPr lang="ko-KR" altLang="en-US" dirty="0" err="1">
                <a:solidFill>
                  <a:srgbClr val="000000"/>
                </a:solidFill>
                <a:latin typeface="Helvetica Neue"/>
              </a:rPr>
              <a:t>메소드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: 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입력 데이터를 적합화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predict </a:t>
            </a:r>
            <a:r>
              <a:rPr lang="ko-KR" altLang="en-US" dirty="0" err="1">
                <a:solidFill>
                  <a:srgbClr val="000000"/>
                </a:solidFill>
                <a:latin typeface="Helvetica Neue"/>
              </a:rPr>
              <a:t>메소드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: 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새로운 데이터를 예측</a:t>
            </a:r>
            <a:endParaRPr lang="ko-KR" altLang="en-US" b="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844501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83400" y="2361460"/>
            <a:ext cx="6320901" cy="158022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ko-KR" altLang="en-US" sz="4000" b="1" dirty="0" smtClean="0">
                <a:solidFill>
                  <a:schemeClr val="bg1"/>
                </a:solidFill>
              </a:rPr>
              <a:t>전처리</a:t>
            </a:r>
            <a:endParaRPr lang="en-US" altLang="ko-KR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435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sz="2000" b="1" dirty="0">
                <a:solidFill>
                  <a:srgbClr val="000000"/>
                </a:solidFill>
                <a:latin typeface="Nanum Myeongjo"/>
              </a:rPr>
              <a:t>데이터를 분석 가능한 형태로 만드는 작업</a:t>
            </a:r>
            <a:endParaRPr lang="ko-KR" altLang="en-US" dirty="0"/>
          </a:p>
          <a:p>
            <a:pPr fontAlgn="base">
              <a:spcBef>
                <a:spcPts val="400"/>
              </a:spcBef>
              <a:buFont typeface="+mj-lt"/>
              <a:buAutoNum type="arabicPeriod"/>
            </a:pPr>
            <a:r>
              <a:rPr lang="ko-KR" altLang="en-US" dirty="0" err="1">
                <a:solidFill>
                  <a:srgbClr val="000000"/>
                </a:solidFill>
                <a:latin typeface="Nanum Myeongjo"/>
              </a:rPr>
              <a:t>데이터셋</a:t>
            </a:r>
            <a:r>
              <a:rPr lang="ko-KR" altLang="en-US" dirty="0">
                <a:solidFill>
                  <a:srgbClr val="000000"/>
                </a:solidFill>
                <a:latin typeface="Nanum Myeongjo"/>
              </a:rPr>
              <a:t> 확인</a:t>
            </a:r>
          </a:p>
          <a:p>
            <a:pPr fontAlgn="base">
              <a:buFont typeface="+mj-lt"/>
              <a:buAutoNum type="arabicPeriod"/>
            </a:pPr>
            <a:r>
              <a:rPr lang="ko-KR" altLang="en-US" dirty="0" err="1">
                <a:solidFill>
                  <a:srgbClr val="000000"/>
                </a:solidFill>
                <a:latin typeface="Nanum Myeongjo"/>
              </a:rPr>
              <a:t>결측치</a:t>
            </a:r>
            <a:r>
              <a:rPr lang="ko-KR" altLang="en-US" dirty="0">
                <a:solidFill>
                  <a:srgbClr val="000000"/>
                </a:solidFill>
                <a:latin typeface="Nanum Myeongjo"/>
              </a:rPr>
              <a:t> 처리</a:t>
            </a:r>
          </a:p>
          <a:p>
            <a:pPr fontAlgn="base">
              <a:buFont typeface="+mj-lt"/>
              <a:buAutoNum type="arabicPeriod"/>
            </a:pPr>
            <a:r>
              <a:rPr lang="ko-KR" altLang="en-US" dirty="0">
                <a:solidFill>
                  <a:srgbClr val="000000"/>
                </a:solidFill>
                <a:latin typeface="Nanum Myeongjo"/>
              </a:rPr>
              <a:t>이상치 처리</a:t>
            </a:r>
          </a:p>
          <a:p>
            <a:pPr fontAlgn="base">
              <a:buFont typeface="+mj-lt"/>
              <a:buAutoNum type="arabicPeriod"/>
            </a:pPr>
            <a:r>
              <a:rPr lang="en-US" altLang="ko-KR" dirty="0">
                <a:solidFill>
                  <a:srgbClr val="000000"/>
                </a:solidFill>
                <a:latin typeface="Nanum Myeongjo"/>
              </a:rPr>
              <a:t>Feature Engineering</a:t>
            </a:r>
          </a:p>
          <a:p>
            <a:pPr marL="742950" lvl="1" indent="-285750" fontAlgn="base">
              <a:buFont typeface="+mj-lt"/>
              <a:buAutoNum type="arabicPeriod"/>
            </a:pPr>
            <a:r>
              <a:rPr lang="en-US" altLang="ko-KR" sz="1400" dirty="0">
                <a:solidFill>
                  <a:srgbClr val="000000"/>
                </a:solidFill>
                <a:latin typeface="Nanum Myeongjo"/>
              </a:rPr>
              <a:t>scaling</a:t>
            </a:r>
          </a:p>
          <a:p>
            <a:pPr marL="742950" lvl="1" indent="-285750" fontAlgn="base">
              <a:buFont typeface="+mj-lt"/>
              <a:buAutoNum type="arabicPeriod"/>
            </a:pPr>
            <a:r>
              <a:rPr lang="en-US" altLang="ko-KR" sz="1400" dirty="0">
                <a:solidFill>
                  <a:srgbClr val="000000"/>
                </a:solidFill>
                <a:latin typeface="Nanum Myeongjo"/>
              </a:rPr>
              <a:t>binning</a:t>
            </a:r>
          </a:p>
          <a:p>
            <a:pPr marL="742950" lvl="1" indent="-285750" fontAlgn="base">
              <a:buFont typeface="+mj-lt"/>
              <a:buAutoNum type="arabicPeriod"/>
            </a:pPr>
            <a:r>
              <a:rPr lang="en-US" altLang="ko-KR" sz="1400" dirty="0">
                <a:solidFill>
                  <a:srgbClr val="000000"/>
                </a:solidFill>
                <a:latin typeface="Nanum Myeongjo"/>
              </a:rPr>
              <a:t>transform</a:t>
            </a:r>
          </a:p>
          <a:p>
            <a:pPr marL="742950" lvl="1" indent="-285750" fontAlgn="base">
              <a:spcBef>
                <a:spcPts val="400"/>
              </a:spcBef>
              <a:buFont typeface="+mj-lt"/>
              <a:buAutoNum type="arabicPeriod"/>
            </a:pPr>
            <a:r>
              <a:rPr lang="en-US" altLang="ko-KR" sz="1400" dirty="0">
                <a:solidFill>
                  <a:srgbClr val="000000"/>
                </a:solidFill>
                <a:latin typeface="Nanum Myeongjo"/>
              </a:rPr>
              <a:t>dummy</a:t>
            </a:r>
          </a:p>
          <a:p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6627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0000"/>
                </a:solidFill>
                <a:latin typeface="+mj-lt"/>
              </a:rPr>
              <a:t>데이터 전처리 </a:t>
            </a:r>
            <a:r>
              <a:rPr lang="en-US" altLang="ko-KR" dirty="0">
                <a:solidFill>
                  <a:srgbClr val="000000"/>
                </a:solidFill>
                <a:latin typeface="+mj-lt"/>
              </a:rPr>
              <a:t>(Data preprocessing</a:t>
            </a:r>
            <a:r>
              <a:rPr lang="en-US" altLang="ko-KR" dirty="0" smtClean="0">
                <a:solidFill>
                  <a:srgbClr val="000000"/>
                </a:solidFill>
                <a:latin typeface="+mj-lt"/>
              </a:rPr>
              <a:t>)</a:t>
            </a:r>
            <a:endParaRPr lang="ko-KR" altLang="en-US" dirty="0">
              <a:latin typeface="+mj-lt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>
          <a:xfrm>
            <a:off x="720726" y="1004570"/>
            <a:ext cx="7704137" cy="3946992"/>
          </a:xfrm>
        </p:spPr>
        <p:txBody>
          <a:bodyPr/>
          <a:lstStyle/>
          <a:p>
            <a:r>
              <a:rPr lang="ko-KR" altLang="en-US" b="1" dirty="0">
                <a:solidFill>
                  <a:srgbClr val="000000"/>
                </a:solidFill>
                <a:latin typeface="+mn-lt"/>
              </a:rPr>
              <a:t>데이터 전처리 </a:t>
            </a:r>
            <a:r>
              <a:rPr lang="en-US" altLang="ko-KR" b="1" dirty="0">
                <a:solidFill>
                  <a:srgbClr val="000000"/>
                </a:solidFill>
                <a:latin typeface="+mn-lt"/>
              </a:rPr>
              <a:t>(Data preprocessing)</a:t>
            </a:r>
          </a:p>
          <a:p>
            <a:r>
              <a:rPr lang="ko-KR" altLang="en-US" dirty="0">
                <a:solidFill>
                  <a:srgbClr val="000000"/>
                </a:solidFill>
                <a:latin typeface="+mn-lt"/>
              </a:rPr>
              <a:t>원시 데이터</a:t>
            </a:r>
            <a:r>
              <a:rPr lang="en-US" altLang="ko-KR" dirty="0">
                <a:solidFill>
                  <a:srgbClr val="000000"/>
                </a:solidFill>
                <a:latin typeface="+mn-lt"/>
              </a:rPr>
              <a:t>(raw data)</a:t>
            </a:r>
            <a:r>
              <a:rPr lang="ko-KR" altLang="en-US" dirty="0">
                <a:solidFill>
                  <a:srgbClr val="000000"/>
                </a:solidFill>
                <a:latin typeface="+mn-lt"/>
              </a:rPr>
              <a:t>를 정제 데이터</a:t>
            </a:r>
            <a:r>
              <a:rPr lang="en-US" altLang="ko-KR" dirty="0">
                <a:solidFill>
                  <a:srgbClr val="000000"/>
                </a:solidFill>
                <a:latin typeface="+mn-lt"/>
              </a:rPr>
              <a:t>(clean data)</a:t>
            </a:r>
            <a:r>
              <a:rPr lang="ko-KR" altLang="en-US" dirty="0">
                <a:solidFill>
                  <a:srgbClr val="000000"/>
                </a:solidFill>
                <a:latin typeface="+mn-lt"/>
              </a:rPr>
              <a:t>로 만드는 작업</a:t>
            </a:r>
          </a:p>
          <a:p>
            <a:r>
              <a:rPr lang="ko-KR" altLang="en-US" b="1" dirty="0" err="1">
                <a:solidFill>
                  <a:srgbClr val="000000"/>
                </a:solidFill>
                <a:latin typeface="+mn-lt"/>
              </a:rPr>
              <a:t>전처리가</a:t>
            </a:r>
            <a:r>
              <a:rPr lang="ko-KR" altLang="en-US" b="1" dirty="0">
                <a:solidFill>
                  <a:srgbClr val="000000"/>
                </a:solidFill>
                <a:latin typeface="+mn-lt"/>
              </a:rPr>
              <a:t> 필요한 이유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0000"/>
                </a:solidFill>
                <a:latin typeface="+mn-lt"/>
              </a:rPr>
              <a:t>부정확한 데이터</a:t>
            </a:r>
            <a:r>
              <a:rPr lang="en-US" altLang="ko-KR" dirty="0">
                <a:solidFill>
                  <a:srgbClr val="000000"/>
                </a:solidFill>
                <a:latin typeface="+mn-lt"/>
              </a:rPr>
              <a:t>, missing value (</a:t>
            </a:r>
            <a:r>
              <a:rPr lang="ko-KR" altLang="en-US" dirty="0">
                <a:solidFill>
                  <a:srgbClr val="000000"/>
                </a:solidFill>
                <a:latin typeface="+mn-lt"/>
              </a:rPr>
              <a:t>누락</a:t>
            </a:r>
            <a:r>
              <a:rPr lang="en-US" altLang="ko-KR" dirty="0" smtClean="0">
                <a:solidFill>
                  <a:srgbClr val="000000"/>
                </a:solidFill>
                <a:latin typeface="+mn-lt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000000"/>
                </a:solidFill>
                <a:latin typeface="+mn-lt"/>
              </a:rPr>
              <a:t>잡음이 </a:t>
            </a:r>
            <a:r>
              <a:rPr lang="ko-KR" altLang="en-US" dirty="0">
                <a:solidFill>
                  <a:srgbClr val="000000"/>
                </a:solidFill>
                <a:latin typeface="+mn-lt"/>
              </a:rPr>
              <a:t>있는 데이터</a:t>
            </a:r>
            <a:r>
              <a:rPr lang="en-US" altLang="ko-KR" dirty="0">
                <a:solidFill>
                  <a:srgbClr val="000000"/>
                </a:solidFill>
                <a:latin typeface="+mn-lt"/>
              </a:rPr>
              <a:t>, outlier (</a:t>
            </a:r>
            <a:r>
              <a:rPr lang="ko-KR" altLang="en-US" dirty="0">
                <a:solidFill>
                  <a:srgbClr val="000000"/>
                </a:solidFill>
                <a:latin typeface="+mn-lt"/>
              </a:rPr>
              <a:t>이상치</a:t>
            </a:r>
            <a:r>
              <a:rPr lang="en-US" altLang="ko-KR" dirty="0" smtClean="0">
                <a:solidFill>
                  <a:srgbClr val="000000"/>
                </a:solidFill>
                <a:latin typeface="+mn-lt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000000"/>
                </a:solidFill>
                <a:latin typeface="+mn-lt"/>
              </a:rPr>
              <a:t>적합 데이터</a:t>
            </a:r>
            <a:endParaRPr lang="en-US" altLang="ko-KR" dirty="0" smtClean="0">
              <a:solidFill>
                <a:srgbClr val="000000"/>
              </a:solidFill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>
              <a:solidFill>
                <a:srgbClr val="000000"/>
              </a:solidFill>
              <a:latin typeface="+mn-lt"/>
            </a:endParaRPr>
          </a:p>
          <a:p>
            <a:r>
              <a:rPr lang="ko-KR" altLang="en-US" b="1" dirty="0">
                <a:solidFill>
                  <a:srgbClr val="000000"/>
                </a:solidFill>
                <a:latin typeface="+mn-lt"/>
              </a:rPr>
              <a:t>데이터 전처리 작업</a:t>
            </a:r>
          </a:p>
          <a:p>
            <a:r>
              <a:rPr lang="en-US" altLang="ko-KR" dirty="0">
                <a:solidFill>
                  <a:srgbClr val="000000"/>
                </a:solidFill>
                <a:latin typeface="+mn-lt"/>
              </a:rPr>
              <a:t>1) </a:t>
            </a:r>
            <a:r>
              <a:rPr lang="ko-KR" altLang="en-US" dirty="0">
                <a:solidFill>
                  <a:srgbClr val="000000"/>
                </a:solidFill>
                <a:latin typeface="+mn-lt"/>
              </a:rPr>
              <a:t>데이터 정제 </a:t>
            </a:r>
            <a:r>
              <a:rPr lang="en-US" altLang="ko-KR" dirty="0">
                <a:solidFill>
                  <a:srgbClr val="000000"/>
                </a:solidFill>
                <a:latin typeface="+mn-lt"/>
              </a:rPr>
              <a:t>(Data Cleaning) - Missing value, Noisy data, Outliers</a:t>
            </a:r>
          </a:p>
          <a:p>
            <a:r>
              <a:rPr lang="en-US" altLang="ko-KR" dirty="0">
                <a:solidFill>
                  <a:srgbClr val="000000"/>
                </a:solidFill>
                <a:latin typeface="+mn-lt"/>
              </a:rPr>
              <a:t>2) </a:t>
            </a:r>
            <a:r>
              <a:rPr lang="ko-KR" altLang="en-US" dirty="0">
                <a:solidFill>
                  <a:srgbClr val="000000"/>
                </a:solidFill>
                <a:latin typeface="+mn-lt"/>
              </a:rPr>
              <a:t>데이터 통합 </a:t>
            </a:r>
            <a:r>
              <a:rPr lang="en-US" altLang="ko-KR" dirty="0">
                <a:solidFill>
                  <a:srgbClr val="000000"/>
                </a:solidFill>
                <a:latin typeface="+mn-lt"/>
              </a:rPr>
              <a:t>(Data Integration) - </a:t>
            </a:r>
            <a:r>
              <a:rPr lang="ko-KR" altLang="en-US" dirty="0">
                <a:solidFill>
                  <a:srgbClr val="000000"/>
                </a:solidFill>
                <a:latin typeface="+mn-lt"/>
              </a:rPr>
              <a:t>다양한 소스에서 얻은 데이터를 정리</a:t>
            </a:r>
          </a:p>
          <a:p>
            <a:r>
              <a:rPr lang="en-US" altLang="ko-KR" dirty="0">
                <a:solidFill>
                  <a:srgbClr val="000000"/>
                </a:solidFill>
                <a:latin typeface="+mn-lt"/>
              </a:rPr>
              <a:t>3) </a:t>
            </a:r>
            <a:r>
              <a:rPr lang="ko-KR" altLang="en-US" dirty="0">
                <a:solidFill>
                  <a:srgbClr val="000000"/>
                </a:solidFill>
                <a:latin typeface="+mn-lt"/>
              </a:rPr>
              <a:t>데이터 변환 </a:t>
            </a:r>
            <a:r>
              <a:rPr lang="en-US" altLang="ko-KR" dirty="0">
                <a:solidFill>
                  <a:srgbClr val="000000"/>
                </a:solidFill>
                <a:latin typeface="+mn-lt"/>
              </a:rPr>
              <a:t>(Data Transformation) - Normalization, Aggregation, Generalization</a:t>
            </a:r>
          </a:p>
          <a:p>
            <a:r>
              <a:rPr lang="en-US" altLang="ko-KR" dirty="0">
                <a:solidFill>
                  <a:srgbClr val="000000"/>
                </a:solidFill>
                <a:latin typeface="+mn-lt"/>
              </a:rPr>
              <a:t>4) </a:t>
            </a:r>
            <a:r>
              <a:rPr lang="ko-KR" altLang="en-US" dirty="0">
                <a:solidFill>
                  <a:srgbClr val="000000"/>
                </a:solidFill>
                <a:latin typeface="+mn-lt"/>
              </a:rPr>
              <a:t>데이터 정리 </a:t>
            </a:r>
            <a:r>
              <a:rPr lang="en-US" altLang="ko-KR" dirty="0">
                <a:solidFill>
                  <a:srgbClr val="000000"/>
                </a:solidFill>
                <a:latin typeface="+mn-lt"/>
              </a:rPr>
              <a:t>(Data Reduction) - </a:t>
            </a:r>
            <a:r>
              <a:rPr lang="ko-KR" altLang="en-US" dirty="0">
                <a:solidFill>
                  <a:srgbClr val="000000"/>
                </a:solidFill>
                <a:latin typeface="+mn-lt"/>
              </a:rPr>
              <a:t>중복제거</a:t>
            </a:r>
            <a:r>
              <a:rPr lang="en-US" altLang="ko-KR" dirty="0">
                <a:solidFill>
                  <a:srgbClr val="000000"/>
                </a:solidFill>
                <a:latin typeface="+mn-lt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+mn-lt"/>
              </a:rPr>
              <a:t>효율적 재배치</a:t>
            </a:r>
          </a:p>
          <a:p>
            <a:endParaRPr lang="ko-KR" altLang="en-US" dirty="0">
              <a:latin typeface="+mn-lt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14743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데이터 정제 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(Data Cleaning)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>
          <a:xfrm>
            <a:off x="720726" y="1004570"/>
            <a:ext cx="7704137" cy="3946992"/>
          </a:xfrm>
        </p:spPr>
        <p:txBody>
          <a:bodyPr/>
          <a:lstStyle/>
          <a:p>
            <a:r>
              <a:rPr lang="ko-KR" altLang="en-US" b="1" dirty="0" err="1" smtClean="0">
                <a:solidFill>
                  <a:srgbClr val="000000"/>
                </a:solidFill>
                <a:latin typeface="Helvetica Neue"/>
              </a:rPr>
              <a:t>결측값</a:t>
            </a:r>
            <a:r>
              <a:rPr lang="ko-KR" altLang="en-US" b="1" dirty="0" smtClean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altLang="ko-KR" b="1" dirty="0">
                <a:solidFill>
                  <a:srgbClr val="000000"/>
                </a:solidFill>
                <a:latin typeface="Helvetica Neue"/>
              </a:rPr>
              <a:t>(Missing Value)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해당 데이터 행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(row)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를 제거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특정 상수로 채우기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동일한 속성값의 평균값 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(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혹은 중앙값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) 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사용</a:t>
            </a:r>
          </a:p>
          <a:p>
            <a:r>
              <a:rPr lang="ko-KR" altLang="en-US" b="1" dirty="0" err="1">
                <a:solidFill>
                  <a:srgbClr val="000000"/>
                </a:solidFill>
                <a:latin typeface="Helvetica Neue"/>
              </a:rPr>
              <a:t>잡음값</a:t>
            </a:r>
            <a:r>
              <a:rPr lang="ko-KR" altLang="en-US" b="1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altLang="ko-KR" b="1" dirty="0">
                <a:solidFill>
                  <a:srgbClr val="000000"/>
                </a:solidFill>
                <a:latin typeface="Helvetica Neue"/>
              </a:rPr>
              <a:t>(Noisy Value)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 err="1">
                <a:solidFill>
                  <a:srgbClr val="000000"/>
                </a:solidFill>
                <a:latin typeface="Helvetica Neue"/>
              </a:rPr>
              <a:t>비닝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(Binning)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회귀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(Regression)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 err="1">
                <a:solidFill>
                  <a:srgbClr val="000000"/>
                </a:solidFill>
                <a:latin typeface="Helvetica Neue"/>
              </a:rPr>
              <a:t>이상점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 분석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(Outlier Analysis)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데이터 </a:t>
            </a:r>
            <a:r>
              <a:rPr lang="ko-KR" altLang="en-US" dirty="0" err="1">
                <a:solidFill>
                  <a:srgbClr val="000000"/>
                </a:solidFill>
                <a:latin typeface="Helvetica Neue"/>
              </a:rPr>
              <a:t>평활화</a:t>
            </a:r>
            <a:endParaRPr lang="ko-KR" altLang="en-US" dirty="0">
              <a:solidFill>
                <a:srgbClr val="000000"/>
              </a:solidFill>
              <a:latin typeface="Helvetica Neue"/>
            </a:endParaRPr>
          </a:p>
          <a:p>
            <a:r>
              <a:rPr lang="ko-KR" altLang="en-US" b="1" dirty="0">
                <a:solidFill>
                  <a:srgbClr val="000000"/>
                </a:solidFill>
                <a:latin typeface="Helvetica Neue"/>
              </a:rPr>
              <a:t>이상치 </a:t>
            </a:r>
            <a:r>
              <a:rPr lang="en-US" altLang="ko-KR" b="1" dirty="0">
                <a:solidFill>
                  <a:srgbClr val="000000"/>
                </a:solidFill>
                <a:latin typeface="Helvetica Neue"/>
              </a:rPr>
              <a:t>(Outliers)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1) 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표준편차 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3 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이상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2) IQR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47347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0000"/>
                </a:solidFill>
                <a:latin typeface="inherit"/>
              </a:rPr>
              <a:t>데이터 통합 </a:t>
            </a:r>
            <a:r>
              <a:rPr lang="en-US" altLang="ko-KR" dirty="0">
                <a:solidFill>
                  <a:srgbClr val="000000"/>
                </a:solidFill>
                <a:latin typeface="inherit"/>
              </a:rPr>
              <a:t>(Data </a:t>
            </a:r>
            <a:r>
              <a:rPr lang="en-US" altLang="ko-KR" dirty="0" smtClean="0">
                <a:solidFill>
                  <a:srgbClr val="000000"/>
                </a:solidFill>
                <a:latin typeface="inherit"/>
              </a:rPr>
              <a:t>Integration)</a:t>
            </a:r>
            <a:endParaRPr lang="en-US" altLang="ko-KR" dirty="0">
              <a:solidFill>
                <a:srgbClr val="000000"/>
              </a:solidFill>
              <a:latin typeface="inherit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>
          <a:xfrm>
            <a:off x="720726" y="1004570"/>
            <a:ext cx="7704137" cy="3946992"/>
          </a:xfrm>
        </p:spPr>
        <p:txBody>
          <a:bodyPr/>
          <a:lstStyle/>
          <a:p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다양한 소스에서 얻은 데이터를 정리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데이터 변환 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(Data Transformation) - Normalization, Aggregation, Generalization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데이터 정리 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(Data Reduction) - 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중복제거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효율적 </a:t>
            </a:r>
            <a:r>
              <a:rPr lang="ko-KR" altLang="en-US" dirty="0" smtClean="0">
                <a:solidFill>
                  <a:srgbClr val="000000"/>
                </a:solidFill>
                <a:latin typeface="Helvetica Neue"/>
              </a:rPr>
              <a:t>재배치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37905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0000"/>
                </a:solidFill>
                <a:latin typeface="inherit"/>
              </a:rPr>
              <a:t>데이터 변환 </a:t>
            </a:r>
            <a:r>
              <a:rPr lang="en-US" altLang="ko-KR" dirty="0">
                <a:solidFill>
                  <a:srgbClr val="000000"/>
                </a:solidFill>
                <a:latin typeface="inherit"/>
              </a:rPr>
              <a:t>(Data Transformation)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>
          <a:xfrm>
            <a:off x="720726" y="1004570"/>
            <a:ext cx="7704137" cy="394699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rgbClr val="000000"/>
                </a:solidFill>
                <a:latin typeface="Helvetica Neue"/>
              </a:rPr>
              <a:t>Normalization 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- 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동일한 범위로 변환 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(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예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: 0~1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사이 비율로 변환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Aggregation - 2</a:t>
            </a:r>
            <a:r>
              <a:rPr lang="ko-KR" altLang="en-US" dirty="0" err="1">
                <a:solidFill>
                  <a:srgbClr val="000000"/>
                </a:solidFill>
                <a:latin typeface="Helvetica Neue"/>
              </a:rPr>
              <a:t>개이상의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feature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를 하나로 조합 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(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예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: 2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개의 범주를 조합하여 새로운 그룹을 생성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Generalization - </a:t>
            </a:r>
            <a:r>
              <a:rPr lang="ko-KR" altLang="en-US" dirty="0" err="1">
                <a:solidFill>
                  <a:srgbClr val="000000"/>
                </a:solidFill>
                <a:latin typeface="Helvetica Neue"/>
              </a:rPr>
              <a:t>저수준의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 속성을 고수준의 표준으로 </a:t>
            </a:r>
            <a:r>
              <a:rPr lang="ko-KR" altLang="en-US" dirty="0" smtClean="0">
                <a:solidFill>
                  <a:srgbClr val="000000"/>
                </a:solidFill>
                <a:latin typeface="Helvetica Neue"/>
              </a:rPr>
              <a:t>변환</a:t>
            </a:r>
            <a:endParaRPr lang="ko-KR" altLang="en-US" dirty="0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83375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0000"/>
                </a:solidFill>
                <a:latin typeface="inherit"/>
              </a:rPr>
              <a:t>데이터 정리 </a:t>
            </a:r>
            <a:r>
              <a:rPr lang="en-US" altLang="ko-KR" dirty="0">
                <a:solidFill>
                  <a:srgbClr val="000000"/>
                </a:solidFill>
                <a:latin typeface="inherit"/>
              </a:rPr>
              <a:t>(Data Reduction)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>
          <a:xfrm>
            <a:off x="720726" y="1004570"/>
            <a:ext cx="7704137" cy="394699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000000"/>
                </a:solidFill>
                <a:latin typeface="Helvetica Neue"/>
              </a:rPr>
              <a:t>중복제거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000000"/>
                </a:solidFill>
                <a:latin typeface="Helvetica Neue"/>
              </a:rPr>
              <a:t>효율적 재배치</a:t>
            </a:r>
            <a:endParaRPr lang="ko-KR" altLang="en-US" dirty="0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38806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lt"/>
              </a:rPr>
              <a:t>Artificial Intelligence</a:t>
            </a:r>
            <a:endParaRPr lang="ko-KR" altLang="en-US" dirty="0">
              <a:latin typeface="+mj-lt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720726" y="1004570"/>
            <a:ext cx="7704137" cy="3729355"/>
          </a:xfrm>
        </p:spPr>
        <p:txBody>
          <a:bodyPr/>
          <a:lstStyle/>
          <a:p>
            <a:r>
              <a:rPr lang="ko-KR" altLang="en-US" dirty="0">
                <a:latin typeface="+mn-lt"/>
              </a:rPr>
              <a:t>인공지능은 인간이 지닌 지적 </a:t>
            </a:r>
            <a:r>
              <a:rPr lang="ko-KR" altLang="en-US" dirty="0" smtClean="0">
                <a:latin typeface="+mn-lt"/>
              </a:rPr>
              <a:t>능력의 </a:t>
            </a:r>
            <a:r>
              <a:rPr lang="ko-KR" altLang="en-US" dirty="0">
                <a:latin typeface="+mn-lt"/>
              </a:rPr>
              <a:t>일부 또는 전체</a:t>
            </a:r>
            <a:r>
              <a:rPr lang="en-US" altLang="ko-KR" dirty="0">
                <a:latin typeface="+mn-lt"/>
              </a:rPr>
              <a:t>, </a:t>
            </a:r>
            <a:r>
              <a:rPr lang="ko-KR" altLang="en-US" dirty="0">
                <a:latin typeface="+mn-lt"/>
              </a:rPr>
              <a:t>혹은 그렇게 생각되는 능력을 인공적으로 구현한 </a:t>
            </a:r>
            <a:r>
              <a:rPr lang="ko-KR" altLang="en-US" dirty="0" smtClean="0">
                <a:latin typeface="+mn-lt"/>
              </a:rPr>
              <a:t>것으로</a:t>
            </a:r>
            <a:endParaRPr lang="en-US" altLang="ko-KR" dirty="0" smtClean="0">
              <a:latin typeface="+mn-lt"/>
            </a:endParaRPr>
          </a:p>
          <a:p>
            <a:endParaRPr lang="en-US" altLang="ko-KR" dirty="0" smtClean="0">
              <a:latin typeface="+mn-lt"/>
            </a:endParaRPr>
          </a:p>
          <a:p>
            <a:r>
              <a:rPr lang="ko-KR" altLang="en-US" dirty="0" smtClean="0"/>
              <a:t>인공지능 </a:t>
            </a:r>
            <a:r>
              <a:rPr lang="ko-KR" altLang="en-US" dirty="0"/>
              <a:t>⊃ 기계학습 ⊃ 인공신경망 ⊃ </a:t>
            </a:r>
            <a:r>
              <a:rPr lang="ko-KR" altLang="en-US" dirty="0" err="1"/>
              <a:t>딥</a:t>
            </a:r>
            <a:r>
              <a:rPr lang="ko-KR" altLang="en-US" dirty="0"/>
              <a:t> 러닝</a:t>
            </a:r>
          </a:p>
          <a:p>
            <a:r>
              <a:rPr lang="ko-KR" altLang="en-US" dirty="0" smtClean="0">
                <a:latin typeface="+mn-lt"/>
              </a:rPr>
              <a:t> </a:t>
            </a:r>
            <a:endParaRPr lang="en-US" altLang="ko-KR" dirty="0">
              <a:latin typeface="+mn-lt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888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83400" y="2361460"/>
            <a:ext cx="6320901" cy="158022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altLang="ko-KR" sz="4000" b="1" dirty="0" smtClean="0">
                <a:solidFill>
                  <a:schemeClr val="bg1"/>
                </a:solidFill>
              </a:rPr>
              <a:t>Perceptron</a:t>
            </a:r>
            <a:endParaRPr lang="en-US" altLang="ko-KR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6518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Perceptron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720726" y="1004570"/>
            <a:ext cx="7704137" cy="1272804"/>
          </a:xfrm>
        </p:spPr>
        <p:txBody>
          <a:bodyPr/>
          <a:lstStyle/>
          <a:p>
            <a:r>
              <a:rPr lang="en-US" altLang="ko-KR" dirty="0"/>
              <a:t>In machine learning, the perceptron is an algorithm for supervised learning of binary classifiers. A binary classifier is a function which can decide whether or not an input, represented by a vector of numbers, belongs to some specific </a:t>
            </a:r>
            <a:r>
              <a:rPr lang="en-US" altLang="ko-KR" dirty="0" smtClean="0"/>
              <a:t>class. It </a:t>
            </a:r>
            <a:r>
              <a:rPr lang="en-US" altLang="ko-KR" dirty="0"/>
              <a:t>is a type of linear classifier, i.e. a classification algorithm that makes its predictions based on a linear predictor function combining a set of weights with the feature vector.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3730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151656"/>
            <a:ext cx="65" cy="1538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Helvetica Neue"/>
            </a:endParaRPr>
          </a:p>
        </p:txBody>
      </p:sp>
      <p:pic>
        <p:nvPicPr>
          <p:cNvPr id="17410" name="Picture 2" descr="https://i.imgur.com/5ENn5K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38" y="3315490"/>
            <a:ext cx="4597622" cy="2623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>
          <a:xfrm>
            <a:off x="720726" y="1004570"/>
            <a:ext cx="7704137" cy="2290721"/>
          </a:xfrm>
        </p:spPr>
        <p:txBody>
          <a:bodyPr/>
          <a:lstStyle/>
          <a:p>
            <a:pPr lv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sz="1000" dirty="0" smtClean="0">
              <a:solidFill>
                <a:srgbClr val="000000"/>
              </a:solidFill>
              <a:ea typeface="Helvetica Neue"/>
            </a:endParaRPr>
          </a:p>
          <a:p>
            <a:pPr lvl="0" fontAlgn="base">
              <a:spcAft>
                <a:spcPct val="0"/>
              </a:spcAft>
            </a:pPr>
            <a:r>
              <a:rPr lang="ko-KR" altLang="ko-KR" dirty="0" smtClean="0"/>
              <a:t>1957</a:t>
            </a:r>
            <a:r>
              <a:rPr lang="ko-KR" altLang="ko-KR" dirty="0"/>
              <a:t>년 기계를 학습시키는 방법으로 Perceptron을 제안, </a:t>
            </a:r>
            <a:r>
              <a:rPr lang="ko-KR" altLang="ko-KR" dirty="0" err="1"/>
              <a:t>프랭크</a:t>
            </a:r>
            <a:r>
              <a:rPr lang="ko-KR" altLang="ko-KR" dirty="0"/>
              <a:t> </a:t>
            </a:r>
            <a:r>
              <a:rPr lang="ko-KR" altLang="ko-KR" dirty="0" err="1"/>
              <a:t>로젠블랫</a:t>
            </a:r>
            <a:r>
              <a:rPr lang="ko-KR" altLang="ko-KR" dirty="0"/>
              <a:t> Frank Rosenblatt</a:t>
            </a:r>
          </a:p>
          <a:p>
            <a:pPr lvl="0" fontAlgn="base">
              <a:spcAft>
                <a:spcPct val="0"/>
              </a:spcAft>
            </a:pPr>
            <a:r>
              <a:rPr lang="ko-KR" altLang="ko-KR" dirty="0"/>
              <a:t>Perceptron: 뇌의 뉴런 동작에 대한 수학적 모델</a:t>
            </a:r>
          </a:p>
          <a:p>
            <a:pPr marL="0" lvl="1" indent="0" fontAlgn="base">
              <a:spcBef>
                <a:spcPts val="1000"/>
              </a:spcBef>
              <a:spcAft>
                <a:spcPct val="0"/>
              </a:spcAft>
              <a:buNone/>
            </a:pPr>
            <a:r>
              <a:rPr lang="ko-KR" altLang="ko-KR" sz="1500" spc="-60" dirty="0">
                <a:solidFill>
                  <a:srgbClr val="4C4C4E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rPr>
              <a:t>인접 뉴런으로부터 </a:t>
            </a:r>
            <a:r>
              <a:rPr lang="ko-KR" altLang="ko-KR" sz="1500" spc="-60" dirty="0" err="1">
                <a:solidFill>
                  <a:srgbClr val="4C4C4E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rPr>
              <a:t>이진값을</a:t>
            </a:r>
            <a:r>
              <a:rPr lang="ko-KR" altLang="ko-KR" sz="1500" spc="-60" dirty="0">
                <a:solidFill>
                  <a:srgbClr val="4C4C4E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rPr>
              <a:t> 입력</a:t>
            </a:r>
          </a:p>
          <a:p>
            <a:pPr marL="0" lvl="1" indent="0" fontAlgn="base">
              <a:spcBef>
                <a:spcPts val="1000"/>
              </a:spcBef>
              <a:spcAft>
                <a:spcPct val="0"/>
              </a:spcAft>
              <a:buNone/>
            </a:pPr>
            <a:r>
              <a:rPr lang="ko-KR" altLang="ko-KR" sz="1500" spc="-60" dirty="0">
                <a:solidFill>
                  <a:srgbClr val="4C4C4E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rPr>
              <a:t>이 입력 값에 가중치(시냅스 연결 강도)를 곱하고 모두 합산</a:t>
            </a:r>
          </a:p>
          <a:p>
            <a:pPr marL="0" lvl="1" indent="0" fontAlgn="base">
              <a:spcBef>
                <a:spcPts val="1000"/>
              </a:spcBef>
              <a:spcAft>
                <a:spcPct val="0"/>
              </a:spcAft>
              <a:buNone/>
            </a:pPr>
            <a:r>
              <a:rPr lang="ko-KR" altLang="ko-KR" sz="1500" spc="-60" dirty="0">
                <a:solidFill>
                  <a:srgbClr val="4C4C4E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rPr>
              <a:t>이 값이 일정 값 이상이면 1 아니면 0을 출력</a:t>
            </a:r>
          </a:p>
          <a:p>
            <a:pPr lvl="0" fontAlgn="base">
              <a:spcAft>
                <a:spcPct val="0"/>
              </a:spcAft>
            </a:pPr>
            <a:r>
              <a:rPr lang="ko-KR" altLang="ko-KR" dirty="0"/>
              <a:t>기호주의(논리적 추론)가 대세였던 당 시대에는 큰 사건</a:t>
            </a:r>
          </a:p>
          <a:p>
            <a:pPr lvl="0" fontAlgn="base">
              <a:spcAft>
                <a:spcPct val="0"/>
              </a:spcAft>
            </a:pPr>
            <a:endParaRPr lang="ko-KR" altLang="ko-KR" dirty="0"/>
          </a:p>
          <a:p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9781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EFB3FB77-EE41-4C95-8C63-0E80F6D5EB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9213" y="1914041"/>
            <a:ext cx="8166100" cy="307384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sz="3600" b="1" dirty="0" smtClean="0">
                <a:solidFill>
                  <a:schemeClr val="accent1"/>
                </a:solidFill>
              </a:rPr>
              <a:t>Genie</a:t>
            </a:r>
            <a:endParaRPr lang="ko-KR" altLang="en-US" sz="4400" b="1" spc="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5260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xmlns="" id="{20AB8F95-613D-4ACE-9D76-6903DAC3C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What can we get?</a:t>
            </a:r>
            <a:endParaRPr lang="ko-KR" altLang="en-US" dirty="0"/>
          </a:p>
        </p:txBody>
      </p:sp>
      <p:sp>
        <p:nvSpPr>
          <p:cNvPr id="17" name="텍스트 개체 틀 3">
            <a:extLst>
              <a:ext uri="{FF2B5EF4-FFF2-40B4-BE49-F238E27FC236}">
                <a16:creationId xmlns:a16="http://schemas.microsoft.com/office/drawing/2014/main" xmlns="" id="{7386F629-7FA4-46CF-AFB0-54393FC6D5D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00050" y="549275"/>
            <a:ext cx="319088" cy="435096"/>
          </a:xfrm>
        </p:spPr>
        <p:txBody>
          <a:bodyPr/>
          <a:lstStyle/>
          <a:p>
            <a:r>
              <a:rPr lang="en-US" altLang="ko-KR" dirty="0" smtClean="0">
                <a:solidFill>
                  <a:srgbClr val="4C4C4E"/>
                </a:solidFill>
                <a:ea typeface="KT서체 Bold" panose="020B0600000101010101" pitchFamily="50" charset="-127"/>
              </a:rPr>
              <a:t>0</a:t>
            </a:r>
            <a:endParaRPr lang="ko-KR" altLang="en-US" dirty="0">
              <a:solidFill>
                <a:srgbClr val="4C4C4E"/>
              </a:solidFill>
              <a:ea typeface="KT서체 Bold" panose="020B0600000101010101" pitchFamily="50" charset="-127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ko-KR" altLang="ko-KR" dirty="0" smtClean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48" name="Rectangle 5"/>
          <p:cNvSpPr>
            <a:spLocks noChangeArrowheads="1"/>
          </p:cNvSpPr>
          <p:nvPr/>
        </p:nvSpPr>
        <p:spPr bwMode="auto">
          <a:xfrm>
            <a:off x="152400" y="2553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ko-KR" altLang="ko-KR" dirty="0" smtClean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ko-KR" altLang="ko-KR" dirty="0" smtClean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 descr="https://lh6.googleusercontent.com/258QPB6hoNxia7bm8PAcye-0aPvGJgKVGRvJxNXFkpbBP7rpnL3u4hd-bpUrWpcCNrxbY_cwWFQds0hYojj0_mdtEHSacglaZPClDUtr-4dzgzo2fBLwPywGtbtif-t-W5XPIe78z4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186" y="1199232"/>
            <a:ext cx="7030897" cy="4999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6142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xmlns="" id="{20AB8F95-613D-4ACE-9D76-6903DAC3C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AI history</a:t>
            </a:r>
            <a:endParaRPr lang="ko-KR" altLang="en-US" dirty="0"/>
          </a:p>
        </p:txBody>
      </p:sp>
      <p:sp>
        <p:nvSpPr>
          <p:cNvPr id="17" name="텍스트 개체 틀 3">
            <a:extLst>
              <a:ext uri="{FF2B5EF4-FFF2-40B4-BE49-F238E27FC236}">
                <a16:creationId xmlns:a16="http://schemas.microsoft.com/office/drawing/2014/main" xmlns="" id="{7386F629-7FA4-46CF-AFB0-54393FC6D5D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00050" y="549275"/>
            <a:ext cx="319088" cy="435096"/>
          </a:xfrm>
        </p:spPr>
        <p:txBody>
          <a:bodyPr/>
          <a:lstStyle/>
          <a:p>
            <a:r>
              <a:rPr lang="en-US" altLang="ko-KR" dirty="0" smtClean="0">
                <a:solidFill>
                  <a:srgbClr val="4C4C4E"/>
                </a:solidFill>
                <a:ea typeface="KT서체 Bold" panose="020B0600000101010101" pitchFamily="50" charset="-127"/>
              </a:rPr>
              <a:t>0</a:t>
            </a:r>
            <a:endParaRPr lang="ko-KR" altLang="en-US" dirty="0">
              <a:solidFill>
                <a:srgbClr val="4C4C4E"/>
              </a:solidFill>
              <a:ea typeface="KT서체 Bold" panose="020B0600000101010101" pitchFamily="50" charset="-127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ko-KR" altLang="ko-KR" dirty="0" smtClean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48" name="Rectangle 5"/>
          <p:cNvSpPr>
            <a:spLocks noChangeArrowheads="1"/>
          </p:cNvSpPr>
          <p:nvPr/>
        </p:nvSpPr>
        <p:spPr bwMode="auto">
          <a:xfrm>
            <a:off x="152400" y="2553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ko-KR" altLang="ko-KR" dirty="0" smtClean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ko-KR" altLang="ko-KR" dirty="0" smtClean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719138" y="3368233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85698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 Neue"/>
              </a:rPr>
              <a:t>신 러닝 소개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 Neue"/>
              </a:rPr>
              <a:t>  </a:t>
            </a:r>
            <a:r>
              <a:rPr kumimoji="0" lang="ko-KR" altLang="ko-KR" sz="30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 Neue"/>
              </a:rPr>
              <a:t> 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 Neue"/>
              </a:rPr>
              <a:t>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</a:t>
            </a:r>
          </a:p>
        </p:txBody>
      </p:sp>
      <p:pic>
        <p:nvPicPr>
          <p:cNvPr id="2050" name="Picture 2" descr="https://i.imgur.com/A4ffln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063" y="1166370"/>
            <a:ext cx="7439025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108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https://i.imgur.com/PD7iRG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594" y="1267573"/>
            <a:ext cx="8218805" cy="4831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AI history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5723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Traditional Programming vs Machine </a:t>
            </a:r>
            <a:r>
              <a:rPr lang="ko-KR" altLang="ko-KR" dirty="0" smtClean="0"/>
              <a:t>Learning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719138" y="1282593"/>
            <a:ext cx="7126951" cy="451851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85698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8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Helvetica Neue"/>
              </a:rPr>
              <a:t> 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Helvetica Neue"/>
              </a:rPr>
              <a:t>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</a:t>
            </a:r>
          </a:p>
        </p:txBody>
      </p:sp>
      <p:pic>
        <p:nvPicPr>
          <p:cNvPr id="14" name="Picture 4" descr="https://i.imgur.com/640apY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629" y="2641899"/>
            <a:ext cx="5749132" cy="2902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https://i.imgur.com/cGVX2CE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70" b="46646"/>
          <a:stretch/>
        </p:blipFill>
        <p:spPr bwMode="auto">
          <a:xfrm>
            <a:off x="850754" y="954284"/>
            <a:ext cx="3352441" cy="1431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https://i.imgur.com/cGVX2CE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80" t="53033" r="8924" b="338"/>
          <a:stretch/>
        </p:blipFill>
        <p:spPr bwMode="auto">
          <a:xfrm>
            <a:off x="4546117" y="1233272"/>
            <a:ext cx="3036498" cy="1250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6520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AI: 13 Categories</a:t>
            </a:r>
            <a:br>
              <a:rPr lang="en-US" altLang="ko-KR" dirty="0">
                <a:solidFill>
                  <a:srgbClr val="000000"/>
                </a:solidFill>
                <a:latin typeface="Helvetica Neue"/>
              </a:rPr>
            </a:b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Deep Learning/Machine Learning (General)</a:t>
            </a:r>
          </a:p>
          <a:p>
            <a:pPr>
              <a:buFont typeface="+mj-lt"/>
              <a:buAutoNum type="arabicPeriod"/>
            </a:pP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Deep Learning/Machine Learning (Applications)</a:t>
            </a:r>
          </a:p>
          <a:p>
            <a:pPr>
              <a:buFont typeface="+mj-lt"/>
              <a:buAutoNum type="arabicPeriod"/>
            </a:pP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Natural Language Processing (General)</a:t>
            </a:r>
          </a:p>
          <a:p>
            <a:pPr>
              <a:buFont typeface="+mj-lt"/>
              <a:buAutoNum type="arabicPeriod"/>
            </a:pP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Natural Language Processing (Speech Recognition)</a:t>
            </a:r>
          </a:p>
          <a:p>
            <a:pPr>
              <a:buFont typeface="+mj-lt"/>
              <a:buAutoNum type="arabicPeriod"/>
            </a:pP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Computer Vision/Image Recognition (General)</a:t>
            </a:r>
          </a:p>
          <a:p>
            <a:pPr>
              <a:buFont typeface="+mj-lt"/>
              <a:buAutoNum type="arabicPeriod"/>
            </a:pP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Computer Vision/Image Recognition (Applications)</a:t>
            </a:r>
          </a:p>
          <a:p>
            <a:pPr>
              <a:buFont typeface="+mj-lt"/>
              <a:buAutoNum type="arabicPeriod"/>
            </a:pP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Gesture Control</a:t>
            </a:r>
          </a:p>
          <a:p>
            <a:pPr>
              <a:buFont typeface="+mj-lt"/>
              <a:buAutoNum type="arabicPeriod"/>
            </a:pP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Virtual Personal Assistants</a:t>
            </a:r>
          </a:p>
          <a:p>
            <a:pPr>
              <a:buFont typeface="+mj-lt"/>
              <a:buAutoNum type="arabicPeriod"/>
            </a:pP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Smart Robots</a:t>
            </a:r>
          </a:p>
          <a:p>
            <a:pPr>
              <a:buFont typeface="+mj-lt"/>
              <a:buAutoNum type="arabicPeriod"/>
            </a:pP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Recommendation Engines and Collaborative Filtering</a:t>
            </a:r>
          </a:p>
          <a:p>
            <a:pPr>
              <a:buFont typeface="+mj-lt"/>
              <a:buAutoNum type="arabicPeriod"/>
            </a:pP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Context Aware Computing</a:t>
            </a:r>
          </a:p>
          <a:p>
            <a:pPr>
              <a:buFont typeface="+mj-lt"/>
              <a:buAutoNum type="arabicPeriod"/>
            </a:pP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Speech to Speech Translation</a:t>
            </a:r>
          </a:p>
          <a:p>
            <a:pPr>
              <a:buFont typeface="+mj-lt"/>
              <a:buAutoNum type="arabicPeriod"/>
            </a:pP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Video Automatic Content Recognition</a:t>
            </a:r>
          </a:p>
          <a:p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5318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T PPT">
  <a:themeElements>
    <a:clrScheme name="Custom 5">
      <a:dk1>
        <a:sysClr val="windowText" lastClr="000000"/>
      </a:dk1>
      <a:lt1>
        <a:sysClr val="window" lastClr="FFFFFF"/>
      </a:lt1>
      <a:dk2>
        <a:srgbClr val="313231"/>
      </a:dk2>
      <a:lt2>
        <a:srgbClr val="E7E6E6"/>
      </a:lt2>
      <a:accent1>
        <a:srgbClr val="FF0000"/>
      </a:accent1>
      <a:accent2>
        <a:srgbClr val="00C0AA"/>
      </a:accent2>
      <a:accent3>
        <a:srgbClr val="A5A5A5"/>
      </a:accent3>
      <a:accent4>
        <a:srgbClr val="7D7D7D"/>
      </a:accent4>
      <a:accent5>
        <a:srgbClr val="4B4B4B"/>
      </a:accent5>
      <a:accent6>
        <a:srgbClr val="323232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>
          <a:lnSpc>
            <a:spcPct val="130000"/>
          </a:lnSpc>
          <a:defRPr sz="900" spc="-6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13252</TotalTime>
  <Words>1762</Words>
  <Application>Microsoft Office PowerPoint</Application>
  <PresentationFormat>화면 슬라이드 쇼(4:3)</PresentationFormat>
  <Paragraphs>305</Paragraphs>
  <Slides>43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55" baseType="lpstr">
      <vt:lpstr>inherit</vt:lpstr>
      <vt:lpstr>KT서체 Medium</vt:lpstr>
      <vt:lpstr>Open Sans</vt:lpstr>
      <vt:lpstr>MathJax_Math-italic</vt:lpstr>
      <vt:lpstr>Nanum Myeongjo</vt:lpstr>
      <vt:lpstr>MathJax_Main</vt:lpstr>
      <vt:lpstr>Arial</vt:lpstr>
      <vt:lpstr>Arial Unicode MS</vt:lpstr>
      <vt:lpstr>KT서체 Bold</vt:lpstr>
      <vt:lpstr>맑은 고딕</vt:lpstr>
      <vt:lpstr>Helvetica Neue</vt:lpstr>
      <vt:lpstr>KT PPT</vt:lpstr>
      <vt:lpstr>PowerPoint 프레젠테이션</vt:lpstr>
      <vt:lpstr>Contents</vt:lpstr>
      <vt:lpstr>PowerPoint 프레젠테이션</vt:lpstr>
      <vt:lpstr>Artificial Intelligence</vt:lpstr>
      <vt:lpstr>What can we get?</vt:lpstr>
      <vt:lpstr>AI history</vt:lpstr>
      <vt:lpstr>AI history</vt:lpstr>
      <vt:lpstr>Traditional Programming vs Machine Learning</vt:lpstr>
      <vt:lpstr>AI: 13 Categories </vt:lpstr>
      <vt:lpstr>Machine Learning</vt:lpstr>
      <vt:lpstr>Machine Learning Pros and Cons</vt:lpstr>
      <vt:lpstr>Type of Machine Learning</vt:lpstr>
      <vt:lpstr>Type of Machine Learning</vt:lpstr>
      <vt:lpstr>Machine Learning 방법과 차이 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데이터 전처리 (Data preprocessing)</vt:lpstr>
      <vt:lpstr>데이터 정제 (Data Cleaning)</vt:lpstr>
      <vt:lpstr>데이터 통합 (Data Integration)</vt:lpstr>
      <vt:lpstr>데이터 변환 (Data Transformation)</vt:lpstr>
      <vt:lpstr>데이터 정리 (Data Reduction)</vt:lpstr>
      <vt:lpstr>PowerPoint 프레젠테이션</vt:lpstr>
      <vt:lpstr>Perceptron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지은</dc:creator>
  <cp:lastModifiedBy>Jung Daechul</cp:lastModifiedBy>
  <cp:revision>353</cp:revision>
  <dcterms:created xsi:type="dcterms:W3CDTF">2017-10-30T05:26:05Z</dcterms:created>
  <dcterms:modified xsi:type="dcterms:W3CDTF">2020-06-05T05:34:22Z</dcterms:modified>
</cp:coreProperties>
</file>