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Google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GoogleSans-bold.fntdata"/><Relationship Id="rId12" Type="http://schemas.openxmlformats.org/officeDocument/2006/relationships/font" Target="fonts/Google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GoogleSans-boldItalic.fntdata"/><Relationship Id="rId14"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419f719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419f719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419550"/>
            <a:ext cx="7684800" cy="92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790">
                <a:solidFill>
                  <a:schemeClr val="dk1"/>
                </a:solidFill>
                <a:latin typeface="Google Sans"/>
                <a:ea typeface="Google Sans"/>
                <a:cs typeface="Google Sans"/>
                <a:sym typeface="Google Sans"/>
              </a:rPr>
              <a:t>Has this file been identified as malicious? Explain why or why not.</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0"/>
              </a:spcAft>
              <a:buSzPts val="605"/>
              <a:buNone/>
            </a:pPr>
            <a:r>
              <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1200"/>
              </a:spcAft>
              <a:buSzPts val="605"/>
              <a:buNone/>
            </a:pPr>
            <a:r>
              <a:t/>
            </a:r>
            <a:endParaRPr b="1" sz="1790">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rPr>
              <a:t>Yes, </a:t>
            </a:r>
            <a:r>
              <a:rPr lang="en">
                <a:solidFill>
                  <a:srgbClr val="434343"/>
                </a:solidFill>
              </a:rPr>
              <a:t>according</a:t>
            </a:r>
            <a:r>
              <a:rPr lang="en">
                <a:solidFill>
                  <a:srgbClr val="434343"/>
                </a:solidFill>
              </a:rPr>
              <a:t> to VirusTotal, 59/73 security vendors flagged this “</a:t>
            </a:r>
            <a:r>
              <a:rPr lang="en" sz="1200">
                <a:solidFill>
                  <a:srgbClr val="0F1114"/>
                </a:solidFill>
                <a:highlight>
                  <a:srgbClr val="FFFFFF"/>
                </a:highlight>
              </a:rPr>
              <a:t>SHA256 file hash: </a:t>
            </a:r>
            <a:r>
              <a:rPr b="1" lang="en" sz="1200">
                <a:solidFill>
                  <a:srgbClr val="0F1114"/>
                </a:solidFill>
                <a:highlight>
                  <a:srgbClr val="FFFFFF"/>
                </a:highlight>
              </a:rPr>
              <a:t>54e6ea47eb04634d3e87fd7787e2136ccfbcc80ade34f246a12cf93bab527f6b</a:t>
            </a:r>
            <a:r>
              <a:rPr lang="en" sz="1200">
                <a:solidFill>
                  <a:srgbClr val="0F1114"/>
                </a:solidFill>
                <a:highlight>
                  <a:srgbClr val="FFFFFF"/>
                </a:highlight>
              </a:rPr>
              <a:t>”</a:t>
            </a:r>
            <a:r>
              <a:rPr lang="en">
                <a:solidFill>
                  <a:srgbClr val="434343"/>
                </a:solidFill>
              </a:rPr>
              <a:t> as malicious SHA256 file hash. This kind of malware is popularly labeled as “trojan” which </a:t>
            </a:r>
            <a:r>
              <a:rPr lang="en">
                <a:solidFill>
                  <a:srgbClr val="434343"/>
                </a:solidFill>
              </a:rPr>
              <a:t>several</a:t>
            </a:r>
            <a:r>
              <a:rPr lang="en">
                <a:solidFill>
                  <a:srgbClr val="434343"/>
                </a:solidFill>
              </a:rPr>
              <a:t> community detected as malware gen.</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
                <a:solidFill>
                  <a:srgbClr val="434343"/>
                </a:solidFill>
              </a:rPr>
              <a:t>Exemplar</a:t>
            </a:r>
            <a:r>
              <a:rPr lang="en">
                <a:solidFill>
                  <a:srgbClr val="434343"/>
                </a:solidFill>
              </a:rPr>
              <a:t>:</a:t>
            </a:r>
            <a:endParaRPr>
              <a:solidFill>
                <a:srgbClr val="434343"/>
              </a:solidFill>
            </a:endParaRPr>
          </a:p>
          <a:p>
            <a:pPr indent="0" lvl="0" marL="0" rtl="0" algn="l">
              <a:spcBef>
                <a:spcPts val="0"/>
              </a:spcBef>
              <a:spcAft>
                <a:spcPts val="0"/>
              </a:spcAft>
              <a:buClr>
                <a:schemeClr val="dk1"/>
              </a:buClr>
              <a:buSzPts val="1100"/>
              <a:buFont typeface="Arial"/>
              <a:buNone/>
            </a:pPr>
            <a:r>
              <a:rPr lang="en">
                <a:solidFill>
                  <a:schemeClr val="dk1"/>
                </a:solidFill>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4"/>
            <p:cNvCxnSpPr/>
            <p:nvPr/>
          </p:nvCxnSpPr>
          <p:spPr>
            <a:xfrm>
              <a:off x="2174888" y="1426450"/>
              <a:ext cx="1162500" cy="0"/>
            </a:xfrm>
            <a:prstGeom prst="straightConnector1">
              <a:avLst/>
            </a:prstGeom>
            <a:noFill/>
            <a:ln cap="flat" cmpd="sng" w="28575">
              <a:solidFill>
                <a:srgbClr val="FFFFFF"/>
              </a:solidFill>
              <a:prstDash val="solid"/>
              <a:round/>
              <a:headEnd len="med" w="med" type="none"/>
              <a:tailEnd len="med" w="med" type="none"/>
            </a:ln>
          </p:spPr>
        </p:cxnSp>
        <p:cxnSp>
          <p:nvCxnSpPr>
            <p:cNvPr id="63" name="Google Shape;63;p14"/>
            <p:cNvCxnSpPr/>
            <p:nvPr/>
          </p:nvCxnSpPr>
          <p:spPr>
            <a:xfrm>
              <a:off x="1714500" y="2214625"/>
              <a:ext cx="20940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4"/>
            <p:cNvCxnSpPr/>
            <p:nvPr/>
          </p:nvCxnSpPr>
          <p:spPr>
            <a:xfrm>
              <a:off x="1269525" y="2976625"/>
              <a:ext cx="29709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4"/>
            <p:cNvCxnSpPr/>
            <p:nvPr/>
          </p:nvCxnSpPr>
          <p:spPr>
            <a:xfrm>
              <a:off x="903063" y="3665615"/>
              <a:ext cx="37299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4"/>
            <p:cNvCxnSpPr/>
            <p:nvPr/>
          </p:nvCxnSpPr>
          <p:spPr>
            <a:xfrm>
              <a:off x="484250" y="4351425"/>
              <a:ext cx="4541700" cy="0"/>
            </a:xfrm>
            <a:prstGeom prst="straightConnector1">
              <a:avLst/>
            </a:prstGeom>
            <a:noFill/>
            <a:ln cap="flat" cmpd="sng" w="28575">
              <a:solidFill>
                <a:srgbClr val="FFFFFF"/>
              </a:solidFill>
              <a:prstDash val="solid"/>
              <a:round/>
              <a:headEnd len="med" w="med" type="none"/>
              <a:tailEnd len="med" w="med" type="none"/>
            </a:ln>
          </p:spPr>
        </p:cxnSp>
      </p:grpSp>
      <p:sp>
        <p:nvSpPr>
          <p:cNvPr id="67" name="Google Shape;67;p14"/>
          <p:cNvSpPr txBox="1"/>
          <p:nvPr/>
        </p:nvSpPr>
        <p:spPr>
          <a:xfrm>
            <a:off x="2424313" y="863775"/>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TTPs</a:t>
            </a:r>
            <a:endParaRPr b="1" sz="1700">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Tools</a:t>
            </a:r>
            <a:endParaRPr b="1" sz="1700">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Network/host artifacts</a:t>
            </a:r>
            <a:endParaRPr b="1" sz="1700">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Domain names</a:t>
            </a:r>
            <a:endParaRPr b="1" sz="1700">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IP addresses</a:t>
            </a:r>
            <a:endParaRPr b="1" sz="1700">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Hash values</a:t>
            </a:r>
            <a:endParaRPr b="1" sz="1700">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4" name="Google Shape;74;p14"/>
          <p:cNvSpPr/>
          <p:nvPr/>
        </p:nvSpPr>
        <p:spPr>
          <a:xfrm>
            <a:off x="4848450" y="82432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6" name="Google Shape;76;p14"/>
          <p:cNvSpPr/>
          <p:nvPr/>
        </p:nvSpPr>
        <p:spPr>
          <a:xfrm>
            <a:off x="5273525" y="15394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8" name="Google Shape;78;p14"/>
          <p:cNvSpPr/>
          <p:nvPr/>
        </p:nvSpPr>
        <p:spPr>
          <a:xfrm>
            <a:off x="5681325" y="23090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0" name="Google Shape;80;p14"/>
          <p:cNvSpPr/>
          <p:nvPr/>
        </p:nvSpPr>
        <p:spPr>
          <a:xfrm>
            <a:off x="6120875" y="3012486"/>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org.misecure.com</a:t>
            </a:r>
            <a:endParaRPr sz="1100">
              <a:solidFill>
                <a:schemeClr val="dk1"/>
              </a:solidFill>
              <a:latin typeface="Roboto"/>
              <a:ea typeface="Roboto"/>
              <a:cs typeface="Roboto"/>
              <a:sym typeface="Roboto"/>
            </a:endParaRPr>
          </a:p>
        </p:txBody>
      </p:sp>
      <p:cxnSp>
        <p:nvCxnSpPr>
          <p:cNvPr id="81" name="Google Shape;81;p14"/>
          <p:cNvCxnSpPr>
            <a:endCxn id="82" idx="1"/>
          </p:cNvCxnSpPr>
          <p:nvPr/>
        </p:nvCxnSpPr>
        <p:spPr>
          <a:xfrm>
            <a:off x="4835525" y="397792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2" name="Google Shape;82;p14"/>
          <p:cNvSpPr/>
          <p:nvPr/>
        </p:nvSpPr>
        <p:spPr>
          <a:xfrm>
            <a:off x="6530225" y="37158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207.148.109.242</a:t>
            </a:r>
            <a:endParaRPr sz="1100">
              <a:solidFill>
                <a:schemeClr val="dk1"/>
              </a:solidFill>
              <a:latin typeface="Roboto"/>
              <a:ea typeface="Roboto"/>
              <a:cs typeface="Roboto"/>
              <a:sym typeface="Roboto"/>
            </a:endParaRPr>
          </a:p>
        </p:txBody>
      </p:sp>
      <p:cxnSp>
        <p:nvCxnSpPr>
          <p:cNvPr id="83" name="Google Shape;83;p14"/>
          <p:cNvCxnSpPr/>
          <p:nvPr/>
        </p:nvCxnSpPr>
        <p:spPr>
          <a:xfrm>
            <a:off x="5211175" y="4680024"/>
            <a:ext cx="16053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4" name="Google Shape;84;p14"/>
          <p:cNvSpPr/>
          <p:nvPr/>
        </p:nvSpPr>
        <p:spPr>
          <a:xfrm>
            <a:off x="6816475" y="44179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F1114"/>
                </a:solidFill>
                <a:highlight>
                  <a:srgbClr val="FFFFFF"/>
                </a:highlight>
              </a:rPr>
              <a:t>54e6ea47eb04634d3e87fd7787e2136ccfbcc80ade34f246a12cf93bab527f6b</a:t>
            </a:r>
            <a:endParaRPr sz="7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