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  <p:sldId id="279" r:id="rId24"/>
    <p:sldId id="280" r:id="rId25"/>
    <p:sldId id="598" r:id="rId26"/>
    <p:sldId id="574" r:id="rId27"/>
    <p:sldId id="278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3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F9D744EA-1CE9-4B27-8D10-1E6C9114AA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8E7E0695-69DC-4F44-B745-D4544EF34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D7987727-E5F9-43BA-9B88-1F44DAEF6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EF362E7-A72E-4E86-9256-2D905AB18363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 algn="ctr">
              <a:spcBef>
                <a:spcPts val="0"/>
              </a:spcBef>
              <a:defRPr sz="4000" i="1">
                <a:solidFill>
                  <a:srgbClr val="86837F"/>
                </a:solidFill>
                <a:effectLst>
                  <a:outerShdw blurRad="25400" dist="12700" dir="5400000" rotWithShape="0">
                    <a:srgbClr val="FFFFFF"/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165" name="Line"/>
          <p:cNvSpPr/>
          <p:nvPr/>
        </p:nvSpPr>
        <p:spPr>
          <a:xfrm>
            <a:off x="507999" y="4089400"/>
            <a:ext cx="12000021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 algn="ctr">
              <a:spcBef>
                <a:spcPts val="0"/>
              </a:spcBef>
              <a:defRPr sz="4000" i="1">
                <a:solidFill>
                  <a:srgbClr val="86837F"/>
                </a:solidFill>
                <a:effectLst>
                  <a:outerShdw blurRad="25400" dist="12700" dir="5400000" rotWithShape="0">
                    <a:srgbClr val="FFFFFF"/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166" name="Line"/>
          <p:cNvSpPr/>
          <p:nvPr/>
        </p:nvSpPr>
        <p:spPr>
          <a:xfrm flipV="1">
            <a:off x="7994301" y="4526255"/>
            <a:ext cx="2" cy="164276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 algn="ctr">
              <a:spcBef>
                <a:spcPts val="0"/>
              </a:spcBef>
              <a:defRPr sz="4000" i="1">
                <a:solidFill>
                  <a:srgbClr val="86837F"/>
                </a:solidFill>
                <a:effectLst>
                  <a:outerShdw blurRad="25400" dist="12700" dir="5400000" rotWithShape="0">
                    <a:srgbClr val="FFFFFF"/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758371" indent="-275771">
              <a:lnSpc>
                <a:spcPct val="110000"/>
              </a:lnSpc>
              <a:spcBef>
                <a:spcPts val="0"/>
              </a:spcBef>
              <a:buClrTx/>
              <a:buSzPct val="50000"/>
              <a:buFontTx/>
              <a:buBlip>
                <a:blip r:embed="rId3"/>
              </a:buBlip>
              <a:defRPr sz="2400" i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240971" indent="-275771">
              <a:lnSpc>
                <a:spcPct val="110000"/>
              </a:lnSpc>
              <a:spcBef>
                <a:spcPts val="0"/>
              </a:spcBef>
              <a:buClrTx/>
              <a:buSzPct val="50000"/>
              <a:buFontTx/>
              <a:buBlip>
                <a:blip r:embed="rId3"/>
              </a:buBlip>
              <a:defRPr sz="2400" i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1723571" indent="-275771">
              <a:lnSpc>
                <a:spcPct val="110000"/>
              </a:lnSpc>
              <a:spcBef>
                <a:spcPts val="0"/>
              </a:spcBef>
              <a:buClrTx/>
              <a:buSzPct val="50000"/>
              <a:buFontTx/>
              <a:buBlip>
                <a:blip r:embed="rId3"/>
              </a:buBlip>
              <a:defRPr sz="2400" i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2206171" indent="-275771">
              <a:lnSpc>
                <a:spcPct val="110000"/>
              </a:lnSpc>
              <a:spcBef>
                <a:spcPts val="0"/>
              </a:spcBef>
              <a:buClrTx/>
              <a:buSzPct val="50000"/>
              <a:buFontTx/>
              <a:buBlip>
                <a:blip r:embed="rId3"/>
              </a:buBlip>
              <a:defRPr sz="2400" i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spcBef>
                <a:spcPts val="1600"/>
              </a:spcBef>
              <a:defRPr sz="7000" cap="none">
                <a:solidFill>
                  <a:srgbClr val="D93E2B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t>Title Text</a:t>
            </a:r>
          </a:p>
        </p:txBody>
      </p:sp>
      <p:sp>
        <p:nvSpPr>
          <p:cNvPr id="169" name="Body Level One…"/>
          <p:cNvSpPr txBox="1">
            <a:spLocks noGrp="1"/>
          </p:cNvSpPr>
          <p:nvPr>
            <p:ph type="body" sz="quarter" idx="13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endParaRPr/>
          </a:p>
        </p:txBody>
      </p:sp>
      <p:sp>
        <p:nvSpPr>
          <p:cNvPr id="1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18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321" y="325120"/>
            <a:ext cx="11595947" cy="14088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71321" y="2275840"/>
            <a:ext cx="11595947" cy="6394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F8C50-96DC-4D23-A249-723978A2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5C974-7100-4DD5-A5AF-03723D37F7FF}" type="datetimeFigureOut">
              <a:rPr lang="en-US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2D9E6-E922-4582-B9DF-46C5284D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8EC4A-48A4-4B0C-B898-01384EE2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28648" y="431800"/>
            <a:ext cx="464871" cy="405432"/>
          </a:xfrm>
        </p:spPr>
        <p:txBody>
          <a:bodyPr/>
          <a:lstStyle>
            <a:lvl1pPr>
              <a:defRPr/>
            </a:lvl1pPr>
          </a:lstStyle>
          <a:p>
            <a:fld id="{E9579469-31CB-44CE-97C4-99F94BD5C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1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r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geniobits.com" TargetMode="External"/><Relationship Id="rId2" Type="http://schemas.openxmlformats.org/officeDocument/2006/relationships/hyperlink" Target="http://geniobits.com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ctivity life cyc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14095">
              <a:defRPr sz="14960"/>
            </a:lvl1pPr>
          </a:lstStyle>
          <a:p>
            <a:r>
              <a:t>Activity life cycle</a:t>
            </a:r>
          </a:p>
        </p:txBody>
      </p:sp>
      <p:sp>
        <p:nvSpPr>
          <p:cNvPr id="180" name="Android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Android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4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endParaRPr/>
          </a:p>
        </p:txBody>
      </p:sp>
      <p:sp>
        <p:nvSpPr>
          <p:cNvPr id="244" name="Fun"/>
          <p:cNvSpPr/>
          <p:nvPr/>
        </p:nvSpPr>
        <p:spPr>
          <a:xfrm>
            <a:off x="5867400" y="42418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Fun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Nutshell.liv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lvl="2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Nutshell.live</a:t>
            </a:r>
          </a:p>
        </p:txBody>
      </p:sp>
      <p:sp>
        <p:nvSpPr>
          <p:cNvPr id="247" name="Post Handl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67359">
              <a:spcBef>
                <a:spcPts val="2200"/>
              </a:spcBef>
              <a:defRPr sz="4800"/>
            </a:pPr>
            <a:r>
              <a:t>Post Handler</a:t>
            </a:r>
          </a:p>
        </p:txBody>
      </p:sp>
      <p:sp>
        <p:nvSpPr>
          <p:cNvPr id="248" name="You should use handler.post( ) whenever you want to do operations on the UI thread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264920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defRPr sz="3230"/>
            </a:pPr>
            <a:r>
              <a:t>You should use </a:t>
            </a:r>
            <a:r>
              <a:rPr>
                <a:solidFill>
                  <a:srgbClr val="222222"/>
                </a:solidFill>
              </a:rPr>
              <a:t>handler.post( )</a:t>
            </a:r>
            <a:r>
              <a:t> whenever you want to do operations on the UI thread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Ex. Changing textView text or color or any other UI related stuff.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So let's say you want to change a textView's text in the callback. Because the callback is not running on the UI thread, you should use </a:t>
            </a:r>
            <a:r>
              <a:rPr>
                <a:solidFill>
                  <a:srgbClr val="222222"/>
                </a:solidFill>
              </a:rPr>
              <a:t>handler.post( )</a:t>
            </a:r>
            <a:r>
              <a:t>.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In Android, as in many other UI frameworks, UI elements (widgets) can be only modified from UI thread.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Nutshell.liv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lvl="2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Nutshell.live</a:t>
            </a:r>
          </a:p>
        </p:txBody>
      </p:sp>
      <p:sp>
        <p:nvSpPr>
          <p:cNvPr id="251" name="Post Handl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67359">
              <a:spcBef>
                <a:spcPts val="2200"/>
              </a:spcBef>
              <a:defRPr sz="4800"/>
            </a:pPr>
            <a:r>
              <a:t>Post Handler</a:t>
            </a:r>
          </a:p>
        </p:txBody>
      </p:sp>
      <p:sp>
        <p:nvSpPr>
          <p:cNvPr id="252" name="Syntax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264920"/>
          </a:xfrm>
          <a:prstGeom prst="rect">
            <a:avLst/>
          </a:prstGeom>
        </p:spPr>
        <p:txBody>
          <a:bodyPr/>
          <a:lstStyle/>
          <a:p>
            <a:r>
              <a:t>Syntax</a:t>
            </a:r>
          </a:p>
          <a:p>
            <a:pPr marL="0" lvl="3" indent="0" defTabSz="457200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sz="2300"/>
              <a:t>Handler mHandler = new Handler();</a:t>
            </a:r>
          </a:p>
          <a:p>
            <a:pPr marL="0" lvl="2" indent="0" defTabSz="457200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mHandler.post(new Runnable() {</a:t>
            </a:r>
          </a:p>
          <a:p>
            <a:pPr marL="0" indent="0" defTabSz="457200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@Override</a:t>
            </a:r>
          </a:p>
          <a:p>
            <a:pPr marL="0" indent="0" defTabSz="457200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public void run () {</a:t>
            </a:r>
          </a:p>
          <a:p>
            <a:pPr marL="0" indent="0" defTabSz="457200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</a:p>
          <a:p>
            <a:pPr marL="0" indent="0" defTabSz="457200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}</a:t>
            </a:r>
          </a:p>
          <a:p>
            <a:pPr marL="0" indent="0" defTabSz="457200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});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255" name="Post delay handl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Post delay handler</a:t>
            </a:r>
          </a:p>
        </p:txBody>
      </p:sp>
      <p:sp>
        <p:nvSpPr>
          <p:cNvPr id="256" name="It’s similar to Handler.post( 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It’s similar to </a:t>
            </a:r>
            <a:r>
              <a:rPr>
                <a:solidFill>
                  <a:srgbClr val="222222"/>
                </a:solidFill>
              </a:rPr>
              <a:t>Handler.post( )</a:t>
            </a:r>
          </a:p>
          <a:p>
            <a:r>
              <a:t>The speciality is we can execute a code block after a specific time i.e. adding delay</a:t>
            </a:r>
          </a:p>
          <a:p>
            <a:r>
              <a:t>Syntax: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handler.postDelay(new Runnable, delayInMili);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Nutshell.liv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lvl="2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Nutshell.live</a:t>
            </a:r>
          </a:p>
        </p:txBody>
      </p:sp>
      <p:sp>
        <p:nvSpPr>
          <p:cNvPr id="259" name="Post delay Handl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67359">
              <a:spcBef>
                <a:spcPts val="2200"/>
              </a:spcBef>
              <a:defRPr sz="4800"/>
            </a:pPr>
            <a:r>
              <a:t>Post delay Handler</a:t>
            </a:r>
          </a:p>
        </p:txBody>
      </p:sp>
      <p:sp>
        <p:nvSpPr>
          <p:cNvPr id="260" name="Syntax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264920"/>
          </a:xfrm>
          <a:prstGeom prst="rect">
            <a:avLst/>
          </a:prstGeom>
        </p:spPr>
        <p:txBody>
          <a:bodyPr/>
          <a:lstStyle/>
          <a:p>
            <a:r>
              <a:t>Syntax</a:t>
            </a:r>
          </a:p>
          <a:p>
            <a:pPr marL="0" lvl="3" indent="0" defTabSz="457200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13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sz="2300"/>
              <a:t>Handler mHandler = new Handler();</a:t>
            </a:r>
          </a:p>
          <a:p>
            <a:pPr marL="0" lvl="2" indent="0" defTabSz="457200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mHandler.postDelayed(new Runnable() {</a:t>
            </a:r>
          </a:p>
          <a:p>
            <a:pPr marL="0" indent="0" defTabSz="457200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@Override</a:t>
            </a:r>
          </a:p>
          <a:p>
            <a:pPr marL="0" indent="0" defTabSz="457200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public void run () {</a:t>
            </a:r>
          </a:p>
          <a:p>
            <a:pPr marL="0" indent="0" defTabSz="457200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</a:p>
          <a:p>
            <a:pPr marL="0" indent="0" defTabSz="457200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}</a:t>
            </a:r>
          </a:p>
          <a:p>
            <a:pPr marL="0" lvl="1" indent="0" defTabSz="457200">
              <a:lnSpc>
                <a:spcPts val="4400"/>
              </a:lnSpc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}, 1000);     //   1 second = 1000 milliseconds;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nutshell.liv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nutshell.live</a:t>
            </a:r>
          </a:p>
        </p:txBody>
      </p:sp>
      <p:sp>
        <p:nvSpPr>
          <p:cNvPr id="263" name="Android developmen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Android development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Views part-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Views part-1 </a:t>
            </a:r>
          </a:p>
        </p:txBody>
      </p:sp>
      <p:sp>
        <p:nvSpPr>
          <p:cNvPr id="266" name="Android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Android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Nutshell.liv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lvl="2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Nutshell.live</a:t>
            </a:r>
          </a:p>
        </p:txBody>
      </p:sp>
      <p:sp>
        <p:nvSpPr>
          <p:cNvPr id="269" name="Three important vi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67359">
              <a:spcBef>
                <a:spcPts val="2200"/>
              </a:spcBef>
              <a:defRPr sz="4800"/>
            </a:pPr>
            <a:r>
              <a:t>Three important views</a:t>
            </a:r>
          </a:p>
        </p:txBody>
      </p:sp>
      <p:sp>
        <p:nvSpPr>
          <p:cNvPr id="270" name="Relativ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264920"/>
          </a:xfrm>
          <a:prstGeom prst="rect">
            <a:avLst/>
          </a:prstGeom>
        </p:spPr>
        <p:txBody>
          <a:bodyPr/>
          <a:lstStyle/>
          <a:p>
            <a:r>
              <a:t>Relative</a:t>
            </a:r>
          </a:p>
          <a:p>
            <a:r>
              <a:t>Linear</a:t>
            </a:r>
          </a:p>
          <a:p>
            <a:r>
              <a:t>Grid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Nutshell.liv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lvl="2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Nutshell.live</a:t>
            </a:r>
          </a:p>
        </p:txBody>
      </p:sp>
      <p:sp>
        <p:nvSpPr>
          <p:cNvPr id="273" name="Relative 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67359">
              <a:spcBef>
                <a:spcPts val="2200"/>
              </a:spcBef>
              <a:defRPr sz="4800"/>
            </a:pPr>
            <a:r>
              <a:t>Relative view</a:t>
            </a:r>
          </a:p>
        </p:txBody>
      </p:sp>
      <p:sp>
        <p:nvSpPr>
          <p:cNvPr id="274" name="Relative…"/>
          <p:cNvSpPr txBox="1">
            <a:spLocks noGrp="1"/>
          </p:cNvSpPr>
          <p:nvPr>
            <p:ph type="body" sz="half" idx="1"/>
          </p:nvPr>
        </p:nvSpPr>
        <p:spPr>
          <a:xfrm>
            <a:off x="406400" y="3010438"/>
            <a:ext cx="6352043" cy="5997682"/>
          </a:xfrm>
          <a:prstGeom prst="rect">
            <a:avLst/>
          </a:prstGeom>
        </p:spPr>
        <p:txBody>
          <a:bodyPr/>
          <a:lstStyle/>
          <a:p>
            <a:pPr marL="320040" indent="-320040" defTabSz="420624">
              <a:spcBef>
                <a:spcPts val="2000"/>
              </a:spcBef>
              <a:defRPr sz="2448"/>
            </a:pPr>
            <a:r>
              <a:t>Relative</a:t>
            </a:r>
          </a:p>
          <a:p>
            <a:pPr marL="640080" lvl="1" indent="-320040" defTabSz="420624">
              <a:spcBef>
                <a:spcPts val="2000"/>
              </a:spcBef>
              <a:defRPr sz="2448"/>
            </a:pPr>
            <a:r>
              <a:t>In relative layout widgets are positioned relative to other widgets [views and widgets can be use interchangeably]</a:t>
            </a:r>
          </a:p>
          <a:p>
            <a:pPr marL="640080" lvl="1" indent="-320040" defTabSz="420624">
              <a:spcBef>
                <a:spcPts val="2000"/>
              </a:spcBef>
              <a:defRPr sz="2448"/>
            </a:pPr>
            <a:r>
              <a:t>You can choose to position a imageView at the top, an editText below an imageView, a button to the right side of the editText, etc.</a:t>
            </a:r>
          </a:p>
          <a:p>
            <a:pPr marL="640080" lvl="1" indent="-320040" defTabSz="420624">
              <a:spcBef>
                <a:spcPts val="2000"/>
              </a:spcBef>
              <a:defRPr sz="2448"/>
            </a:pPr>
            <a:r>
              <a:t>We are assigning the position values of a view relative to other views or to the parent view </a:t>
            </a:r>
          </a:p>
        </p:txBody>
      </p:sp>
      <p:sp>
        <p:nvSpPr>
          <p:cNvPr id="275" name="Line"/>
          <p:cNvSpPr/>
          <p:nvPr/>
        </p:nvSpPr>
        <p:spPr>
          <a:xfrm flipV="1">
            <a:off x="9824299" y="2065501"/>
            <a:ext cx="1" cy="343658"/>
          </a:xfrm>
          <a:prstGeom prst="line">
            <a:avLst/>
          </a:prstGeom>
          <a:ln w="25400">
            <a:solidFill>
              <a:schemeClr val="accent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grpSp>
        <p:nvGrpSpPr>
          <p:cNvPr id="286" name="Group"/>
          <p:cNvGrpSpPr/>
          <p:nvPr/>
        </p:nvGrpSpPr>
        <p:grpSpPr>
          <a:xfrm>
            <a:off x="8135794" y="1932931"/>
            <a:ext cx="3886352" cy="6974788"/>
            <a:chOff x="0" y="0"/>
            <a:chExt cx="3886351" cy="6974786"/>
          </a:xfrm>
        </p:grpSpPr>
        <p:sp>
          <p:nvSpPr>
            <p:cNvPr id="276" name="Rounded Rectangle"/>
            <p:cNvSpPr/>
            <p:nvPr/>
          </p:nvSpPr>
          <p:spPr>
            <a:xfrm>
              <a:off x="25768" y="0"/>
              <a:ext cx="3860584" cy="6974787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  <p:sp>
          <p:nvSpPr>
            <p:cNvPr id="277" name="Rectangle"/>
            <p:cNvSpPr/>
            <p:nvPr/>
          </p:nvSpPr>
          <p:spPr>
            <a:xfrm>
              <a:off x="609189" y="446472"/>
              <a:ext cx="2693742" cy="172979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  <p:pic>
          <p:nvPicPr>
            <p:cNvPr id="278" name="geniobits.icns" descr="geniobits.icns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969" y="498116"/>
              <a:ext cx="2636181" cy="16265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Line"/>
            <p:cNvSpPr/>
            <p:nvPr/>
          </p:nvSpPr>
          <p:spPr>
            <a:xfrm flipH="1">
              <a:off x="102943" y="1483200"/>
              <a:ext cx="447832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  <p:sp>
          <p:nvSpPr>
            <p:cNvPr id="280" name="Message"/>
            <p:cNvSpPr/>
            <p:nvPr/>
          </p:nvSpPr>
          <p:spPr>
            <a:xfrm>
              <a:off x="464051" y="3094623"/>
              <a:ext cx="1932755" cy="35793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800" cap="all">
                  <a:solidFill>
                    <a:srgbClr val="A6AAA9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r>
                <a:t>Message</a:t>
              </a:r>
            </a:p>
          </p:txBody>
        </p:sp>
        <p:sp>
          <p:nvSpPr>
            <p:cNvPr id="281" name="Send"/>
            <p:cNvSpPr/>
            <p:nvPr/>
          </p:nvSpPr>
          <p:spPr>
            <a:xfrm>
              <a:off x="2790528" y="3044988"/>
              <a:ext cx="963814" cy="457201"/>
            </a:xfrm>
            <a:prstGeom prst="roundRect">
              <a:avLst>
                <a:gd name="adj" fmla="val 3162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800" cap="all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r>
                <a:t>Send</a:t>
              </a:r>
            </a:p>
          </p:txBody>
        </p:sp>
        <p:sp>
          <p:nvSpPr>
            <p:cNvPr id="282" name="Line"/>
            <p:cNvSpPr/>
            <p:nvPr/>
          </p:nvSpPr>
          <p:spPr>
            <a:xfrm flipV="1">
              <a:off x="1430428" y="2181531"/>
              <a:ext cx="1" cy="858196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  <p:sp>
          <p:nvSpPr>
            <p:cNvPr id="283" name="Line"/>
            <p:cNvSpPr/>
            <p:nvPr/>
          </p:nvSpPr>
          <p:spPr>
            <a:xfrm flipH="1">
              <a:off x="-1" y="3273588"/>
              <a:ext cx="447833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  <p:sp>
          <p:nvSpPr>
            <p:cNvPr id="284" name="Line"/>
            <p:cNvSpPr/>
            <p:nvPr/>
          </p:nvSpPr>
          <p:spPr>
            <a:xfrm flipH="1">
              <a:off x="2347631" y="3273588"/>
              <a:ext cx="447832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  <p:sp>
          <p:nvSpPr>
            <p:cNvPr id="285" name="Line"/>
            <p:cNvSpPr/>
            <p:nvPr/>
          </p:nvSpPr>
          <p:spPr>
            <a:xfrm flipV="1">
              <a:off x="3160400" y="2295075"/>
              <a:ext cx="1" cy="72390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cap="all"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Nutshell.liv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lvl="2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Nutshell.live</a:t>
            </a:r>
          </a:p>
        </p:txBody>
      </p:sp>
      <p:sp>
        <p:nvSpPr>
          <p:cNvPr id="289" name="Linear 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67359">
              <a:spcBef>
                <a:spcPts val="2200"/>
              </a:spcBef>
              <a:defRPr sz="4800"/>
            </a:pPr>
            <a:r>
              <a:t>Linear view</a:t>
            </a:r>
          </a:p>
        </p:txBody>
      </p:sp>
      <p:sp>
        <p:nvSpPr>
          <p:cNvPr id="290" name="A linear view displays widgets next to each other either vertically or horizontally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586538" cy="6264920"/>
          </a:xfrm>
          <a:prstGeom prst="rect">
            <a:avLst/>
          </a:prstGeom>
        </p:spPr>
        <p:txBody>
          <a:bodyPr/>
          <a:lstStyle/>
          <a:p>
            <a:r>
              <a:t>A linear view displays widgets next to each other either vertically or horizontally </a:t>
            </a:r>
          </a:p>
          <a:p>
            <a:r>
              <a:t>If orientation is vertical, widgets will be arranged in a single column</a:t>
            </a:r>
          </a:p>
          <a:p>
            <a:r>
              <a:t>If orientation is horizontal, widgets will be arranged in a single row</a:t>
            </a:r>
          </a:p>
        </p:txBody>
      </p:sp>
      <p:sp>
        <p:nvSpPr>
          <p:cNvPr id="291" name="Rounded Rectangle"/>
          <p:cNvSpPr/>
          <p:nvPr/>
        </p:nvSpPr>
        <p:spPr>
          <a:xfrm>
            <a:off x="8161562" y="1932931"/>
            <a:ext cx="3860584" cy="697478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92" name="Rectangle"/>
          <p:cNvSpPr/>
          <p:nvPr/>
        </p:nvSpPr>
        <p:spPr>
          <a:xfrm>
            <a:off x="8744983" y="2379404"/>
            <a:ext cx="2693742" cy="1729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pic>
        <p:nvPicPr>
          <p:cNvPr id="293" name="geniobits.icns" descr="geniobits.icns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773763" y="2431048"/>
            <a:ext cx="2636181" cy="1626511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Message"/>
          <p:cNvSpPr/>
          <p:nvPr/>
        </p:nvSpPr>
        <p:spPr>
          <a:xfrm>
            <a:off x="8761613" y="4439308"/>
            <a:ext cx="1932755" cy="3579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Message</a:t>
            </a:r>
          </a:p>
        </p:txBody>
      </p:sp>
      <p:sp>
        <p:nvSpPr>
          <p:cNvPr id="295" name="Send"/>
          <p:cNvSpPr/>
          <p:nvPr/>
        </p:nvSpPr>
        <p:spPr>
          <a:xfrm>
            <a:off x="8779221" y="5191724"/>
            <a:ext cx="963814" cy="457201"/>
          </a:xfrm>
          <a:prstGeom prst="roundRect">
            <a:avLst>
              <a:gd name="adj" fmla="val 3162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800" cap="all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Send</a:t>
            </a:r>
          </a:p>
        </p:txBody>
      </p:sp>
      <p:sp>
        <p:nvSpPr>
          <p:cNvPr id="296" name="Line"/>
          <p:cNvSpPr/>
          <p:nvPr/>
        </p:nvSpPr>
        <p:spPr>
          <a:xfrm>
            <a:off x="8177245" y="4241800"/>
            <a:ext cx="3829219" cy="0"/>
          </a:xfrm>
          <a:prstGeom prst="line">
            <a:avLst/>
          </a:prstGeom>
          <a:ln w="12700">
            <a:solidFill>
              <a:schemeClr val="accent6">
                <a:hueOff val="146492"/>
                <a:satOff val="27796"/>
                <a:lumOff val="2217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97" name="Line"/>
          <p:cNvSpPr/>
          <p:nvPr/>
        </p:nvSpPr>
        <p:spPr>
          <a:xfrm>
            <a:off x="8177245" y="4994481"/>
            <a:ext cx="3829219" cy="1"/>
          </a:xfrm>
          <a:prstGeom prst="line">
            <a:avLst/>
          </a:prstGeom>
          <a:ln w="12700">
            <a:solidFill>
              <a:schemeClr val="accent6">
                <a:hueOff val="146492"/>
                <a:satOff val="27796"/>
                <a:lumOff val="2217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98" name="Line"/>
          <p:cNvSpPr/>
          <p:nvPr/>
        </p:nvSpPr>
        <p:spPr>
          <a:xfrm>
            <a:off x="8177245" y="5846168"/>
            <a:ext cx="3829219" cy="1"/>
          </a:xfrm>
          <a:prstGeom prst="line">
            <a:avLst/>
          </a:prstGeom>
          <a:ln w="12700">
            <a:solidFill>
              <a:schemeClr val="accent6">
                <a:hueOff val="146492"/>
                <a:satOff val="27796"/>
                <a:lumOff val="2217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nutshell.liv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lvl="8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nutshell.live</a:t>
            </a:r>
          </a:p>
        </p:txBody>
      </p:sp>
      <p:sp>
        <p:nvSpPr>
          <p:cNvPr id="183" name="WHAT Is activity life cycl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WHAT Is activity life cycle?</a:t>
            </a:r>
          </a:p>
        </p:txBody>
      </p:sp>
      <p:sp>
        <p:nvSpPr>
          <p:cNvPr id="184" name="It is a set of predefined states in which an activity can b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6719" indent="-426719" defTabSz="560831">
              <a:spcBef>
                <a:spcPts val="2600"/>
              </a:spcBef>
              <a:defRPr sz="3264"/>
            </a:pPr>
            <a:r>
              <a:t>It is a set of predefined states in which an activity can be</a:t>
            </a:r>
          </a:p>
          <a:p>
            <a:pPr marL="426719" indent="-426719" defTabSz="560831">
              <a:spcBef>
                <a:spcPts val="2600"/>
              </a:spcBef>
              <a:defRPr sz="3264"/>
            </a:pPr>
            <a:r>
              <a:t>[create, start, pause, resume, stop, restart, destroy]</a:t>
            </a:r>
          </a:p>
          <a:p>
            <a:pPr marL="426719" indent="-426719" defTabSz="560831">
              <a:spcBef>
                <a:spcPts val="2600"/>
              </a:spcBef>
              <a:defRPr sz="3264"/>
            </a:pPr>
            <a:r>
              <a:t>The 7 lifecycle method of Activity describes how activity will behave at different states.</a:t>
            </a:r>
          </a:p>
          <a:p>
            <a:pPr marL="426719" indent="-426719" defTabSz="560831">
              <a:spcBef>
                <a:spcPts val="2600"/>
              </a:spcBef>
              <a:defRPr sz="3264"/>
            </a:pPr>
            <a:r>
              <a:t>As a user navigates through the app, Activity instances in your app transition through different stages in their life-cycle.</a:t>
            </a:r>
          </a:p>
          <a:p>
            <a:pPr marL="426719" indent="-426719" defTabSz="560831">
              <a:spcBef>
                <a:spcPts val="2600"/>
              </a:spcBef>
              <a:defRPr sz="3264"/>
            </a:pPr>
            <a:r>
              <a:t>The Activity class provides a number of callbacks that allow the activity to know that a state has changed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Nutshell.liv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lvl="2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Nutshell.live</a:t>
            </a:r>
          </a:p>
        </p:txBody>
      </p:sp>
      <p:sp>
        <p:nvSpPr>
          <p:cNvPr id="324" name="Relative 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67359">
              <a:spcBef>
                <a:spcPts val="2200"/>
              </a:spcBef>
              <a:defRPr sz="4800"/>
            </a:pPr>
            <a:r>
              <a:t>Relative view</a:t>
            </a:r>
          </a:p>
        </p:txBody>
      </p:sp>
      <p:sp>
        <p:nvSpPr>
          <p:cNvPr id="325" name="How to positioning views as per parent view?"/>
          <p:cNvSpPr txBox="1">
            <a:spLocks noGrp="1"/>
          </p:cNvSpPr>
          <p:nvPr>
            <p:ph type="body" sz="quarter" idx="1"/>
          </p:nvPr>
        </p:nvSpPr>
        <p:spPr>
          <a:xfrm>
            <a:off x="406400" y="2599680"/>
            <a:ext cx="8000053" cy="864962"/>
          </a:xfrm>
          <a:prstGeom prst="rect">
            <a:avLst/>
          </a:prstGeom>
        </p:spPr>
        <p:txBody>
          <a:bodyPr/>
          <a:lstStyle>
            <a:lvl1pPr marL="373379" indent="-373379" defTabSz="490727">
              <a:spcBef>
                <a:spcPts val="2300"/>
              </a:spcBef>
              <a:defRPr sz="2856"/>
            </a:lvl1pPr>
          </a:lstStyle>
          <a:p>
            <a:r>
              <a:t>How to positioning views as per parent view?</a:t>
            </a:r>
          </a:p>
        </p:txBody>
      </p:sp>
      <p:graphicFrame>
        <p:nvGraphicFramePr>
          <p:cNvPr id="326" name="Table"/>
          <p:cNvGraphicFramePr/>
          <p:nvPr/>
        </p:nvGraphicFramePr>
        <p:xfrm>
          <a:off x="1031705" y="3302034"/>
          <a:ext cx="11534370" cy="7203440"/>
        </p:xfrm>
        <a:graphic>
          <a:graphicData uri="http://schemas.openxmlformats.org/drawingml/2006/table">
            <a:tbl>
              <a:tblPr firstCol="1" bandRow="1">
                <a:tableStyleId>{C7B018BB-80A7-4F77-B60F-C8B233D01FF8}</a:tableStyleId>
              </a:tblPr>
              <a:tblGrid>
                <a:gridCol w="4233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28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Avenir Next Demi Bold"/>
                        </a:rPr>
                        <a:t>android:layout_alignParentBottom 
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L>
                    <a:lnT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2200">
                          <a:sym typeface="Avenir Next Medium"/>
                        </a:defRPr>
                      </a:pPr>
                      <a:r>
                        <a:t>Aligns the bottom edge of the view to the bottom edge of the parent. </a:t>
                      </a:r>
                      <a:endParaRPr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8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Avenir Next Demi Bold"/>
                        </a:rPr>
                        <a:t>android:layout_alignParentLeft 
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2200">
                          <a:sym typeface="Avenir Next Medium"/>
                        </a:defRPr>
                      </a:pPr>
                      <a:r>
                        <a:t>Aligns the left edge of the view to the left edge of the parent.</a:t>
                      </a:r>
                      <a:br/>
                      <a:endParaRPr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8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Avenir Next Demi Bold"/>
                        </a:rPr>
                        <a:t>android:layout_alignParentRight 
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2200">
                          <a:sym typeface="Avenir Next Medium"/>
                        </a:defRPr>
                      </a:pPr>
                      <a:r>
                        <a:t>Aligns the right edge of the view to the right edge of the parent.</a:t>
                      </a:r>
                      <a:br/>
                      <a:endParaRPr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8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Avenir Next Demi Bold"/>
                        </a:rPr>
                        <a:t>android:layout_alignParentTop
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2200">
                          <a:sym typeface="Avenir Next Medium"/>
                        </a:defRPr>
                      </a:pPr>
                      <a:r>
                        <a:t>Aligns the top edge of the view to the top edge of the parent.</a:t>
                      </a:r>
                      <a:br/>
                      <a:endParaRPr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8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2000" b="0">
                          <a:sym typeface="Avenir Next Demi Bold"/>
                        </a:defRPr>
                      </a:pPr>
                      <a:r>
                        <a:t>android:layout_centerInParent </a:t>
                      </a:r>
                      <a:endParaRPr>
                        <a:latin typeface="Avenir Next"/>
                        <a:ea typeface="Avenir Next"/>
                        <a:cs typeface="Avenir Next"/>
                        <a:sym typeface="Avenir Next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defRPr sz="2000" b="0">
                          <a:sym typeface="Avenir Next Demi Bold"/>
                        </a:defRPr>
                      </a:pPr>
                      <a:endParaRPr>
                        <a:latin typeface="Avenir Next"/>
                        <a:ea typeface="Avenir Next"/>
                        <a:cs typeface="Avenir Next"/>
                        <a:sym typeface="Avenir Next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defRPr sz="2000" b="0">
                          <a:sym typeface="Avenir Next Demi Bold"/>
                        </a:defRPr>
                      </a:pPr>
                      <a:endParaRPr>
                        <a:latin typeface="Avenir Next"/>
                        <a:ea typeface="Avenir Next"/>
                        <a:cs typeface="Avenir Next"/>
                        <a:sym typeface="Avenir Next"/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2200">
                          <a:sym typeface="Avenir Next Medium"/>
                        </a:defRPr>
                      </a:pPr>
                      <a:r>
                        <a:t>Centers the view horizontally and vertically in the parent</a:t>
                      </a:r>
                      <a:br/>
                      <a:endParaRPr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28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Avenir Next Demi Bold"/>
                        </a:rPr>
                        <a:t>android:layout_centerHorizontal
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2200">
                          <a:sym typeface="Avenir Next Medium"/>
                        </a:defRPr>
                      </a:pPr>
                      <a:r>
                        <a:t>Centers the view horizontally in the parent.</a:t>
                      </a:r>
                      <a:br/>
                      <a:endParaRPr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28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2000" b="0">
                          <a:sym typeface="Avenir Next Demi Bold"/>
                        </a:defRPr>
                      </a:pPr>
                      <a:r>
                        <a:t>android:layout_centerVertical </a:t>
                      </a:r>
                      <a:endParaRPr>
                        <a:latin typeface="Avenir Next"/>
                        <a:ea typeface="Avenir Next"/>
                        <a:cs typeface="Avenir Next"/>
                        <a:sym typeface="Avenir Next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defRPr sz="2000" b="0">
                          <a:sym typeface="Avenir Next Demi Bold"/>
                        </a:defRPr>
                      </a:pPr>
                      <a:endParaRPr>
                        <a:latin typeface="Avenir Next"/>
                        <a:ea typeface="Avenir Next"/>
                        <a:cs typeface="Avenir Next"/>
                        <a:sym typeface="Avenir Next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defRPr sz="2000" b="0">
                          <a:sym typeface="Avenir Next Demi Bold"/>
                        </a:defRPr>
                      </a:pPr>
                      <a:endParaRPr>
                        <a:latin typeface="Avenir Next"/>
                        <a:ea typeface="Avenir Next"/>
                        <a:cs typeface="Avenir Next"/>
                        <a:sym typeface="Avenir Next"/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L>
                    <a:lnB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2200">
                          <a:sym typeface="Avenir Next Medium"/>
                        </a:defRPr>
                      </a:pPr>
                      <a:r>
                        <a:t>Centers the view Vertically in the parent.</a:t>
                      </a:r>
                      <a:br/>
                      <a:endParaRPr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R>
                    <a:lnB w="25400">
                      <a:solidFill>
                        <a:srgbClr val="5F6568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301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endParaRPr/>
          </a:p>
        </p:txBody>
      </p:sp>
      <p:sp>
        <p:nvSpPr>
          <p:cNvPr id="302" name="Rectangle"/>
          <p:cNvSpPr/>
          <p:nvPr/>
        </p:nvSpPr>
        <p:spPr>
          <a:xfrm>
            <a:off x="3930623" y="3467089"/>
            <a:ext cx="2910911" cy="19394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03" name="Video Name"/>
          <p:cNvSpPr txBox="1"/>
          <p:nvPr/>
        </p:nvSpPr>
        <p:spPr>
          <a:xfrm>
            <a:off x="3869032" y="5484597"/>
            <a:ext cx="15684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Video Name</a:t>
            </a:r>
          </a:p>
        </p:txBody>
      </p:sp>
      <p:sp>
        <p:nvSpPr>
          <p:cNvPr id="304" name="12951205"/>
          <p:cNvSpPr txBox="1"/>
          <p:nvPr/>
        </p:nvSpPr>
        <p:spPr>
          <a:xfrm>
            <a:off x="3869032" y="6007108"/>
            <a:ext cx="132334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12951205</a:t>
            </a:r>
          </a:p>
        </p:txBody>
      </p:sp>
      <p:sp>
        <p:nvSpPr>
          <p:cNvPr id="305" name="535 likes"/>
          <p:cNvSpPr txBox="1"/>
          <p:nvPr/>
        </p:nvSpPr>
        <p:spPr>
          <a:xfrm>
            <a:off x="5434780" y="6007108"/>
            <a:ext cx="115062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535 likes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Nutshell.liv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lvl="2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Nutshell.live</a:t>
            </a:r>
          </a:p>
        </p:txBody>
      </p:sp>
      <p:sp>
        <p:nvSpPr>
          <p:cNvPr id="308" name="Grid 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67359">
              <a:spcBef>
                <a:spcPts val="2200"/>
              </a:spcBef>
              <a:defRPr sz="4800"/>
            </a:pPr>
            <a:r>
              <a:rPr dirty="0"/>
              <a:t>Grid view</a:t>
            </a:r>
          </a:p>
        </p:txBody>
      </p:sp>
      <p:sp>
        <p:nvSpPr>
          <p:cNvPr id="309" name="It divides a screen into grid of rows, columns, and cells…"/>
          <p:cNvSpPr txBox="1">
            <a:spLocks noGrp="1"/>
          </p:cNvSpPr>
          <p:nvPr>
            <p:ph type="body" sz="half" idx="1"/>
          </p:nvPr>
        </p:nvSpPr>
        <p:spPr>
          <a:xfrm>
            <a:off x="1082878" y="2516465"/>
            <a:ext cx="6586538" cy="6264920"/>
          </a:xfrm>
          <a:prstGeom prst="rect">
            <a:avLst/>
          </a:prstGeom>
        </p:spPr>
        <p:txBody>
          <a:bodyPr/>
          <a:lstStyle/>
          <a:p>
            <a:r>
              <a:rPr dirty="0"/>
              <a:t>It divides a screen into grid of rows, columns, and cells</a:t>
            </a:r>
          </a:p>
          <a:p>
            <a:r>
              <a:rPr dirty="0"/>
              <a:t>You have to specify where your widget should be present</a:t>
            </a:r>
          </a:p>
          <a:p>
            <a:r>
              <a:rPr dirty="0"/>
              <a:t>You have to specify how much column or row span it requires</a:t>
            </a:r>
          </a:p>
        </p:txBody>
      </p:sp>
      <p:sp>
        <p:nvSpPr>
          <p:cNvPr id="310" name="Rounded Rectangle"/>
          <p:cNvSpPr/>
          <p:nvPr/>
        </p:nvSpPr>
        <p:spPr>
          <a:xfrm>
            <a:off x="8161562" y="1932931"/>
            <a:ext cx="3860584" cy="697478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11" name="Rectangle"/>
          <p:cNvSpPr/>
          <p:nvPr/>
        </p:nvSpPr>
        <p:spPr>
          <a:xfrm>
            <a:off x="8744983" y="2379404"/>
            <a:ext cx="2693742" cy="1729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pic>
        <p:nvPicPr>
          <p:cNvPr id="312" name="geniobits.icns" descr="geniobits.icns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773763" y="2431048"/>
            <a:ext cx="2636181" cy="162651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Message"/>
          <p:cNvSpPr/>
          <p:nvPr/>
        </p:nvSpPr>
        <p:spPr>
          <a:xfrm>
            <a:off x="8761613" y="4439308"/>
            <a:ext cx="1932755" cy="3579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Message</a:t>
            </a:r>
          </a:p>
        </p:txBody>
      </p:sp>
      <p:sp>
        <p:nvSpPr>
          <p:cNvPr id="314" name="Send"/>
          <p:cNvSpPr/>
          <p:nvPr/>
        </p:nvSpPr>
        <p:spPr>
          <a:xfrm>
            <a:off x="8488468" y="5191724"/>
            <a:ext cx="963814" cy="457201"/>
          </a:xfrm>
          <a:prstGeom prst="roundRect">
            <a:avLst>
              <a:gd name="adj" fmla="val 3162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800" cap="all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Send</a:t>
            </a:r>
          </a:p>
        </p:txBody>
      </p:sp>
      <p:sp>
        <p:nvSpPr>
          <p:cNvPr id="315" name="Line"/>
          <p:cNvSpPr/>
          <p:nvPr/>
        </p:nvSpPr>
        <p:spPr>
          <a:xfrm>
            <a:off x="8177245" y="4241800"/>
            <a:ext cx="3829219" cy="0"/>
          </a:xfrm>
          <a:prstGeom prst="line">
            <a:avLst/>
          </a:prstGeom>
          <a:ln w="12700">
            <a:solidFill>
              <a:schemeClr val="accent6">
                <a:hueOff val="146492"/>
                <a:satOff val="27796"/>
                <a:lumOff val="2217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16" name="Line"/>
          <p:cNvSpPr/>
          <p:nvPr/>
        </p:nvSpPr>
        <p:spPr>
          <a:xfrm>
            <a:off x="8177245" y="4994481"/>
            <a:ext cx="3829219" cy="1"/>
          </a:xfrm>
          <a:prstGeom prst="line">
            <a:avLst/>
          </a:prstGeom>
          <a:ln w="12700">
            <a:solidFill>
              <a:schemeClr val="accent6">
                <a:hueOff val="146492"/>
                <a:satOff val="27796"/>
                <a:lumOff val="2217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17" name="Line"/>
          <p:cNvSpPr/>
          <p:nvPr/>
        </p:nvSpPr>
        <p:spPr>
          <a:xfrm>
            <a:off x="8177245" y="5846168"/>
            <a:ext cx="3829219" cy="1"/>
          </a:xfrm>
          <a:prstGeom prst="line">
            <a:avLst/>
          </a:prstGeom>
          <a:ln w="12700">
            <a:solidFill>
              <a:schemeClr val="accent6">
                <a:hueOff val="146492"/>
                <a:satOff val="27796"/>
                <a:lumOff val="2217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1" name="Line"/>
          <p:cNvSpPr/>
          <p:nvPr/>
        </p:nvSpPr>
        <p:spPr>
          <a:xfrm flipH="1">
            <a:off x="11603417" y="1898650"/>
            <a:ext cx="1" cy="6968690"/>
          </a:xfrm>
          <a:prstGeom prst="line">
            <a:avLst/>
          </a:prstGeom>
          <a:ln w="12700">
            <a:solidFill>
              <a:schemeClr val="accent6">
                <a:hueOff val="146492"/>
                <a:satOff val="27796"/>
                <a:lumOff val="2217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55E8B3-E714-43FA-A739-1A937D1EB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0849"/>
            <a:ext cx="13010425" cy="687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1341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5E01F7-5EC6-477B-8982-8AD451DF6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45612"/>
            <a:ext cx="13004800" cy="89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703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45E214FE-3451-4A6B-B68C-609E15C1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02" y="325120"/>
            <a:ext cx="11595947" cy="140885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More Complexity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Example of Nested </a:t>
            </a:r>
            <a:r>
              <a:rPr lang="en-US" altLang="en-US" dirty="0" err="1"/>
              <a:t>LinearLayouts</a:t>
            </a:r>
            <a:endParaRPr lang="en-US" altLang="en-US" dirty="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C8EE6D52-9D56-4441-8A07-034DDE9EB9E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1502" y="2275840"/>
            <a:ext cx="11595947" cy="6394027"/>
          </a:xfrm>
        </p:spPr>
        <p:txBody>
          <a:bodyPr/>
          <a:lstStyle/>
          <a:p>
            <a:r>
              <a:rPr lang="en-US" altLang="en-US"/>
              <a:t>Here have First LinearLayout (vertical) that contains ImageView and then another LinearLayout </a:t>
            </a:r>
            <a:r>
              <a:rPr lang="en-US" altLang="en-US" sz="2560"/>
              <a:t>(itself has 2 TextViews)</a:t>
            </a:r>
          </a:p>
        </p:txBody>
      </p:sp>
      <p:pic>
        <p:nvPicPr>
          <p:cNvPr id="38916" name="Picture 2" descr="https://developer.android.com/images/training/hierarchy-linearlayout.png">
            <a:extLst>
              <a:ext uri="{FF2B5EF4-FFF2-40B4-BE49-F238E27FC236}">
                <a16:creationId xmlns:a16="http://schemas.microsoft.com/office/drawing/2014/main" id="{A802CF97-E900-4D4B-B246-1C5E16E7D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7" y="4226561"/>
            <a:ext cx="7547752" cy="394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2830492E-91A0-4D6F-A0E8-6CD67E9F2094}"/>
              </a:ext>
            </a:extLst>
          </p:cNvPr>
          <p:cNvSpPr/>
          <p:nvPr/>
        </p:nvSpPr>
        <p:spPr>
          <a:xfrm>
            <a:off x="7764498" y="5594774"/>
            <a:ext cx="1192107" cy="1733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44"/>
          </a:p>
        </p:txBody>
      </p:sp>
      <p:grpSp>
        <p:nvGrpSpPr>
          <p:cNvPr id="38918" name="Group 9">
            <a:extLst>
              <a:ext uri="{FF2B5EF4-FFF2-40B4-BE49-F238E27FC236}">
                <a16:creationId xmlns:a16="http://schemas.microsoft.com/office/drawing/2014/main" id="{310401A2-793B-4405-9B95-200937A43F36}"/>
              </a:ext>
            </a:extLst>
          </p:cNvPr>
          <p:cNvGrpSpPr>
            <a:grpSpLocks/>
          </p:cNvGrpSpPr>
          <p:nvPr/>
        </p:nvGrpSpPr>
        <p:grpSpPr bwMode="auto">
          <a:xfrm>
            <a:off x="8924997" y="3835965"/>
            <a:ext cx="2709334" cy="4461369"/>
            <a:chOff x="6477000" y="2789238"/>
            <a:chExt cx="1905000" cy="3136900"/>
          </a:xfrm>
        </p:grpSpPr>
        <p:pic>
          <p:nvPicPr>
            <p:cNvPr id="38920" name="Picture 4" descr="https://developer.android.com/images/training/hierarchy-layouttimes.png">
              <a:extLst>
                <a:ext uri="{FF2B5EF4-FFF2-40B4-BE49-F238E27FC236}">
                  <a16:creationId xmlns:a16="http://schemas.microsoft.com/office/drawing/2014/main" id="{C7FA6C6E-5488-4FA3-89AB-16065688C6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789238"/>
              <a:ext cx="1905000" cy="313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1" name="TextBox 4">
              <a:extLst>
                <a:ext uri="{FF2B5EF4-FFF2-40B4-BE49-F238E27FC236}">
                  <a16:creationId xmlns:a16="http://schemas.microsoft.com/office/drawing/2014/main" id="{AACDDECE-7C60-425C-B4ED-1F7799A4A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3358634"/>
              <a:ext cx="1563529" cy="372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sz="2844"/>
                <a:t>ImageView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3EAB46-2570-427B-B062-5FBEC1BCF4FA}"/>
                </a:ext>
              </a:extLst>
            </p:cNvPr>
            <p:cNvSpPr/>
            <p:nvPr/>
          </p:nvSpPr>
          <p:spPr>
            <a:xfrm>
              <a:off x="6934200" y="5372100"/>
              <a:ext cx="1090612" cy="128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844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7F40F3-51F6-4327-A3B0-2D1FE539BB11}"/>
                </a:ext>
              </a:extLst>
            </p:cNvPr>
            <p:cNvSpPr/>
            <p:nvPr/>
          </p:nvSpPr>
          <p:spPr>
            <a:xfrm>
              <a:off x="6934200" y="5524500"/>
              <a:ext cx="1090612" cy="128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844"/>
            </a:p>
          </p:txBody>
        </p:sp>
      </p:grpSp>
      <p:sp>
        <p:nvSpPr>
          <p:cNvPr id="38919" name="TextBox 6">
            <a:extLst>
              <a:ext uri="{FF2B5EF4-FFF2-40B4-BE49-F238E27FC236}">
                <a16:creationId xmlns:a16="http://schemas.microsoft.com/office/drawing/2014/main" id="{EE9B6EC7-1777-4226-8927-574D4E54A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7573" y="7251982"/>
            <a:ext cx="1517227" cy="61773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707"/>
              <a:t>2 </a:t>
            </a:r>
            <a:br>
              <a:rPr lang="en-US" altLang="en-US" sz="1707"/>
            </a:br>
            <a:r>
              <a:rPr lang="en-US" altLang="en-US" sz="1707"/>
              <a:t>TextViews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1688061C-2870-48CC-947E-25B84C9A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47" y="325120"/>
            <a:ext cx="12571307" cy="1408853"/>
          </a:xfrm>
        </p:spPr>
        <p:txBody>
          <a:bodyPr>
            <a:normAutofit fontScale="90000"/>
          </a:bodyPr>
          <a:lstStyle/>
          <a:p>
            <a:r>
              <a:rPr lang="en-US" altLang="en-US" sz="5689"/>
              <a:t>You can nest Any kind of Layouts –like here 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CE680493-355A-4776-A724-4EA7AAC91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1502" y="2275840"/>
            <a:ext cx="11595947" cy="6394027"/>
          </a:xfrm>
        </p:spPr>
        <p:txBody>
          <a:bodyPr/>
          <a:lstStyle/>
          <a:p>
            <a:r>
              <a:rPr lang="en-US" altLang="en-US"/>
              <a:t>you can have a ViewGroup (another Layout) inside as a member of the LinearLayout to make a more COMPLEX interface</a:t>
            </a:r>
          </a:p>
        </p:txBody>
      </p:sp>
      <p:pic>
        <p:nvPicPr>
          <p:cNvPr id="40964" name="Picture 2" descr="https://developer.android.com/images/layoutparams.png">
            <a:extLst>
              <a:ext uri="{FF2B5EF4-FFF2-40B4-BE49-F238E27FC236}">
                <a16:creationId xmlns:a16="http://schemas.microsoft.com/office/drawing/2014/main" id="{E9BA14DA-D080-45ED-BC2A-3914BB8BB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934" y="4226561"/>
            <a:ext cx="7911253" cy="4483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eniobits - In A Nutshell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Geniobits - In A Nutshell</a:t>
            </a:r>
          </a:p>
        </p:txBody>
      </p:sp>
      <p:sp>
        <p:nvSpPr>
          <p:cNvPr id="329" name="Thank Yo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</a:t>
            </a:r>
          </a:p>
        </p:txBody>
      </p:sp>
      <p:sp>
        <p:nvSpPr>
          <p:cNvPr id="330" name="Contact us:…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Contact us: 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Web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geniobits.com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Email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contact@geniobits.com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Mobile - +91 7030089659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Nutshell.liv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lvl="2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Nutshell.live</a:t>
            </a:r>
          </a:p>
        </p:txBody>
      </p:sp>
      <p:sp>
        <p:nvSpPr>
          <p:cNvPr id="187" name="Activity life cyc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67359">
              <a:spcBef>
                <a:spcPts val="2200"/>
              </a:spcBef>
              <a:defRPr sz="4800"/>
            </a:pPr>
            <a:r>
              <a:t>Activity life cycle</a:t>
            </a:r>
          </a:p>
        </p:txBody>
      </p:sp>
      <p:sp>
        <p:nvSpPr>
          <p:cNvPr id="188" name="onCreate( );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264920"/>
          </a:xfrm>
          <a:prstGeom prst="rect">
            <a:avLst/>
          </a:prstGeom>
        </p:spPr>
        <p:txBody>
          <a:bodyPr/>
          <a:lstStyle/>
          <a:p>
            <a:pPr marL="213359" indent="-213359" defTabSz="280415">
              <a:spcBef>
                <a:spcPts val="1300"/>
              </a:spcBef>
              <a:defRPr sz="1632"/>
            </a:pPr>
            <a:r>
              <a:t>onCreate( );</a:t>
            </a:r>
          </a:p>
          <a:p>
            <a:pPr marL="426719" lvl="1" indent="-213359" defTabSz="280415">
              <a:spcBef>
                <a:spcPts val="1300"/>
              </a:spcBef>
              <a:defRPr sz="1632"/>
            </a:pPr>
            <a:r>
              <a:t>when the activity is first created.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t>onStart( );</a:t>
            </a:r>
          </a:p>
          <a:p>
            <a:pPr marL="426719" lvl="1" indent="-213359" defTabSz="280415">
              <a:spcBef>
                <a:spcPts val="1300"/>
              </a:spcBef>
              <a:defRPr sz="1632"/>
            </a:pPr>
            <a:r>
              <a:t>when the activity becomes visible to the user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t>onPause( );</a:t>
            </a:r>
          </a:p>
          <a:p>
            <a:pPr marL="426719" lvl="1" indent="-213359" defTabSz="280415">
              <a:spcBef>
                <a:spcPts val="1300"/>
              </a:spcBef>
              <a:defRPr sz="1632"/>
            </a:pPr>
            <a:r>
              <a:t>when the current activity is being paused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t>onResume( );</a:t>
            </a:r>
          </a:p>
          <a:p>
            <a:pPr marL="426719" lvl="1" indent="-213359" defTabSz="280415">
              <a:spcBef>
                <a:spcPts val="1300"/>
              </a:spcBef>
              <a:defRPr sz="1632"/>
            </a:pPr>
            <a:r>
              <a:t>when the user starts interacting with the application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t>onStop( );</a:t>
            </a:r>
          </a:p>
          <a:p>
            <a:pPr marL="426719" lvl="1" indent="-213359" defTabSz="280415">
              <a:spcBef>
                <a:spcPts val="1300"/>
              </a:spcBef>
              <a:defRPr sz="1632"/>
            </a:pPr>
            <a:r>
              <a:t>when the activity is no longer visible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t>onRestart( );</a:t>
            </a:r>
          </a:p>
          <a:p>
            <a:pPr marL="426719" lvl="1" indent="-213359" defTabSz="280415">
              <a:spcBef>
                <a:spcPts val="1300"/>
              </a:spcBef>
              <a:defRPr sz="1632"/>
            </a:pPr>
            <a:r>
              <a:t>when the activity restarts after stopping it</a:t>
            </a:r>
          </a:p>
          <a:p>
            <a:pPr marL="213359" indent="-213359" defTabSz="280415">
              <a:spcBef>
                <a:spcPts val="1300"/>
              </a:spcBef>
              <a:defRPr sz="1632"/>
            </a:pPr>
            <a:r>
              <a:t>onDestory( );</a:t>
            </a:r>
          </a:p>
          <a:p>
            <a:pPr marL="426719" lvl="1" indent="-213359" defTabSz="280415">
              <a:spcBef>
                <a:spcPts val="1300"/>
              </a:spcBef>
              <a:defRPr sz="1632"/>
            </a:pPr>
            <a:r>
              <a:t>before the activity is destroyed by the system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Nutshell.liv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lvl="2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Nutshell.live</a:t>
            </a:r>
          </a:p>
        </p:txBody>
      </p:sp>
      <p:sp>
        <p:nvSpPr>
          <p:cNvPr id="191" name="onCreate( )"/>
          <p:cNvSpPr/>
          <p:nvPr/>
        </p:nvSpPr>
        <p:spPr>
          <a:xfrm>
            <a:off x="4806950" y="1250950"/>
            <a:ext cx="1940174" cy="68709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onCreate( )</a:t>
            </a:r>
          </a:p>
        </p:txBody>
      </p:sp>
      <p:sp>
        <p:nvSpPr>
          <p:cNvPr id="192" name="onStart( )"/>
          <p:cNvSpPr/>
          <p:nvPr/>
        </p:nvSpPr>
        <p:spPr>
          <a:xfrm>
            <a:off x="4806950" y="2274589"/>
            <a:ext cx="1940174" cy="68709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onStart( )</a:t>
            </a:r>
          </a:p>
        </p:txBody>
      </p:sp>
      <p:sp>
        <p:nvSpPr>
          <p:cNvPr id="193" name="onResume( )"/>
          <p:cNvSpPr/>
          <p:nvPr/>
        </p:nvSpPr>
        <p:spPr>
          <a:xfrm>
            <a:off x="4806950" y="3479800"/>
            <a:ext cx="1940174" cy="68709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onResume( )</a:t>
            </a:r>
          </a:p>
        </p:txBody>
      </p:sp>
      <p:sp>
        <p:nvSpPr>
          <p:cNvPr id="194" name="onPause( )"/>
          <p:cNvSpPr/>
          <p:nvPr/>
        </p:nvSpPr>
        <p:spPr>
          <a:xfrm>
            <a:off x="4806950" y="5937250"/>
            <a:ext cx="1940174" cy="68709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onPause( )</a:t>
            </a:r>
          </a:p>
        </p:txBody>
      </p:sp>
      <p:sp>
        <p:nvSpPr>
          <p:cNvPr id="195" name="onStop( )"/>
          <p:cNvSpPr/>
          <p:nvPr/>
        </p:nvSpPr>
        <p:spPr>
          <a:xfrm>
            <a:off x="4806950" y="7065019"/>
            <a:ext cx="1940174" cy="68709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onStop( )</a:t>
            </a:r>
          </a:p>
        </p:txBody>
      </p:sp>
      <p:sp>
        <p:nvSpPr>
          <p:cNvPr id="196" name="onDestory( )"/>
          <p:cNvSpPr/>
          <p:nvPr/>
        </p:nvSpPr>
        <p:spPr>
          <a:xfrm>
            <a:off x="4806950" y="8192789"/>
            <a:ext cx="1940174" cy="68709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onDestory( )</a:t>
            </a:r>
          </a:p>
        </p:txBody>
      </p:sp>
      <p:sp>
        <p:nvSpPr>
          <p:cNvPr id="197" name="Activity Running"/>
          <p:cNvSpPr/>
          <p:nvPr/>
        </p:nvSpPr>
        <p:spPr>
          <a:xfrm>
            <a:off x="4061023" y="4809480"/>
            <a:ext cx="3432027" cy="687090"/>
          </a:xfrm>
          <a:prstGeom prst="roundRect">
            <a:avLst>
              <a:gd name="adj" fmla="val 27726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Activity Running</a:t>
            </a:r>
          </a:p>
        </p:txBody>
      </p:sp>
      <p:sp>
        <p:nvSpPr>
          <p:cNvPr id="198" name="End"/>
          <p:cNvSpPr/>
          <p:nvPr/>
        </p:nvSpPr>
        <p:spPr>
          <a:xfrm>
            <a:off x="7651750" y="8192789"/>
            <a:ext cx="1940174" cy="68709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End</a:t>
            </a:r>
          </a:p>
        </p:txBody>
      </p:sp>
      <p:sp>
        <p:nvSpPr>
          <p:cNvPr id="199" name="Line"/>
          <p:cNvSpPr/>
          <p:nvPr/>
        </p:nvSpPr>
        <p:spPr>
          <a:xfrm>
            <a:off x="5777036" y="1945481"/>
            <a:ext cx="1" cy="32166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0" name="Line"/>
          <p:cNvSpPr/>
          <p:nvPr/>
        </p:nvSpPr>
        <p:spPr>
          <a:xfrm>
            <a:off x="5777036" y="2919362"/>
            <a:ext cx="1" cy="59727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1" name="Line"/>
          <p:cNvSpPr/>
          <p:nvPr/>
        </p:nvSpPr>
        <p:spPr>
          <a:xfrm>
            <a:off x="5777036" y="4163056"/>
            <a:ext cx="1" cy="59727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>
            <a:off x="5777036" y="5519610"/>
            <a:ext cx="1" cy="39459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3" name="Line"/>
          <p:cNvSpPr/>
          <p:nvPr/>
        </p:nvSpPr>
        <p:spPr>
          <a:xfrm>
            <a:off x="5777036" y="6640567"/>
            <a:ext cx="1" cy="4275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4" name="Line"/>
          <p:cNvSpPr/>
          <p:nvPr/>
        </p:nvSpPr>
        <p:spPr>
          <a:xfrm>
            <a:off x="5777036" y="7758687"/>
            <a:ext cx="1" cy="4275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5" name="Line"/>
          <p:cNvSpPr/>
          <p:nvPr/>
        </p:nvSpPr>
        <p:spPr>
          <a:xfrm>
            <a:off x="6765942" y="8468108"/>
            <a:ext cx="866990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6" name="onRestart( )"/>
          <p:cNvSpPr/>
          <p:nvPr/>
        </p:nvSpPr>
        <p:spPr>
          <a:xfrm>
            <a:off x="920750" y="2268012"/>
            <a:ext cx="1940174" cy="68709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onRestart( )</a:t>
            </a:r>
          </a:p>
        </p:txBody>
      </p:sp>
      <p:sp>
        <p:nvSpPr>
          <p:cNvPr id="207" name="Line"/>
          <p:cNvSpPr/>
          <p:nvPr/>
        </p:nvSpPr>
        <p:spPr>
          <a:xfrm>
            <a:off x="2909093" y="2575888"/>
            <a:ext cx="1940174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8" name="Line"/>
          <p:cNvSpPr/>
          <p:nvPr/>
        </p:nvSpPr>
        <p:spPr>
          <a:xfrm flipV="1">
            <a:off x="1768623" y="2918506"/>
            <a:ext cx="1" cy="4647432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9" name="Line"/>
          <p:cNvSpPr/>
          <p:nvPr/>
        </p:nvSpPr>
        <p:spPr>
          <a:xfrm flipH="1">
            <a:off x="1768228" y="7538412"/>
            <a:ext cx="3124795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10" name="Launched"/>
          <p:cNvSpPr/>
          <p:nvPr/>
        </p:nvSpPr>
        <p:spPr>
          <a:xfrm>
            <a:off x="920750" y="1247661"/>
            <a:ext cx="1940174" cy="68709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Launched</a:t>
            </a:r>
          </a:p>
        </p:txBody>
      </p:sp>
      <p:sp>
        <p:nvSpPr>
          <p:cNvPr id="211" name="Line"/>
          <p:cNvSpPr/>
          <p:nvPr/>
        </p:nvSpPr>
        <p:spPr>
          <a:xfrm>
            <a:off x="2909093" y="1591206"/>
            <a:ext cx="1940174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nutshell.liv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nutshell.live</a:t>
            </a:r>
          </a:p>
        </p:txBody>
      </p:sp>
      <p:sp>
        <p:nvSpPr>
          <p:cNvPr id="214" name="Android developmen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Android development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et’s do it practical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12000"/>
            </a:lvl1pPr>
          </a:lstStyle>
          <a:p>
            <a:r>
              <a:t>Let’s do it practically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nutshell.liv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nutshell.live</a:t>
            </a:r>
          </a:p>
        </p:txBody>
      </p:sp>
      <p:sp>
        <p:nvSpPr>
          <p:cNvPr id="219" name="Android developmen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Android development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Handl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Handlers </a:t>
            </a:r>
          </a:p>
        </p:txBody>
      </p:sp>
      <p:sp>
        <p:nvSpPr>
          <p:cNvPr id="222" name="Android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Android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Nutshell.liv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lvl="2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Nutshell.live</a:t>
            </a:r>
          </a:p>
        </p:txBody>
      </p:sp>
      <p:grpSp>
        <p:nvGrpSpPr>
          <p:cNvPr id="230" name="Group"/>
          <p:cNvGrpSpPr/>
          <p:nvPr/>
        </p:nvGrpSpPr>
        <p:grpSpPr>
          <a:xfrm>
            <a:off x="1460500" y="2111573"/>
            <a:ext cx="3151287" cy="5911454"/>
            <a:chOff x="0" y="0"/>
            <a:chExt cx="3151286" cy="5911453"/>
          </a:xfrm>
        </p:grpSpPr>
        <p:sp>
          <p:nvSpPr>
            <p:cNvPr id="225" name="Rounded Rectangle"/>
            <p:cNvSpPr/>
            <p:nvPr/>
          </p:nvSpPr>
          <p:spPr>
            <a:xfrm>
              <a:off x="0" y="0"/>
              <a:ext cx="3151287" cy="5911454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endParaRPr/>
            </a:p>
          </p:txBody>
        </p:sp>
        <p:sp>
          <p:nvSpPr>
            <p:cNvPr id="226" name="00:00:00"/>
            <p:cNvSpPr txBox="1"/>
            <p:nvPr/>
          </p:nvSpPr>
          <p:spPr>
            <a:xfrm>
              <a:off x="988903" y="549076"/>
              <a:ext cx="126746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00:00:00</a:t>
              </a:r>
            </a:p>
          </p:txBody>
        </p:sp>
        <p:sp>
          <p:nvSpPr>
            <p:cNvPr id="227" name="Start"/>
            <p:cNvSpPr/>
            <p:nvPr/>
          </p:nvSpPr>
          <p:spPr>
            <a:xfrm>
              <a:off x="933043" y="1558726"/>
              <a:ext cx="1285201" cy="483048"/>
            </a:xfrm>
            <a:prstGeom prst="roundRect">
              <a:avLst>
                <a:gd name="adj" fmla="val 39437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/>
            <a:p>
              <a:pPr lvl="3" algn="ctr">
                <a:lnSpc>
                  <a:spcPct val="80000"/>
                </a:lnSpc>
                <a:spcBef>
                  <a:spcPts val="0"/>
                </a:spcBef>
                <a:defRPr sz="2800"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  <a:r>
                <a:t>Start</a:t>
              </a:r>
            </a:p>
          </p:txBody>
        </p:sp>
        <p:sp>
          <p:nvSpPr>
            <p:cNvPr id="228" name="Reset"/>
            <p:cNvSpPr/>
            <p:nvPr/>
          </p:nvSpPr>
          <p:spPr>
            <a:xfrm>
              <a:off x="903793" y="3006303"/>
              <a:ext cx="1267461" cy="483047"/>
            </a:xfrm>
            <a:prstGeom prst="roundRect">
              <a:avLst>
                <a:gd name="adj" fmla="val 39437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2800"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r>
                <a:t>Reset</a:t>
              </a:r>
            </a:p>
          </p:txBody>
        </p:sp>
        <p:sp>
          <p:nvSpPr>
            <p:cNvPr id="229" name="Stop"/>
            <p:cNvSpPr/>
            <p:nvPr/>
          </p:nvSpPr>
          <p:spPr>
            <a:xfrm>
              <a:off x="903793" y="2282514"/>
              <a:ext cx="1267461" cy="483048"/>
            </a:xfrm>
            <a:prstGeom prst="roundRect">
              <a:avLst>
                <a:gd name="adj" fmla="val 39437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2800" cap="all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r>
                <a:t>Stop</a:t>
              </a:r>
            </a:p>
          </p:txBody>
        </p:sp>
      </p:grpSp>
      <p:sp>
        <p:nvSpPr>
          <p:cNvPr id="231" name="Private Boolean isRunning;…"/>
          <p:cNvSpPr txBox="1"/>
          <p:nvPr/>
        </p:nvSpPr>
        <p:spPr>
          <a:xfrm>
            <a:off x="7324597" y="1630679"/>
            <a:ext cx="322453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60000"/>
              </a:lnSpc>
            </a:pPr>
            <a:r>
              <a:t>Private Boolean isRunning;</a:t>
            </a:r>
          </a:p>
          <a:p>
            <a:pPr>
              <a:lnSpc>
                <a:spcPct val="60000"/>
              </a:lnSpc>
            </a:pPr>
            <a:r>
              <a:t>Private int seconds;</a:t>
            </a:r>
          </a:p>
        </p:txBody>
      </p:sp>
      <p:sp>
        <p:nvSpPr>
          <p:cNvPr id="232" name="Line"/>
          <p:cNvSpPr/>
          <p:nvPr/>
        </p:nvSpPr>
        <p:spPr>
          <a:xfrm>
            <a:off x="3706217" y="3854531"/>
            <a:ext cx="3224531" cy="1"/>
          </a:xfrm>
          <a:prstGeom prst="line">
            <a:avLst/>
          </a:prstGeom>
          <a:ln w="25400">
            <a:solidFill>
              <a:schemeClr val="accent6">
                <a:hueOff val="146492"/>
                <a:satOff val="27796"/>
                <a:lumOff val="22179"/>
              </a:schemeClr>
            </a:solidFill>
            <a:miter lim="400000"/>
            <a:headEnd type="triangle" len="sm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33" name="onClick( )"/>
          <p:cNvSpPr txBox="1"/>
          <p:nvPr/>
        </p:nvSpPr>
        <p:spPr>
          <a:xfrm>
            <a:off x="4824452" y="3442674"/>
            <a:ext cx="121158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onClick( )</a:t>
            </a:r>
          </a:p>
        </p:txBody>
      </p:sp>
      <p:sp>
        <p:nvSpPr>
          <p:cNvPr id="234" name="isRunning = true;"/>
          <p:cNvSpPr/>
          <p:nvPr/>
        </p:nvSpPr>
        <p:spPr>
          <a:xfrm>
            <a:off x="7380269" y="3302183"/>
            <a:ext cx="3151288" cy="76469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isRunning = true;</a:t>
            </a:r>
          </a:p>
        </p:txBody>
      </p:sp>
      <p:sp>
        <p:nvSpPr>
          <p:cNvPr id="235" name="Line"/>
          <p:cNvSpPr/>
          <p:nvPr/>
        </p:nvSpPr>
        <p:spPr>
          <a:xfrm>
            <a:off x="3706217" y="4668859"/>
            <a:ext cx="3224531" cy="1"/>
          </a:xfrm>
          <a:prstGeom prst="line">
            <a:avLst/>
          </a:prstGeom>
          <a:ln w="25400">
            <a:solidFill>
              <a:schemeClr val="accent6">
                <a:hueOff val="146492"/>
                <a:satOff val="27796"/>
                <a:lumOff val="22179"/>
              </a:schemeClr>
            </a:solidFill>
            <a:miter lim="400000"/>
            <a:headEnd type="triangle" len="sm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36" name="onClick( )"/>
          <p:cNvSpPr txBox="1"/>
          <p:nvPr/>
        </p:nvSpPr>
        <p:spPr>
          <a:xfrm>
            <a:off x="4824452" y="4205227"/>
            <a:ext cx="121158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onClick( )</a:t>
            </a:r>
          </a:p>
        </p:txBody>
      </p:sp>
      <p:sp>
        <p:nvSpPr>
          <p:cNvPr id="237" name="isRunning = false;"/>
          <p:cNvSpPr/>
          <p:nvPr/>
        </p:nvSpPr>
        <p:spPr>
          <a:xfrm>
            <a:off x="7354869" y="4140383"/>
            <a:ext cx="3151288" cy="76469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r>
              <a:t>isRunning = false;</a:t>
            </a:r>
          </a:p>
        </p:txBody>
      </p:sp>
      <p:sp>
        <p:nvSpPr>
          <p:cNvPr id="238" name="Line"/>
          <p:cNvSpPr/>
          <p:nvPr/>
        </p:nvSpPr>
        <p:spPr>
          <a:xfrm>
            <a:off x="3706217" y="5364303"/>
            <a:ext cx="3224531" cy="1"/>
          </a:xfrm>
          <a:prstGeom prst="line">
            <a:avLst/>
          </a:prstGeom>
          <a:ln w="25400">
            <a:solidFill>
              <a:schemeClr val="accent6">
                <a:hueOff val="146492"/>
                <a:satOff val="27796"/>
                <a:lumOff val="22179"/>
              </a:schemeClr>
            </a:solidFill>
            <a:miter lim="400000"/>
            <a:headEnd type="triangle" len="sm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39" name="onClick( )"/>
          <p:cNvSpPr txBox="1"/>
          <p:nvPr/>
        </p:nvSpPr>
        <p:spPr>
          <a:xfrm>
            <a:off x="4824452" y="4952446"/>
            <a:ext cx="121158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onClick( )</a:t>
            </a:r>
          </a:p>
        </p:txBody>
      </p:sp>
      <p:sp>
        <p:nvSpPr>
          <p:cNvPr id="240" name="isRunning = false;…"/>
          <p:cNvSpPr/>
          <p:nvPr/>
        </p:nvSpPr>
        <p:spPr>
          <a:xfrm>
            <a:off x="7342169" y="5026327"/>
            <a:ext cx="3189388" cy="1124556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30000"/>
              </a:lnSpc>
            </a:pPr>
            <a:r>
              <a:t>isRunning = false;</a:t>
            </a:r>
          </a:p>
          <a:p>
            <a:pPr algn="ctr">
              <a:lnSpc>
                <a:spcPct val="30000"/>
              </a:lnSpc>
            </a:pPr>
            <a:r>
              <a:t>seconds = 0;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904</Words>
  <Application>Microsoft Office PowerPoint</Application>
  <PresentationFormat>Custom</PresentationFormat>
  <Paragraphs>156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3" baseType="lpstr">
      <vt:lpstr>Arial</vt:lpstr>
      <vt:lpstr>Avenir Next</vt:lpstr>
      <vt:lpstr>Avenir Next Demi Bold</vt:lpstr>
      <vt:lpstr>Avenir Next Medium</vt:lpstr>
      <vt:lpstr>Bodoni SvtyTwo ITC TT-Book</vt:lpstr>
      <vt:lpstr>DIN Alternate</vt:lpstr>
      <vt:lpstr>DIN Condensed</vt:lpstr>
      <vt:lpstr>Helvetica</vt:lpstr>
      <vt:lpstr>Helvetica Neue</vt:lpstr>
      <vt:lpstr>Hoefler Text</vt:lpstr>
      <vt:lpstr>Menlo</vt:lpstr>
      <vt:lpstr>Palatino</vt:lpstr>
      <vt:lpstr>Times</vt:lpstr>
      <vt:lpstr>Times New Roman</vt:lpstr>
      <vt:lpstr>Verdana</vt:lpstr>
      <vt:lpstr>New_Template7</vt:lpstr>
      <vt:lpstr>Activity life cycle</vt:lpstr>
      <vt:lpstr>WHAT Is activity life cycle?</vt:lpstr>
      <vt:lpstr>Activity life cycle</vt:lpstr>
      <vt:lpstr>PowerPoint Presentation</vt:lpstr>
      <vt:lpstr>nutshell.live</vt:lpstr>
      <vt:lpstr>Let’s do it practically</vt:lpstr>
      <vt:lpstr>nutshell.live</vt:lpstr>
      <vt:lpstr>Handlers </vt:lpstr>
      <vt:lpstr>PowerPoint Presentation</vt:lpstr>
      <vt:lpstr>PowerPoint Presentation</vt:lpstr>
      <vt:lpstr>Post Handler</vt:lpstr>
      <vt:lpstr>Post Handler</vt:lpstr>
      <vt:lpstr>Post delay handler</vt:lpstr>
      <vt:lpstr>Post delay Handler</vt:lpstr>
      <vt:lpstr>nutshell.live</vt:lpstr>
      <vt:lpstr>Views part-1 </vt:lpstr>
      <vt:lpstr>Three important views</vt:lpstr>
      <vt:lpstr>Relative view</vt:lpstr>
      <vt:lpstr>Linear view</vt:lpstr>
      <vt:lpstr>Relative view</vt:lpstr>
      <vt:lpstr>PowerPoint Presentation</vt:lpstr>
      <vt:lpstr>Grid view</vt:lpstr>
      <vt:lpstr>PowerPoint Presentation</vt:lpstr>
      <vt:lpstr>PowerPoint Presentation</vt:lpstr>
      <vt:lpstr>More Complexity Example of Nested LinearLayouts</vt:lpstr>
      <vt:lpstr>You can nest Any kind of Layouts –like here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life cycle</dc:title>
  <cp:lastModifiedBy>Shubham Shirse</cp:lastModifiedBy>
  <cp:revision>7</cp:revision>
  <dcterms:modified xsi:type="dcterms:W3CDTF">2021-03-23T08:39:37Z</dcterms:modified>
</cp:coreProperties>
</file>