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7" r:id="rId1"/>
  </p:sldMasterIdLst>
  <p:notesMasterIdLst>
    <p:notesMasterId r:id="rId76"/>
  </p:notesMasterIdLst>
  <p:sldIdLst>
    <p:sldId id="256" r:id="rId2"/>
    <p:sldId id="257" r:id="rId3"/>
    <p:sldId id="258" r:id="rId4"/>
    <p:sldId id="259" r:id="rId5"/>
    <p:sldId id="327" r:id="rId6"/>
    <p:sldId id="260" r:id="rId7"/>
    <p:sldId id="261" r:id="rId8"/>
    <p:sldId id="328" r:id="rId9"/>
    <p:sldId id="329" r:id="rId10"/>
    <p:sldId id="262" r:id="rId11"/>
    <p:sldId id="331" r:id="rId12"/>
    <p:sldId id="332" r:id="rId13"/>
    <p:sldId id="333" r:id="rId14"/>
    <p:sldId id="334" r:id="rId15"/>
    <p:sldId id="330" r:id="rId16"/>
    <p:sldId id="264" r:id="rId17"/>
    <p:sldId id="265" r:id="rId18"/>
    <p:sldId id="263" r:id="rId19"/>
    <p:sldId id="266" r:id="rId20"/>
    <p:sldId id="267" r:id="rId21"/>
    <p:sldId id="268" r:id="rId22"/>
    <p:sldId id="270" r:id="rId23"/>
    <p:sldId id="271" r:id="rId24"/>
    <p:sldId id="272" r:id="rId25"/>
    <p:sldId id="273" r:id="rId26"/>
    <p:sldId id="335" r:id="rId27"/>
    <p:sldId id="336" r:id="rId28"/>
    <p:sldId id="340" r:id="rId29"/>
    <p:sldId id="337" r:id="rId30"/>
    <p:sldId id="341" r:id="rId31"/>
    <p:sldId id="339" r:id="rId32"/>
    <p:sldId id="338" r:id="rId33"/>
    <p:sldId id="274" r:id="rId34"/>
    <p:sldId id="275" r:id="rId35"/>
    <p:sldId id="276" r:id="rId36"/>
    <p:sldId id="342" r:id="rId37"/>
    <p:sldId id="343" r:id="rId38"/>
    <p:sldId id="344" r:id="rId39"/>
    <p:sldId id="277" r:id="rId40"/>
    <p:sldId id="345" r:id="rId41"/>
    <p:sldId id="346" r:id="rId42"/>
    <p:sldId id="287" r:id="rId43"/>
    <p:sldId id="288" r:id="rId44"/>
    <p:sldId id="290" r:id="rId45"/>
    <p:sldId id="291" r:id="rId46"/>
    <p:sldId id="292" r:id="rId47"/>
    <p:sldId id="293" r:id="rId48"/>
    <p:sldId id="295" r:id="rId49"/>
    <p:sldId id="296" r:id="rId50"/>
    <p:sldId id="297" r:id="rId51"/>
    <p:sldId id="298" r:id="rId52"/>
    <p:sldId id="311" r:id="rId53"/>
    <p:sldId id="312" r:id="rId54"/>
    <p:sldId id="313" r:id="rId55"/>
    <p:sldId id="314" r:id="rId56"/>
    <p:sldId id="303" r:id="rId57"/>
    <p:sldId id="305" r:id="rId58"/>
    <p:sldId id="304" r:id="rId59"/>
    <p:sldId id="307" r:id="rId60"/>
    <p:sldId id="308" r:id="rId61"/>
    <p:sldId id="281" r:id="rId62"/>
    <p:sldId id="309" r:id="rId63"/>
    <p:sldId id="310" r:id="rId64"/>
    <p:sldId id="315" r:id="rId65"/>
    <p:sldId id="316" r:id="rId66"/>
    <p:sldId id="317" r:id="rId67"/>
    <p:sldId id="318" r:id="rId68"/>
    <p:sldId id="319" r:id="rId69"/>
    <p:sldId id="320" r:id="rId70"/>
    <p:sldId id="321" r:id="rId71"/>
    <p:sldId id="322" r:id="rId72"/>
    <p:sldId id="323" r:id="rId73"/>
    <p:sldId id="324" r:id="rId74"/>
    <p:sldId id="325" r:id="rId75"/>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9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break desirable. Less than 5 less than 10 example</a:t>
            </a:r>
          </a:p>
        </p:txBody>
      </p:sp>
    </p:spTree>
    <p:extLst>
      <p:ext uri="{BB962C8B-B14F-4D97-AF65-F5344CB8AC3E}">
        <p14:creationId xmlns:p14="http://schemas.microsoft.com/office/powerpoint/2010/main" val="327631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F21307-D6C8-419C-A688-EDFDA0702460}"/>
              </a:ext>
            </a:extLst>
          </p:cNvPr>
          <p:cNvSpPr>
            <a:spLocks noGrp="1" noChangeArrowheads="1"/>
          </p:cNvSpPr>
          <p:nvPr>
            <p:ph type="sldNum" sz="quarter" idx="5"/>
          </p:nvPr>
        </p:nvSpPr>
        <p:spPr>
          <a:ln/>
        </p:spPr>
        <p:txBody>
          <a:bodyPr/>
          <a:lstStyle/>
          <a:p>
            <a:fld id="{9785B9D5-BFE8-4217-B0D0-8237779162E2}" type="slidenum">
              <a:rPr lang="en-US" altLang="en-US"/>
              <a:pPr/>
              <a:t>72</a:t>
            </a:fld>
            <a:endParaRPr lang="en-US" altLang="en-US"/>
          </a:p>
        </p:txBody>
      </p:sp>
      <p:sp>
        <p:nvSpPr>
          <p:cNvPr id="146434" name="Rectangle 2">
            <a:extLst>
              <a:ext uri="{FF2B5EF4-FFF2-40B4-BE49-F238E27FC236}">
                <a16:creationId xmlns:a16="http://schemas.microsoft.com/office/drawing/2014/main" id="{CF9D7F07-413C-46B9-AAC7-1CF19369D1F8}"/>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DDDE0C4-EF63-4731-85CE-DBE075A273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872A6E-106D-483B-9923-DD38811DEC40}"/>
              </a:ext>
            </a:extLst>
          </p:cNvPr>
          <p:cNvSpPr>
            <a:spLocks noGrp="1" noChangeArrowheads="1"/>
          </p:cNvSpPr>
          <p:nvPr>
            <p:ph type="sldNum" sz="quarter" idx="5"/>
          </p:nvPr>
        </p:nvSpPr>
        <p:spPr>
          <a:ln/>
        </p:spPr>
        <p:txBody>
          <a:bodyPr/>
          <a:lstStyle/>
          <a:p>
            <a:fld id="{8EF9ADE8-2D1B-4F2C-97DB-A393F640D602}" type="slidenum">
              <a:rPr lang="en-US" altLang="en-US"/>
              <a:pPr/>
              <a:t>73</a:t>
            </a:fld>
            <a:endParaRPr lang="en-US" altLang="en-US"/>
          </a:p>
        </p:txBody>
      </p:sp>
      <p:sp>
        <p:nvSpPr>
          <p:cNvPr id="1701890" name="Rectangle 2">
            <a:extLst>
              <a:ext uri="{FF2B5EF4-FFF2-40B4-BE49-F238E27FC236}">
                <a16:creationId xmlns:a16="http://schemas.microsoft.com/office/drawing/2014/main" id="{E401827D-6078-452A-B3C5-3F2A4CB5B6F7}"/>
              </a:ext>
            </a:extLst>
          </p:cNvPr>
          <p:cNvSpPr>
            <a:spLocks noGrp="1" noRot="1" noChangeAspect="1" noChangeArrowheads="1" noTextEdit="1"/>
          </p:cNvSpPr>
          <p:nvPr>
            <p:ph type="sldImg"/>
          </p:nvPr>
        </p:nvSpPr>
        <p:spPr>
          <a:ln/>
        </p:spPr>
      </p:sp>
      <p:sp>
        <p:nvSpPr>
          <p:cNvPr id="1701891" name="Rectangle 3">
            <a:extLst>
              <a:ext uri="{FF2B5EF4-FFF2-40B4-BE49-F238E27FC236}">
                <a16:creationId xmlns:a16="http://schemas.microsoft.com/office/drawing/2014/main" id="{1483B012-B2C0-48C9-97BF-C75A424923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9202E9-451B-4FAB-88BF-5317A358D585}"/>
              </a:ext>
            </a:extLst>
          </p:cNvPr>
          <p:cNvSpPr>
            <a:spLocks noGrp="1" noChangeArrowheads="1"/>
          </p:cNvSpPr>
          <p:nvPr>
            <p:ph type="sldNum" sz="quarter" idx="5"/>
          </p:nvPr>
        </p:nvSpPr>
        <p:spPr>
          <a:ln/>
        </p:spPr>
        <p:txBody>
          <a:bodyPr/>
          <a:lstStyle/>
          <a:p>
            <a:fld id="{921C679C-FDF9-4335-948F-E764A98A71B7}" type="slidenum">
              <a:rPr lang="en-US" altLang="en-US"/>
              <a:pPr/>
              <a:t>74</a:t>
            </a:fld>
            <a:endParaRPr lang="en-US" altLang="en-US"/>
          </a:p>
        </p:txBody>
      </p:sp>
      <p:sp>
        <p:nvSpPr>
          <p:cNvPr id="1702914" name="Rectangle 2">
            <a:extLst>
              <a:ext uri="{FF2B5EF4-FFF2-40B4-BE49-F238E27FC236}">
                <a16:creationId xmlns:a16="http://schemas.microsoft.com/office/drawing/2014/main" id="{F03773FF-3AEC-4C56-ACB5-950BDDCD7245}"/>
              </a:ext>
            </a:extLst>
          </p:cNvPr>
          <p:cNvSpPr>
            <a:spLocks noGrp="1" noRot="1" noChangeAspect="1" noChangeArrowheads="1" noTextEdit="1"/>
          </p:cNvSpPr>
          <p:nvPr>
            <p:ph type="sldImg"/>
          </p:nvPr>
        </p:nvSpPr>
        <p:spPr>
          <a:ln/>
        </p:spPr>
      </p:sp>
      <p:sp>
        <p:nvSpPr>
          <p:cNvPr id="1702915" name="Rectangle 3">
            <a:extLst>
              <a:ext uri="{FF2B5EF4-FFF2-40B4-BE49-F238E27FC236}">
                <a16:creationId xmlns:a16="http://schemas.microsoft.com/office/drawing/2014/main" id="{8D2BC554-4006-4B08-AA6F-1F2B8A9F8D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break desirable. Less than 5 less than 10 example</a:t>
            </a:r>
          </a:p>
        </p:txBody>
      </p:sp>
    </p:spTree>
    <p:extLst>
      <p:ext uri="{BB962C8B-B14F-4D97-AF65-F5344CB8AC3E}">
        <p14:creationId xmlns:p14="http://schemas.microsoft.com/office/powerpoint/2010/main" val="341712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break desirable. Less than 5 less than 10 example</a:t>
            </a:r>
          </a:p>
        </p:txBody>
      </p:sp>
    </p:spTree>
    <p:extLst>
      <p:ext uri="{BB962C8B-B14F-4D97-AF65-F5344CB8AC3E}">
        <p14:creationId xmlns:p14="http://schemas.microsoft.com/office/powerpoint/2010/main" val="159775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6AEBDF-D3A4-479A-AB72-204141828BE9}"/>
              </a:ext>
            </a:extLst>
          </p:cNvPr>
          <p:cNvSpPr>
            <a:spLocks noGrp="1" noChangeArrowheads="1"/>
          </p:cNvSpPr>
          <p:nvPr>
            <p:ph type="sldNum" sz="quarter" idx="5"/>
          </p:nvPr>
        </p:nvSpPr>
        <p:spPr>
          <a:ln/>
        </p:spPr>
        <p:txBody>
          <a:bodyPr/>
          <a:lstStyle/>
          <a:p>
            <a:fld id="{EF1FDB59-2AB5-4F49-ABB4-78B5204F096F}" type="slidenum">
              <a:rPr lang="en-US" altLang="en-US"/>
              <a:pPr/>
              <a:t>59</a:t>
            </a:fld>
            <a:endParaRPr lang="en-US" altLang="en-US"/>
          </a:p>
        </p:txBody>
      </p:sp>
      <p:sp>
        <p:nvSpPr>
          <p:cNvPr id="125954" name="Rectangle 2">
            <a:extLst>
              <a:ext uri="{FF2B5EF4-FFF2-40B4-BE49-F238E27FC236}">
                <a16:creationId xmlns:a16="http://schemas.microsoft.com/office/drawing/2014/main" id="{8918B34D-B897-4AFE-A5BB-69AAF12BE47D}"/>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AD767B92-B8A1-487B-803C-65CC142D50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2B029AA-9498-4EF5-B924-CDCA2B84CA3E}"/>
              </a:ext>
            </a:extLst>
          </p:cNvPr>
          <p:cNvSpPr>
            <a:spLocks noGrp="1" noChangeArrowheads="1"/>
          </p:cNvSpPr>
          <p:nvPr>
            <p:ph type="sldNum" sz="quarter" idx="5"/>
          </p:nvPr>
        </p:nvSpPr>
        <p:spPr>
          <a:ln/>
        </p:spPr>
        <p:txBody>
          <a:bodyPr/>
          <a:lstStyle/>
          <a:p>
            <a:fld id="{D99DAD27-6417-47EB-80DF-DCB5B3542B4D}" type="slidenum">
              <a:rPr lang="en-US" altLang="en-US"/>
              <a:pPr/>
              <a:t>60</a:t>
            </a:fld>
            <a:endParaRPr lang="en-US" altLang="en-US"/>
          </a:p>
        </p:txBody>
      </p:sp>
      <p:sp>
        <p:nvSpPr>
          <p:cNvPr id="128002" name="Rectangle 2">
            <a:extLst>
              <a:ext uri="{FF2B5EF4-FFF2-40B4-BE49-F238E27FC236}">
                <a16:creationId xmlns:a16="http://schemas.microsoft.com/office/drawing/2014/main" id="{12D27815-36EF-44F7-817F-E7538959A3B7}"/>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B4BFC24B-62D4-47E9-89A0-CCD8BC6F0E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C5263F-94B8-4F0C-9A4C-B53ADDDCE78A}"/>
              </a:ext>
            </a:extLst>
          </p:cNvPr>
          <p:cNvSpPr>
            <a:spLocks noGrp="1" noChangeArrowheads="1"/>
          </p:cNvSpPr>
          <p:nvPr>
            <p:ph type="sldNum" sz="quarter" idx="5"/>
          </p:nvPr>
        </p:nvSpPr>
        <p:spPr>
          <a:ln/>
        </p:spPr>
        <p:txBody>
          <a:bodyPr/>
          <a:lstStyle/>
          <a:p>
            <a:fld id="{E3677348-6DA6-4DE4-A8FA-1FAFA40CACB2}" type="slidenum">
              <a:rPr lang="en-US" altLang="en-US"/>
              <a:pPr/>
              <a:t>61</a:t>
            </a:fld>
            <a:endParaRPr lang="en-US" altLang="en-US"/>
          </a:p>
        </p:txBody>
      </p:sp>
      <p:sp>
        <p:nvSpPr>
          <p:cNvPr id="132098" name="Rectangle 2">
            <a:extLst>
              <a:ext uri="{FF2B5EF4-FFF2-40B4-BE49-F238E27FC236}">
                <a16:creationId xmlns:a16="http://schemas.microsoft.com/office/drawing/2014/main" id="{0D4DB626-CBEE-482C-92DA-1AFBD6442948}"/>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702594A7-2D5F-413A-A6F8-C21A328041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7DE519-7AF1-4E9B-B460-F593AA5A3CF1}"/>
              </a:ext>
            </a:extLst>
          </p:cNvPr>
          <p:cNvSpPr>
            <a:spLocks noGrp="1" noChangeArrowheads="1"/>
          </p:cNvSpPr>
          <p:nvPr>
            <p:ph type="sldNum" sz="quarter" idx="5"/>
          </p:nvPr>
        </p:nvSpPr>
        <p:spPr>
          <a:ln/>
        </p:spPr>
        <p:txBody>
          <a:bodyPr/>
          <a:lstStyle/>
          <a:p>
            <a:fld id="{7C875699-0994-40D6-BC0A-B575DA4CA9C6}" type="slidenum">
              <a:rPr lang="en-US" altLang="en-US"/>
              <a:pPr/>
              <a:t>69</a:t>
            </a:fld>
            <a:endParaRPr lang="en-US" altLang="en-US"/>
          </a:p>
        </p:txBody>
      </p:sp>
      <p:sp>
        <p:nvSpPr>
          <p:cNvPr id="140290" name="Rectangle 2">
            <a:extLst>
              <a:ext uri="{FF2B5EF4-FFF2-40B4-BE49-F238E27FC236}">
                <a16:creationId xmlns:a16="http://schemas.microsoft.com/office/drawing/2014/main" id="{D1A61C2F-38FF-4424-B82A-262B667834E2}"/>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28852CB6-128A-4452-9C4A-0116F59621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1F4C37-B406-4740-AA1C-6AAAF89B1478}"/>
              </a:ext>
            </a:extLst>
          </p:cNvPr>
          <p:cNvSpPr>
            <a:spLocks noGrp="1" noChangeArrowheads="1"/>
          </p:cNvSpPr>
          <p:nvPr>
            <p:ph type="sldNum" sz="quarter" idx="5"/>
          </p:nvPr>
        </p:nvSpPr>
        <p:spPr>
          <a:ln/>
        </p:spPr>
        <p:txBody>
          <a:bodyPr/>
          <a:lstStyle/>
          <a:p>
            <a:fld id="{6FF7E305-8906-49E6-9F0A-1336595A4D84}" type="slidenum">
              <a:rPr lang="en-US" altLang="en-US"/>
              <a:pPr/>
              <a:t>70</a:t>
            </a:fld>
            <a:endParaRPr lang="en-US" altLang="en-US"/>
          </a:p>
        </p:txBody>
      </p:sp>
      <p:sp>
        <p:nvSpPr>
          <p:cNvPr id="142338" name="Rectangle 2">
            <a:extLst>
              <a:ext uri="{FF2B5EF4-FFF2-40B4-BE49-F238E27FC236}">
                <a16:creationId xmlns:a16="http://schemas.microsoft.com/office/drawing/2014/main" id="{F535A578-DED9-43DF-B7C8-CA20F81E42C3}"/>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2687A517-7448-4CEB-A17E-B18C896694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91B5EA-6AC1-4BDF-97D2-B6B4556627FB}"/>
              </a:ext>
            </a:extLst>
          </p:cNvPr>
          <p:cNvSpPr>
            <a:spLocks noGrp="1" noChangeArrowheads="1"/>
          </p:cNvSpPr>
          <p:nvPr>
            <p:ph type="sldNum" sz="quarter" idx="5"/>
          </p:nvPr>
        </p:nvSpPr>
        <p:spPr>
          <a:ln/>
        </p:spPr>
        <p:txBody>
          <a:bodyPr/>
          <a:lstStyle/>
          <a:p>
            <a:fld id="{9629DDF8-F8C2-4AC8-B01F-C3C0F946D88C}" type="slidenum">
              <a:rPr lang="en-US" altLang="en-US"/>
              <a:pPr/>
              <a:t>71</a:t>
            </a:fld>
            <a:endParaRPr lang="en-US" altLang="en-US"/>
          </a:p>
        </p:txBody>
      </p:sp>
      <p:sp>
        <p:nvSpPr>
          <p:cNvPr id="144386" name="Rectangle 2">
            <a:extLst>
              <a:ext uri="{FF2B5EF4-FFF2-40B4-BE49-F238E27FC236}">
                <a16:creationId xmlns:a16="http://schemas.microsoft.com/office/drawing/2014/main" id="{CFA57E23-540C-46AD-86E9-5170177F8D41}"/>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A8AEDD49-CAE5-4F50-8E1A-FABB23C2C2A2}"/>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75360" y="1915659"/>
            <a:ext cx="11054080" cy="11474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75360" y="6091042"/>
            <a:ext cx="11054080" cy="11474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75360" y="2111686"/>
            <a:ext cx="11054080" cy="390144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10289465" y="5841099"/>
            <a:ext cx="1300480" cy="130048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121664" y="2036939"/>
            <a:ext cx="10799403" cy="4317594"/>
          </a:xfrm>
        </p:spPr>
        <p:txBody>
          <a:bodyPr anchor="ctr">
            <a:noAutofit/>
          </a:bodyPr>
          <a:lstStyle>
            <a:lvl1pPr algn="l">
              <a:lnSpc>
                <a:spcPct val="80000"/>
              </a:lnSpc>
              <a:defRPr sz="9102"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141171" y="6242304"/>
            <a:ext cx="8417357" cy="1521562"/>
          </a:xfrm>
        </p:spPr>
        <p:txBody>
          <a:bodyPr>
            <a:normAutofit/>
          </a:bodyPr>
          <a:lstStyle>
            <a:lvl1pPr marL="0" indent="0" algn="l">
              <a:buNone/>
              <a:defRPr sz="2560" b="0">
                <a:solidFill>
                  <a:schemeClr val="tx1"/>
                </a:solidFill>
              </a:defRPr>
            </a:lvl1pPr>
            <a:lvl2pPr marL="650230" indent="0" algn="ctr">
              <a:buNone/>
              <a:defRPr sz="2560"/>
            </a:lvl2pPr>
            <a:lvl3pPr marL="1300460" indent="0" algn="ctr">
              <a:buNone/>
              <a:defRPr sz="2560"/>
            </a:lvl3pPr>
            <a:lvl4pPr marL="1950690" indent="0" algn="ctr">
              <a:buNone/>
              <a:defRPr sz="2560"/>
            </a:lvl4pPr>
            <a:lvl5pPr marL="2600919" indent="0" algn="ctr">
              <a:buNone/>
              <a:defRPr sz="2560"/>
            </a:lvl5pPr>
            <a:lvl6pPr marL="3251149" indent="0" algn="ctr">
              <a:buNone/>
              <a:defRPr sz="2560"/>
            </a:lvl6pPr>
            <a:lvl7pPr marL="3901379" indent="0" algn="ctr">
              <a:buNone/>
              <a:defRPr sz="2560"/>
            </a:lvl7pPr>
            <a:lvl8pPr marL="4551609" indent="0" algn="ctr">
              <a:buNone/>
              <a:defRPr sz="2560"/>
            </a:lvl8pPr>
            <a:lvl9pPr marL="5201839" indent="0" algn="ctr">
              <a:buNone/>
              <a:defRPr sz="25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6/18/2021</a:t>
            </a:fld>
            <a:endParaRPr lang="en-US" dirty="0"/>
          </a:p>
        </p:txBody>
      </p:sp>
      <p:sp>
        <p:nvSpPr>
          <p:cNvPr id="5" name="Footer Placeholder 4"/>
          <p:cNvSpPr>
            <a:spLocks noGrp="1"/>
          </p:cNvSpPr>
          <p:nvPr>
            <p:ph type="ftr" sz="quarter" idx="11"/>
          </p:nvPr>
        </p:nvSpPr>
        <p:spPr>
          <a:xfrm>
            <a:off x="1155989" y="8921295"/>
            <a:ext cx="6749491" cy="519289"/>
          </a:xfrm>
        </p:spPr>
        <p:txBody>
          <a:bodyPr/>
          <a:lstStyle/>
          <a:p>
            <a:endParaRPr lang="en-US" dirty="0"/>
          </a:p>
        </p:txBody>
      </p:sp>
      <p:sp>
        <p:nvSpPr>
          <p:cNvPr id="6" name="Slide Number Placeholder 5"/>
          <p:cNvSpPr>
            <a:spLocks noGrp="1"/>
          </p:cNvSpPr>
          <p:nvPr>
            <p:ph type="sldNum" sz="quarter" idx="12"/>
          </p:nvPr>
        </p:nvSpPr>
        <p:spPr>
          <a:xfrm>
            <a:off x="10302977" y="6012011"/>
            <a:ext cx="1273459" cy="910336"/>
          </a:xfrm>
        </p:spPr>
        <p:txBody>
          <a:bodyPr/>
          <a:lstStyle>
            <a:lvl1pPr>
              <a:defRPr sz="3982" b="1"/>
            </a:lvl1pPr>
          </a:lstStyle>
          <a:p>
            <a:fld id="{86CB4B4D-7CA3-9044-876B-883B54F8677D}" type="slidenum">
              <a:rPr lang="en-US" smtClean="0"/>
              <a:t>‹#›</a:t>
            </a:fld>
            <a:endParaRPr lang="en-US"/>
          </a:p>
        </p:txBody>
      </p:sp>
    </p:spTree>
    <p:extLst>
      <p:ext uri="{BB962C8B-B14F-4D97-AF65-F5344CB8AC3E}">
        <p14:creationId xmlns:p14="http://schemas.microsoft.com/office/powerpoint/2010/main" val="228430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5B24B-F41A-4540-8EEC-C29B4F79802D}"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8605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1" y="758613"/>
            <a:ext cx="2722880" cy="8019627"/>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7921" y="758613"/>
            <a:ext cx="8006080" cy="801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F989E-5397-49EE-B0F5-E72D9FFD7EC0}"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1498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944219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776664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8867743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490096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6BC42F-EA91-460E-9436-9A6C9B1CB0C6}"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2914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6994473"/>
            <a:ext cx="13004800" cy="2759125"/>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311603" y="1742643"/>
            <a:ext cx="9899904" cy="5006848"/>
          </a:xfrm>
        </p:spPr>
        <p:txBody>
          <a:bodyPr anchor="ctr">
            <a:normAutofit/>
          </a:bodyPr>
          <a:lstStyle>
            <a:lvl1pPr>
              <a:lnSpc>
                <a:spcPct val="80000"/>
              </a:lnSpc>
              <a:defRPr sz="9102" b="0"/>
            </a:lvl1pPr>
          </a:lstStyle>
          <a:p>
            <a:r>
              <a:rPr lang="en-US"/>
              <a:t>Click to edit Master title style</a:t>
            </a:r>
            <a:endParaRPr lang="en-US" dirty="0"/>
          </a:p>
        </p:txBody>
      </p:sp>
      <p:sp>
        <p:nvSpPr>
          <p:cNvPr id="3" name="Text Placeholder 2"/>
          <p:cNvSpPr>
            <a:spLocks noGrp="1"/>
          </p:cNvSpPr>
          <p:nvPr>
            <p:ph type="body" idx="1"/>
          </p:nvPr>
        </p:nvSpPr>
        <p:spPr>
          <a:xfrm>
            <a:off x="2310158" y="7139635"/>
            <a:ext cx="9656064" cy="1517227"/>
          </a:xfrm>
        </p:spPr>
        <p:txBody>
          <a:bodyPr anchor="t">
            <a:normAutofit/>
          </a:bodyPr>
          <a:lstStyle>
            <a:lvl1pPr marL="0" indent="0">
              <a:buNone/>
              <a:defRPr sz="2560" b="0">
                <a:solidFill>
                  <a:schemeClr val="accent1">
                    <a:lumMod val="50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166579" y="8921295"/>
            <a:ext cx="2820597" cy="519289"/>
          </a:xfrm>
        </p:spPr>
        <p:txBody>
          <a:bodyPr/>
          <a:lstStyle>
            <a:lvl1pPr>
              <a:defRPr>
                <a:solidFill>
                  <a:schemeClr val="accent1">
                    <a:lumMod val="50000"/>
                  </a:schemeClr>
                </a:solidFill>
              </a:defRPr>
            </a:lvl1pPr>
          </a:lstStyle>
          <a:p>
            <a:fld id="{823D4350-0632-4F67-B357-AFC21C62564D}" type="datetimeFigureOut">
              <a:rPr lang="en-US" smtClean="0"/>
              <a:t>6/18/2021</a:t>
            </a:fld>
            <a:endParaRPr lang="en-US" dirty="0"/>
          </a:p>
        </p:txBody>
      </p:sp>
      <p:sp>
        <p:nvSpPr>
          <p:cNvPr id="5" name="Footer Placeholder 4"/>
          <p:cNvSpPr>
            <a:spLocks noGrp="1"/>
          </p:cNvSpPr>
          <p:nvPr>
            <p:ph type="ftr" sz="quarter" idx="11"/>
          </p:nvPr>
        </p:nvSpPr>
        <p:spPr>
          <a:xfrm>
            <a:off x="2326896" y="8921293"/>
            <a:ext cx="6749491" cy="519289"/>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901493" y="3456886"/>
            <a:ext cx="1300480" cy="130048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917973" y="3567797"/>
            <a:ext cx="1267519" cy="1024472"/>
          </a:xfrm>
        </p:spPr>
        <p:txBody>
          <a:bodyPr/>
          <a:lstStyle>
            <a:lvl1pPr>
              <a:defRPr sz="3982"/>
            </a:lvl1pPr>
          </a:lstStyle>
          <a:p>
            <a:fld id="{86CB4B4D-7CA3-9044-876B-883B54F8677D}" type="slidenum">
              <a:rPr lang="en-US" smtClean="0"/>
              <a:t>‹#›</a:t>
            </a:fld>
            <a:endParaRPr lang="en-US"/>
          </a:p>
        </p:txBody>
      </p:sp>
    </p:spTree>
    <p:extLst>
      <p:ext uri="{BB962C8B-B14F-4D97-AF65-F5344CB8AC3E}">
        <p14:creationId xmlns:p14="http://schemas.microsoft.com/office/powerpoint/2010/main" val="29899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5360" y="3121152"/>
            <a:ext cx="5201920" cy="5657088"/>
          </a:xfrm>
        </p:spPr>
        <p:txBody>
          <a:bodyPr/>
          <a:lstStyle>
            <a:lvl1pPr>
              <a:defRPr sz="2844"/>
            </a:lvl1pPr>
            <a:lvl2pPr>
              <a:defRPr sz="2560"/>
            </a:lvl2pPr>
            <a:lvl3pPr>
              <a:defRPr sz="2276"/>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15599" y="3121152"/>
            <a:ext cx="5201920" cy="5657088"/>
          </a:xfrm>
        </p:spPr>
        <p:txBody>
          <a:bodyPr/>
          <a:lstStyle>
            <a:lvl1pPr>
              <a:defRPr sz="2844"/>
            </a:lvl1pPr>
            <a:lvl2pPr>
              <a:defRPr sz="2560"/>
            </a:lvl2pPr>
            <a:lvl3pPr>
              <a:defRPr sz="2276"/>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3841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75360" y="2913075"/>
            <a:ext cx="5201920" cy="910336"/>
          </a:xfrm>
        </p:spPr>
        <p:txBody>
          <a:bodyPr anchor="ctr">
            <a:normAutofit/>
          </a:bodyPr>
          <a:lstStyle>
            <a:lvl1pPr marL="0" indent="0">
              <a:buNone/>
              <a:defRPr sz="2844" b="1">
                <a:solidFill>
                  <a:schemeClr val="accent1">
                    <a:lumMod val="75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975360" y="3901440"/>
            <a:ext cx="5201920" cy="4681728"/>
          </a:xfrm>
        </p:spPr>
        <p:txBody>
          <a:bodyPr/>
          <a:lstStyle>
            <a:lvl1pPr>
              <a:defRPr sz="2844"/>
            </a:lvl1pPr>
            <a:lvl2pPr>
              <a:defRPr sz="2560"/>
            </a:lvl2pPr>
            <a:lvl3pPr>
              <a:defRPr sz="2276"/>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56239" y="2913075"/>
            <a:ext cx="5201920" cy="910336"/>
          </a:xfrm>
        </p:spPr>
        <p:txBody>
          <a:bodyPr anchor="ctr">
            <a:normAutofit/>
          </a:bodyPr>
          <a:lstStyle>
            <a:lvl1pPr marL="0" indent="0">
              <a:buNone/>
              <a:defRPr sz="2844" b="1">
                <a:solidFill>
                  <a:schemeClr val="accent1">
                    <a:lumMod val="75000"/>
                  </a:schemeClr>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856239" y="3901440"/>
            <a:ext cx="5201920" cy="4681728"/>
          </a:xfrm>
        </p:spPr>
        <p:txBody>
          <a:bodyPr/>
          <a:lstStyle>
            <a:lvl1pPr>
              <a:defRPr sz="2844"/>
            </a:lvl1pPr>
            <a:lvl2pPr>
              <a:defRPr sz="2560"/>
            </a:lvl2pPr>
            <a:lvl3pPr>
              <a:defRPr sz="2276"/>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683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3F9237B0-CC05-45CB-9D8E-44851499E325}" type="datetimeFigureOut">
              <a:rPr lang="en-US" smtClean="0"/>
              <a:t>6/18/2021</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2300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9106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857324" y="2"/>
            <a:ext cx="4147476" cy="9753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19616" y="975360"/>
            <a:ext cx="3413760" cy="2470912"/>
          </a:xfrm>
        </p:spPr>
        <p:txBody>
          <a:bodyPr anchor="b">
            <a:normAutofit/>
          </a:bodyPr>
          <a:lstStyle>
            <a:lvl1pPr>
              <a:defRPr sz="3982" b="0"/>
            </a:lvl1pPr>
          </a:lstStyle>
          <a:p>
            <a:r>
              <a:rPr lang="en-US"/>
              <a:t>Click to edit Master title style</a:t>
            </a:r>
            <a:endParaRPr lang="en-US" dirty="0"/>
          </a:p>
        </p:txBody>
      </p:sp>
      <p:sp>
        <p:nvSpPr>
          <p:cNvPr id="3" name="Content Placeholder 2"/>
          <p:cNvSpPr>
            <a:spLocks noGrp="1"/>
          </p:cNvSpPr>
          <p:nvPr>
            <p:ph idx="1"/>
          </p:nvPr>
        </p:nvSpPr>
        <p:spPr>
          <a:xfrm>
            <a:off x="894080" y="975360"/>
            <a:ext cx="7159142" cy="7139635"/>
          </a:xfrm>
        </p:spPr>
        <p:txBody>
          <a:bodyPr/>
          <a:lstStyle>
            <a:lvl1pPr>
              <a:defRPr sz="2844"/>
            </a:lvl1pPr>
            <a:lvl2pPr>
              <a:defRPr sz="2560"/>
            </a:lvl2pPr>
            <a:lvl3pPr>
              <a:defRPr sz="2276"/>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19616" y="3446272"/>
            <a:ext cx="3413760" cy="4681728"/>
          </a:xfrm>
        </p:spPr>
        <p:txBody>
          <a:bodyPr>
            <a:normAutofit/>
          </a:bodyPr>
          <a:lstStyle>
            <a:lvl1pPr marL="0" indent="0">
              <a:lnSpc>
                <a:spcPct val="100000"/>
              </a:lnSpc>
              <a:spcBef>
                <a:spcPts val="1422"/>
              </a:spcBef>
              <a:buNone/>
              <a:defRPr sz="1920">
                <a:solidFill>
                  <a:schemeClr val="accent1">
                    <a:lumMod val="50000"/>
                  </a:schemeClr>
                </a:solidFill>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grpSp>
        <p:nvGrpSpPr>
          <p:cNvPr id="12" name="Group 11"/>
          <p:cNvGrpSpPr/>
          <p:nvPr/>
        </p:nvGrpSpPr>
        <p:grpSpPr>
          <a:xfrm>
            <a:off x="12121122" y="8896367"/>
            <a:ext cx="559206" cy="559206"/>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F6AA2A1-C9A8-42DC-AF5F-29D58FE3A81E}" type="datetimeFigureOut">
              <a:rPr lang="en-US" smtClean="0"/>
              <a:t>6/18/2021</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14211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857324" y="2"/>
            <a:ext cx="4147476" cy="9753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19616" y="975360"/>
            <a:ext cx="3413760" cy="2470912"/>
          </a:xfrm>
        </p:spPr>
        <p:txBody>
          <a:bodyPr anchor="b">
            <a:normAutofit/>
          </a:bodyPr>
          <a:lstStyle>
            <a:lvl1pPr>
              <a:defRPr sz="398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0"/>
            <a:ext cx="8857323" cy="9753600"/>
          </a:xfrm>
          <a:solidFill>
            <a:schemeClr val="tx2">
              <a:lumMod val="20000"/>
              <a:lumOff val="80000"/>
            </a:schemeClr>
          </a:solidFill>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9119616" y="3446272"/>
            <a:ext cx="3413760" cy="4681728"/>
          </a:xfrm>
        </p:spPr>
        <p:txBody>
          <a:bodyPr>
            <a:normAutofit/>
          </a:bodyPr>
          <a:lstStyle>
            <a:lvl1pPr marL="0" indent="0">
              <a:lnSpc>
                <a:spcPct val="100000"/>
              </a:lnSpc>
              <a:spcBef>
                <a:spcPts val="1422"/>
              </a:spcBef>
              <a:buNone/>
              <a:defRPr sz="1920">
                <a:solidFill>
                  <a:schemeClr val="accent1">
                    <a:lumMod val="50000"/>
                  </a:schemeClr>
                </a:solidFill>
              </a:defRPr>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grpSp>
        <p:nvGrpSpPr>
          <p:cNvPr id="12" name="Group 11"/>
          <p:cNvGrpSpPr/>
          <p:nvPr/>
        </p:nvGrpSpPr>
        <p:grpSpPr>
          <a:xfrm>
            <a:off x="12121122" y="8896367"/>
            <a:ext cx="559206" cy="559206"/>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8FC28B6-2144-4760-B3DF-18C646FA52B1}" type="datetimeFigureOut">
              <a:rPr lang="en-US" smtClean="0"/>
              <a:t>6/18/2021</a:t>
            </a:fld>
            <a:endParaRPr lang="en-US" dirty="0"/>
          </a:p>
        </p:txBody>
      </p:sp>
      <p:sp>
        <p:nvSpPr>
          <p:cNvPr id="10" name="Slide Number Placeholder 9"/>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356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12121122" y="8896367"/>
            <a:ext cx="559206" cy="559206"/>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975360" y="689254"/>
            <a:ext cx="11054080" cy="22888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5360" y="3017114"/>
            <a:ext cx="11054080" cy="57611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22479" y="8921295"/>
            <a:ext cx="3491789" cy="519289"/>
          </a:xfrm>
          <a:prstGeom prst="rect">
            <a:avLst/>
          </a:prstGeom>
        </p:spPr>
        <p:txBody>
          <a:bodyPr vert="horz" lIns="91440" tIns="45720" rIns="91440" bIns="45720" rtlCol="0" anchor="ctr"/>
          <a:lstStyle>
            <a:lvl1pPr algn="r">
              <a:defRPr sz="1422">
                <a:solidFill>
                  <a:schemeClr val="accent1">
                    <a:lumMod val="50000"/>
                  </a:schemeClr>
                </a:solidFill>
              </a:defRPr>
            </a:lvl1pPr>
          </a:lstStyle>
          <a:p>
            <a:fld id="{251F38EA-B09F-4C97-9264-D1353869D1EA}" type="datetimeFigureOut">
              <a:rPr lang="en-US" smtClean="0"/>
              <a:t>6/18/2021</a:t>
            </a:fld>
            <a:endParaRPr lang="en-US" dirty="0"/>
          </a:p>
        </p:txBody>
      </p:sp>
      <p:sp>
        <p:nvSpPr>
          <p:cNvPr id="5" name="Footer Placeholder 4"/>
          <p:cNvSpPr>
            <a:spLocks noGrp="1"/>
          </p:cNvSpPr>
          <p:nvPr>
            <p:ph type="ftr" sz="quarter" idx="3"/>
          </p:nvPr>
        </p:nvSpPr>
        <p:spPr>
          <a:xfrm>
            <a:off x="975360" y="8921295"/>
            <a:ext cx="6749491" cy="519289"/>
          </a:xfrm>
          <a:prstGeom prst="rect">
            <a:avLst/>
          </a:prstGeom>
        </p:spPr>
        <p:txBody>
          <a:bodyPr vert="horz" lIns="91440" tIns="45720" rIns="91440" bIns="45720" rtlCol="0" anchor="ctr"/>
          <a:lstStyle>
            <a:lvl1pPr algn="l">
              <a:defRPr sz="1422">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12065203" y="8921295"/>
            <a:ext cx="682752" cy="519289"/>
          </a:xfrm>
          <a:prstGeom prst="rect">
            <a:avLst/>
          </a:prstGeom>
        </p:spPr>
        <p:txBody>
          <a:bodyPr vert="horz" lIns="91440" tIns="45720" rIns="91440" bIns="45720" rtlCol="0" anchor="ctr"/>
          <a:lstStyle>
            <a:lvl1pPr algn="ctr">
              <a:defRPr sz="1564" b="1" spc="-100" baseline="0">
                <a:solidFill>
                  <a:srgbClr val="FFFFFF"/>
                </a:solidFill>
                <a:latin typeface="+mn-lt"/>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98537926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Lst>
  <p:txStyles>
    <p:titleStyle>
      <a:lvl1pPr algn="l" defTabSz="1300460" rtl="0" eaLnBrk="1" latinLnBrk="0" hangingPunct="1">
        <a:lnSpc>
          <a:spcPct val="90000"/>
        </a:lnSpc>
        <a:spcBef>
          <a:spcPct val="0"/>
        </a:spcBef>
        <a:buNone/>
        <a:defRPr sz="5973" b="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60092" indent="-260092" algn="l" defTabSz="1300460" rtl="0" eaLnBrk="1" latinLnBrk="0" hangingPunct="1">
        <a:lnSpc>
          <a:spcPct val="90000"/>
        </a:lnSpc>
        <a:spcBef>
          <a:spcPts val="1707"/>
        </a:spcBef>
        <a:buClr>
          <a:schemeClr val="accent1">
            <a:lumMod val="75000"/>
          </a:schemeClr>
        </a:buClr>
        <a:buSzPct val="85000"/>
        <a:buFont typeface="Wingdings" pitchFamily="2" charset="2"/>
        <a:buChar char="§"/>
        <a:defRPr sz="2844" kern="1200">
          <a:solidFill>
            <a:schemeClr val="tx1"/>
          </a:solidFill>
          <a:latin typeface="+mn-lt"/>
          <a:ea typeface="+mn-ea"/>
          <a:cs typeface="+mn-cs"/>
        </a:defRPr>
      </a:lvl1pPr>
      <a:lvl2pPr marL="650230"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560" kern="1200">
          <a:solidFill>
            <a:schemeClr val="tx1"/>
          </a:solidFill>
          <a:latin typeface="+mn-lt"/>
          <a:ea typeface="+mn-ea"/>
          <a:cs typeface="+mn-cs"/>
        </a:defRPr>
      </a:lvl2pPr>
      <a:lvl3pPr marL="1040368"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3pPr>
      <a:lvl4pPr marL="1430506"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4pPr>
      <a:lvl5pPr marL="1820644"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5pPr>
      <a:lvl6pPr marL="227552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6pPr>
      <a:lvl7pPr marL="270218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7pPr>
      <a:lvl8pPr marL="312884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8pPr>
      <a:lvl9pPr marL="355550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oracle.com/in/java/technologies/javase-jdk15-downloads.html"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eniobits"/>
          <p:cNvSpPr txBox="1">
            <a:spLocks noGrp="1"/>
          </p:cNvSpPr>
          <p:nvPr>
            <p:ph type="ctrTitle"/>
          </p:nvPr>
        </p:nvSpPr>
        <p:spPr>
          <a:prstGeom prst="rect">
            <a:avLst/>
          </a:prstGeom>
        </p:spPr>
        <p:txBody>
          <a:bodyPr/>
          <a:lstStyle/>
          <a:p>
            <a:r>
              <a:rPr lang="en-US" dirty="0"/>
              <a:t>Core Java</a:t>
            </a:r>
            <a:endParaRPr dirty="0"/>
          </a:p>
        </p:txBody>
      </p:sp>
      <p:sp>
        <p:nvSpPr>
          <p:cNvPr id="120" name="Core Java"/>
          <p:cNvSpPr txBox="1">
            <a:spLocks noGrp="1"/>
          </p:cNvSpPr>
          <p:nvPr>
            <p:ph type="subTitle" idx="1"/>
          </p:nvPr>
        </p:nvSpPr>
        <p:spPr>
          <a:prstGeom prst="rect">
            <a:avLst/>
          </a:prstGeom>
        </p:spPr>
        <p:txBody>
          <a:bodyPr/>
          <a:lstStyle/>
          <a:p>
            <a:r>
              <a:rPr lang="en-US"/>
              <a:t>Geniobits</a:t>
            </a:r>
            <a:endParaRPr dirty="0"/>
          </a:p>
        </p:txBody>
      </p:sp>
      <p:pic>
        <p:nvPicPr>
          <p:cNvPr id="121" name="geniobits.icns" descr="geniobits.icns"/>
          <p:cNvPicPr>
            <a:picLocks noChangeAspect="1"/>
          </p:cNvPicPr>
          <p:nvPr/>
        </p:nvPicPr>
        <p:blipFill>
          <a:blip r:embed="rId2"/>
          <a:srcRect l="23169" t="23417" r="23169" b="23417"/>
          <a:stretch>
            <a:fillRect/>
          </a:stretch>
        </p:blipFill>
        <p:spPr>
          <a:xfrm>
            <a:off x="11432890" y="683815"/>
            <a:ext cx="1140855" cy="1130301"/>
          </a:xfrm>
          <a:prstGeom prst="rect">
            <a:avLst/>
          </a:prstGeom>
          <a:ln w="12700">
            <a:miter lim="400000"/>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Hello World"/>
          <p:cNvSpPr txBox="1">
            <a:spLocks noGrp="1"/>
          </p:cNvSpPr>
          <p:nvPr>
            <p:ph type="title"/>
          </p:nvPr>
        </p:nvSpPr>
        <p:spPr>
          <a:prstGeom prst="rect">
            <a:avLst/>
          </a:prstGeom>
        </p:spPr>
        <p:txBody>
          <a:bodyPr/>
          <a:lstStyle/>
          <a:p>
            <a:r>
              <a:t>Hello World</a:t>
            </a:r>
          </a:p>
        </p:txBody>
      </p:sp>
      <p:sp>
        <p:nvSpPr>
          <p:cNvPr id="138" name="Let us look at a simple code that will print the string Hello World"/>
          <p:cNvSpPr txBox="1">
            <a:spLocks noGrp="1"/>
          </p:cNvSpPr>
          <p:nvPr>
            <p:ph type="body" idx="1"/>
          </p:nvPr>
        </p:nvSpPr>
        <p:spPr>
          <a:prstGeom prst="rect">
            <a:avLst/>
          </a:prstGeom>
        </p:spPr>
        <p:txBody>
          <a:bodyPr/>
          <a:lstStyle/>
          <a:p>
            <a:pPr marL="0" indent="0" algn="ctr">
              <a:spcBef>
                <a:spcPts val="0"/>
              </a:spcBef>
              <a:buSzTx/>
              <a:buNone/>
              <a:defRPr sz="3700"/>
            </a:pPr>
            <a:r>
              <a:t>Let us look at a simple code that will print the string </a:t>
            </a:r>
            <a:r>
              <a:rPr b="1" i="1"/>
              <a:t>Hello World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07D-810C-474E-8C89-D64752E3B981}"/>
              </a:ext>
            </a:extLst>
          </p:cNvPr>
          <p:cNvSpPr>
            <a:spLocks noGrp="1"/>
          </p:cNvSpPr>
          <p:nvPr>
            <p:ph type="title"/>
          </p:nvPr>
        </p:nvSpPr>
        <p:spPr/>
        <p:txBody>
          <a:bodyPr/>
          <a:lstStyle/>
          <a:p>
            <a:r>
              <a:rPr lang="en-US" dirty="0"/>
              <a:t>Variables</a:t>
            </a:r>
          </a:p>
        </p:txBody>
      </p:sp>
      <p:pic>
        <p:nvPicPr>
          <p:cNvPr id="5" name="Picture 4">
            <a:extLst>
              <a:ext uri="{FF2B5EF4-FFF2-40B4-BE49-F238E27FC236}">
                <a16:creationId xmlns:a16="http://schemas.microsoft.com/office/drawing/2014/main" id="{958C2ADB-D1C0-40F4-82E2-9C45A167FF11}"/>
              </a:ext>
            </a:extLst>
          </p:cNvPr>
          <p:cNvPicPr>
            <a:picLocks noChangeAspect="1"/>
          </p:cNvPicPr>
          <p:nvPr/>
        </p:nvPicPr>
        <p:blipFill>
          <a:blip r:embed="rId2"/>
          <a:stretch>
            <a:fillRect/>
          </a:stretch>
        </p:blipFill>
        <p:spPr>
          <a:xfrm>
            <a:off x="3281413" y="2792865"/>
            <a:ext cx="6441974" cy="4908170"/>
          </a:xfrm>
          <a:prstGeom prst="rect">
            <a:avLst/>
          </a:prstGeom>
        </p:spPr>
      </p:pic>
    </p:spTree>
    <p:extLst>
      <p:ext uri="{BB962C8B-B14F-4D97-AF65-F5344CB8AC3E}">
        <p14:creationId xmlns:p14="http://schemas.microsoft.com/office/powerpoint/2010/main" val="14701797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07D-810C-474E-8C89-D64752E3B981}"/>
              </a:ext>
            </a:extLst>
          </p:cNvPr>
          <p:cNvSpPr>
            <a:spLocks noGrp="1"/>
          </p:cNvSpPr>
          <p:nvPr>
            <p:ph type="title"/>
          </p:nvPr>
        </p:nvSpPr>
        <p:spPr/>
        <p:txBody>
          <a:bodyPr/>
          <a:lstStyle/>
          <a:p>
            <a:r>
              <a:rPr lang="en-US" dirty="0"/>
              <a:t>Variables</a:t>
            </a:r>
          </a:p>
        </p:txBody>
      </p:sp>
      <p:pic>
        <p:nvPicPr>
          <p:cNvPr id="4" name="Picture 3">
            <a:extLst>
              <a:ext uri="{FF2B5EF4-FFF2-40B4-BE49-F238E27FC236}">
                <a16:creationId xmlns:a16="http://schemas.microsoft.com/office/drawing/2014/main" id="{B3026767-1CE2-44DA-B98A-0C632E367B9B}"/>
              </a:ext>
            </a:extLst>
          </p:cNvPr>
          <p:cNvPicPr>
            <a:picLocks noChangeAspect="1"/>
          </p:cNvPicPr>
          <p:nvPr/>
        </p:nvPicPr>
        <p:blipFill>
          <a:blip r:embed="rId2"/>
          <a:stretch>
            <a:fillRect/>
          </a:stretch>
        </p:blipFill>
        <p:spPr>
          <a:xfrm>
            <a:off x="975360" y="3060806"/>
            <a:ext cx="11089867" cy="4333518"/>
          </a:xfrm>
          <a:prstGeom prst="rect">
            <a:avLst/>
          </a:prstGeom>
        </p:spPr>
      </p:pic>
    </p:spTree>
    <p:extLst>
      <p:ext uri="{BB962C8B-B14F-4D97-AF65-F5344CB8AC3E}">
        <p14:creationId xmlns:p14="http://schemas.microsoft.com/office/powerpoint/2010/main" val="15120970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Java If - Else"/>
          <p:cNvSpPr txBox="1">
            <a:spLocks noGrp="1"/>
          </p:cNvSpPr>
          <p:nvPr>
            <p:ph type="title"/>
          </p:nvPr>
        </p:nvSpPr>
        <p:spPr>
          <a:prstGeom prst="rect">
            <a:avLst/>
          </a:prstGeom>
        </p:spPr>
        <p:txBody>
          <a:bodyPr/>
          <a:lstStyle/>
          <a:p>
            <a:r>
              <a:t>Java If - Else</a:t>
            </a:r>
          </a:p>
        </p:txBody>
      </p:sp>
      <p:sp>
        <p:nvSpPr>
          <p:cNvPr id="187" name="The Java if statement is used to test the condition…"/>
          <p:cNvSpPr txBox="1">
            <a:spLocks noGrp="1"/>
          </p:cNvSpPr>
          <p:nvPr>
            <p:ph type="body" idx="1"/>
          </p:nvPr>
        </p:nvSpPr>
        <p:spPr>
          <a:prstGeom prst="rect">
            <a:avLst/>
          </a:prstGeom>
        </p:spPr>
        <p:txBody>
          <a:bodyPr/>
          <a:lstStyle/>
          <a:p>
            <a:r>
              <a:t>The </a:t>
            </a:r>
            <a:r>
              <a:rPr b="1"/>
              <a:t>Java</a:t>
            </a:r>
            <a:r>
              <a:t> </a:t>
            </a:r>
            <a:r>
              <a:rPr i="1"/>
              <a:t>if statement</a:t>
            </a:r>
            <a:r>
              <a:t> is used to test the condition</a:t>
            </a:r>
          </a:p>
          <a:p>
            <a:r>
              <a:t>It checks for </a:t>
            </a:r>
            <a:r>
              <a:rPr b="1"/>
              <a:t>true</a:t>
            </a:r>
            <a:r>
              <a:t> or </a:t>
            </a:r>
            <a:r>
              <a:rPr b="1"/>
              <a:t>false</a:t>
            </a:r>
          </a:p>
          <a:p>
            <a:r>
              <a:t>An if code block will execute only if the condition is true else it will skip it</a:t>
            </a:r>
          </a:p>
        </p:txBody>
      </p:sp>
    </p:spTree>
    <p:extLst>
      <p:ext uri="{BB962C8B-B14F-4D97-AF65-F5344CB8AC3E}">
        <p14:creationId xmlns:p14="http://schemas.microsoft.com/office/powerpoint/2010/main" val="177785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p:txBody>
          <a:bodyPr/>
          <a:lstStyle/>
          <a:p>
            <a:r>
              <a:rPr lang="en-US" dirty="0"/>
              <a:t>Loops</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p:txBody>
          <a:bodyPr>
            <a:normAutofit/>
          </a:bodyPr>
          <a:lstStyle/>
          <a:p>
            <a:pPr marL="0" indent="0">
              <a:buNone/>
            </a:pPr>
            <a:r>
              <a:rPr lang="en-US" sz="4400" b="1" dirty="0">
                <a:latin typeface="+mj-lt"/>
              </a:rPr>
              <a:t>For</a:t>
            </a:r>
          </a:p>
          <a:p>
            <a:pPr marL="0" indent="0">
              <a:buNone/>
            </a:pPr>
            <a:r>
              <a:rPr lang="en-US" sz="3600" dirty="0">
                <a:latin typeface="+mj-lt"/>
              </a:rPr>
              <a:t>for(initialization; condition; iteration) {</a:t>
            </a:r>
          </a:p>
          <a:p>
            <a:pPr marL="0" indent="0">
              <a:buNone/>
            </a:pPr>
            <a:r>
              <a:rPr lang="en-US" sz="3600" dirty="0">
                <a:latin typeface="+mj-lt"/>
              </a:rPr>
              <a:t>// body</a:t>
            </a:r>
          </a:p>
          <a:p>
            <a:pPr marL="0" indent="0">
              <a:buNone/>
            </a:pPr>
            <a:r>
              <a:rPr lang="en-US" sz="3600" dirty="0">
                <a:latin typeface="+mj-lt"/>
              </a:rPr>
              <a:t>}</a:t>
            </a:r>
          </a:p>
          <a:p>
            <a:pPr marL="0" indent="0">
              <a:buNone/>
            </a:pPr>
            <a:r>
              <a:rPr lang="en-US" sz="3600" dirty="0">
                <a:latin typeface="+mj-lt"/>
              </a:rPr>
              <a:t>the initialization portion - sets control variable to an initial value. Condition - Boolean expression that tests the loop control variable.</a:t>
            </a:r>
          </a:p>
          <a:p>
            <a:pPr marL="0" indent="0">
              <a:buNone/>
            </a:pPr>
            <a:r>
              <a:rPr lang="en-US" sz="3600" dirty="0">
                <a:latin typeface="+mj-lt"/>
              </a:rPr>
              <a:t>outcome = true, the for loop continues to iterate. </a:t>
            </a:r>
          </a:p>
          <a:p>
            <a:pPr marL="0" indent="0">
              <a:buNone/>
            </a:pPr>
            <a:r>
              <a:rPr lang="en-US" sz="3600" dirty="0">
                <a:latin typeface="+mj-lt"/>
              </a:rPr>
              <a:t>outcome = false, the loop terminates.</a:t>
            </a:r>
          </a:p>
        </p:txBody>
      </p:sp>
    </p:spTree>
    <p:extLst>
      <p:ext uri="{BB962C8B-B14F-4D97-AF65-F5344CB8AC3E}">
        <p14:creationId xmlns:p14="http://schemas.microsoft.com/office/powerpoint/2010/main" val="38889722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D879C-6D4B-41E4-8291-657EC2D9AEB4}"/>
              </a:ext>
            </a:extLst>
          </p:cNvPr>
          <p:cNvPicPr>
            <a:picLocks noChangeAspect="1"/>
          </p:cNvPicPr>
          <p:nvPr/>
        </p:nvPicPr>
        <p:blipFill>
          <a:blip r:embed="rId2"/>
          <a:stretch>
            <a:fillRect/>
          </a:stretch>
        </p:blipFill>
        <p:spPr>
          <a:xfrm>
            <a:off x="0" y="1843685"/>
            <a:ext cx="13023121" cy="6385915"/>
          </a:xfrm>
          <a:prstGeom prst="rect">
            <a:avLst/>
          </a:prstGeom>
        </p:spPr>
      </p:pic>
    </p:spTree>
    <p:extLst>
      <p:ext uri="{BB962C8B-B14F-4D97-AF65-F5344CB8AC3E}">
        <p14:creationId xmlns:p14="http://schemas.microsoft.com/office/powerpoint/2010/main" val="320566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Data Types"/>
          <p:cNvSpPr txBox="1">
            <a:spLocks noGrp="1"/>
          </p:cNvSpPr>
          <p:nvPr>
            <p:ph type="title"/>
          </p:nvPr>
        </p:nvSpPr>
        <p:spPr>
          <a:xfrm>
            <a:off x="939800" y="254000"/>
            <a:ext cx="11099800" cy="2159000"/>
          </a:xfrm>
          <a:prstGeom prst="rect">
            <a:avLst/>
          </a:prstGeom>
        </p:spPr>
        <p:txBody>
          <a:bodyPr/>
          <a:lstStyle/>
          <a:p>
            <a:r>
              <a:t>Data Types</a:t>
            </a:r>
          </a:p>
        </p:txBody>
      </p:sp>
      <p:sp>
        <p:nvSpPr>
          <p:cNvPr id="144" name="There are two types of data types in Java: primitive and non-primitive.…"/>
          <p:cNvSpPr txBox="1">
            <a:spLocks noGrp="1"/>
          </p:cNvSpPr>
          <p:nvPr>
            <p:ph type="body" idx="1"/>
          </p:nvPr>
        </p:nvSpPr>
        <p:spPr>
          <a:xfrm>
            <a:off x="952500" y="2597150"/>
            <a:ext cx="11099800" cy="6286500"/>
          </a:xfrm>
          <a:prstGeom prst="rect">
            <a:avLst/>
          </a:prstGeom>
        </p:spPr>
        <p:txBody>
          <a:bodyPr/>
          <a:lstStyle/>
          <a:p>
            <a:pPr>
              <a:defRPr sz="3000"/>
            </a:pPr>
            <a:r>
              <a:t>There are two types of data types in Java: primitive and non-primitive. </a:t>
            </a:r>
          </a:p>
          <a:p>
            <a:r>
              <a:t>8 types of data types</a:t>
            </a:r>
          </a:p>
          <a:p>
            <a:pPr lvl="1">
              <a:lnSpc>
                <a:spcPct val="40000"/>
              </a:lnSpc>
            </a:pPr>
            <a:r>
              <a:t>int, char, short, boolean, byte, long, float, double</a:t>
            </a:r>
          </a:p>
        </p:txBody>
      </p:sp>
      <p:pic>
        <p:nvPicPr>
          <p:cNvPr id="3" name="Picture 2">
            <a:extLst>
              <a:ext uri="{FF2B5EF4-FFF2-40B4-BE49-F238E27FC236}">
                <a16:creationId xmlns:a16="http://schemas.microsoft.com/office/drawing/2014/main" id="{B9E12493-BEF6-44B7-A6EF-46C6A8699087}"/>
              </a:ext>
            </a:extLst>
          </p:cNvPr>
          <p:cNvPicPr>
            <a:picLocks noChangeAspect="1"/>
          </p:cNvPicPr>
          <p:nvPr/>
        </p:nvPicPr>
        <p:blipFill rotWithShape="1">
          <a:blip r:embed="rId2"/>
          <a:srcRect b="8917"/>
          <a:stretch/>
        </p:blipFill>
        <p:spPr>
          <a:xfrm>
            <a:off x="0" y="4876801"/>
            <a:ext cx="13004800" cy="3015916"/>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java-data-types.png" descr="java-data-types.png"/>
          <p:cNvPicPr>
            <a:picLocks noChangeAspect="1"/>
          </p:cNvPicPr>
          <p:nvPr/>
        </p:nvPicPr>
        <p:blipFill>
          <a:blip r:embed="rId2"/>
          <a:stretch>
            <a:fillRect/>
          </a:stretch>
        </p:blipFill>
        <p:spPr>
          <a:xfrm>
            <a:off x="1213099" y="625808"/>
            <a:ext cx="10578602" cy="751289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Variables"/>
          <p:cNvSpPr txBox="1">
            <a:spLocks noGrp="1"/>
          </p:cNvSpPr>
          <p:nvPr>
            <p:ph type="title"/>
          </p:nvPr>
        </p:nvSpPr>
        <p:spPr>
          <a:xfrm>
            <a:off x="939800" y="254000"/>
            <a:ext cx="11099800" cy="2159000"/>
          </a:xfrm>
          <a:prstGeom prst="rect">
            <a:avLst/>
          </a:prstGeom>
        </p:spPr>
        <p:txBody>
          <a:bodyPr/>
          <a:lstStyle/>
          <a:p>
            <a:r>
              <a:t>Variables</a:t>
            </a:r>
          </a:p>
        </p:txBody>
      </p:sp>
      <p:sp>
        <p:nvSpPr>
          <p:cNvPr id="141" name="A variable is a container which holds the value…"/>
          <p:cNvSpPr txBox="1">
            <a:spLocks noGrp="1"/>
          </p:cNvSpPr>
          <p:nvPr>
            <p:ph type="body" idx="1"/>
          </p:nvPr>
        </p:nvSpPr>
        <p:spPr>
          <a:prstGeom prst="rect">
            <a:avLst/>
          </a:prstGeom>
        </p:spPr>
        <p:txBody>
          <a:bodyPr>
            <a:normAutofit lnSpcReduction="10000"/>
          </a:bodyPr>
          <a:lstStyle/>
          <a:p>
            <a:pPr marL="377825" indent="-377825" defTabSz="496570">
              <a:spcBef>
                <a:spcPts val="3500"/>
              </a:spcBef>
              <a:defRPr sz="2720"/>
            </a:pPr>
            <a:r>
              <a:t>A variable is a container which holds the value </a:t>
            </a:r>
          </a:p>
          <a:p>
            <a:pPr marL="377825" indent="-377825" defTabSz="496570">
              <a:spcBef>
                <a:spcPts val="3500"/>
              </a:spcBef>
              <a:defRPr sz="2720"/>
            </a:pPr>
            <a:r>
              <a:t>3 types of variables</a:t>
            </a:r>
          </a:p>
          <a:p>
            <a:pPr marL="755650" lvl="1" indent="-377825" defTabSz="496570">
              <a:lnSpc>
                <a:spcPct val="40000"/>
              </a:lnSpc>
              <a:spcBef>
                <a:spcPts val="3500"/>
              </a:spcBef>
              <a:defRPr sz="2720"/>
            </a:pPr>
            <a:r>
              <a:t>Local Variable</a:t>
            </a:r>
          </a:p>
          <a:p>
            <a:pPr marL="1133475" lvl="2" indent="-377825" defTabSz="496570">
              <a:spcBef>
                <a:spcPts val="3500"/>
              </a:spcBef>
              <a:defRPr sz="2720"/>
            </a:pPr>
            <a:r>
              <a:t>You can use this variable only within that method</a:t>
            </a:r>
          </a:p>
          <a:p>
            <a:pPr marL="755650" lvl="1" indent="-377825" defTabSz="496570">
              <a:lnSpc>
                <a:spcPct val="40000"/>
              </a:lnSpc>
              <a:spcBef>
                <a:spcPts val="3500"/>
              </a:spcBef>
              <a:defRPr sz="2720"/>
            </a:pPr>
            <a:r>
              <a:t>Instance Variable</a:t>
            </a:r>
          </a:p>
          <a:p>
            <a:pPr marL="1133475" lvl="2" indent="-377825" defTabSz="496570">
              <a:spcBef>
                <a:spcPts val="3500"/>
              </a:spcBef>
              <a:defRPr sz="2720"/>
            </a:pPr>
            <a:r>
              <a:t>Value is instance specific and is not shared among instances</a:t>
            </a:r>
          </a:p>
          <a:p>
            <a:pPr marL="755650" lvl="1" indent="-377825" defTabSz="496570">
              <a:lnSpc>
                <a:spcPct val="40000"/>
              </a:lnSpc>
              <a:spcBef>
                <a:spcPts val="3500"/>
              </a:spcBef>
              <a:defRPr sz="2720"/>
            </a:pPr>
            <a:r>
              <a:t>Static variable</a:t>
            </a:r>
          </a:p>
          <a:p>
            <a:pPr marL="1133475" lvl="2" indent="-377825" defTabSz="496570">
              <a:spcBef>
                <a:spcPts val="3500"/>
              </a:spcBef>
              <a:defRPr sz="2550"/>
            </a:pPr>
            <a:r>
              <a:t>A static variable can be shared among all the instances of the class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Accept Input From User"/>
          <p:cNvSpPr txBox="1">
            <a:spLocks noGrp="1"/>
          </p:cNvSpPr>
          <p:nvPr>
            <p:ph type="title"/>
          </p:nvPr>
        </p:nvSpPr>
        <p:spPr>
          <a:prstGeom prst="rect">
            <a:avLst/>
          </a:prstGeom>
        </p:spPr>
        <p:txBody>
          <a:bodyPr/>
          <a:lstStyle>
            <a:lvl1pPr defTabSz="572516">
              <a:defRPr sz="7840"/>
            </a:lvl1pPr>
          </a:lstStyle>
          <a:p>
            <a:r>
              <a:t>Accept Input From User</a:t>
            </a:r>
          </a:p>
        </p:txBody>
      </p:sp>
      <p:sp>
        <p:nvSpPr>
          <p:cNvPr id="149" name="Import Scanner from java.utils class…"/>
          <p:cNvSpPr txBox="1">
            <a:spLocks noGrp="1"/>
          </p:cNvSpPr>
          <p:nvPr>
            <p:ph type="body" idx="1"/>
          </p:nvPr>
        </p:nvSpPr>
        <p:spPr>
          <a:prstGeom prst="rect">
            <a:avLst/>
          </a:prstGeom>
        </p:spPr>
        <p:txBody>
          <a:bodyPr/>
          <a:lstStyle/>
          <a:p>
            <a:r>
              <a:rPr dirty="0"/>
              <a:t>Import Scanner from </a:t>
            </a:r>
            <a:r>
              <a:rPr dirty="0" err="1"/>
              <a:t>java.utils</a:t>
            </a:r>
            <a:r>
              <a:rPr dirty="0"/>
              <a:t> class</a:t>
            </a:r>
          </a:p>
          <a:p>
            <a:r>
              <a:rPr dirty="0"/>
              <a:t>Create an instance of Scanner</a:t>
            </a:r>
          </a:p>
          <a:p>
            <a:r>
              <a:rPr dirty="0"/>
              <a:t>Scanner </a:t>
            </a:r>
            <a:r>
              <a:rPr dirty="0" err="1"/>
              <a:t>myObj</a:t>
            </a:r>
            <a:r>
              <a:rPr dirty="0"/>
              <a:t> </a:t>
            </a:r>
            <a:r>
              <a:rPr dirty="0">
                <a:solidFill>
                  <a:srgbClr val="9A6E3A"/>
                </a:solidFill>
              </a:rPr>
              <a:t>=</a:t>
            </a:r>
            <a:r>
              <a:rPr dirty="0"/>
              <a:t> </a:t>
            </a:r>
            <a:r>
              <a:rPr dirty="0">
                <a:solidFill>
                  <a:srgbClr val="0077AA"/>
                </a:solidFill>
              </a:rPr>
              <a:t>new</a:t>
            </a:r>
            <a:r>
              <a:rPr dirty="0"/>
              <a:t> Scanner</a:t>
            </a:r>
            <a:r>
              <a:rPr dirty="0">
                <a:solidFill>
                  <a:srgbClr val="999999"/>
                </a:solidFill>
              </a:rPr>
              <a:t>(</a:t>
            </a:r>
            <a:r>
              <a:rPr dirty="0"/>
              <a:t>System</a:t>
            </a:r>
            <a:r>
              <a:rPr dirty="0">
                <a:solidFill>
                  <a:srgbClr val="999999"/>
                </a:solidFill>
              </a:rPr>
              <a:t>.</a:t>
            </a:r>
            <a:r>
              <a:rPr dirty="0"/>
              <a:t>in</a:t>
            </a:r>
            <a:r>
              <a:rPr dirty="0">
                <a:solidFill>
                  <a:srgbClr val="999999"/>
                </a:solidFill>
              </a:rPr>
              <a:t>);</a:t>
            </a:r>
          </a:p>
          <a:p>
            <a:r>
              <a:rPr dirty="0"/>
              <a:t>Get user input using </a:t>
            </a:r>
            <a:r>
              <a:rPr dirty="0" err="1"/>
              <a:t>myObj.nextInt</a:t>
            </a:r>
            <a:r>
              <a:rPr dirty="0"/>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ession 1"/>
          <p:cNvSpPr txBox="1">
            <a:spLocks noGrp="1"/>
          </p:cNvSpPr>
          <p:nvPr>
            <p:ph type="title"/>
          </p:nvPr>
        </p:nvSpPr>
        <p:spPr>
          <a:prstGeom prst="rect">
            <a:avLst/>
          </a:prstGeom>
        </p:spPr>
        <p:txBody>
          <a:bodyPr/>
          <a:lstStyle/>
          <a:p>
            <a:r>
              <a:t>Session 1</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Screenshot 2021-02-23 at 8.10.38 PM.png" descr="Screenshot 2021-02-23 at 8.10.38 PM.png"/>
          <p:cNvPicPr>
            <a:picLocks noGrp="1" noChangeAspect="1"/>
          </p:cNvPicPr>
          <p:nvPr>
            <p:ph type="pic" idx="13"/>
          </p:nvPr>
        </p:nvPicPr>
        <p:blipFill>
          <a:blip r:embed="rId2"/>
          <a:srcRect l="20030" r="20030"/>
          <a:stretch>
            <a:fillRect/>
          </a:stretch>
        </p:blipFill>
        <p:spPr>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Exercise"/>
          <p:cNvSpPr txBox="1">
            <a:spLocks noGrp="1"/>
          </p:cNvSpPr>
          <p:nvPr>
            <p:ph type="title"/>
          </p:nvPr>
        </p:nvSpPr>
        <p:spPr>
          <a:prstGeom prst="rect">
            <a:avLst/>
          </a:prstGeom>
        </p:spPr>
        <p:txBody>
          <a:bodyPr/>
          <a:lstStyle/>
          <a:p>
            <a:r>
              <a:t>Exercise</a:t>
            </a:r>
          </a:p>
        </p:txBody>
      </p:sp>
      <p:sp>
        <p:nvSpPr>
          <p:cNvPr id="154" name="Write a program to check if a user is eligible to vote.…"/>
          <p:cNvSpPr txBox="1">
            <a:spLocks noGrp="1"/>
          </p:cNvSpPr>
          <p:nvPr>
            <p:ph type="body" idx="1"/>
          </p:nvPr>
        </p:nvSpPr>
        <p:spPr>
          <a:prstGeom prst="rect">
            <a:avLst/>
          </a:prstGeom>
        </p:spPr>
        <p:txBody>
          <a:bodyPr/>
          <a:lstStyle/>
          <a:p>
            <a:r>
              <a:rPr dirty="0"/>
              <a:t>Write a program to check if a user is eligible to vote.</a:t>
            </a:r>
          </a:p>
          <a:p>
            <a:r>
              <a:rPr dirty="0"/>
              <a:t>Write a program that accepts user name and greet user “Welcome to Nutshell, Username”;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ownload Eclipse"/>
          <p:cNvSpPr txBox="1">
            <a:spLocks noGrp="1"/>
          </p:cNvSpPr>
          <p:nvPr>
            <p:ph type="title"/>
          </p:nvPr>
        </p:nvSpPr>
        <p:spPr>
          <a:prstGeom prst="rect">
            <a:avLst/>
          </a:prstGeom>
        </p:spPr>
        <p:txBody>
          <a:bodyPr/>
          <a:lstStyle/>
          <a:p>
            <a:r>
              <a:rPr dirty="0"/>
              <a:t>Download </a:t>
            </a:r>
            <a:r>
              <a:rPr lang="en-US" dirty="0"/>
              <a:t>NetBeans</a:t>
            </a:r>
            <a:endParaRPr dirty="0"/>
          </a:p>
        </p:txBody>
      </p:sp>
      <p:sp>
        <p:nvSpPr>
          <p:cNvPr id="159" name="Download url: https://www.eclipse.org/downloads/"/>
          <p:cNvSpPr txBox="1">
            <a:spLocks noGrp="1"/>
          </p:cNvSpPr>
          <p:nvPr>
            <p:ph type="body" idx="1"/>
          </p:nvPr>
        </p:nvSpPr>
        <p:spPr>
          <a:prstGeom prst="rect">
            <a:avLst/>
          </a:prstGeom>
        </p:spPr>
        <p:txBody>
          <a:bodyPr/>
          <a:lstStyle/>
          <a:p>
            <a:r>
              <a:rPr dirty="0"/>
              <a:t>Download url: </a:t>
            </a:r>
            <a:endParaRPr lang="en-US" dirty="0"/>
          </a:p>
          <a:p>
            <a:r>
              <a:rPr lang="en-US" dirty="0"/>
              <a:t>https://netbeans.apache.org/download/index.html</a:t>
            </a:r>
            <a:endParaRPr dirty="0"/>
          </a:p>
        </p:txBody>
      </p:sp>
      <p:pic>
        <p:nvPicPr>
          <p:cNvPr id="160" name="giphy.gif" descr="giphy.gif"/>
          <p:cNvPicPr>
            <a:picLocks/>
          </p:cNvPicPr>
          <p:nvPr/>
        </p:nvPicPr>
        <p:blipFill>
          <a:blip r:embed="rId2"/>
          <a:stretch>
            <a:fillRect/>
          </a:stretch>
        </p:blipFill>
        <p:spPr>
          <a:xfrm>
            <a:off x="8450165" y="516164"/>
            <a:ext cx="3838223" cy="215900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ype Casting"/>
          <p:cNvSpPr txBox="1">
            <a:spLocks noGrp="1"/>
          </p:cNvSpPr>
          <p:nvPr>
            <p:ph type="title"/>
          </p:nvPr>
        </p:nvSpPr>
        <p:spPr>
          <a:xfrm>
            <a:off x="952500" y="25400"/>
            <a:ext cx="11099800" cy="2159000"/>
          </a:xfrm>
          <a:prstGeom prst="rect">
            <a:avLst/>
          </a:prstGeom>
        </p:spPr>
        <p:txBody>
          <a:bodyPr/>
          <a:lstStyle/>
          <a:p>
            <a:r>
              <a:t>Type Casting</a:t>
            </a:r>
          </a:p>
        </p:txBody>
      </p:sp>
      <p:sp>
        <p:nvSpPr>
          <p:cNvPr id="163" name="Narrowing Type Casting…"/>
          <p:cNvSpPr txBox="1">
            <a:spLocks noGrp="1"/>
          </p:cNvSpPr>
          <p:nvPr>
            <p:ph type="body" idx="1"/>
          </p:nvPr>
        </p:nvSpPr>
        <p:spPr>
          <a:xfrm>
            <a:off x="952500" y="4510444"/>
            <a:ext cx="11099800" cy="6286500"/>
          </a:xfrm>
          <a:prstGeom prst="rect">
            <a:avLst/>
          </a:prstGeom>
        </p:spPr>
        <p:txBody>
          <a:bodyPr/>
          <a:lstStyle/>
          <a:p>
            <a:pPr>
              <a:lnSpc>
                <a:spcPct val="20000"/>
              </a:lnSpc>
            </a:pPr>
            <a:r>
              <a:rPr dirty="0"/>
              <a:t>Narrowing Type Casting </a:t>
            </a:r>
          </a:p>
          <a:p>
            <a:pPr lvl="1"/>
            <a:r>
              <a:rPr dirty="0"/>
              <a:t>In </a:t>
            </a:r>
            <a:r>
              <a:rPr b="1" dirty="0"/>
              <a:t>Narrowing Type Casting</a:t>
            </a:r>
            <a:r>
              <a:rPr dirty="0"/>
              <a:t>, we manually convert one data type into another using the parenthesis.</a:t>
            </a:r>
          </a:p>
          <a:p>
            <a:pPr>
              <a:lnSpc>
                <a:spcPct val="10000"/>
              </a:lnSpc>
            </a:pPr>
            <a:r>
              <a:rPr dirty="0"/>
              <a:t>Widening Type Casting</a:t>
            </a:r>
          </a:p>
          <a:p>
            <a:pPr lvl="1"/>
            <a:r>
              <a:rPr dirty="0"/>
              <a:t>In </a:t>
            </a:r>
            <a:r>
              <a:rPr b="1" dirty="0"/>
              <a:t>Widening Type Casting</a:t>
            </a:r>
            <a:r>
              <a:rPr dirty="0"/>
              <a:t>, Java automatically converts one data type to another data type.</a:t>
            </a:r>
          </a:p>
        </p:txBody>
      </p:sp>
      <p:pic>
        <p:nvPicPr>
          <p:cNvPr id="164" name="type-casting-in-java.png" descr="type-casting-in-java.png"/>
          <p:cNvPicPr>
            <a:picLocks noChangeAspect="1"/>
          </p:cNvPicPr>
          <p:nvPr/>
        </p:nvPicPr>
        <p:blipFill>
          <a:blip r:embed="rId2"/>
          <a:stretch>
            <a:fillRect/>
          </a:stretch>
        </p:blipFill>
        <p:spPr>
          <a:xfrm>
            <a:off x="1257300" y="1104900"/>
            <a:ext cx="10795000" cy="3200400"/>
          </a:xfrm>
          <a:prstGeom prst="rect">
            <a:avLst/>
          </a:prstGeom>
          <a:ln w="12700">
            <a:miter lim="400000"/>
          </a:ln>
        </p:spPr>
      </p:pic>
      <p:sp>
        <p:nvSpPr>
          <p:cNvPr id="165" name="(automatically)"/>
          <p:cNvSpPr txBox="1"/>
          <p:nvPr/>
        </p:nvSpPr>
        <p:spPr>
          <a:xfrm>
            <a:off x="7649691" y="3263900"/>
            <a:ext cx="1570956"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3600"/>
              </a:lnSpc>
              <a:defRPr sz="1500" b="0">
                <a:latin typeface="Verdana"/>
                <a:ea typeface="Verdana"/>
                <a:cs typeface="Verdana"/>
                <a:sym typeface="Verdana"/>
              </a:defRPr>
            </a:lvl1pPr>
          </a:lstStyle>
          <a:p>
            <a:r>
              <a:rPr dirty="0"/>
              <a:t>(automatically)</a:t>
            </a:r>
          </a:p>
        </p:txBody>
      </p:sp>
      <p:sp>
        <p:nvSpPr>
          <p:cNvPr id="166" name="(manually)"/>
          <p:cNvSpPr txBox="1"/>
          <p:nvPr/>
        </p:nvSpPr>
        <p:spPr>
          <a:xfrm>
            <a:off x="7649691" y="1698623"/>
            <a:ext cx="1159818" cy="33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3600"/>
              </a:lnSpc>
              <a:defRPr sz="1500" b="0">
                <a:latin typeface="Verdana"/>
                <a:ea typeface="Verdana"/>
                <a:cs typeface="Verdana"/>
                <a:sym typeface="Verdana"/>
              </a:defRPr>
            </a:lvl1pPr>
          </a:lstStyle>
          <a:p>
            <a:r>
              <a:rPr dirty="0"/>
              <a:t>(manually)</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ype casting is changing a data type to another type…"/>
          <p:cNvSpPr txBox="1">
            <a:spLocks noGrp="1"/>
          </p:cNvSpPr>
          <p:nvPr>
            <p:ph type="body" idx="1"/>
          </p:nvPr>
        </p:nvSpPr>
        <p:spPr>
          <a:xfrm>
            <a:off x="672582" y="707054"/>
            <a:ext cx="11099800" cy="6286500"/>
          </a:xfrm>
          <a:prstGeom prst="rect">
            <a:avLst/>
          </a:prstGeom>
        </p:spPr>
        <p:txBody>
          <a:bodyPr/>
          <a:lstStyle/>
          <a:p>
            <a:r>
              <a:rPr dirty="0"/>
              <a:t>Type casting is changing a data type to another type</a:t>
            </a:r>
          </a:p>
          <a:p>
            <a:pPr>
              <a:lnSpc>
                <a:spcPct val="50000"/>
              </a:lnSpc>
            </a:pPr>
            <a:r>
              <a:rPr dirty="0"/>
              <a:t>Syntax: </a:t>
            </a:r>
            <a:r>
              <a:rPr dirty="0" err="1"/>
              <a:t>DataType</a:t>
            </a:r>
            <a:r>
              <a:rPr dirty="0"/>
              <a:t> var1 = (</a:t>
            </a:r>
            <a:r>
              <a:rPr dirty="0" err="1"/>
              <a:t>DataType</a:t>
            </a:r>
            <a:r>
              <a:rPr dirty="0"/>
              <a:t> Casting) var2;</a:t>
            </a:r>
          </a:p>
          <a:p>
            <a:pPr lvl="1">
              <a:lnSpc>
                <a:spcPct val="10000"/>
              </a:lnSpc>
            </a:pPr>
            <a:endParaRPr lang="en-US" dirty="0"/>
          </a:p>
          <a:p>
            <a:pPr lvl="1">
              <a:lnSpc>
                <a:spcPct val="10000"/>
              </a:lnSpc>
            </a:pPr>
            <a:r>
              <a:rPr dirty="0"/>
              <a:t>Ex. double marks = 80.29;</a:t>
            </a:r>
          </a:p>
          <a:p>
            <a:pPr lvl="1">
              <a:lnSpc>
                <a:spcPct val="10000"/>
              </a:lnSpc>
            </a:pPr>
            <a:endParaRPr lang="en-US" dirty="0"/>
          </a:p>
          <a:p>
            <a:pPr lvl="1">
              <a:lnSpc>
                <a:spcPct val="10000"/>
              </a:lnSpc>
            </a:pPr>
            <a:r>
              <a:rPr dirty="0"/>
              <a:t>int marks = (int) marks;</a:t>
            </a:r>
            <a:endParaRPr lang="en-US" dirty="0"/>
          </a:p>
          <a:p>
            <a:pPr lvl="1">
              <a:lnSpc>
                <a:spcPct val="10000"/>
              </a:lnSpc>
            </a:pPr>
            <a:endParaRPr lang="en-US" dirty="0"/>
          </a:p>
          <a:p>
            <a:pPr lvl="1">
              <a:lnSpc>
                <a:spcPct val="10000"/>
              </a:lnSpc>
            </a:pPr>
            <a:r>
              <a:rPr dirty="0"/>
              <a:t>Output: 80</a:t>
            </a:r>
          </a:p>
          <a:p>
            <a:pPr marL="390138" lvl="1" indent="0">
              <a:lnSpc>
                <a:spcPct val="10000"/>
              </a:lnSpc>
              <a:buNone/>
            </a:pPr>
            <a:endParaRPr dirty="0"/>
          </a:p>
          <a:p>
            <a:pPr lvl="1">
              <a:lnSpc>
                <a:spcPct val="10000"/>
              </a:lnSpc>
            </a:pPr>
            <a:endParaRPr lang="en-US" dirty="0"/>
          </a:p>
          <a:p>
            <a:pPr lvl="1">
              <a:lnSpc>
                <a:spcPct val="10000"/>
              </a:lnSpc>
            </a:pPr>
            <a:r>
              <a:rPr dirty="0"/>
              <a:t>Int height = 160;</a:t>
            </a:r>
          </a:p>
          <a:p>
            <a:pPr lvl="1">
              <a:lnSpc>
                <a:spcPct val="10000"/>
              </a:lnSpc>
            </a:pPr>
            <a:endParaRPr lang="en-US" dirty="0"/>
          </a:p>
          <a:p>
            <a:pPr lvl="1">
              <a:lnSpc>
                <a:spcPct val="10000"/>
              </a:lnSpc>
            </a:pPr>
            <a:r>
              <a:rPr dirty="0"/>
              <a:t>double </a:t>
            </a:r>
            <a:r>
              <a:rPr dirty="0" err="1"/>
              <a:t>height_double</a:t>
            </a:r>
            <a:r>
              <a:rPr dirty="0"/>
              <a:t> = (double) height;</a:t>
            </a:r>
          </a:p>
          <a:p>
            <a:pPr lvl="1">
              <a:lnSpc>
                <a:spcPct val="10000"/>
              </a:lnSpc>
            </a:pPr>
            <a:endParaRPr lang="en-US" dirty="0"/>
          </a:p>
          <a:p>
            <a:pPr lvl="1">
              <a:lnSpc>
                <a:spcPct val="10000"/>
              </a:lnSpc>
            </a:pPr>
            <a:endParaRPr lang="en-US" dirty="0"/>
          </a:p>
          <a:p>
            <a:pPr lvl="1">
              <a:lnSpc>
                <a:spcPct val="10000"/>
              </a:lnSpc>
            </a:pPr>
            <a:r>
              <a:rPr dirty="0"/>
              <a:t>Output: 160.0</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Exercise"/>
          <p:cNvSpPr txBox="1">
            <a:spLocks noGrp="1"/>
          </p:cNvSpPr>
          <p:nvPr>
            <p:ph type="title"/>
          </p:nvPr>
        </p:nvSpPr>
        <p:spPr>
          <a:prstGeom prst="rect">
            <a:avLst/>
          </a:prstGeom>
        </p:spPr>
        <p:txBody>
          <a:bodyPr/>
          <a:lstStyle/>
          <a:p>
            <a:r>
              <a:t>Exercise</a:t>
            </a:r>
          </a:p>
        </p:txBody>
      </p:sp>
      <p:sp>
        <p:nvSpPr>
          <p:cNvPr id="171" name="Create a program which accepts age as a string from user and converts it into int and calculates user’s year of birth."/>
          <p:cNvSpPr txBox="1">
            <a:spLocks noGrp="1"/>
          </p:cNvSpPr>
          <p:nvPr>
            <p:ph type="body" idx="1"/>
          </p:nvPr>
        </p:nvSpPr>
        <p:spPr>
          <a:xfrm>
            <a:off x="975360" y="3017114"/>
            <a:ext cx="8384540" cy="5761126"/>
          </a:xfrm>
          <a:prstGeom prst="rect">
            <a:avLst/>
          </a:prstGeom>
        </p:spPr>
        <p:txBody>
          <a:bodyPr/>
          <a:lstStyle/>
          <a:p>
            <a:r>
              <a:rPr dirty="0"/>
              <a:t>Create a program which accepts age as a string from user and converts it into int and calculates user’s year of birth.</a:t>
            </a:r>
          </a:p>
        </p:txBody>
      </p:sp>
      <p:pic>
        <p:nvPicPr>
          <p:cNvPr id="172"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p:txBody>
          <a:bodyPr/>
          <a:lstStyle/>
          <a:p>
            <a:r>
              <a:rPr lang="en-US" dirty="0"/>
              <a:t>Arrays</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p:txBody>
          <a:bodyPr>
            <a:normAutofit/>
          </a:bodyPr>
          <a:lstStyle/>
          <a:p>
            <a:r>
              <a:rPr lang="en-US" sz="3200" b="0" i="0" u="none" strike="noStrike" dirty="0">
                <a:latin typeface="+mj-lt"/>
              </a:rPr>
              <a:t>An </a:t>
            </a:r>
            <a:r>
              <a:rPr lang="en-US" sz="3200" b="0" i="1" u="none" strike="noStrike" dirty="0">
                <a:latin typeface="+mj-lt"/>
              </a:rPr>
              <a:t>array </a:t>
            </a:r>
            <a:r>
              <a:rPr lang="en-US" sz="3200" b="0" i="0" u="none" strike="noStrike" dirty="0">
                <a:latin typeface="+mj-lt"/>
              </a:rPr>
              <a:t>is a group of like-typed variables that are referred to by a common name.</a:t>
            </a:r>
          </a:p>
          <a:p>
            <a:pPr algn="l"/>
            <a:r>
              <a:rPr lang="en-US" sz="3600" b="0" i="0" u="none" strike="noStrike" baseline="0" dirty="0">
                <a:latin typeface="+mj-lt"/>
              </a:rPr>
              <a:t>Arrays of any type can be created and may have one or more dimensions.</a:t>
            </a:r>
          </a:p>
          <a:p>
            <a:pPr algn="l"/>
            <a:r>
              <a:rPr lang="en-US" sz="3600" dirty="0">
                <a:latin typeface="+mj-lt"/>
              </a:rPr>
              <a:t>element in an array is accessed by its index</a:t>
            </a:r>
          </a:p>
          <a:p>
            <a:pPr algn="l"/>
            <a:r>
              <a:rPr lang="en-US" sz="3600" dirty="0">
                <a:latin typeface="+mj-lt"/>
              </a:rPr>
              <a:t>convenient means of grouping related information.</a:t>
            </a:r>
          </a:p>
        </p:txBody>
      </p:sp>
    </p:spTree>
    <p:extLst>
      <p:ext uri="{BB962C8B-B14F-4D97-AF65-F5344CB8AC3E}">
        <p14:creationId xmlns:p14="http://schemas.microsoft.com/office/powerpoint/2010/main" val="349828459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p:txBody>
          <a:bodyPr/>
          <a:lstStyle/>
          <a:p>
            <a:r>
              <a:rPr lang="en-US" dirty="0"/>
              <a:t>Types of Arrays</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p:txBody>
          <a:bodyPr>
            <a:normAutofit/>
          </a:bodyPr>
          <a:lstStyle/>
          <a:p>
            <a:r>
              <a:rPr lang="en-US" sz="3600" dirty="0">
                <a:latin typeface="+mj-lt"/>
              </a:rPr>
              <a:t>One-Dimensional - </a:t>
            </a:r>
          </a:p>
          <a:p>
            <a:pPr marL="0" indent="0">
              <a:buNone/>
            </a:pPr>
            <a:r>
              <a:rPr lang="en-US" sz="3200" b="0" i="1" u="none" strike="noStrike" baseline="0" dirty="0">
                <a:latin typeface="Palatino-Italic"/>
              </a:rPr>
              <a:t>type var-name</a:t>
            </a:r>
            <a:r>
              <a:rPr lang="en-US" sz="3200" b="0" i="0" u="none" strike="noStrike" baseline="0" dirty="0">
                <a:latin typeface="Palatino-Roman"/>
              </a:rPr>
              <a:t>[ ];   //contains null</a:t>
            </a:r>
          </a:p>
          <a:p>
            <a:pPr marL="0" indent="0">
              <a:buNone/>
            </a:pPr>
            <a:r>
              <a:rPr lang="en-US" sz="3200" b="0" i="1" u="none" strike="noStrike" baseline="0" dirty="0">
                <a:latin typeface="Palatino-Italic"/>
              </a:rPr>
              <a:t>var-name </a:t>
            </a:r>
            <a:r>
              <a:rPr lang="en-US" sz="3200" b="0" i="0" u="none" strike="noStrike" baseline="0" dirty="0">
                <a:latin typeface="Palatino-Roman"/>
              </a:rPr>
              <a:t>= new </a:t>
            </a:r>
            <a:r>
              <a:rPr lang="en-US" sz="3200" b="0" i="1" u="none" strike="noStrike" baseline="0" dirty="0">
                <a:latin typeface="Palatino-Italic"/>
              </a:rPr>
              <a:t>type</a:t>
            </a:r>
            <a:r>
              <a:rPr lang="en-US" sz="3200" b="0" i="0" u="none" strike="noStrike" baseline="0" dirty="0">
                <a:latin typeface="Palatino-Roman"/>
              </a:rPr>
              <a:t>[</a:t>
            </a:r>
            <a:r>
              <a:rPr lang="en-US" sz="3200" b="0" i="1" u="none" strike="noStrike" baseline="0" dirty="0">
                <a:latin typeface="Palatino-Italic"/>
              </a:rPr>
              <a:t>size</a:t>
            </a:r>
            <a:r>
              <a:rPr lang="en-US" sz="3200" b="0" i="0" u="none" strike="noStrike" baseline="0" dirty="0">
                <a:latin typeface="Palatino-Roman"/>
              </a:rPr>
              <a:t>];    //Allocated memory</a:t>
            </a:r>
          </a:p>
          <a:p>
            <a:pPr marL="0" indent="0">
              <a:buNone/>
            </a:pPr>
            <a:endParaRPr lang="en-US" sz="3200" dirty="0">
              <a:latin typeface="Palatino-Roman"/>
            </a:endParaRPr>
          </a:p>
          <a:p>
            <a:pPr marL="0" indent="0">
              <a:buNone/>
            </a:pPr>
            <a:r>
              <a:rPr lang="en-US" sz="3200" b="0" i="0" u="none" strike="noStrike" baseline="0" dirty="0" err="1">
                <a:latin typeface="Courier"/>
              </a:rPr>
              <a:t>month_days</a:t>
            </a:r>
            <a:r>
              <a:rPr lang="en-US" sz="3200" b="0" i="0" u="none" strike="noStrike" baseline="0" dirty="0">
                <a:latin typeface="Courier"/>
              </a:rPr>
              <a:t> = new int[12];</a:t>
            </a:r>
          </a:p>
          <a:p>
            <a:pPr marL="0" indent="0">
              <a:buNone/>
            </a:pPr>
            <a:r>
              <a:rPr lang="en-US" sz="3200" dirty="0">
                <a:latin typeface="Courier"/>
              </a:rPr>
              <a:t>int </a:t>
            </a:r>
            <a:r>
              <a:rPr lang="en-US" sz="3200" dirty="0" err="1">
                <a:latin typeface="Courier"/>
              </a:rPr>
              <a:t>month_days</a:t>
            </a:r>
            <a:r>
              <a:rPr lang="en-US" sz="3200" dirty="0">
                <a:latin typeface="Courier"/>
              </a:rPr>
              <a:t>[] = { 31, 28, 31, 30, 31, 30, 31, 31, 30, 31, 30, 31 };</a:t>
            </a:r>
          </a:p>
          <a:p>
            <a:pPr marL="0" indent="0">
              <a:buNone/>
            </a:pPr>
            <a:endParaRPr lang="en-US" sz="8000" dirty="0">
              <a:latin typeface="+mj-lt"/>
            </a:endParaRPr>
          </a:p>
        </p:txBody>
      </p:sp>
    </p:spTree>
    <p:extLst>
      <p:ext uri="{BB962C8B-B14F-4D97-AF65-F5344CB8AC3E}">
        <p14:creationId xmlns:p14="http://schemas.microsoft.com/office/powerpoint/2010/main" val="188857151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prstGeom prst="rect">
            <a:avLst/>
          </a:prstGeom>
        </p:spPr>
        <p:txBody>
          <a:bodyPr/>
          <a:lstStyle/>
          <a:p>
            <a:r>
              <a:t>Exercise</a:t>
            </a:r>
          </a:p>
        </p:txBody>
      </p:sp>
      <p:sp>
        <p:nvSpPr>
          <p:cNvPr id="193" name="Write a program that will accept user input and checks if an user is eligible for driving license or not."/>
          <p:cNvSpPr txBox="1">
            <a:spLocks noGrp="1"/>
          </p:cNvSpPr>
          <p:nvPr>
            <p:ph type="body" idx="1"/>
          </p:nvPr>
        </p:nvSpPr>
        <p:spPr>
          <a:xfrm>
            <a:off x="975360" y="3017114"/>
            <a:ext cx="8131318" cy="5761126"/>
          </a:xfrm>
          <a:prstGeom prst="rect">
            <a:avLst/>
          </a:prstGeom>
        </p:spPr>
        <p:txBody>
          <a:bodyPr/>
          <a:lstStyle/>
          <a:p>
            <a:r>
              <a:rPr lang="en-US" b="0" i="0" dirty="0">
                <a:effectLst/>
                <a:latin typeface="Helvetica" panose="020B0604020202020204" pitchFamily="34" charset="0"/>
              </a:rPr>
              <a:t>Write a Java program to sum values of an array.</a:t>
            </a:r>
          </a:p>
          <a:p>
            <a:r>
              <a:rPr lang="en-US" b="0" i="0" dirty="0">
                <a:effectLst/>
                <a:latin typeface="Helvetica" panose="020B0604020202020204" pitchFamily="34" charset="0"/>
              </a:rPr>
              <a:t>Write a Java program to test if an array contains a specific value.</a:t>
            </a:r>
          </a:p>
          <a:p>
            <a:r>
              <a:rPr lang="en-US" b="0" i="0" dirty="0">
                <a:effectLst/>
                <a:latin typeface="Helvetica" panose="020B0604020202020204" pitchFamily="34" charset="0"/>
              </a:rPr>
              <a:t>Write a Java program to find the index of an array element</a:t>
            </a:r>
          </a:p>
          <a:p>
            <a:r>
              <a:rPr lang="en-US" b="0" i="0" dirty="0">
                <a:effectLst/>
                <a:latin typeface="Helvetica" panose="020B0604020202020204" pitchFamily="34" charset="0"/>
              </a:rPr>
              <a:t> Write a Java program to remove a specific element from an array.</a:t>
            </a:r>
            <a:endParaRPr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spTree>
    <p:extLst>
      <p:ext uri="{BB962C8B-B14F-4D97-AF65-F5344CB8AC3E}">
        <p14:creationId xmlns:p14="http://schemas.microsoft.com/office/powerpoint/2010/main" val="305551386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p:txBody>
          <a:bodyPr/>
          <a:lstStyle/>
          <a:p>
            <a:r>
              <a:rPr lang="en-US" dirty="0"/>
              <a:t>Types of Arrays</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p:txBody>
          <a:bodyPr>
            <a:normAutofit/>
          </a:bodyPr>
          <a:lstStyle/>
          <a:p>
            <a:r>
              <a:rPr lang="en-US" sz="2800" dirty="0">
                <a:latin typeface="+mj-lt"/>
              </a:rPr>
              <a:t>Two-Dimensional - </a:t>
            </a:r>
          </a:p>
        </p:txBody>
      </p:sp>
      <p:pic>
        <p:nvPicPr>
          <p:cNvPr id="5" name="Picture 4">
            <a:extLst>
              <a:ext uri="{FF2B5EF4-FFF2-40B4-BE49-F238E27FC236}">
                <a16:creationId xmlns:a16="http://schemas.microsoft.com/office/drawing/2014/main" id="{5C9F94A3-BD41-4479-8F83-6FBECBD87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07" y="3627920"/>
            <a:ext cx="9785569" cy="5436426"/>
          </a:xfrm>
          <a:prstGeom prst="rect">
            <a:avLst/>
          </a:prstGeom>
        </p:spPr>
      </p:pic>
    </p:spTree>
    <p:extLst>
      <p:ext uri="{BB962C8B-B14F-4D97-AF65-F5344CB8AC3E}">
        <p14:creationId xmlns:p14="http://schemas.microsoft.com/office/powerpoint/2010/main" val="8145731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bout Java"/>
          <p:cNvSpPr txBox="1">
            <a:spLocks noGrp="1"/>
          </p:cNvSpPr>
          <p:nvPr>
            <p:ph type="title"/>
          </p:nvPr>
        </p:nvSpPr>
        <p:spPr>
          <a:prstGeom prst="rect">
            <a:avLst/>
          </a:prstGeom>
        </p:spPr>
        <p:txBody>
          <a:bodyPr/>
          <a:lstStyle/>
          <a:p>
            <a:r>
              <a:t>About Java</a:t>
            </a:r>
          </a:p>
        </p:txBody>
      </p:sp>
      <p:sp>
        <p:nvSpPr>
          <p:cNvPr id="126" name="Java is a high-level programming language…"/>
          <p:cNvSpPr txBox="1">
            <a:spLocks noGrp="1"/>
          </p:cNvSpPr>
          <p:nvPr>
            <p:ph type="body" idx="1"/>
          </p:nvPr>
        </p:nvSpPr>
        <p:spPr>
          <a:prstGeom prst="rect">
            <a:avLst/>
          </a:prstGeom>
        </p:spPr>
        <p:txBody>
          <a:bodyPr/>
          <a:lstStyle/>
          <a:p>
            <a:r>
              <a:t>Java is a high-level programming language</a:t>
            </a:r>
          </a:p>
          <a:p>
            <a:r>
              <a:t>Originally developed by Sun Microsystems</a:t>
            </a:r>
          </a:p>
          <a:p>
            <a:r>
              <a:t>Released in 1995</a:t>
            </a:r>
          </a:p>
          <a:p>
            <a:r>
              <a:t>Java is cross platform</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prstGeom prst="rect">
            <a:avLst/>
          </a:prstGeom>
        </p:spPr>
        <p:txBody>
          <a:bodyPr/>
          <a:lstStyle/>
          <a:p>
            <a:r>
              <a:t>Exercise</a:t>
            </a:r>
          </a:p>
        </p:txBody>
      </p:sp>
      <p:sp>
        <p:nvSpPr>
          <p:cNvPr id="193" name="Write a program that will accept user input and checks if an user is eligible for driving license or not."/>
          <p:cNvSpPr txBox="1">
            <a:spLocks noGrp="1"/>
          </p:cNvSpPr>
          <p:nvPr>
            <p:ph type="body" idx="1"/>
          </p:nvPr>
        </p:nvSpPr>
        <p:spPr>
          <a:xfrm>
            <a:off x="975360" y="3017114"/>
            <a:ext cx="8131318" cy="5761126"/>
          </a:xfrm>
          <a:prstGeom prst="rect">
            <a:avLst/>
          </a:prstGeom>
        </p:spPr>
        <p:txBody>
          <a:bodyPr/>
          <a:lstStyle/>
          <a:p>
            <a:r>
              <a:rPr lang="en-US" b="0" i="0" dirty="0">
                <a:effectLst/>
                <a:latin typeface="Helvetica" panose="020B0604020202020204" pitchFamily="34" charset="0"/>
              </a:rPr>
              <a:t>Practice using two dimensional arrays to input and output data in a tabular format. Print 1 to 100.</a:t>
            </a:r>
          </a:p>
          <a:p>
            <a:r>
              <a:rPr lang="en-US" dirty="0">
                <a:latin typeface="Helvetica" panose="020B0604020202020204" pitchFamily="34" charset="0"/>
              </a:rPr>
              <a:t>D</a:t>
            </a:r>
            <a:r>
              <a:rPr lang="en-US" b="0" i="0">
                <a:effectLst/>
                <a:latin typeface="Helvetica" panose="020B0604020202020204" pitchFamily="34" charset="0"/>
              </a:rPr>
              <a:t>eclare </a:t>
            </a:r>
            <a:r>
              <a:rPr lang="en-US" b="0" i="0" dirty="0">
                <a:effectLst/>
                <a:latin typeface="Helvetica" panose="020B0604020202020204" pitchFamily="34" charset="0"/>
              </a:rPr>
              <a:t>and initialize a two-dimensional String array called students with the names “Brice, Marvin, Anna” in the first row and “Kamal, Maria, Elissa” in the second. The finished code will print all the names in the array starting with all in the first row followed by all in the second row.</a:t>
            </a:r>
          </a:p>
          <a:p>
            <a:endParaRPr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spTree>
    <p:extLst>
      <p:ext uri="{BB962C8B-B14F-4D97-AF65-F5344CB8AC3E}">
        <p14:creationId xmlns:p14="http://schemas.microsoft.com/office/powerpoint/2010/main" val="212151089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4457-95FD-4C53-9478-E881B515C583}"/>
              </a:ext>
            </a:extLst>
          </p:cNvPr>
          <p:cNvSpPr>
            <a:spLocks noGrp="1"/>
          </p:cNvSpPr>
          <p:nvPr>
            <p:ph type="title"/>
          </p:nvPr>
        </p:nvSpPr>
        <p:spPr/>
        <p:txBody>
          <a:bodyPr/>
          <a:lstStyle/>
          <a:p>
            <a:r>
              <a:rPr lang="en-US" dirty="0"/>
              <a:t>2D Array </a:t>
            </a:r>
          </a:p>
        </p:txBody>
      </p:sp>
      <p:sp>
        <p:nvSpPr>
          <p:cNvPr id="3" name="Text Placeholder 2">
            <a:extLst>
              <a:ext uri="{FF2B5EF4-FFF2-40B4-BE49-F238E27FC236}">
                <a16:creationId xmlns:a16="http://schemas.microsoft.com/office/drawing/2014/main" id="{6D50D80C-4F09-450B-BD4F-3EB0B8F81688}"/>
              </a:ext>
            </a:extLst>
          </p:cNvPr>
          <p:cNvSpPr>
            <a:spLocks noGrp="1"/>
          </p:cNvSpPr>
          <p:nvPr>
            <p:ph type="body" idx="1"/>
          </p:nvPr>
        </p:nvSpPr>
        <p:spPr/>
        <p:txBody>
          <a:bodyPr/>
          <a:lstStyle/>
          <a:p>
            <a:r>
              <a:rPr lang="en-US" dirty="0"/>
              <a:t>Initialization</a:t>
            </a:r>
          </a:p>
        </p:txBody>
      </p:sp>
      <p:pic>
        <p:nvPicPr>
          <p:cNvPr id="5" name="Picture 4">
            <a:extLst>
              <a:ext uri="{FF2B5EF4-FFF2-40B4-BE49-F238E27FC236}">
                <a16:creationId xmlns:a16="http://schemas.microsoft.com/office/drawing/2014/main" id="{6DBA0D28-1FA1-4EE2-84F8-DC84929919CE}"/>
              </a:ext>
            </a:extLst>
          </p:cNvPr>
          <p:cNvPicPr>
            <a:picLocks noChangeAspect="1"/>
          </p:cNvPicPr>
          <p:nvPr/>
        </p:nvPicPr>
        <p:blipFill>
          <a:blip r:embed="rId2"/>
          <a:stretch>
            <a:fillRect/>
          </a:stretch>
        </p:blipFill>
        <p:spPr>
          <a:xfrm>
            <a:off x="975360" y="3576907"/>
            <a:ext cx="11809660" cy="5240347"/>
          </a:xfrm>
          <a:prstGeom prst="rect">
            <a:avLst/>
          </a:prstGeom>
        </p:spPr>
      </p:pic>
    </p:spTree>
    <p:extLst>
      <p:ext uri="{BB962C8B-B14F-4D97-AF65-F5344CB8AC3E}">
        <p14:creationId xmlns:p14="http://schemas.microsoft.com/office/powerpoint/2010/main" val="138022580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305F-5D72-480E-B20F-B5AF5BFDB3A5}"/>
              </a:ext>
            </a:extLst>
          </p:cNvPr>
          <p:cNvSpPr>
            <a:spLocks noGrp="1"/>
          </p:cNvSpPr>
          <p:nvPr>
            <p:ph type="title"/>
          </p:nvPr>
        </p:nvSpPr>
        <p:spPr/>
        <p:txBody>
          <a:bodyPr/>
          <a:lstStyle/>
          <a:p>
            <a:r>
              <a:rPr lang="en-US" dirty="0"/>
              <a:t>Types of Arrays</a:t>
            </a:r>
          </a:p>
        </p:txBody>
      </p:sp>
      <p:sp>
        <p:nvSpPr>
          <p:cNvPr id="3" name="Text Placeholder 2">
            <a:extLst>
              <a:ext uri="{FF2B5EF4-FFF2-40B4-BE49-F238E27FC236}">
                <a16:creationId xmlns:a16="http://schemas.microsoft.com/office/drawing/2014/main" id="{21F4E969-5F4D-4AFA-8AA0-4920C90B3C65}"/>
              </a:ext>
            </a:extLst>
          </p:cNvPr>
          <p:cNvSpPr>
            <a:spLocks noGrp="1"/>
          </p:cNvSpPr>
          <p:nvPr>
            <p:ph type="body" idx="1"/>
          </p:nvPr>
        </p:nvSpPr>
        <p:spPr/>
        <p:txBody>
          <a:bodyPr/>
          <a:lstStyle/>
          <a:p>
            <a:r>
              <a:rPr lang="en-US" dirty="0"/>
              <a:t>Multi-</a:t>
            </a:r>
            <a:r>
              <a:rPr lang="en-US" sz="3200" dirty="0">
                <a:latin typeface="+mj-lt"/>
              </a:rPr>
              <a:t>Dimensional</a:t>
            </a:r>
            <a:r>
              <a:rPr lang="en-US" dirty="0"/>
              <a:t> Array</a:t>
            </a:r>
          </a:p>
        </p:txBody>
      </p:sp>
      <p:pic>
        <p:nvPicPr>
          <p:cNvPr id="5" name="Picture 4">
            <a:extLst>
              <a:ext uri="{FF2B5EF4-FFF2-40B4-BE49-F238E27FC236}">
                <a16:creationId xmlns:a16="http://schemas.microsoft.com/office/drawing/2014/main" id="{88A905D8-A126-432B-AD85-F52F989D3FD4}"/>
              </a:ext>
            </a:extLst>
          </p:cNvPr>
          <p:cNvPicPr>
            <a:picLocks noChangeAspect="1"/>
          </p:cNvPicPr>
          <p:nvPr/>
        </p:nvPicPr>
        <p:blipFill>
          <a:blip r:embed="rId2"/>
          <a:stretch>
            <a:fillRect/>
          </a:stretch>
        </p:blipFill>
        <p:spPr>
          <a:xfrm>
            <a:off x="1121664" y="3555460"/>
            <a:ext cx="10334324" cy="6198140"/>
          </a:xfrm>
          <a:prstGeom prst="rect">
            <a:avLst/>
          </a:prstGeom>
        </p:spPr>
      </p:pic>
    </p:spTree>
    <p:extLst>
      <p:ext uri="{BB962C8B-B14F-4D97-AF65-F5344CB8AC3E}">
        <p14:creationId xmlns:p14="http://schemas.microsoft.com/office/powerpoint/2010/main" val="212723568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Java Operators"/>
          <p:cNvSpPr txBox="1">
            <a:spLocks noGrp="1"/>
          </p:cNvSpPr>
          <p:nvPr>
            <p:ph type="title"/>
          </p:nvPr>
        </p:nvSpPr>
        <p:spPr>
          <a:prstGeom prst="rect">
            <a:avLst/>
          </a:prstGeom>
        </p:spPr>
        <p:txBody>
          <a:bodyPr/>
          <a:lstStyle/>
          <a:p>
            <a:r>
              <a:t>Java Operators</a:t>
            </a:r>
          </a:p>
        </p:txBody>
      </p:sp>
      <p:sp>
        <p:nvSpPr>
          <p:cNvPr id="175" name="Arithmetic operators…"/>
          <p:cNvSpPr txBox="1">
            <a:spLocks noGrp="1"/>
          </p:cNvSpPr>
          <p:nvPr>
            <p:ph type="body" idx="1"/>
          </p:nvPr>
        </p:nvSpPr>
        <p:spPr>
          <a:prstGeom prst="rect">
            <a:avLst/>
          </a:prstGeom>
        </p:spPr>
        <p:txBody>
          <a:bodyPr>
            <a:normAutofit lnSpcReduction="10000"/>
          </a:bodyPr>
          <a:lstStyle/>
          <a:p>
            <a:pPr marL="355600" indent="-355600" defTabSz="467359">
              <a:spcBef>
                <a:spcPts val="3300"/>
              </a:spcBef>
              <a:defRPr sz="2560"/>
            </a:pPr>
            <a:r>
              <a:t>Arithmetic operators </a:t>
            </a:r>
          </a:p>
          <a:p>
            <a:pPr marL="711200" lvl="1" indent="-355600" defTabSz="467359">
              <a:spcBef>
                <a:spcPts val="3300"/>
              </a:spcBef>
              <a:defRPr sz="2560"/>
            </a:pPr>
            <a:r>
              <a:t>+     Addition</a:t>
            </a:r>
          </a:p>
          <a:p>
            <a:pPr marL="711200" lvl="1" indent="-355600" defTabSz="467359">
              <a:spcBef>
                <a:spcPts val="3300"/>
              </a:spcBef>
              <a:defRPr sz="2560"/>
            </a:pPr>
            <a:r>
              <a:t>-     Subtraction</a:t>
            </a:r>
          </a:p>
          <a:p>
            <a:pPr marL="711200" lvl="1" indent="-355600" defTabSz="467359">
              <a:spcBef>
                <a:spcPts val="3300"/>
              </a:spcBef>
              <a:defRPr sz="2560"/>
            </a:pPr>
            <a:r>
              <a:t>*     Multiplication</a:t>
            </a:r>
          </a:p>
          <a:p>
            <a:pPr marL="711200" lvl="1" indent="-355600" defTabSz="467359">
              <a:spcBef>
                <a:spcPts val="3300"/>
              </a:spcBef>
              <a:defRPr sz="2560"/>
            </a:pPr>
            <a:r>
              <a:t>/     Division</a:t>
            </a:r>
          </a:p>
          <a:p>
            <a:pPr marL="711200" lvl="1" indent="-355600" defTabSz="467359">
              <a:spcBef>
                <a:spcPts val="3300"/>
              </a:spcBef>
              <a:defRPr sz="2560"/>
            </a:pPr>
            <a:r>
              <a:t>%   Modulus</a:t>
            </a:r>
          </a:p>
          <a:p>
            <a:pPr marL="711200" lvl="1" indent="-355600" defTabSz="467359">
              <a:spcBef>
                <a:spcPts val="3300"/>
              </a:spcBef>
              <a:defRPr sz="2560"/>
            </a:pPr>
            <a:r>
              <a:t>++  Increment</a:t>
            </a:r>
          </a:p>
          <a:p>
            <a:pPr marL="711200" lvl="1" indent="-355600" defTabSz="467359">
              <a:spcBef>
                <a:spcPts val="3300"/>
              </a:spcBef>
              <a:defRPr sz="2560"/>
            </a:pPr>
            <a:r>
              <a:t>- -  Decrement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Java Operators"/>
          <p:cNvSpPr txBox="1">
            <a:spLocks noGrp="1"/>
          </p:cNvSpPr>
          <p:nvPr>
            <p:ph type="title"/>
          </p:nvPr>
        </p:nvSpPr>
        <p:spPr>
          <a:prstGeom prst="rect">
            <a:avLst/>
          </a:prstGeom>
        </p:spPr>
        <p:txBody>
          <a:bodyPr/>
          <a:lstStyle/>
          <a:p>
            <a:r>
              <a:t>Java Operators</a:t>
            </a:r>
          </a:p>
        </p:txBody>
      </p:sp>
      <p:sp>
        <p:nvSpPr>
          <p:cNvPr id="178" name="Assignment operators…"/>
          <p:cNvSpPr txBox="1">
            <a:spLocks noGrp="1"/>
          </p:cNvSpPr>
          <p:nvPr>
            <p:ph type="body" idx="1"/>
          </p:nvPr>
        </p:nvSpPr>
        <p:spPr>
          <a:prstGeom prst="rect">
            <a:avLst/>
          </a:prstGeom>
        </p:spPr>
        <p:txBody>
          <a:bodyPr>
            <a:normAutofit fontScale="92500" lnSpcReduction="10000"/>
          </a:bodyPr>
          <a:lstStyle/>
          <a:p>
            <a:pPr marL="413384" indent="-413384" defTabSz="543305">
              <a:spcBef>
                <a:spcPts val="3900"/>
              </a:spcBef>
              <a:defRPr sz="2976"/>
            </a:pPr>
            <a:r>
              <a:t>Assignment operators </a:t>
            </a:r>
          </a:p>
          <a:p>
            <a:pPr marL="826769" lvl="1" indent="-413384" defTabSz="543305">
              <a:spcBef>
                <a:spcPts val="3900"/>
              </a:spcBef>
              <a:defRPr sz="2976"/>
            </a:pPr>
            <a:r>
              <a:t>=      -&gt;  x = 10</a:t>
            </a:r>
          </a:p>
          <a:p>
            <a:pPr marL="826769" lvl="1" indent="-413384" defTabSz="543305">
              <a:spcBef>
                <a:spcPts val="3900"/>
              </a:spcBef>
              <a:defRPr sz="2976"/>
            </a:pPr>
            <a:r>
              <a:t>+=      -&gt;  x += 20,     x = 10;  x = x + 20;   x += 20;</a:t>
            </a:r>
          </a:p>
          <a:p>
            <a:pPr marL="826769" lvl="1" indent="-413384" defTabSz="543305">
              <a:spcBef>
                <a:spcPts val="3900"/>
              </a:spcBef>
              <a:defRPr sz="2976"/>
            </a:pPr>
            <a:r>
              <a:t>-=      -&gt;  x -= 10,      y = 100; y = y - 200; y -= 200</a:t>
            </a:r>
          </a:p>
          <a:p>
            <a:pPr marL="826769" lvl="1" indent="-413384" defTabSz="543305">
              <a:spcBef>
                <a:spcPts val="3900"/>
              </a:spcBef>
              <a:defRPr sz="2976"/>
            </a:pPr>
            <a:r>
              <a:t>*=      -&gt;  x *= 10</a:t>
            </a:r>
          </a:p>
          <a:p>
            <a:pPr marL="826769" lvl="1" indent="-413384" defTabSz="543305">
              <a:spcBef>
                <a:spcPts val="3900"/>
              </a:spcBef>
              <a:defRPr sz="2976"/>
            </a:pPr>
            <a:r>
              <a:t>/=      -&gt;  x /= 10</a:t>
            </a:r>
          </a:p>
          <a:p>
            <a:pPr marL="826769" lvl="1" indent="-413384" defTabSz="543305">
              <a:spcBef>
                <a:spcPts val="3900"/>
              </a:spcBef>
              <a:defRPr sz="2976"/>
            </a:pPr>
            <a:r>
              <a:t>%=      -&gt;  x %= 10</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Java Operators"/>
          <p:cNvSpPr txBox="1">
            <a:spLocks noGrp="1"/>
          </p:cNvSpPr>
          <p:nvPr>
            <p:ph type="title"/>
          </p:nvPr>
        </p:nvSpPr>
        <p:spPr>
          <a:prstGeom prst="rect">
            <a:avLst/>
          </a:prstGeom>
        </p:spPr>
        <p:txBody>
          <a:bodyPr/>
          <a:lstStyle/>
          <a:p>
            <a:r>
              <a:t>Java Operators</a:t>
            </a:r>
          </a:p>
        </p:txBody>
      </p:sp>
      <p:sp>
        <p:nvSpPr>
          <p:cNvPr id="181" name="Comparison Operators…"/>
          <p:cNvSpPr txBox="1">
            <a:spLocks noGrp="1"/>
          </p:cNvSpPr>
          <p:nvPr>
            <p:ph type="body" idx="1"/>
          </p:nvPr>
        </p:nvSpPr>
        <p:spPr>
          <a:prstGeom prst="rect">
            <a:avLst/>
          </a:prstGeom>
        </p:spPr>
        <p:txBody>
          <a:bodyPr>
            <a:normAutofit fontScale="92500" lnSpcReduction="10000"/>
          </a:bodyPr>
          <a:lstStyle/>
          <a:p>
            <a:pPr marL="413384" indent="-413384" defTabSz="543305">
              <a:spcBef>
                <a:spcPts val="3900"/>
              </a:spcBef>
              <a:defRPr sz="2976"/>
            </a:pPr>
            <a:r>
              <a:t>Comparison Operators </a:t>
            </a:r>
          </a:p>
          <a:p>
            <a:pPr marL="826769" lvl="1" indent="-413384" defTabSz="543305">
              <a:spcBef>
                <a:spcPts val="3900"/>
              </a:spcBef>
              <a:defRPr sz="2976"/>
            </a:pPr>
            <a:r>
              <a:t>==       -&gt;    Equal to</a:t>
            </a:r>
          </a:p>
          <a:p>
            <a:pPr marL="826769" lvl="1" indent="-413384" defTabSz="543305">
              <a:spcBef>
                <a:spcPts val="3900"/>
              </a:spcBef>
              <a:defRPr sz="2976"/>
            </a:pPr>
            <a:r>
              <a:t>!=         -&gt;   Not equal</a:t>
            </a:r>
          </a:p>
          <a:p>
            <a:pPr marL="826769" lvl="1" indent="-413384" defTabSz="543305">
              <a:spcBef>
                <a:spcPts val="3900"/>
              </a:spcBef>
              <a:defRPr sz="2976"/>
            </a:pPr>
            <a:r>
              <a:t>&gt;         -&gt;   Greater than</a:t>
            </a:r>
          </a:p>
          <a:p>
            <a:pPr marL="826769" lvl="1" indent="-413384" defTabSz="543305">
              <a:spcBef>
                <a:spcPts val="3900"/>
              </a:spcBef>
              <a:defRPr sz="2976"/>
            </a:pPr>
            <a:r>
              <a:t>&lt;         -&gt;   Less than</a:t>
            </a:r>
          </a:p>
          <a:p>
            <a:pPr marL="826769" lvl="1" indent="-413384" defTabSz="543305">
              <a:spcBef>
                <a:spcPts val="3900"/>
              </a:spcBef>
              <a:defRPr sz="2976"/>
            </a:pPr>
            <a:r>
              <a:t>&gt;=         -&gt;   Greater than or equal to</a:t>
            </a:r>
          </a:p>
          <a:p>
            <a:pPr marL="826769" lvl="1" indent="-413384" defTabSz="543305">
              <a:spcBef>
                <a:spcPts val="3900"/>
              </a:spcBef>
              <a:defRPr sz="2976"/>
            </a:pPr>
            <a:r>
              <a:t>&lt;=         -&gt;   Less than or equal to</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Java Operators"/>
          <p:cNvSpPr txBox="1">
            <a:spLocks noGrp="1"/>
          </p:cNvSpPr>
          <p:nvPr>
            <p:ph type="title"/>
          </p:nvPr>
        </p:nvSpPr>
        <p:spPr>
          <a:prstGeom prst="rect">
            <a:avLst/>
          </a:prstGeom>
        </p:spPr>
        <p:txBody>
          <a:bodyPr/>
          <a:lstStyle/>
          <a:p>
            <a:r>
              <a:t>Java Operators</a:t>
            </a:r>
          </a:p>
        </p:txBody>
      </p:sp>
      <p:sp>
        <p:nvSpPr>
          <p:cNvPr id="181" name="Comparison Operators…"/>
          <p:cNvSpPr txBox="1">
            <a:spLocks noGrp="1"/>
          </p:cNvSpPr>
          <p:nvPr>
            <p:ph type="body" idx="1"/>
          </p:nvPr>
        </p:nvSpPr>
        <p:spPr>
          <a:prstGeom prst="rect">
            <a:avLst/>
          </a:prstGeom>
        </p:spPr>
        <p:txBody>
          <a:bodyPr>
            <a:normAutofit/>
          </a:bodyPr>
          <a:lstStyle/>
          <a:p>
            <a:pPr marL="413384" indent="-413384" defTabSz="543305">
              <a:spcBef>
                <a:spcPts val="3900"/>
              </a:spcBef>
              <a:defRPr sz="2976"/>
            </a:pPr>
            <a:r>
              <a:rPr lang="en-US" dirty="0"/>
              <a:t>Bitwise</a:t>
            </a:r>
            <a:r>
              <a:rPr dirty="0"/>
              <a:t> Operators </a:t>
            </a:r>
          </a:p>
          <a:p>
            <a:pPr marL="413385" lvl="1" indent="0" defTabSz="543305">
              <a:spcBef>
                <a:spcPts val="3900"/>
              </a:spcBef>
              <a:buNone/>
              <a:defRPr sz="2976"/>
            </a:pPr>
            <a:endParaRPr dirty="0"/>
          </a:p>
        </p:txBody>
      </p:sp>
      <p:pic>
        <p:nvPicPr>
          <p:cNvPr id="3" name="Picture 2">
            <a:extLst>
              <a:ext uri="{FF2B5EF4-FFF2-40B4-BE49-F238E27FC236}">
                <a16:creationId xmlns:a16="http://schemas.microsoft.com/office/drawing/2014/main" id="{6A63478A-E15A-448B-9137-0101A507DD4A}"/>
              </a:ext>
            </a:extLst>
          </p:cNvPr>
          <p:cNvPicPr>
            <a:picLocks noChangeAspect="1"/>
          </p:cNvPicPr>
          <p:nvPr/>
        </p:nvPicPr>
        <p:blipFill>
          <a:blip r:embed="rId2"/>
          <a:stretch>
            <a:fillRect/>
          </a:stretch>
        </p:blipFill>
        <p:spPr>
          <a:xfrm>
            <a:off x="975360" y="3522223"/>
            <a:ext cx="11975213" cy="6231377"/>
          </a:xfrm>
          <a:prstGeom prst="rect">
            <a:avLst/>
          </a:prstGeom>
        </p:spPr>
      </p:pic>
    </p:spTree>
    <p:extLst>
      <p:ext uri="{BB962C8B-B14F-4D97-AF65-F5344CB8AC3E}">
        <p14:creationId xmlns:p14="http://schemas.microsoft.com/office/powerpoint/2010/main" val="376248116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B73F51-5B9C-4131-B1F7-75773EC7FEC9}"/>
              </a:ext>
            </a:extLst>
          </p:cNvPr>
          <p:cNvPicPr>
            <a:picLocks noChangeAspect="1"/>
          </p:cNvPicPr>
          <p:nvPr/>
        </p:nvPicPr>
        <p:blipFill>
          <a:blip r:embed="rId2"/>
          <a:stretch>
            <a:fillRect/>
          </a:stretch>
        </p:blipFill>
        <p:spPr>
          <a:xfrm>
            <a:off x="1267326" y="231881"/>
            <a:ext cx="10764358" cy="8575235"/>
          </a:xfrm>
          <a:prstGeom prst="rect">
            <a:avLst/>
          </a:prstGeom>
        </p:spPr>
      </p:pic>
    </p:spTree>
    <p:extLst>
      <p:ext uri="{BB962C8B-B14F-4D97-AF65-F5344CB8AC3E}">
        <p14:creationId xmlns:p14="http://schemas.microsoft.com/office/powerpoint/2010/main" val="3205060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6A407-5BA2-4F05-B47D-ECD377BDF1F1}"/>
              </a:ext>
            </a:extLst>
          </p:cNvPr>
          <p:cNvPicPr>
            <a:picLocks noChangeAspect="1"/>
          </p:cNvPicPr>
          <p:nvPr/>
        </p:nvPicPr>
        <p:blipFill>
          <a:blip r:embed="rId2"/>
          <a:stretch>
            <a:fillRect/>
          </a:stretch>
        </p:blipFill>
        <p:spPr>
          <a:xfrm>
            <a:off x="1104426" y="992774"/>
            <a:ext cx="10795947" cy="6881230"/>
          </a:xfrm>
          <a:prstGeom prst="rect">
            <a:avLst/>
          </a:prstGeom>
        </p:spPr>
      </p:pic>
    </p:spTree>
    <p:extLst>
      <p:ext uri="{BB962C8B-B14F-4D97-AF65-F5344CB8AC3E}">
        <p14:creationId xmlns:p14="http://schemas.microsoft.com/office/powerpoint/2010/main" val="697670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Java Operators"/>
          <p:cNvSpPr txBox="1">
            <a:spLocks noGrp="1"/>
          </p:cNvSpPr>
          <p:nvPr>
            <p:ph type="title"/>
          </p:nvPr>
        </p:nvSpPr>
        <p:spPr>
          <a:prstGeom prst="rect">
            <a:avLst/>
          </a:prstGeom>
        </p:spPr>
        <p:txBody>
          <a:bodyPr/>
          <a:lstStyle/>
          <a:p>
            <a:r>
              <a:rPr dirty="0"/>
              <a:t>Java Operators</a:t>
            </a:r>
          </a:p>
        </p:txBody>
      </p:sp>
      <p:sp>
        <p:nvSpPr>
          <p:cNvPr id="184" name="Logical Operators…"/>
          <p:cNvSpPr txBox="1">
            <a:spLocks noGrp="1"/>
          </p:cNvSpPr>
          <p:nvPr>
            <p:ph type="body" idx="1"/>
          </p:nvPr>
        </p:nvSpPr>
        <p:spPr>
          <a:prstGeom prst="rect">
            <a:avLst/>
          </a:prstGeom>
        </p:spPr>
        <p:txBody>
          <a:bodyPr>
            <a:normAutofit lnSpcReduction="10000"/>
          </a:bodyPr>
          <a:lstStyle/>
          <a:p>
            <a:pPr marL="355600" indent="-355600" defTabSz="467359">
              <a:spcBef>
                <a:spcPts val="3300"/>
              </a:spcBef>
              <a:defRPr sz="2560"/>
            </a:pPr>
            <a:r>
              <a:rPr dirty="0"/>
              <a:t>Logical Operators</a:t>
            </a:r>
          </a:p>
          <a:p>
            <a:pPr marL="355600" indent="-355600" defTabSz="467359">
              <a:spcBef>
                <a:spcPts val="3300"/>
              </a:spcBef>
              <a:defRPr sz="2560"/>
            </a:pPr>
            <a:r>
              <a:rPr dirty="0"/>
              <a:t>+ + </a:t>
            </a:r>
            <a:r>
              <a:rPr lang="en-US" dirty="0"/>
              <a:t>  </a:t>
            </a:r>
            <a:r>
              <a:rPr dirty="0"/>
              <a:t>-&gt; +</a:t>
            </a:r>
          </a:p>
          <a:p>
            <a:pPr marL="355600" indent="-355600" defTabSz="467359">
              <a:spcBef>
                <a:spcPts val="3300"/>
              </a:spcBef>
              <a:defRPr sz="2560"/>
            </a:pPr>
            <a:r>
              <a:rPr dirty="0"/>
              <a:t>- - </a:t>
            </a:r>
            <a:r>
              <a:rPr lang="en-US" dirty="0"/>
              <a:t>     </a:t>
            </a:r>
            <a:r>
              <a:rPr dirty="0"/>
              <a:t>-&gt; -</a:t>
            </a:r>
          </a:p>
          <a:p>
            <a:pPr marL="355600" indent="-355600" defTabSz="467359">
              <a:spcBef>
                <a:spcPts val="3300"/>
              </a:spcBef>
              <a:defRPr sz="2560"/>
            </a:pPr>
            <a:r>
              <a:rPr dirty="0"/>
              <a:t>- + </a:t>
            </a:r>
            <a:r>
              <a:rPr lang="en-US" dirty="0"/>
              <a:t>     </a:t>
            </a:r>
            <a:r>
              <a:rPr dirty="0"/>
              <a:t>-&gt; -</a:t>
            </a:r>
          </a:p>
          <a:p>
            <a:pPr marL="355600" indent="-355600" defTabSz="467359">
              <a:spcBef>
                <a:spcPts val="3300"/>
              </a:spcBef>
              <a:defRPr sz="2560"/>
            </a:pPr>
            <a:r>
              <a:rPr dirty="0"/>
              <a:t>+ - </a:t>
            </a:r>
            <a:r>
              <a:rPr lang="en-US" dirty="0"/>
              <a:t>      </a:t>
            </a:r>
            <a:r>
              <a:rPr dirty="0"/>
              <a:t>-&gt; - </a:t>
            </a:r>
          </a:p>
          <a:p>
            <a:pPr marL="711200" lvl="1" indent="-355600" defTabSz="467359">
              <a:spcBef>
                <a:spcPts val="3300"/>
              </a:spcBef>
              <a:defRPr sz="2560"/>
            </a:pPr>
            <a:r>
              <a:rPr dirty="0"/>
              <a:t>&amp;&amp;       -&gt;    Logical and</a:t>
            </a:r>
          </a:p>
          <a:p>
            <a:pPr marL="711200" lvl="1" indent="-355600" defTabSz="467359">
              <a:spcBef>
                <a:spcPts val="3300"/>
              </a:spcBef>
              <a:defRPr sz="2560"/>
            </a:pPr>
            <a:r>
              <a:rPr dirty="0"/>
              <a:t>||         -&gt;   Logical or</a:t>
            </a:r>
          </a:p>
          <a:p>
            <a:pPr marL="711200" lvl="1" indent="-355600" defTabSz="467359">
              <a:spcBef>
                <a:spcPts val="3300"/>
              </a:spcBef>
              <a:defRPr sz="2560"/>
            </a:pPr>
            <a:r>
              <a:rPr dirty="0"/>
              <a:t>!         -&gt;   Logical not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Why Java?"/>
          <p:cNvSpPr txBox="1">
            <a:spLocks noGrp="1"/>
          </p:cNvSpPr>
          <p:nvPr>
            <p:ph type="title"/>
          </p:nvPr>
        </p:nvSpPr>
        <p:spPr>
          <a:prstGeom prst="rect">
            <a:avLst/>
          </a:prstGeom>
        </p:spPr>
        <p:txBody>
          <a:bodyPr/>
          <a:lstStyle/>
          <a:p>
            <a:r>
              <a:t>Why Java?</a:t>
            </a:r>
          </a:p>
        </p:txBody>
      </p:sp>
      <p:sp>
        <p:nvSpPr>
          <p:cNvPr id="129" name="Java is Platform Independent…"/>
          <p:cNvSpPr txBox="1">
            <a:spLocks noGrp="1"/>
          </p:cNvSpPr>
          <p:nvPr>
            <p:ph type="body" idx="1"/>
          </p:nvPr>
        </p:nvSpPr>
        <p:spPr>
          <a:prstGeom prst="rect">
            <a:avLst/>
          </a:prstGeom>
        </p:spPr>
        <p:txBody>
          <a:bodyPr/>
          <a:lstStyle/>
          <a:p>
            <a:r>
              <a:t>Java is Platform Independent</a:t>
            </a:r>
          </a:p>
          <a:p>
            <a:r>
              <a:t>Robust</a:t>
            </a:r>
          </a:p>
          <a:p>
            <a:r>
              <a:t>Secure</a:t>
            </a:r>
          </a:p>
          <a:p>
            <a:r>
              <a:t> Portability</a:t>
            </a:r>
          </a:p>
          <a:p>
            <a:r>
              <a:t>Dynamic</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24F7F-A02C-41E8-B26D-6B9465F7256C}"/>
              </a:ext>
            </a:extLst>
          </p:cNvPr>
          <p:cNvPicPr>
            <a:picLocks noChangeAspect="1"/>
          </p:cNvPicPr>
          <p:nvPr/>
        </p:nvPicPr>
        <p:blipFill>
          <a:blip r:embed="rId2"/>
          <a:stretch>
            <a:fillRect/>
          </a:stretch>
        </p:blipFill>
        <p:spPr>
          <a:xfrm>
            <a:off x="641684" y="2451096"/>
            <a:ext cx="8753709" cy="6695717"/>
          </a:xfrm>
          <a:prstGeom prst="rect">
            <a:avLst/>
          </a:prstGeom>
        </p:spPr>
      </p:pic>
      <p:sp>
        <p:nvSpPr>
          <p:cNvPr id="6" name="Java Operators">
            <a:extLst>
              <a:ext uri="{FF2B5EF4-FFF2-40B4-BE49-F238E27FC236}">
                <a16:creationId xmlns:a16="http://schemas.microsoft.com/office/drawing/2014/main" id="{0B9C75F3-4588-45B1-9A79-D494C448B416}"/>
              </a:ext>
            </a:extLst>
          </p:cNvPr>
          <p:cNvSpPr txBox="1">
            <a:spLocks/>
          </p:cNvSpPr>
          <p:nvPr/>
        </p:nvSpPr>
        <p:spPr>
          <a:xfrm>
            <a:off x="975360" y="689254"/>
            <a:ext cx="11054080" cy="2288845"/>
          </a:xfrm>
          <a:prstGeom prst="rect">
            <a:avLst/>
          </a:prstGeom>
        </p:spPr>
        <p:txBody>
          <a:bodyPr/>
          <a:lstStyle>
            <a:lvl1pPr algn="l" defTabSz="1300460" rtl="0" eaLnBrk="1" latinLnBrk="0" hangingPunct="1">
              <a:lnSpc>
                <a:spcPct val="90000"/>
              </a:lnSpc>
              <a:spcBef>
                <a:spcPct val="0"/>
              </a:spcBef>
              <a:buNone/>
              <a:defRPr sz="5973"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Operator Precedence</a:t>
            </a:r>
          </a:p>
        </p:txBody>
      </p:sp>
    </p:spTree>
    <p:extLst>
      <p:ext uri="{BB962C8B-B14F-4D97-AF65-F5344CB8AC3E}">
        <p14:creationId xmlns:p14="http://schemas.microsoft.com/office/powerpoint/2010/main" val="2087453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prstGeom prst="rect">
            <a:avLst/>
          </a:prstGeom>
        </p:spPr>
        <p:txBody>
          <a:bodyPr/>
          <a:lstStyle/>
          <a:p>
            <a:r>
              <a:rPr dirty="0"/>
              <a:t>Exercise</a:t>
            </a:r>
          </a:p>
        </p:txBody>
      </p:sp>
      <p:sp>
        <p:nvSpPr>
          <p:cNvPr id="193" name="Write a program that will accept user input and checks if an user is eligible for driving license or not."/>
          <p:cNvSpPr txBox="1">
            <a:spLocks noGrp="1"/>
          </p:cNvSpPr>
          <p:nvPr>
            <p:ph type="body" idx="1"/>
          </p:nvPr>
        </p:nvSpPr>
        <p:spPr>
          <a:xfrm>
            <a:off x="975360" y="3017114"/>
            <a:ext cx="8131318" cy="5761126"/>
          </a:xfrm>
          <a:prstGeom prst="rect">
            <a:avLst/>
          </a:prstGeom>
        </p:spPr>
        <p:txBody>
          <a:bodyPr/>
          <a:lstStyle/>
          <a:p>
            <a:pPr marL="0" indent="0">
              <a:buNone/>
            </a:pPr>
            <a:r>
              <a:rPr lang="en-US" dirty="0"/>
              <a:t>// Java Program to Find the Largest Among Three Numbers</a:t>
            </a:r>
          </a:p>
          <a:p>
            <a:pPr marL="0" indent="0">
              <a:buNone/>
            </a:pPr>
            <a:endParaRPr lang="en-US" dirty="0"/>
          </a:p>
          <a:p>
            <a:pPr marL="0" indent="0">
              <a:buNone/>
            </a:pPr>
            <a:r>
              <a:rPr lang="en-US" dirty="0"/>
              <a:t>//Java Program to Check Leap Year </a:t>
            </a:r>
          </a:p>
          <a:p>
            <a:pPr marL="0" indent="0">
              <a:buNone/>
            </a:pPr>
            <a:endParaRPr lang="en-US" dirty="0"/>
          </a:p>
          <a:p>
            <a:pPr marL="0" indent="0">
              <a:buNone/>
            </a:pPr>
            <a:r>
              <a:rPr lang="en-US"/>
              <a:t>//Java Program to Check Whether a Number is Positive or Negative</a:t>
            </a:r>
            <a:endParaRPr lang="en-US"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spTree>
    <p:extLst>
      <p:ext uri="{BB962C8B-B14F-4D97-AF65-F5344CB8AC3E}">
        <p14:creationId xmlns:p14="http://schemas.microsoft.com/office/powerpoint/2010/main" val="321893356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p:txBody>
          <a:bodyPr/>
          <a:lstStyle/>
          <a:p>
            <a:r>
              <a:rPr lang="en-US" dirty="0"/>
              <a:t>Loops</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p:txBody>
          <a:bodyPr>
            <a:normAutofit/>
          </a:bodyPr>
          <a:lstStyle/>
          <a:p>
            <a:pPr marL="0" indent="0">
              <a:buNone/>
            </a:pPr>
            <a:r>
              <a:rPr lang="en-US" sz="4400" b="1" dirty="0">
                <a:latin typeface="+mj-lt"/>
              </a:rPr>
              <a:t>while</a:t>
            </a:r>
          </a:p>
          <a:p>
            <a:r>
              <a:rPr lang="en-US" sz="3600" dirty="0">
                <a:latin typeface="+mj-lt"/>
              </a:rPr>
              <a:t>The while loop is Java’s most fundamental loop statement. It repeats a statement or block while its controlling expression is true. Here is its general form:</a:t>
            </a:r>
          </a:p>
          <a:p>
            <a:pPr marL="0" indent="0">
              <a:buNone/>
            </a:pPr>
            <a:r>
              <a:rPr lang="en-US" sz="3600" dirty="0">
                <a:latin typeface="+mj-lt"/>
              </a:rPr>
              <a:t>while(condition) {</a:t>
            </a:r>
          </a:p>
          <a:p>
            <a:pPr marL="0" indent="0">
              <a:buNone/>
            </a:pPr>
            <a:r>
              <a:rPr lang="en-US" sz="3600" dirty="0">
                <a:latin typeface="+mj-lt"/>
              </a:rPr>
              <a:t>// body of loop</a:t>
            </a:r>
          </a:p>
          <a:p>
            <a:pPr marL="0" indent="0">
              <a:buNone/>
            </a:pPr>
            <a:r>
              <a:rPr lang="en-US" sz="3600" dirty="0">
                <a:latin typeface="+mj-lt"/>
              </a:rPr>
              <a:t>}</a:t>
            </a:r>
          </a:p>
          <a:p>
            <a:pPr marL="0" indent="0">
              <a:buNone/>
            </a:pPr>
            <a:r>
              <a:rPr lang="en-US" sz="1800" b="0" i="0" u="none" strike="noStrike" baseline="0" dirty="0">
                <a:latin typeface="Courier"/>
              </a:rPr>
              <a:t>find midpoint between </a:t>
            </a:r>
            <a:r>
              <a:rPr lang="en-US" sz="1800" b="0" i="0" u="none" strike="noStrike" baseline="0" dirty="0" err="1">
                <a:latin typeface="Courier"/>
              </a:rPr>
              <a:t>i</a:t>
            </a:r>
            <a:r>
              <a:rPr lang="en-US" sz="1800" b="0" i="0" u="none" strike="noStrike" baseline="0" dirty="0">
                <a:latin typeface="Courier"/>
              </a:rPr>
              <a:t> and j</a:t>
            </a:r>
            <a:r>
              <a:rPr lang="en-US" sz="3600" b="0" i="0" u="none" strike="noStrike" baseline="0" dirty="0">
                <a:latin typeface="+mj-lt"/>
              </a:rPr>
              <a:t> </a:t>
            </a:r>
            <a:endParaRPr lang="en-US" sz="3600" dirty="0">
              <a:latin typeface="+mj-lt"/>
            </a:endParaRPr>
          </a:p>
        </p:txBody>
      </p:sp>
    </p:spTree>
    <p:extLst>
      <p:ext uri="{BB962C8B-B14F-4D97-AF65-F5344CB8AC3E}">
        <p14:creationId xmlns:p14="http://schemas.microsoft.com/office/powerpoint/2010/main" val="382364359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p:txBody>
          <a:bodyPr/>
          <a:lstStyle/>
          <a:p>
            <a:r>
              <a:rPr lang="en-US" dirty="0"/>
              <a:t>Loops</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p:txBody>
          <a:bodyPr>
            <a:normAutofit/>
          </a:bodyPr>
          <a:lstStyle/>
          <a:p>
            <a:pPr marL="0" indent="0">
              <a:buNone/>
            </a:pPr>
            <a:r>
              <a:rPr lang="en-US" sz="4400" b="1" dirty="0">
                <a:latin typeface="+mj-lt"/>
              </a:rPr>
              <a:t>Do-while</a:t>
            </a:r>
          </a:p>
          <a:p>
            <a:pPr marL="0" indent="0">
              <a:buNone/>
            </a:pPr>
            <a:r>
              <a:rPr lang="en-US" sz="3600" dirty="0">
                <a:latin typeface="+mj-lt"/>
              </a:rPr>
              <a:t>do {</a:t>
            </a:r>
          </a:p>
          <a:p>
            <a:pPr marL="0" indent="0">
              <a:buNone/>
            </a:pPr>
            <a:r>
              <a:rPr lang="en-US" sz="3600" dirty="0">
                <a:latin typeface="+mj-lt"/>
              </a:rPr>
              <a:t>// body of loop</a:t>
            </a:r>
          </a:p>
          <a:p>
            <a:pPr marL="0" indent="0">
              <a:buNone/>
            </a:pPr>
            <a:r>
              <a:rPr lang="en-US" sz="3600" dirty="0">
                <a:latin typeface="+mj-lt"/>
              </a:rPr>
              <a:t>} while (condition);</a:t>
            </a:r>
          </a:p>
          <a:p>
            <a:r>
              <a:rPr lang="en-US" sz="3600" dirty="0">
                <a:latin typeface="+mj-lt"/>
              </a:rPr>
              <a:t>Each iteration of the do-while loop first executes the body of the loop and then evaluates the conditional expression.</a:t>
            </a:r>
          </a:p>
          <a:p>
            <a:pPr marL="0" indent="0">
              <a:buNone/>
            </a:pPr>
            <a:endParaRPr lang="en-US" sz="3600" dirty="0">
              <a:latin typeface="+mj-lt"/>
            </a:endParaRPr>
          </a:p>
        </p:txBody>
      </p:sp>
    </p:spTree>
    <p:extLst>
      <p:ext uri="{BB962C8B-B14F-4D97-AF65-F5344CB8AC3E}">
        <p14:creationId xmlns:p14="http://schemas.microsoft.com/office/powerpoint/2010/main" val="6551547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prstGeom prst="rect">
            <a:avLst/>
          </a:prstGeom>
        </p:spPr>
        <p:txBody>
          <a:bodyPr/>
          <a:lstStyle/>
          <a:p>
            <a:r>
              <a:rPr dirty="0"/>
              <a:t>Exercise</a:t>
            </a:r>
          </a:p>
        </p:txBody>
      </p:sp>
      <p:sp>
        <p:nvSpPr>
          <p:cNvPr id="193" name="Write a program that will accept user input and checks if an user is eligible for driving license or not."/>
          <p:cNvSpPr txBox="1">
            <a:spLocks noGrp="1"/>
          </p:cNvSpPr>
          <p:nvPr>
            <p:ph type="body" idx="1"/>
          </p:nvPr>
        </p:nvSpPr>
        <p:spPr>
          <a:xfrm>
            <a:off x="975360" y="3017114"/>
            <a:ext cx="8131318" cy="5761126"/>
          </a:xfrm>
          <a:prstGeom prst="rect">
            <a:avLst/>
          </a:prstGeom>
        </p:spPr>
        <p:txBody>
          <a:bodyPr/>
          <a:lstStyle/>
          <a:p>
            <a:pPr marL="0" indent="0">
              <a:buNone/>
            </a:pPr>
            <a:r>
              <a:rPr lang="en-US" dirty="0"/>
              <a:t>// Program to find the sum of numbers from 1 to 1000.</a:t>
            </a:r>
            <a:endParaRPr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spTree>
    <p:extLst>
      <p:ext uri="{BB962C8B-B14F-4D97-AF65-F5344CB8AC3E}">
        <p14:creationId xmlns:p14="http://schemas.microsoft.com/office/powerpoint/2010/main" val="288226200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p:txBody>
          <a:bodyPr/>
          <a:lstStyle/>
          <a:p>
            <a:r>
              <a:rPr lang="en-US" dirty="0"/>
              <a:t>For-Each Loop</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p:txBody>
          <a:bodyPr>
            <a:normAutofit/>
          </a:bodyPr>
          <a:lstStyle/>
          <a:p>
            <a:pPr marL="0" indent="0">
              <a:buNone/>
            </a:pPr>
            <a:r>
              <a:rPr lang="en-US" sz="2800" dirty="0">
                <a:latin typeface="+mj-lt"/>
              </a:rPr>
              <a:t>Java for-each Loop</a:t>
            </a:r>
          </a:p>
          <a:p>
            <a:pPr marL="0" indent="0">
              <a:buNone/>
            </a:pPr>
            <a:r>
              <a:rPr lang="en-US" sz="2800" dirty="0">
                <a:latin typeface="+mj-lt"/>
              </a:rPr>
              <a:t>The Java for loop has an alternative syntax that makes it easy to iterate through arrays and collections.</a:t>
            </a:r>
          </a:p>
          <a:p>
            <a:pPr marL="0" indent="0">
              <a:buNone/>
            </a:pPr>
            <a:endParaRPr lang="en-US" sz="2800" dirty="0">
              <a:latin typeface="+mj-lt"/>
            </a:endParaRPr>
          </a:p>
          <a:p>
            <a:pPr marL="0" indent="0">
              <a:buNone/>
            </a:pPr>
            <a:endParaRPr lang="en-US" sz="2800" dirty="0">
              <a:latin typeface="+mj-lt"/>
            </a:endParaRPr>
          </a:p>
        </p:txBody>
      </p:sp>
      <p:pic>
        <p:nvPicPr>
          <p:cNvPr id="7" name="Picture 6">
            <a:extLst>
              <a:ext uri="{FF2B5EF4-FFF2-40B4-BE49-F238E27FC236}">
                <a16:creationId xmlns:a16="http://schemas.microsoft.com/office/drawing/2014/main" id="{D15BC4EB-3C08-4732-AA5E-B676BD4AD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399" y="4073183"/>
            <a:ext cx="7747657" cy="5680417"/>
          </a:xfrm>
          <a:prstGeom prst="rect">
            <a:avLst/>
          </a:prstGeom>
        </p:spPr>
      </p:pic>
    </p:spTree>
    <p:extLst>
      <p:ext uri="{BB962C8B-B14F-4D97-AF65-F5344CB8AC3E}">
        <p14:creationId xmlns:p14="http://schemas.microsoft.com/office/powerpoint/2010/main" val="190643142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a:xfrm>
            <a:off x="975360" y="92420"/>
            <a:ext cx="11054080" cy="1512445"/>
          </a:xfrm>
        </p:spPr>
        <p:txBody>
          <a:bodyPr/>
          <a:lstStyle/>
          <a:p>
            <a:r>
              <a:rPr lang="en-US" dirty="0"/>
              <a:t>Switch case</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a:xfrm>
            <a:off x="975360" y="1380931"/>
            <a:ext cx="11054080" cy="8372669"/>
          </a:xfrm>
        </p:spPr>
        <p:txBody>
          <a:bodyPr>
            <a:normAutofit/>
          </a:bodyPr>
          <a:lstStyle/>
          <a:p>
            <a:r>
              <a:rPr lang="en-US" sz="2800" b="0" i="0" u="none" strike="noStrike" dirty="0">
                <a:latin typeface="+mj-lt"/>
              </a:rPr>
              <a:t>Java’s multiway branch statement.</a:t>
            </a:r>
            <a:endParaRPr lang="en-US" sz="3200" b="0" i="0" u="none" strike="noStrike" baseline="0" dirty="0">
              <a:latin typeface="+mj-lt"/>
            </a:endParaRPr>
          </a:p>
          <a:p>
            <a:pPr algn="l"/>
            <a:r>
              <a:rPr lang="en-US" sz="3200" dirty="0">
                <a:latin typeface="+mj-lt"/>
              </a:rPr>
              <a:t>execution to different parts of your code based on the value of an expression</a:t>
            </a:r>
          </a:p>
          <a:p>
            <a:pPr algn="l"/>
            <a:r>
              <a:rPr lang="en-US" sz="3200" dirty="0">
                <a:latin typeface="+mj-lt"/>
              </a:rPr>
              <a:t>better alternative than a large series of if-else-if statements</a:t>
            </a:r>
          </a:p>
          <a:p>
            <a:pPr marL="0" indent="0" algn="l">
              <a:buNone/>
            </a:pPr>
            <a:endParaRPr lang="en-US" sz="3000" dirty="0">
              <a:latin typeface="Arial Black" panose="020B0A04020102020204" pitchFamily="34" charset="0"/>
            </a:endParaRPr>
          </a:p>
        </p:txBody>
      </p:sp>
      <p:pic>
        <p:nvPicPr>
          <p:cNvPr id="5" name="Picture 4">
            <a:extLst>
              <a:ext uri="{FF2B5EF4-FFF2-40B4-BE49-F238E27FC236}">
                <a16:creationId xmlns:a16="http://schemas.microsoft.com/office/drawing/2014/main" id="{E4EAC2D1-9DEF-44BB-93DC-9B93B8128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584" y="3582955"/>
            <a:ext cx="9377009" cy="5635689"/>
          </a:xfrm>
          <a:prstGeom prst="rect">
            <a:avLst/>
          </a:prstGeom>
        </p:spPr>
      </p:pic>
    </p:spTree>
    <p:extLst>
      <p:ext uri="{BB962C8B-B14F-4D97-AF65-F5344CB8AC3E}">
        <p14:creationId xmlns:p14="http://schemas.microsoft.com/office/powerpoint/2010/main" val="70248719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xfrm>
            <a:off x="975360" y="1"/>
            <a:ext cx="11054080" cy="975360"/>
          </a:xfrm>
          <a:prstGeom prst="rect">
            <a:avLst/>
          </a:prstGeom>
        </p:spPr>
        <p:txBody>
          <a:bodyPr/>
          <a:lstStyle/>
          <a:p>
            <a:r>
              <a:rPr dirty="0"/>
              <a:t>Exercise</a:t>
            </a:r>
          </a:p>
        </p:txBody>
      </p:sp>
      <p:sp>
        <p:nvSpPr>
          <p:cNvPr id="193" name="Write a program that will accept user input and checks if an user is eligible for driving license or not."/>
          <p:cNvSpPr txBox="1">
            <a:spLocks noGrp="1"/>
          </p:cNvSpPr>
          <p:nvPr>
            <p:ph type="body" idx="1"/>
          </p:nvPr>
        </p:nvSpPr>
        <p:spPr>
          <a:xfrm>
            <a:off x="66967" y="689254"/>
            <a:ext cx="9196166" cy="9064346"/>
          </a:xfrm>
          <a:prstGeom prst="rect">
            <a:avLst/>
          </a:prstGeom>
        </p:spPr>
        <p:txBody>
          <a:bodyPr/>
          <a:lstStyle/>
          <a:p>
            <a:r>
              <a:rPr lang="en-US" dirty="0"/>
              <a:t>Create calculator to add, subtract, multiply, divide. Use loop and switch case. Take numbers and operation input from user.</a:t>
            </a:r>
          </a:p>
          <a:p>
            <a:r>
              <a:rPr lang="en-US" dirty="0"/>
              <a:t>After every operation take next input from user. And when input is ‘Exit’ stop the program.</a:t>
            </a:r>
          </a:p>
          <a:p>
            <a:pPr marL="0" indent="0">
              <a:buNone/>
            </a:pPr>
            <a:endParaRPr lang="en-US"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pic>
        <p:nvPicPr>
          <p:cNvPr id="3" name="Picture 2">
            <a:extLst>
              <a:ext uri="{FF2B5EF4-FFF2-40B4-BE49-F238E27FC236}">
                <a16:creationId xmlns:a16="http://schemas.microsoft.com/office/drawing/2014/main" id="{F9E029E0-6FC0-480C-BFEF-68CB9BAC8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871" y="2987217"/>
            <a:ext cx="8248262" cy="6846117"/>
          </a:xfrm>
          <a:prstGeom prst="rect">
            <a:avLst/>
          </a:prstGeom>
        </p:spPr>
      </p:pic>
    </p:spTree>
    <p:extLst>
      <p:ext uri="{BB962C8B-B14F-4D97-AF65-F5344CB8AC3E}">
        <p14:creationId xmlns:p14="http://schemas.microsoft.com/office/powerpoint/2010/main" val="248747476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a:xfrm>
            <a:off x="975360" y="92420"/>
            <a:ext cx="11054080" cy="1512445"/>
          </a:xfrm>
        </p:spPr>
        <p:txBody>
          <a:bodyPr/>
          <a:lstStyle/>
          <a:p>
            <a:r>
              <a:rPr lang="en-US" dirty="0"/>
              <a:t>String Handling</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a:xfrm>
            <a:off x="975360" y="1380931"/>
            <a:ext cx="11054080" cy="8372669"/>
          </a:xfrm>
        </p:spPr>
        <p:txBody>
          <a:bodyPr>
            <a:normAutofit/>
          </a:bodyPr>
          <a:lstStyle/>
          <a:p>
            <a:pPr algn="l"/>
            <a:r>
              <a:rPr lang="en-US" sz="3200" b="0" i="0" u="none" strike="noStrike" baseline="0" dirty="0">
                <a:latin typeface="Courier"/>
              </a:rPr>
              <a:t>char c[] = {'J', 'a', 'v', 'a'};</a:t>
            </a:r>
          </a:p>
          <a:p>
            <a:pPr algn="l"/>
            <a:r>
              <a:rPr lang="en-US" sz="3200" b="0" i="0" u="none" strike="noStrike" baseline="0" dirty="0">
                <a:latin typeface="Courier"/>
              </a:rPr>
              <a:t>String s1 = new String(c);</a:t>
            </a:r>
          </a:p>
          <a:p>
            <a:pPr algn="l"/>
            <a:r>
              <a:rPr lang="en-US" sz="2400" b="0" i="0" u="none" strike="noStrike" baseline="0" dirty="0">
                <a:latin typeface="Courier"/>
              </a:rPr>
              <a:t>Using concatenation</a:t>
            </a:r>
            <a:r>
              <a:rPr lang="en-US" sz="3200" dirty="0">
                <a:latin typeface="Courier"/>
              </a:rPr>
              <a:t> </a:t>
            </a:r>
          </a:p>
          <a:p>
            <a:pPr algn="l"/>
            <a:r>
              <a:rPr lang="en-US" sz="2400" dirty="0">
                <a:latin typeface="Courier"/>
              </a:rPr>
              <a:t>String Conversion and </a:t>
            </a:r>
            <a:r>
              <a:rPr lang="en-US" sz="2400" dirty="0" err="1">
                <a:latin typeface="Courier"/>
              </a:rPr>
              <a:t>toString</a:t>
            </a:r>
            <a:r>
              <a:rPr lang="en-US" sz="2400" dirty="0">
                <a:latin typeface="Courier"/>
              </a:rPr>
              <a:t>( ) and </a:t>
            </a:r>
            <a:r>
              <a:rPr lang="en-US" sz="2400" dirty="0" err="1">
                <a:latin typeface="Courier"/>
              </a:rPr>
              <a:t>valueOf</a:t>
            </a:r>
            <a:endParaRPr lang="en-US" sz="2400" dirty="0">
              <a:latin typeface="Courier"/>
            </a:endParaRPr>
          </a:p>
          <a:p>
            <a:r>
              <a:rPr lang="en-US" sz="2400" dirty="0" err="1">
                <a:latin typeface="Courier"/>
              </a:rPr>
              <a:t>charAt</a:t>
            </a:r>
            <a:r>
              <a:rPr lang="en-US" sz="2400" dirty="0">
                <a:latin typeface="Courier"/>
              </a:rPr>
              <a:t>( )</a:t>
            </a:r>
          </a:p>
          <a:p>
            <a:pPr algn="l"/>
            <a:r>
              <a:rPr lang="en-US" sz="2400" b="0" i="0" u="none" strike="noStrike" baseline="0" dirty="0" err="1">
                <a:latin typeface="Courier"/>
              </a:rPr>
              <a:t>s.getChars</a:t>
            </a:r>
            <a:r>
              <a:rPr lang="en-US" sz="2400" b="0" i="0" u="none" strike="noStrike" baseline="0" dirty="0">
                <a:latin typeface="Courier"/>
              </a:rPr>
              <a:t>(start, end, </a:t>
            </a:r>
            <a:r>
              <a:rPr lang="en-US" sz="2400" b="0" i="0" u="none" strike="noStrike" baseline="0" dirty="0" err="1">
                <a:latin typeface="Courier"/>
              </a:rPr>
              <a:t>buf</a:t>
            </a:r>
            <a:r>
              <a:rPr lang="en-US" sz="2400" b="0" i="0" u="none" strike="noStrike" baseline="0" dirty="0">
                <a:latin typeface="Courier"/>
              </a:rPr>
              <a:t>, 0);</a:t>
            </a:r>
          </a:p>
          <a:p>
            <a:pPr algn="l"/>
            <a:r>
              <a:rPr lang="en-US" sz="2400" b="0" i="0" u="none" strike="noStrike" baseline="0" dirty="0" err="1">
                <a:latin typeface="Palatino-Roman"/>
              </a:rPr>
              <a:t>getBytes</a:t>
            </a:r>
            <a:r>
              <a:rPr lang="en-US" sz="2400" b="0" i="0" u="none" strike="noStrike" baseline="0" dirty="0">
                <a:latin typeface="Palatino-Roman"/>
              </a:rPr>
              <a:t>( )</a:t>
            </a:r>
          </a:p>
          <a:p>
            <a:pPr algn="l"/>
            <a:r>
              <a:rPr lang="en-US" sz="2400" dirty="0">
                <a:latin typeface="Palatino-Roman"/>
              </a:rPr>
              <a:t>Contains()</a:t>
            </a:r>
          </a:p>
          <a:p>
            <a:pPr algn="l"/>
            <a:r>
              <a:rPr lang="en-US" sz="2400" dirty="0">
                <a:latin typeface="Palatino-Roman"/>
              </a:rPr>
              <a:t>Split()</a:t>
            </a:r>
            <a:endParaRPr lang="en-US" sz="2400" dirty="0">
              <a:latin typeface="Courier"/>
            </a:endParaRPr>
          </a:p>
          <a:p>
            <a:pPr marL="0" indent="0" algn="l">
              <a:buNone/>
            </a:pPr>
            <a:endParaRPr lang="en-US" sz="1800" b="0" i="0" u="none" strike="noStrike" baseline="0" dirty="0">
              <a:latin typeface="Courier"/>
            </a:endParaRPr>
          </a:p>
          <a:p>
            <a:pPr algn="l"/>
            <a:endParaRPr lang="en-US" sz="1800" dirty="0">
              <a:latin typeface="Courier"/>
            </a:endParaRPr>
          </a:p>
        </p:txBody>
      </p:sp>
    </p:spTree>
    <p:extLst>
      <p:ext uri="{BB962C8B-B14F-4D97-AF65-F5344CB8AC3E}">
        <p14:creationId xmlns:p14="http://schemas.microsoft.com/office/powerpoint/2010/main" val="248332865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61D7-D879-41AA-ACBD-51254D921A21}"/>
              </a:ext>
            </a:extLst>
          </p:cNvPr>
          <p:cNvSpPr>
            <a:spLocks noGrp="1"/>
          </p:cNvSpPr>
          <p:nvPr>
            <p:ph type="title"/>
          </p:nvPr>
        </p:nvSpPr>
        <p:spPr>
          <a:xfrm>
            <a:off x="975360" y="92420"/>
            <a:ext cx="11054080" cy="1512445"/>
          </a:xfrm>
        </p:spPr>
        <p:txBody>
          <a:bodyPr/>
          <a:lstStyle/>
          <a:p>
            <a:r>
              <a:rPr lang="en-US" dirty="0"/>
              <a:t>String Handling</a:t>
            </a:r>
          </a:p>
        </p:txBody>
      </p:sp>
      <p:sp>
        <p:nvSpPr>
          <p:cNvPr id="3" name="Text Placeholder 2">
            <a:extLst>
              <a:ext uri="{FF2B5EF4-FFF2-40B4-BE49-F238E27FC236}">
                <a16:creationId xmlns:a16="http://schemas.microsoft.com/office/drawing/2014/main" id="{826B7E34-55F9-431D-9204-3C20A5E98B0A}"/>
              </a:ext>
            </a:extLst>
          </p:cNvPr>
          <p:cNvSpPr>
            <a:spLocks noGrp="1"/>
          </p:cNvSpPr>
          <p:nvPr>
            <p:ph type="body" idx="1"/>
          </p:nvPr>
        </p:nvSpPr>
        <p:spPr>
          <a:xfrm>
            <a:off x="975360" y="1380931"/>
            <a:ext cx="11054080" cy="8372669"/>
          </a:xfrm>
        </p:spPr>
        <p:txBody>
          <a:bodyPr>
            <a:normAutofit/>
          </a:bodyPr>
          <a:lstStyle/>
          <a:p>
            <a:pPr algn="l"/>
            <a:r>
              <a:rPr lang="en-US" sz="3200" dirty="0">
                <a:latin typeface="Courier"/>
              </a:rPr>
              <a:t>equals( ) and </a:t>
            </a:r>
            <a:r>
              <a:rPr lang="en-US" sz="3200" dirty="0" err="1">
                <a:latin typeface="Courier"/>
              </a:rPr>
              <a:t>equalsIgnoreCase</a:t>
            </a:r>
            <a:r>
              <a:rPr lang="en-US" sz="3200" dirty="0">
                <a:latin typeface="Courier"/>
              </a:rPr>
              <a:t>( )</a:t>
            </a:r>
          </a:p>
          <a:p>
            <a:pPr algn="l"/>
            <a:r>
              <a:rPr lang="en-US" sz="3200" dirty="0" err="1">
                <a:latin typeface="Courier"/>
              </a:rPr>
              <a:t>startsWith</a:t>
            </a:r>
            <a:r>
              <a:rPr lang="en-US" sz="3200" dirty="0">
                <a:latin typeface="Courier"/>
              </a:rPr>
              <a:t>( ) and </a:t>
            </a:r>
            <a:r>
              <a:rPr lang="en-US" sz="3200" dirty="0" err="1">
                <a:latin typeface="Courier"/>
              </a:rPr>
              <a:t>endsWith</a:t>
            </a:r>
            <a:r>
              <a:rPr lang="en-US" sz="3200" dirty="0">
                <a:latin typeface="Courier"/>
              </a:rPr>
              <a:t>( )</a:t>
            </a:r>
          </a:p>
          <a:p>
            <a:pPr algn="l"/>
            <a:r>
              <a:rPr lang="en-US" sz="3200" dirty="0">
                <a:latin typeface="Courier"/>
              </a:rPr>
              <a:t>equals( ) Versus ==</a:t>
            </a:r>
          </a:p>
          <a:p>
            <a:pPr algn="l"/>
            <a:r>
              <a:rPr lang="en-US" sz="3200" b="0" i="0" u="none" strike="noStrike" baseline="0" dirty="0" err="1">
                <a:latin typeface="Courier"/>
              </a:rPr>
              <a:t>s.indexOf</a:t>
            </a:r>
            <a:r>
              <a:rPr lang="en-US" sz="3200" b="0" i="0" u="none" strike="noStrike" baseline="0" dirty="0">
                <a:latin typeface="Courier"/>
              </a:rPr>
              <a:t>('t’) and </a:t>
            </a:r>
            <a:r>
              <a:rPr lang="en-US" sz="3200" b="0" i="0" u="none" strike="noStrike" baseline="0" dirty="0" err="1">
                <a:latin typeface="Courier"/>
              </a:rPr>
              <a:t>s.lastIndexOf</a:t>
            </a:r>
            <a:r>
              <a:rPr lang="en-US" sz="3200" b="0" i="0" u="none" strike="noStrike" baseline="0" dirty="0">
                <a:latin typeface="Courier"/>
              </a:rPr>
              <a:t>('t’)</a:t>
            </a:r>
          </a:p>
          <a:p>
            <a:pPr algn="l"/>
            <a:r>
              <a:rPr lang="en-US" sz="3200" b="0" i="0" u="none" strike="noStrike" baseline="0" dirty="0" err="1">
                <a:latin typeface="Courier"/>
              </a:rPr>
              <a:t>org.substring</a:t>
            </a:r>
            <a:r>
              <a:rPr lang="en-US" sz="3200" b="0" i="0" u="none" strike="noStrike" baseline="0" dirty="0">
                <a:latin typeface="Courier"/>
              </a:rPr>
              <a:t>(0, </a:t>
            </a:r>
            <a:r>
              <a:rPr lang="en-US" sz="3200" b="0" i="0" u="none" strike="noStrike" baseline="0" dirty="0" err="1">
                <a:latin typeface="Courier"/>
              </a:rPr>
              <a:t>i</a:t>
            </a:r>
            <a:r>
              <a:rPr lang="en-US" sz="3200" b="0" i="0" u="none" strike="noStrike" baseline="0" dirty="0">
                <a:latin typeface="Courier"/>
              </a:rPr>
              <a:t>);</a:t>
            </a:r>
            <a:endParaRPr lang="en-US" sz="3200" dirty="0">
              <a:latin typeface="Courier"/>
            </a:endParaRPr>
          </a:p>
          <a:p>
            <a:pPr algn="l"/>
            <a:r>
              <a:rPr lang="en-US" sz="3200" dirty="0">
                <a:latin typeface="Courier"/>
              </a:rPr>
              <a:t>Length()</a:t>
            </a:r>
          </a:p>
          <a:p>
            <a:pPr algn="l"/>
            <a:r>
              <a:rPr lang="en-US" sz="3200" b="0" i="0" u="none" strike="noStrike" baseline="0" dirty="0">
                <a:latin typeface="Courier"/>
              </a:rPr>
              <a:t>String s = "</a:t>
            </a:r>
            <a:r>
              <a:rPr lang="en-US" sz="3200" b="0" i="0" u="none" strike="noStrike" baseline="0" dirty="0" err="1">
                <a:latin typeface="Courier"/>
              </a:rPr>
              <a:t>Hello".replace</a:t>
            </a:r>
            <a:r>
              <a:rPr lang="en-US" sz="3200" b="0" i="0" u="none" strike="noStrike" baseline="0" dirty="0">
                <a:latin typeface="Courier"/>
              </a:rPr>
              <a:t>('l', 'w’);</a:t>
            </a:r>
          </a:p>
          <a:p>
            <a:pPr algn="l"/>
            <a:r>
              <a:rPr lang="en-US" sz="3200" b="0" i="0" u="none" strike="noStrike" baseline="0" dirty="0">
                <a:latin typeface="Courier"/>
              </a:rPr>
              <a:t>str = </a:t>
            </a:r>
            <a:r>
              <a:rPr lang="en-US" sz="3200" b="0" i="0" u="none" strike="noStrike" baseline="0" dirty="0" err="1">
                <a:latin typeface="Courier"/>
              </a:rPr>
              <a:t>str.trim</a:t>
            </a:r>
            <a:r>
              <a:rPr lang="en-US" sz="3200" b="0" i="0" u="none" strike="noStrike" baseline="0" dirty="0">
                <a:latin typeface="Courier"/>
              </a:rPr>
              <a:t>(); // remove whitespace</a:t>
            </a:r>
            <a:endParaRPr lang="en-US" sz="3200" dirty="0">
              <a:latin typeface="Courier"/>
            </a:endParaRPr>
          </a:p>
          <a:p>
            <a:pPr algn="l"/>
            <a:r>
              <a:rPr lang="en-US" sz="3200" b="0" i="0" u="none" strike="noStrike" baseline="0" dirty="0" err="1">
                <a:latin typeface="Courier"/>
              </a:rPr>
              <a:t>toUpperCase</a:t>
            </a:r>
            <a:r>
              <a:rPr lang="en-US" sz="3200" b="0" i="0" u="none" strike="noStrike" baseline="0" dirty="0">
                <a:latin typeface="Courier"/>
              </a:rPr>
              <a:t>() and </a:t>
            </a:r>
            <a:r>
              <a:rPr lang="en-US" sz="3200" b="0" i="0" u="none" strike="noStrike" baseline="0" dirty="0" err="1">
                <a:latin typeface="Courier"/>
              </a:rPr>
              <a:t>toLowerCase</a:t>
            </a:r>
            <a:r>
              <a:rPr lang="en-US" sz="3200" b="0" i="0" u="none" strike="noStrike" baseline="0" dirty="0">
                <a:latin typeface="Courier"/>
              </a:rPr>
              <a:t>().</a:t>
            </a:r>
          </a:p>
          <a:p>
            <a:pPr marL="0" indent="0" algn="l">
              <a:buNone/>
            </a:pPr>
            <a:endParaRPr lang="en-US" sz="1800" b="0" i="0" u="none" strike="noStrike" baseline="0" dirty="0">
              <a:latin typeface="Courier"/>
            </a:endParaRPr>
          </a:p>
          <a:p>
            <a:pPr algn="l"/>
            <a:endParaRPr lang="en-US" sz="1800" dirty="0">
              <a:latin typeface="Courier"/>
            </a:endParaRPr>
          </a:p>
        </p:txBody>
      </p:sp>
    </p:spTree>
    <p:extLst>
      <p:ext uri="{BB962C8B-B14F-4D97-AF65-F5344CB8AC3E}">
        <p14:creationId xmlns:p14="http://schemas.microsoft.com/office/powerpoint/2010/main" val="2325614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1CE413-8A0A-44E6-AB5F-B514BBD6E9CA}"/>
              </a:ext>
            </a:extLst>
          </p:cNvPr>
          <p:cNvPicPr>
            <a:picLocks noChangeAspect="1"/>
          </p:cNvPicPr>
          <p:nvPr/>
        </p:nvPicPr>
        <p:blipFill>
          <a:blip r:embed="rId2"/>
          <a:stretch>
            <a:fillRect/>
          </a:stretch>
        </p:blipFill>
        <p:spPr>
          <a:xfrm>
            <a:off x="-23207" y="0"/>
            <a:ext cx="13019090" cy="8360229"/>
          </a:xfrm>
          <a:prstGeom prst="rect">
            <a:avLst/>
          </a:prstGeom>
        </p:spPr>
      </p:pic>
    </p:spTree>
    <p:extLst>
      <p:ext uri="{BB962C8B-B14F-4D97-AF65-F5344CB8AC3E}">
        <p14:creationId xmlns:p14="http://schemas.microsoft.com/office/powerpoint/2010/main" val="388060917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xfrm>
            <a:off x="975360" y="1"/>
            <a:ext cx="11054080" cy="975360"/>
          </a:xfrm>
          <a:prstGeom prst="rect">
            <a:avLst/>
          </a:prstGeom>
        </p:spPr>
        <p:txBody>
          <a:bodyPr/>
          <a:lstStyle/>
          <a:p>
            <a:r>
              <a:rPr dirty="0"/>
              <a:t>Exercise</a:t>
            </a:r>
          </a:p>
        </p:txBody>
      </p:sp>
      <p:sp>
        <p:nvSpPr>
          <p:cNvPr id="193" name="Write a program that will accept user input and checks if an user is eligible for driving license or not."/>
          <p:cNvSpPr txBox="1">
            <a:spLocks noGrp="1"/>
          </p:cNvSpPr>
          <p:nvPr>
            <p:ph type="body" idx="1"/>
          </p:nvPr>
        </p:nvSpPr>
        <p:spPr>
          <a:xfrm>
            <a:off x="163734" y="875754"/>
            <a:ext cx="9196166" cy="9064346"/>
          </a:xfrm>
          <a:prstGeom prst="rect">
            <a:avLst/>
          </a:prstGeom>
        </p:spPr>
        <p:txBody>
          <a:bodyPr/>
          <a:lstStyle/>
          <a:p>
            <a:r>
              <a:rPr lang="en-US" b="0" i="0" dirty="0">
                <a:solidFill>
                  <a:srgbClr val="121212"/>
                </a:solidFill>
                <a:effectLst/>
                <a:latin typeface="Carme"/>
              </a:rPr>
              <a:t>Write a program that takes your full name as input and displays the abbreviations of the first and middle names except the last name which is displayed as it is. For example, if your name is </a:t>
            </a:r>
            <a:r>
              <a:rPr lang="en-US" b="0" i="0" dirty="0" err="1">
                <a:solidFill>
                  <a:srgbClr val="121212"/>
                </a:solidFill>
                <a:effectLst/>
                <a:latin typeface="Carme"/>
              </a:rPr>
              <a:t>robert</a:t>
            </a:r>
            <a:r>
              <a:rPr lang="en-US" b="0" i="0" dirty="0">
                <a:solidFill>
                  <a:srgbClr val="121212"/>
                </a:solidFill>
                <a:effectLst/>
                <a:latin typeface="Carme"/>
              </a:rPr>
              <a:t> Brett </a:t>
            </a:r>
            <a:r>
              <a:rPr lang="en-US" dirty="0" err="1">
                <a:solidFill>
                  <a:srgbClr val="121212"/>
                </a:solidFill>
                <a:latin typeface="Carme"/>
              </a:rPr>
              <a:t>r</a:t>
            </a:r>
            <a:r>
              <a:rPr lang="en-US" b="0" i="0" dirty="0" err="1">
                <a:solidFill>
                  <a:srgbClr val="121212"/>
                </a:solidFill>
                <a:effectLst/>
                <a:latin typeface="Carme"/>
              </a:rPr>
              <a:t>oser</a:t>
            </a:r>
            <a:r>
              <a:rPr lang="en-US" b="0" i="0" dirty="0">
                <a:solidFill>
                  <a:srgbClr val="121212"/>
                </a:solidFill>
                <a:effectLst/>
                <a:latin typeface="Carme"/>
              </a:rPr>
              <a:t>, then the output should be R. B. </a:t>
            </a:r>
            <a:r>
              <a:rPr lang="en-US" b="0" i="0" dirty="0" err="1">
                <a:solidFill>
                  <a:srgbClr val="121212"/>
                </a:solidFill>
                <a:effectLst/>
                <a:latin typeface="Carme"/>
              </a:rPr>
              <a:t>Roser</a:t>
            </a:r>
            <a:r>
              <a:rPr lang="en-US" b="0" i="0" dirty="0">
                <a:solidFill>
                  <a:srgbClr val="121212"/>
                </a:solidFill>
                <a:effectLst/>
                <a:latin typeface="Carme"/>
              </a:rPr>
              <a:t>.</a:t>
            </a:r>
          </a:p>
          <a:p>
            <a:endParaRPr lang="en-US"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spTree>
    <p:extLst>
      <p:ext uri="{BB962C8B-B14F-4D97-AF65-F5344CB8AC3E}">
        <p14:creationId xmlns:p14="http://schemas.microsoft.com/office/powerpoint/2010/main" val="261040672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xfrm>
            <a:off x="975360" y="1"/>
            <a:ext cx="11054080" cy="975360"/>
          </a:xfrm>
          <a:prstGeom prst="rect">
            <a:avLst/>
          </a:prstGeom>
        </p:spPr>
        <p:txBody>
          <a:bodyPr/>
          <a:lstStyle/>
          <a:p>
            <a:r>
              <a:rPr lang="en-US" dirty="0"/>
              <a:t>Holliday Project</a:t>
            </a:r>
            <a:endParaRPr dirty="0"/>
          </a:p>
        </p:txBody>
      </p:sp>
      <p:sp>
        <p:nvSpPr>
          <p:cNvPr id="193" name="Write a program that will accept user input and checks if an user is eligible for driving license or not."/>
          <p:cNvSpPr txBox="1">
            <a:spLocks noGrp="1"/>
          </p:cNvSpPr>
          <p:nvPr>
            <p:ph type="body" idx="1"/>
          </p:nvPr>
        </p:nvSpPr>
        <p:spPr>
          <a:xfrm>
            <a:off x="163734" y="875754"/>
            <a:ext cx="9196166" cy="9064346"/>
          </a:xfrm>
          <a:prstGeom prst="rect">
            <a:avLst/>
          </a:prstGeom>
        </p:spPr>
        <p:txBody>
          <a:bodyPr/>
          <a:lstStyle/>
          <a:p>
            <a:r>
              <a:rPr lang="en-US" dirty="0">
                <a:solidFill>
                  <a:srgbClr val="121212"/>
                </a:solidFill>
                <a:latin typeface="Carme"/>
              </a:rPr>
              <a:t>Student management sys-</a:t>
            </a:r>
          </a:p>
          <a:p>
            <a:pPr marL="514350" indent="-514350">
              <a:buAutoNum type="arabicPeriod"/>
            </a:pPr>
            <a:r>
              <a:rPr lang="en-US" b="0" i="0" dirty="0">
                <a:solidFill>
                  <a:srgbClr val="121212"/>
                </a:solidFill>
                <a:effectLst/>
                <a:latin typeface="Carme"/>
              </a:rPr>
              <a:t>Take and store students full name, div</a:t>
            </a:r>
            <a:r>
              <a:rPr lang="en-US" dirty="0">
                <a:solidFill>
                  <a:srgbClr val="121212"/>
                </a:solidFill>
                <a:latin typeface="Carme"/>
              </a:rPr>
              <a:t>, roll num</a:t>
            </a:r>
          </a:p>
          <a:p>
            <a:pPr marL="514350" indent="-514350">
              <a:buAutoNum type="arabicPeriod"/>
            </a:pPr>
            <a:r>
              <a:rPr lang="en-US" b="0" i="0" dirty="0">
                <a:solidFill>
                  <a:srgbClr val="121212"/>
                </a:solidFill>
                <a:effectLst/>
                <a:latin typeface="Carme"/>
              </a:rPr>
              <a:t>Search students by name </a:t>
            </a:r>
            <a:endParaRPr lang="en-US" dirty="0">
              <a:solidFill>
                <a:srgbClr val="121212"/>
              </a:solidFill>
              <a:latin typeface="Carme"/>
            </a:endParaRPr>
          </a:p>
          <a:p>
            <a:pPr marL="514350" indent="-514350">
              <a:buAutoNum type="arabicPeriod"/>
            </a:pPr>
            <a:r>
              <a:rPr lang="en-US" b="0" i="0" dirty="0">
                <a:solidFill>
                  <a:srgbClr val="121212"/>
                </a:solidFill>
                <a:effectLst/>
                <a:latin typeface="Carme"/>
              </a:rPr>
              <a:t>show students</a:t>
            </a:r>
          </a:p>
          <a:p>
            <a:pPr marL="514350" indent="-514350">
              <a:buAutoNum type="arabicPeriod"/>
            </a:pPr>
            <a:r>
              <a:rPr lang="en-US" dirty="0">
                <a:solidFill>
                  <a:srgbClr val="121212"/>
                </a:solidFill>
                <a:latin typeface="Carme"/>
              </a:rPr>
              <a:t>Delete by roll num</a:t>
            </a:r>
          </a:p>
          <a:p>
            <a:pPr marL="514350" indent="-514350">
              <a:buAutoNum type="arabicPeriod"/>
            </a:pPr>
            <a:r>
              <a:rPr lang="en-US" b="0" i="0" dirty="0">
                <a:solidFill>
                  <a:srgbClr val="121212"/>
                </a:solidFill>
                <a:effectLst/>
                <a:latin typeface="Carme"/>
              </a:rPr>
              <a:t>Edit data of student by roll num</a:t>
            </a:r>
          </a:p>
          <a:p>
            <a:pPr marL="0" indent="0">
              <a:buNone/>
            </a:pPr>
            <a:r>
              <a:rPr lang="en-US" dirty="0">
                <a:solidFill>
                  <a:srgbClr val="121212"/>
                </a:solidFill>
                <a:latin typeface="Carme"/>
              </a:rPr>
              <a:t>Use loops, 2d arrays, string manipulation, Switch case</a:t>
            </a:r>
            <a:endParaRPr lang="en-US" b="0" i="0" dirty="0">
              <a:solidFill>
                <a:srgbClr val="121212"/>
              </a:solidFill>
              <a:effectLst/>
              <a:latin typeface="Carme"/>
            </a:endParaRPr>
          </a:p>
          <a:p>
            <a:pPr marL="0" indent="0">
              <a:buNone/>
            </a:pPr>
            <a:endParaRPr lang="en-US"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spTree>
    <p:extLst>
      <p:ext uri="{BB962C8B-B14F-4D97-AF65-F5344CB8AC3E}">
        <p14:creationId xmlns:p14="http://schemas.microsoft.com/office/powerpoint/2010/main" val="296994778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6727E5D-749C-41D0-89DB-99084145B1C8}"/>
              </a:ext>
            </a:extLst>
          </p:cNvPr>
          <p:cNvSpPr>
            <a:spLocks noGrp="1" noChangeArrowheads="1"/>
          </p:cNvSpPr>
          <p:nvPr>
            <p:ph type="title"/>
          </p:nvPr>
        </p:nvSpPr>
        <p:spPr/>
        <p:txBody>
          <a:bodyPr/>
          <a:lstStyle/>
          <a:p>
            <a:r>
              <a:rPr lang="en-US" altLang="en-US"/>
              <a:t>Writing Classes</a:t>
            </a:r>
          </a:p>
        </p:txBody>
      </p:sp>
      <p:sp>
        <p:nvSpPr>
          <p:cNvPr id="47107" name="Rectangle 3">
            <a:extLst>
              <a:ext uri="{FF2B5EF4-FFF2-40B4-BE49-F238E27FC236}">
                <a16:creationId xmlns:a16="http://schemas.microsoft.com/office/drawing/2014/main" id="{FA5F53B9-3F24-435A-9B36-8448F713F678}"/>
              </a:ext>
            </a:extLst>
          </p:cNvPr>
          <p:cNvSpPr>
            <a:spLocks noGrp="1" noChangeArrowheads="1"/>
          </p:cNvSpPr>
          <p:nvPr>
            <p:ph type="body" idx="1"/>
          </p:nvPr>
        </p:nvSpPr>
        <p:spPr>
          <a:xfrm>
            <a:off x="1408853" y="2258007"/>
            <a:ext cx="11270827" cy="6628605"/>
          </a:xfrm>
        </p:spPr>
        <p:txBody>
          <a:bodyPr/>
          <a:lstStyle/>
          <a:p>
            <a:pPr>
              <a:spcBef>
                <a:spcPct val="70000"/>
              </a:spcBef>
            </a:pPr>
            <a:r>
              <a:rPr lang="en-US" altLang="en-US" dirty="0"/>
              <a:t>The programs we’ve written in previous examples have used classes defined in the Java standard class library</a:t>
            </a:r>
          </a:p>
          <a:p>
            <a:pPr>
              <a:spcBef>
                <a:spcPct val="70000"/>
              </a:spcBef>
            </a:pPr>
            <a:r>
              <a:rPr lang="en-US" altLang="en-US" dirty="0"/>
              <a:t>Now we will begin to design programs that rely on classes that </a:t>
            </a:r>
            <a:r>
              <a:rPr lang="en-US" altLang="en-US" u="sng" dirty="0"/>
              <a:t>we write</a:t>
            </a:r>
            <a:r>
              <a:rPr lang="en-US" altLang="en-US" dirty="0"/>
              <a:t> ourselves</a:t>
            </a:r>
          </a:p>
          <a:p>
            <a:pPr>
              <a:spcBef>
                <a:spcPct val="70000"/>
              </a:spcBef>
            </a:pPr>
            <a:r>
              <a:rPr lang="en-US" altLang="en-US" dirty="0"/>
              <a:t>The class that contains the </a:t>
            </a:r>
            <a:r>
              <a:rPr lang="en-US" altLang="en-US" dirty="0">
                <a:latin typeface="Courier New" panose="02070309020205020404" pitchFamily="49" charset="0"/>
              </a:rPr>
              <a:t>main</a:t>
            </a:r>
            <a:r>
              <a:rPr lang="en-US" altLang="en-US" dirty="0"/>
              <a:t> method is just the starting point of a program</a:t>
            </a:r>
          </a:p>
          <a:p>
            <a:pPr>
              <a:spcBef>
                <a:spcPct val="70000"/>
              </a:spcBef>
            </a:pPr>
            <a:r>
              <a:rPr lang="en-US" altLang="en-US" dirty="0">
                <a:sym typeface="Wingdings" panose="05000000000000000000" pitchFamily="2" charset="2"/>
              </a:rPr>
              <a:t>  </a:t>
            </a:r>
            <a:r>
              <a:rPr lang="en-US" altLang="en-US" dirty="0"/>
              <a:t>True object-oriented programming is based on </a:t>
            </a:r>
            <a:r>
              <a:rPr lang="en-US" altLang="en-US" u="sng" dirty="0"/>
              <a:t>defining classes</a:t>
            </a:r>
            <a:r>
              <a:rPr lang="en-US" altLang="en-US" dirty="0"/>
              <a:t> that represent </a:t>
            </a:r>
            <a:r>
              <a:rPr lang="en-US" altLang="en-US" u="sng" dirty="0"/>
              <a:t>objects</a:t>
            </a:r>
            <a:r>
              <a:rPr lang="en-US" altLang="en-US" dirty="0"/>
              <a:t> with </a:t>
            </a:r>
            <a:r>
              <a:rPr lang="en-US" altLang="en-US" u="sng" dirty="0"/>
              <a:t>well-defined characteristics and functionality </a:t>
            </a:r>
          </a:p>
          <a:p>
            <a:endParaRPr lang="en-US" altLang="en-US" u="sng"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id="{4A1DAAE8-7CBB-482C-85B2-46F370F1D17B}"/>
              </a:ext>
            </a:extLst>
          </p:cNvPr>
          <p:cNvSpPr>
            <a:spLocks noGrp="1" noChangeArrowheads="1"/>
          </p:cNvSpPr>
          <p:nvPr>
            <p:ph type="title"/>
          </p:nvPr>
        </p:nvSpPr>
        <p:spPr/>
        <p:txBody>
          <a:bodyPr/>
          <a:lstStyle/>
          <a:p>
            <a:pPr algn="ctr"/>
            <a:r>
              <a:rPr lang="en-US" altLang="en-US" sz="6258"/>
              <a:t>Classes and Objects</a:t>
            </a:r>
          </a:p>
        </p:txBody>
      </p:sp>
      <p:sp>
        <p:nvSpPr>
          <p:cNvPr id="48131" name="Rectangle 1027">
            <a:extLst>
              <a:ext uri="{FF2B5EF4-FFF2-40B4-BE49-F238E27FC236}">
                <a16:creationId xmlns:a16="http://schemas.microsoft.com/office/drawing/2014/main" id="{95C905CB-70FA-4C0F-9F55-FBAFEC188E61}"/>
              </a:ext>
            </a:extLst>
          </p:cNvPr>
          <p:cNvSpPr>
            <a:spLocks noGrp="1" noChangeArrowheads="1"/>
          </p:cNvSpPr>
          <p:nvPr>
            <p:ph type="body" idx="1"/>
          </p:nvPr>
        </p:nvSpPr>
        <p:spPr>
          <a:xfrm>
            <a:off x="1408853" y="2407297"/>
            <a:ext cx="11270827" cy="6804435"/>
          </a:xfrm>
        </p:spPr>
        <p:txBody>
          <a:bodyPr/>
          <a:lstStyle/>
          <a:p>
            <a:pPr>
              <a:spcBef>
                <a:spcPct val="70000"/>
              </a:spcBef>
            </a:pPr>
            <a:r>
              <a:rPr lang="en-US" altLang="en-US" dirty="0"/>
              <a:t>Consider a six-sided die (singular of dice)</a:t>
            </a:r>
          </a:p>
          <a:p>
            <a:pPr lvl="1">
              <a:spcBef>
                <a:spcPct val="70000"/>
              </a:spcBef>
            </a:pPr>
            <a:r>
              <a:rPr lang="en-US" altLang="en-US" dirty="0"/>
              <a:t>Its state can be defined as which face is showing</a:t>
            </a:r>
          </a:p>
          <a:p>
            <a:pPr lvl="1">
              <a:spcBef>
                <a:spcPct val="70000"/>
              </a:spcBef>
            </a:pPr>
            <a:r>
              <a:rPr lang="en-US" altLang="en-US" dirty="0"/>
              <a:t>Its primary behavior is that it </a:t>
            </a:r>
            <a:r>
              <a:rPr lang="en-US" altLang="en-US" u="sng" dirty="0"/>
              <a:t>can be rolled</a:t>
            </a:r>
          </a:p>
          <a:p>
            <a:pPr>
              <a:spcBef>
                <a:spcPct val="70000"/>
              </a:spcBef>
            </a:pPr>
            <a:r>
              <a:rPr lang="en-US" altLang="en-US" dirty="0"/>
              <a:t>We can represent a die in software by designing a class called </a:t>
            </a:r>
            <a:r>
              <a:rPr lang="en-US" altLang="en-US" dirty="0">
                <a:latin typeface="Courier New" panose="02070309020205020404" pitchFamily="49" charset="0"/>
              </a:rPr>
              <a:t>Die</a:t>
            </a:r>
            <a:r>
              <a:rPr lang="en-US" altLang="en-US" dirty="0"/>
              <a:t> that models this state and behavior</a:t>
            </a:r>
          </a:p>
          <a:p>
            <a:pPr lvl="1">
              <a:spcBef>
                <a:spcPct val="70000"/>
              </a:spcBef>
            </a:pPr>
            <a:r>
              <a:rPr lang="en-US" altLang="en-US" dirty="0"/>
              <a:t>The class serves as the </a:t>
            </a:r>
            <a:r>
              <a:rPr lang="en-US" altLang="en-US" u="sng" dirty="0"/>
              <a:t>blueprint</a:t>
            </a:r>
            <a:r>
              <a:rPr lang="en-US" altLang="en-US" dirty="0"/>
              <a:t> for a die object</a:t>
            </a:r>
          </a:p>
          <a:p>
            <a:pPr>
              <a:spcBef>
                <a:spcPct val="70000"/>
              </a:spcBef>
            </a:pPr>
            <a:r>
              <a:rPr lang="en-US" altLang="en-US" dirty="0"/>
              <a:t>We can then instantiate </a:t>
            </a:r>
            <a:r>
              <a:rPr lang="en-US" altLang="en-US" u="sng" dirty="0"/>
              <a:t>as many die objects</a:t>
            </a:r>
            <a:r>
              <a:rPr lang="en-US" altLang="en-US" dirty="0"/>
              <a:t> as we need for any particular program.  Each die might have a different ‘state’ (value of its attribute, face) but the same ‘behaviors’ (can be rolled – a method)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9844257-94EB-42C1-8191-6A7D154722BC}"/>
              </a:ext>
            </a:extLst>
          </p:cNvPr>
          <p:cNvSpPr>
            <a:spLocks noGrp="1" noChangeArrowheads="1"/>
          </p:cNvSpPr>
          <p:nvPr>
            <p:ph type="title"/>
          </p:nvPr>
        </p:nvSpPr>
        <p:spPr>
          <a:xfrm>
            <a:off x="975360" y="689255"/>
            <a:ext cx="11054080" cy="1061816"/>
          </a:xfrm>
        </p:spPr>
        <p:txBody>
          <a:bodyPr/>
          <a:lstStyle/>
          <a:p>
            <a:r>
              <a:rPr lang="en-US" altLang="en-US" dirty="0"/>
              <a:t>Classes</a:t>
            </a:r>
          </a:p>
        </p:txBody>
      </p:sp>
      <p:sp>
        <p:nvSpPr>
          <p:cNvPr id="15363" name="Rectangle 3">
            <a:extLst>
              <a:ext uri="{FF2B5EF4-FFF2-40B4-BE49-F238E27FC236}">
                <a16:creationId xmlns:a16="http://schemas.microsoft.com/office/drawing/2014/main" id="{6EADA4B7-A569-44DE-AE02-436A4625F5A3}"/>
              </a:ext>
            </a:extLst>
          </p:cNvPr>
          <p:cNvSpPr>
            <a:spLocks noGrp="1" noChangeArrowheads="1"/>
          </p:cNvSpPr>
          <p:nvPr>
            <p:ph type="body" idx="1"/>
          </p:nvPr>
        </p:nvSpPr>
        <p:spPr>
          <a:xfrm>
            <a:off x="975360" y="1839123"/>
            <a:ext cx="11054080" cy="6939117"/>
          </a:xfrm>
        </p:spPr>
        <p:txBody>
          <a:bodyPr/>
          <a:lstStyle/>
          <a:p>
            <a:r>
              <a:rPr lang="en-US" altLang="en-US" dirty="0"/>
              <a:t>A class can contain data declarations and method declarations</a:t>
            </a:r>
          </a:p>
        </p:txBody>
      </p:sp>
      <p:grpSp>
        <p:nvGrpSpPr>
          <p:cNvPr id="15376" name="Group 16">
            <a:extLst>
              <a:ext uri="{FF2B5EF4-FFF2-40B4-BE49-F238E27FC236}">
                <a16:creationId xmlns:a16="http://schemas.microsoft.com/office/drawing/2014/main" id="{C8C7BE3B-F1DD-47D0-8441-6215AFDF7E0E}"/>
              </a:ext>
            </a:extLst>
          </p:cNvPr>
          <p:cNvGrpSpPr>
            <a:grpSpLocks/>
          </p:cNvGrpSpPr>
          <p:nvPr/>
        </p:nvGrpSpPr>
        <p:grpSpPr bwMode="auto">
          <a:xfrm>
            <a:off x="849806" y="2793962"/>
            <a:ext cx="4226560" cy="5418667"/>
            <a:chOff x="864" y="1488"/>
            <a:chExt cx="1872" cy="2400"/>
          </a:xfrm>
        </p:grpSpPr>
        <p:sp>
          <p:nvSpPr>
            <p:cNvPr id="15365" name="AutoShape 5">
              <a:extLst>
                <a:ext uri="{FF2B5EF4-FFF2-40B4-BE49-F238E27FC236}">
                  <a16:creationId xmlns:a16="http://schemas.microsoft.com/office/drawing/2014/main" id="{2C235D20-7216-4379-91C8-CAFBBFC96C97}"/>
                </a:ext>
              </a:extLst>
            </p:cNvPr>
            <p:cNvSpPr>
              <a:spLocks noChangeArrowheads="1"/>
            </p:cNvSpPr>
            <p:nvPr/>
          </p:nvSpPr>
          <p:spPr bwMode="auto">
            <a:xfrm>
              <a:off x="864" y="1488"/>
              <a:ext cx="1872" cy="2400"/>
            </a:xfrm>
            <a:prstGeom prst="flowChartAlternateProcess">
              <a:avLst/>
            </a:prstGeom>
            <a:solidFill>
              <a:srgbClr val="F5E985"/>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sp>
          <p:nvSpPr>
            <p:cNvPr id="15366" name="Rectangle 6">
              <a:extLst>
                <a:ext uri="{FF2B5EF4-FFF2-40B4-BE49-F238E27FC236}">
                  <a16:creationId xmlns:a16="http://schemas.microsoft.com/office/drawing/2014/main" id="{2741474F-2183-4385-AD48-A498B1577994}"/>
                </a:ext>
              </a:extLst>
            </p:cNvPr>
            <p:cNvSpPr>
              <a:spLocks noChangeArrowheads="1"/>
            </p:cNvSpPr>
            <p:nvPr/>
          </p:nvSpPr>
          <p:spPr bwMode="auto">
            <a:xfrm>
              <a:off x="1056" y="2160"/>
              <a:ext cx="1104" cy="480"/>
            </a:xfrm>
            <a:prstGeom prst="rect">
              <a:avLst/>
            </a:prstGeom>
            <a:solidFill>
              <a:schemeClr val="accent1"/>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sp>
          <p:nvSpPr>
            <p:cNvPr id="15367" name="Rectangle 7">
              <a:extLst>
                <a:ext uri="{FF2B5EF4-FFF2-40B4-BE49-F238E27FC236}">
                  <a16:creationId xmlns:a16="http://schemas.microsoft.com/office/drawing/2014/main" id="{CB448B63-7051-4A70-A28C-CAE5208FB44E}"/>
                </a:ext>
              </a:extLst>
            </p:cNvPr>
            <p:cNvSpPr>
              <a:spLocks noChangeArrowheads="1"/>
            </p:cNvSpPr>
            <p:nvPr/>
          </p:nvSpPr>
          <p:spPr bwMode="auto">
            <a:xfrm>
              <a:off x="1056" y="2712"/>
              <a:ext cx="1104" cy="336"/>
            </a:xfrm>
            <a:prstGeom prst="rect">
              <a:avLst/>
            </a:prstGeom>
            <a:solidFill>
              <a:schemeClr val="accent1"/>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sp>
          <p:nvSpPr>
            <p:cNvPr id="15368" name="Rectangle 8">
              <a:extLst>
                <a:ext uri="{FF2B5EF4-FFF2-40B4-BE49-F238E27FC236}">
                  <a16:creationId xmlns:a16="http://schemas.microsoft.com/office/drawing/2014/main" id="{603AB2F2-E111-423B-B033-0E38897AA78C}"/>
                </a:ext>
              </a:extLst>
            </p:cNvPr>
            <p:cNvSpPr>
              <a:spLocks noChangeArrowheads="1"/>
            </p:cNvSpPr>
            <p:nvPr/>
          </p:nvSpPr>
          <p:spPr bwMode="auto">
            <a:xfrm>
              <a:off x="1056" y="3120"/>
              <a:ext cx="1104" cy="576"/>
            </a:xfrm>
            <a:prstGeom prst="rect">
              <a:avLst/>
            </a:prstGeom>
            <a:solidFill>
              <a:schemeClr val="accent1"/>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sp>
          <p:nvSpPr>
            <p:cNvPr id="15369" name="Text Box 9">
              <a:extLst>
                <a:ext uri="{FF2B5EF4-FFF2-40B4-BE49-F238E27FC236}">
                  <a16:creationId xmlns:a16="http://schemas.microsoft.com/office/drawing/2014/main" id="{3D91851B-B67C-4DB0-AF4F-9A4800A35014}"/>
                </a:ext>
              </a:extLst>
            </p:cNvPr>
            <p:cNvSpPr txBox="1">
              <a:spLocks noChangeArrowheads="1"/>
            </p:cNvSpPr>
            <p:nvPr/>
          </p:nvSpPr>
          <p:spPr bwMode="auto">
            <a:xfrm>
              <a:off x="1008" y="1639"/>
              <a:ext cx="1566" cy="390"/>
            </a:xfrm>
            <a:prstGeom prst="rect">
              <a:avLst/>
            </a:prstGeom>
            <a:solidFill>
              <a:srgbClr val="F5E985"/>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560" b="1" dirty="0">
                  <a:latin typeface="Courier New" panose="02070309020205020404" pitchFamily="49" charset="0"/>
                </a:rPr>
                <a:t>int size, weight;</a:t>
              </a:r>
            </a:p>
            <a:p>
              <a:r>
                <a:rPr lang="en-US" altLang="en-US" sz="2560" b="1" dirty="0">
                  <a:latin typeface="Courier New" panose="02070309020205020404" pitchFamily="49" charset="0"/>
                </a:rPr>
                <a:t>char category;</a:t>
              </a:r>
              <a:endParaRPr lang="en-US" altLang="en-US" sz="2560" dirty="0">
                <a:latin typeface="Times New Roman" panose="02020603050405020304" pitchFamily="18" charset="0"/>
              </a:endParaRPr>
            </a:p>
          </p:txBody>
        </p:sp>
      </p:grpSp>
      <p:sp>
        <p:nvSpPr>
          <p:cNvPr id="15370" name="Text Box 10">
            <a:extLst>
              <a:ext uri="{FF2B5EF4-FFF2-40B4-BE49-F238E27FC236}">
                <a16:creationId xmlns:a16="http://schemas.microsoft.com/office/drawing/2014/main" id="{471DDD1D-3E5F-42BB-9852-63BB777EE49C}"/>
              </a:ext>
            </a:extLst>
          </p:cNvPr>
          <p:cNvSpPr txBox="1">
            <a:spLocks noChangeArrowheads="1"/>
          </p:cNvSpPr>
          <p:nvPr/>
        </p:nvSpPr>
        <p:spPr bwMode="auto">
          <a:xfrm>
            <a:off x="6913316" y="2804234"/>
            <a:ext cx="3789819" cy="530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844" b="1" dirty="0">
                <a:solidFill>
                  <a:schemeClr val="hlink"/>
                </a:solidFill>
                <a:latin typeface="Verdana" panose="020B0604030504040204" pitchFamily="34" charset="0"/>
              </a:rPr>
              <a:t>Data declarations</a:t>
            </a:r>
            <a:endParaRPr lang="en-US" altLang="en-US" sz="2560" dirty="0">
              <a:solidFill>
                <a:schemeClr val="hlink"/>
              </a:solidFill>
              <a:latin typeface="Verdana" panose="020B0604030504040204" pitchFamily="34" charset="0"/>
            </a:endParaRPr>
          </a:p>
        </p:txBody>
      </p:sp>
      <p:sp>
        <p:nvSpPr>
          <p:cNvPr id="15371" name="Text Box 11">
            <a:extLst>
              <a:ext uri="{FF2B5EF4-FFF2-40B4-BE49-F238E27FC236}">
                <a16:creationId xmlns:a16="http://schemas.microsoft.com/office/drawing/2014/main" id="{1CB6EA4A-A44E-412E-9400-F8AB0DC8D11E}"/>
              </a:ext>
            </a:extLst>
          </p:cNvPr>
          <p:cNvSpPr txBox="1">
            <a:spLocks noChangeArrowheads="1"/>
          </p:cNvSpPr>
          <p:nvPr/>
        </p:nvSpPr>
        <p:spPr bwMode="auto">
          <a:xfrm>
            <a:off x="7162439" y="4477257"/>
            <a:ext cx="4352474" cy="530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844" b="1" dirty="0">
                <a:solidFill>
                  <a:schemeClr val="hlink"/>
                </a:solidFill>
                <a:latin typeface="Verdana" panose="020B0604030504040204" pitchFamily="34" charset="0"/>
              </a:rPr>
              <a:t>Method declarations</a:t>
            </a:r>
            <a:endParaRPr lang="en-US" altLang="en-US" sz="2560" dirty="0">
              <a:solidFill>
                <a:schemeClr val="hlink"/>
              </a:solidFill>
              <a:latin typeface="Verdana" panose="020B0604030504040204" pitchFamily="34" charset="0"/>
            </a:endParaRPr>
          </a:p>
        </p:txBody>
      </p:sp>
      <p:sp>
        <p:nvSpPr>
          <p:cNvPr id="15372" name="Line 12">
            <a:extLst>
              <a:ext uri="{FF2B5EF4-FFF2-40B4-BE49-F238E27FC236}">
                <a16:creationId xmlns:a16="http://schemas.microsoft.com/office/drawing/2014/main" id="{63E22B0E-CD1D-4960-BCEF-3CFD709A8EB1}"/>
              </a:ext>
            </a:extLst>
          </p:cNvPr>
          <p:cNvSpPr>
            <a:spLocks noChangeShapeType="1"/>
          </p:cNvSpPr>
          <p:nvPr/>
        </p:nvSpPr>
        <p:spPr bwMode="auto">
          <a:xfrm flipH="1">
            <a:off x="5090794" y="3111010"/>
            <a:ext cx="1842347" cy="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grpSp>
        <p:nvGrpSpPr>
          <p:cNvPr id="15373" name="Group 13">
            <a:extLst>
              <a:ext uri="{FF2B5EF4-FFF2-40B4-BE49-F238E27FC236}">
                <a16:creationId xmlns:a16="http://schemas.microsoft.com/office/drawing/2014/main" id="{788DAD6C-5AEC-46A3-8FBC-2537182E7425}"/>
              </a:ext>
            </a:extLst>
          </p:cNvPr>
          <p:cNvGrpSpPr>
            <a:grpSpLocks/>
          </p:cNvGrpSpPr>
          <p:nvPr/>
        </p:nvGrpSpPr>
        <p:grpSpPr bwMode="auto">
          <a:xfrm>
            <a:off x="5090794" y="4582121"/>
            <a:ext cx="1625600" cy="3467947"/>
            <a:chOff x="2256" y="2064"/>
            <a:chExt cx="960" cy="1536"/>
          </a:xfrm>
        </p:grpSpPr>
        <p:sp>
          <p:nvSpPr>
            <p:cNvPr id="15374" name="AutoShape 14">
              <a:extLst>
                <a:ext uri="{FF2B5EF4-FFF2-40B4-BE49-F238E27FC236}">
                  <a16:creationId xmlns:a16="http://schemas.microsoft.com/office/drawing/2014/main" id="{65903B28-391E-4C6A-8205-8FFEE876CAD6}"/>
                </a:ext>
              </a:extLst>
            </p:cNvPr>
            <p:cNvSpPr>
              <a:spLocks/>
            </p:cNvSpPr>
            <p:nvPr/>
          </p:nvSpPr>
          <p:spPr bwMode="auto">
            <a:xfrm>
              <a:off x="2256" y="2064"/>
              <a:ext cx="528" cy="1536"/>
            </a:xfrm>
            <a:prstGeom prst="rightBrace">
              <a:avLst>
                <a:gd name="adj1" fmla="val 24242"/>
                <a:gd name="adj2" fmla="val 50000"/>
              </a:avLst>
            </a:prstGeom>
            <a:noFill/>
            <a:ln w="3175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sp>
          <p:nvSpPr>
            <p:cNvPr id="15375" name="Line 15">
              <a:extLst>
                <a:ext uri="{FF2B5EF4-FFF2-40B4-BE49-F238E27FC236}">
                  <a16:creationId xmlns:a16="http://schemas.microsoft.com/office/drawing/2014/main" id="{2E30A5A8-DC46-4E2E-A4F0-5AD732464049}"/>
                </a:ext>
              </a:extLst>
            </p:cNvPr>
            <p:cNvSpPr>
              <a:spLocks noChangeShapeType="1"/>
            </p:cNvSpPr>
            <p:nvPr/>
          </p:nvSpPr>
          <p:spPr bwMode="auto">
            <a:xfrm flipH="1">
              <a:off x="2784" y="2832"/>
              <a:ext cx="432" cy="0"/>
            </a:xfrm>
            <a:prstGeom prst="line">
              <a:avLst/>
            </a:prstGeom>
            <a:noFill/>
            <a:ln w="317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grpSp>
      <p:sp>
        <p:nvSpPr>
          <p:cNvPr id="15377" name="Text Box 17">
            <a:extLst>
              <a:ext uri="{FF2B5EF4-FFF2-40B4-BE49-F238E27FC236}">
                <a16:creationId xmlns:a16="http://schemas.microsoft.com/office/drawing/2014/main" id="{3CB14051-AA64-4BFA-AD78-9AFA36AD1BE6}"/>
              </a:ext>
            </a:extLst>
          </p:cNvPr>
          <p:cNvSpPr txBox="1">
            <a:spLocks noChangeArrowheads="1"/>
          </p:cNvSpPr>
          <p:nvPr/>
        </p:nvSpPr>
        <p:spPr bwMode="auto">
          <a:xfrm>
            <a:off x="6970963" y="3304351"/>
            <a:ext cx="6095323" cy="1143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76" dirty="0"/>
              <a:t>Usually call these ‘attributes’ or ‘properties’</a:t>
            </a:r>
          </a:p>
          <a:p>
            <a:r>
              <a:rPr lang="en-US" altLang="en-US" sz="2276" dirty="0"/>
              <a:t>Each of these has a ‘state’ that is, its ‘value’ at</a:t>
            </a:r>
          </a:p>
          <a:p>
            <a:r>
              <a:rPr lang="en-US" altLang="en-US" sz="2276" dirty="0"/>
              <a:t>   any particular instance in time.</a:t>
            </a:r>
          </a:p>
        </p:txBody>
      </p:sp>
      <p:sp>
        <p:nvSpPr>
          <p:cNvPr id="15378" name="Text Box 18">
            <a:extLst>
              <a:ext uri="{FF2B5EF4-FFF2-40B4-BE49-F238E27FC236}">
                <a16:creationId xmlns:a16="http://schemas.microsoft.com/office/drawing/2014/main" id="{7834AB3B-F55D-4F31-99C4-0D48F6E2099A}"/>
              </a:ext>
            </a:extLst>
          </p:cNvPr>
          <p:cNvSpPr txBox="1">
            <a:spLocks noChangeArrowheads="1"/>
          </p:cNvSpPr>
          <p:nvPr/>
        </p:nvSpPr>
        <p:spPr bwMode="auto">
          <a:xfrm>
            <a:off x="6502400" y="5270582"/>
            <a:ext cx="6346609" cy="324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76" dirty="0"/>
              <a:t>These are the ‘</a:t>
            </a:r>
            <a:r>
              <a:rPr lang="en-US" altLang="en-US" sz="2276" b="1" dirty="0"/>
              <a:t>behaviors</a:t>
            </a:r>
            <a:r>
              <a:rPr lang="en-US" altLang="en-US" sz="2276" dirty="0"/>
              <a:t>’ or ‘</a:t>
            </a:r>
            <a:r>
              <a:rPr lang="en-US" altLang="en-US" sz="2276" b="1" dirty="0"/>
              <a:t>methods</a:t>
            </a:r>
            <a:r>
              <a:rPr lang="en-US" altLang="en-US" sz="2276" dirty="0"/>
              <a:t>’ or</a:t>
            </a:r>
          </a:p>
          <a:p>
            <a:r>
              <a:rPr lang="en-US" altLang="en-US" sz="2276" dirty="0"/>
              <a:t>‘</a:t>
            </a:r>
            <a:r>
              <a:rPr lang="en-US" altLang="en-US" sz="2276" b="1" dirty="0"/>
              <a:t>services</a:t>
            </a:r>
            <a:r>
              <a:rPr lang="en-US" altLang="en-US" sz="2276" dirty="0"/>
              <a:t>’ objects of this class can provide.</a:t>
            </a:r>
          </a:p>
          <a:p>
            <a:r>
              <a:rPr lang="en-US" altLang="en-US" sz="2276" dirty="0"/>
              <a:t>e.g.  </a:t>
            </a:r>
            <a:r>
              <a:rPr lang="en-US" altLang="en-US" sz="2276" dirty="0" err="1"/>
              <a:t>rollDie</a:t>
            </a:r>
            <a:r>
              <a:rPr lang="en-US" altLang="en-US" sz="2276" dirty="0"/>
              <a:t>();  might be such a behavior.</a:t>
            </a:r>
          </a:p>
          <a:p>
            <a:r>
              <a:rPr lang="en-US" altLang="en-US" sz="2276" b="1" dirty="0"/>
              <a:t>Also called the object’s </a:t>
            </a:r>
            <a:r>
              <a:rPr lang="en-US" altLang="en-US" sz="2276" b="1" u="sng" dirty="0"/>
              <a:t>responsibilities.</a:t>
            </a:r>
          </a:p>
          <a:p>
            <a:endParaRPr lang="en-US" altLang="en-US" sz="2276" b="1" dirty="0"/>
          </a:p>
          <a:p>
            <a:r>
              <a:rPr lang="en-US" altLang="en-US" sz="2276" dirty="0"/>
              <a:t>All the ‘functionalities’, that is, the ‘actions’ that</a:t>
            </a:r>
          </a:p>
          <a:p>
            <a:r>
              <a:rPr lang="en-US" altLang="en-US" sz="2276" dirty="0"/>
              <a:t> can take place on the attributes are included </a:t>
            </a:r>
          </a:p>
          <a:p>
            <a:r>
              <a:rPr lang="en-US" altLang="en-US" sz="2276" dirty="0"/>
              <a:t>here and here </a:t>
            </a:r>
            <a:r>
              <a:rPr lang="en-US" altLang="en-US" sz="2276" b="1" dirty="0"/>
              <a:t>alone</a:t>
            </a:r>
            <a:r>
              <a:rPr lang="en-US" altLang="en-US" sz="2276" dirty="0"/>
              <a:t>.</a:t>
            </a:r>
          </a:p>
          <a:p>
            <a:endParaRPr lang="en-US" altLang="en-US" sz="2276"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B621E76-A220-432B-943E-1CF8A3AC53DF}"/>
              </a:ext>
            </a:extLst>
          </p:cNvPr>
          <p:cNvSpPr>
            <a:spLocks noGrp="1" noChangeArrowheads="1"/>
          </p:cNvSpPr>
          <p:nvPr>
            <p:ph type="title"/>
          </p:nvPr>
        </p:nvSpPr>
        <p:spPr/>
        <p:txBody>
          <a:bodyPr/>
          <a:lstStyle/>
          <a:p>
            <a:r>
              <a:rPr lang="en-US" altLang="en-US"/>
              <a:t>Classes</a:t>
            </a:r>
          </a:p>
        </p:txBody>
      </p:sp>
      <p:sp>
        <p:nvSpPr>
          <p:cNvPr id="49155" name="Rectangle 3">
            <a:extLst>
              <a:ext uri="{FF2B5EF4-FFF2-40B4-BE49-F238E27FC236}">
                <a16:creationId xmlns:a16="http://schemas.microsoft.com/office/drawing/2014/main" id="{9AF9841F-C0D5-4010-B11E-02CBA081534E}"/>
              </a:ext>
            </a:extLst>
          </p:cNvPr>
          <p:cNvSpPr>
            <a:spLocks noGrp="1" noChangeArrowheads="1"/>
          </p:cNvSpPr>
          <p:nvPr>
            <p:ph type="body" idx="1"/>
          </p:nvPr>
        </p:nvSpPr>
        <p:spPr/>
        <p:txBody>
          <a:bodyPr/>
          <a:lstStyle/>
          <a:p>
            <a:pPr>
              <a:spcBef>
                <a:spcPct val="70000"/>
              </a:spcBef>
            </a:pPr>
            <a:r>
              <a:rPr lang="en-US" altLang="en-US"/>
              <a:t>The values of the data define the </a:t>
            </a:r>
            <a:r>
              <a:rPr lang="en-US" altLang="en-US" u="sng"/>
              <a:t>state</a:t>
            </a:r>
            <a:r>
              <a:rPr lang="en-US" altLang="en-US"/>
              <a:t> of an object created from the class</a:t>
            </a:r>
          </a:p>
          <a:p>
            <a:pPr>
              <a:spcBef>
                <a:spcPct val="70000"/>
              </a:spcBef>
            </a:pPr>
            <a:r>
              <a:rPr lang="en-US" altLang="en-US"/>
              <a:t>The functionality of the methods define the </a:t>
            </a:r>
            <a:r>
              <a:rPr lang="en-US" altLang="en-US" u="sng"/>
              <a:t>behaviors</a:t>
            </a:r>
            <a:r>
              <a:rPr lang="en-US" altLang="en-US"/>
              <a:t> of the object</a:t>
            </a:r>
          </a:p>
          <a:p>
            <a:pPr>
              <a:spcBef>
                <a:spcPct val="70000"/>
              </a:spcBef>
            </a:pPr>
            <a:r>
              <a:rPr lang="en-US" altLang="en-US"/>
              <a:t>For our </a:t>
            </a:r>
            <a:r>
              <a:rPr lang="en-US" altLang="en-US">
                <a:latin typeface="Courier New" panose="02070309020205020404" pitchFamily="49" charset="0"/>
              </a:rPr>
              <a:t>Die</a:t>
            </a:r>
            <a:r>
              <a:rPr lang="en-US" altLang="en-US"/>
              <a:t> class, we might declare an integer that represents the current value showing on the face</a:t>
            </a:r>
          </a:p>
          <a:p>
            <a:pPr>
              <a:spcBef>
                <a:spcPct val="70000"/>
              </a:spcBef>
            </a:pPr>
            <a:r>
              <a:rPr lang="en-US" altLang="en-US"/>
              <a:t>One of the methods would “roll” the die by setting that value to a random number between one and six</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xercise"/>
          <p:cNvSpPr txBox="1">
            <a:spLocks noGrp="1"/>
          </p:cNvSpPr>
          <p:nvPr>
            <p:ph type="title"/>
          </p:nvPr>
        </p:nvSpPr>
        <p:spPr>
          <a:xfrm>
            <a:off x="975360" y="1"/>
            <a:ext cx="11054080" cy="975360"/>
          </a:xfrm>
          <a:prstGeom prst="rect">
            <a:avLst/>
          </a:prstGeom>
        </p:spPr>
        <p:txBody>
          <a:bodyPr/>
          <a:lstStyle/>
          <a:p>
            <a:r>
              <a:rPr dirty="0"/>
              <a:t>Exercise</a:t>
            </a:r>
          </a:p>
        </p:txBody>
      </p:sp>
      <p:sp>
        <p:nvSpPr>
          <p:cNvPr id="193" name="Write a program that will accept user input and checks if an user is eligible for driving license or not."/>
          <p:cNvSpPr txBox="1">
            <a:spLocks noGrp="1"/>
          </p:cNvSpPr>
          <p:nvPr>
            <p:ph type="body" idx="1"/>
          </p:nvPr>
        </p:nvSpPr>
        <p:spPr>
          <a:xfrm>
            <a:off x="66967" y="689254"/>
            <a:ext cx="9196166" cy="9064346"/>
          </a:xfrm>
          <a:prstGeom prst="rect">
            <a:avLst/>
          </a:prstGeom>
        </p:spPr>
        <p:txBody>
          <a:bodyPr/>
          <a:lstStyle/>
          <a:p>
            <a:r>
              <a:rPr lang="en-US" dirty="0"/>
              <a:t>Create calculator to add, subtract, multiply, divide. Use loop and switch case. Take numbers and operation input from user.[Use class and methods]</a:t>
            </a:r>
          </a:p>
          <a:p>
            <a:r>
              <a:rPr lang="en-US" dirty="0"/>
              <a:t>After every operation take next input from user. And when input is ‘Exit’ stop the program.</a:t>
            </a:r>
          </a:p>
          <a:p>
            <a:pPr marL="0" indent="0">
              <a:buNone/>
            </a:pPr>
            <a:endParaRPr lang="en-US" dirty="0"/>
          </a:p>
          <a:p>
            <a:pPr marL="0" indent="0">
              <a:buNone/>
            </a:pPr>
            <a:endParaRPr lang="en-US" dirty="0"/>
          </a:p>
        </p:txBody>
      </p:sp>
      <p:pic>
        <p:nvPicPr>
          <p:cNvPr id="194" name="giphy (1).gif" descr="giphy (1).gif"/>
          <p:cNvPicPr>
            <a:picLocks/>
          </p:cNvPicPr>
          <p:nvPr/>
        </p:nvPicPr>
        <p:blipFill>
          <a:blip r:embed="rId2"/>
          <a:stretch>
            <a:fillRect/>
          </a:stretch>
        </p:blipFill>
        <p:spPr>
          <a:xfrm>
            <a:off x="9359900" y="609520"/>
            <a:ext cx="3138547" cy="4184730"/>
          </a:xfrm>
          <a:prstGeom prst="rect">
            <a:avLst/>
          </a:prstGeom>
          <a:ln w="12700">
            <a:miter lim="400000"/>
          </a:ln>
        </p:spPr>
      </p:pic>
      <p:pic>
        <p:nvPicPr>
          <p:cNvPr id="3" name="Picture 2">
            <a:extLst>
              <a:ext uri="{FF2B5EF4-FFF2-40B4-BE49-F238E27FC236}">
                <a16:creationId xmlns:a16="http://schemas.microsoft.com/office/drawing/2014/main" id="{F9E029E0-6FC0-480C-BFEF-68CB9BAC8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871" y="2987217"/>
            <a:ext cx="8248262" cy="6846117"/>
          </a:xfrm>
          <a:prstGeom prst="rect">
            <a:avLst/>
          </a:prstGeom>
        </p:spPr>
      </p:pic>
    </p:spTree>
    <p:extLst>
      <p:ext uri="{BB962C8B-B14F-4D97-AF65-F5344CB8AC3E}">
        <p14:creationId xmlns:p14="http://schemas.microsoft.com/office/powerpoint/2010/main" val="354139714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9E6EE8-13FD-4B85-8224-623656D93BCF}"/>
              </a:ext>
            </a:extLst>
          </p:cNvPr>
          <p:cNvSpPr txBox="1">
            <a:spLocks noChangeArrowheads="1"/>
          </p:cNvSpPr>
          <p:nvPr/>
        </p:nvSpPr>
        <p:spPr>
          <a:xfrm>
            <a:off x="838200" y="365125"/>
            <a:ext cx="10515600" cy="1325563"/>
          </a:xfrm>
          <a:prstGeom prst="rect">
            <a:avLst/>
          </a:prstGeom>
        </p:spPr>
        <p:txBody>
          <a:bodyPr/>
          <a:lstStyle>
            <a:lvl1pPr algn="l" defTabSz="1300460" rtl="0" eaLnBrk="1" latinLnBrk="0" hangingPunct="1">
              <a:lnSpc>
                <a:spcPct val="90000"/>
              </a:lnSpc>
              <a:spcBef>
                <a:spcPct val="0"/>
              </a:spcBef>
              <a:buNone/>
              <a:defRPr sz="5973"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en-US" dirty="0"/>
              <a:t>Arguments and Parameters</a:t>
            </a:r>
          </a:p>
        </p:txBody>
      </p:sp>
      <p:sp>
        <p:nvSpPr>
          <p:cNvPr id="3" name="Rectangle 3">
            <a:extLst>
              <a:ext uri="{FF2B5EF4-FFF2-40B4-BE49-F238E27FC236}">
                <a16:creationId xmlns:a16="http://schemas.microsoft.com/office/drawing/2014/main" id="{ADC61D98-C825-4985-BA24-CD0F50099560}"/>
              </a:ext>
            </a:extLst>
          </p:cNvPr>
          <p:cNvSpPr txBox="1">
            <a:spLocks noChangeArrowheads="1"/>
          </p:cNvSpPr>
          <p:nvPr/>
        </p:nvSpPr>
        <p:spPr>
          <a:xfrm>
            <a:off x="838199" y="1825625"/>
            <a:ext cx="11515531" cy="7206408"/>
          </a:xfrm>
          <a:prstGeom prst="rect">
            <a:avLst/>
          </a:prstGeom>
        </p:spPr>
        <p:txBody>
          <a:bodyPr/>
          <a:lstStyle>
            <a:lvl1pPr marL="260092" indent="-260092" algn="l" defTabSz="1300460" rtl="0" eaLnBrk="1" latinLnBrk="0" hangingPunct="1">
              <a:lnSpc>
                <a:spcPct val="90000"/>
              </a:lnSpc>
              <a:spcBef>
                <a:spcPts val="1707"/>
              </a:spcBef>
              <a:buClr>
                <a:schemeClr val="accent1">
                  <a:lumMod val="75000"/>
                </a:schemeClr>
              </a:buClr>
              <a:buSzPct val="85000"/>
              <a:buFont typeface="Wingdings" pitchFamily="2" charset="2"/>
              <a:buChar char="§"/>
              <a:defRPr sz="2844" kern="1200">
                <a:solidFill>
                  <a:schemeClr val="tx1"/>
                </a:solidFill>
                <a:latin typeface="+mn-lt"/>
                <a:ea typeface="+mn-ea"/>
                <a:cs typeface="+mn-cs"/>
              </a:defRPr>
            </a:lvl1pPr>
            <a:lvl2pPr marL="650230"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560" kern="1200">
                <a:solidFill>
                  <a:schemeClr val="tx1"/>
                </a:solidFill>
                <a:latin typeface="+mn-lt"/>
                <a:ea typeface="+mn-ea"/>
                <a:cs typeface="+mn-cs"/>
              </a:defRPr>
            </a:lvl2pPr>
            <a:lvl3pPr marL="1040368"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3pPr>
            <a:lvl4pPr marL="1430506"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4pPr>
            <a:lvl5pPr marL="1820644"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5pPr>
            <a:lvl6pPr marL="227552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6pPr>
            <a:lvl7pPr marL="270218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7pPr>
            <a:lvl8pPr marL="312884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8pPr>
            <a:lvl9pPr marL="355550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9pPr>
          </a:lstStyle>
          <a:p>
            <a:r>
              <a:rPr lang="en-US" altLang="en-US"/>
              <a:t>Consider statements:</a:t>
            </a:r>
          </a:p>
          <a:p>
            <a:endParaRPr lang="en-US" altLang="en-US"/>
          </a:p>
          <a:p>
            <a:endParaRPr lang="en-US" altLang="en-US"/>
          </a:p>
          <a:p>
            <a:r>
              <a:rPr lang="en-US" altLang="en-US"/>
              <a:t>Arguments/parameters </a:t>
            </a:r>
            <a:r>
              <a:rPr lang="en-US" altLang="en-US" u="sng"/>
              <a:t>in call</a:t>
            </a:r>
            <a:r>
              <a:rPr lang="en-US" altLang="en-US"/>
              <a:t> match in number and type to </a:t>
            </a:r>
            <a:r>
              <a:rPr lang="en-US" altLang="en-US" u="sng"/>
              <a:t>formal parameters</a:t>
            </a:r>
            <a:r>
              <a:rPr lang="en-US" altLang="en-US"/>
              <a:t> in definition</a:t>
            </a:r>
            <a:endParaRPr lang="en-US" altLang="en-US" dirty="0"/>
          </a:p>
        </p:txBody>
      </p:sp>
      <p:sp>
        <p:nvSpPr>
          <p:cNvPr id="4" name="Text Box 4">
            <a:extLst>
              <a:ext uri="{FF2B5EF4-FFF2-40B4-BE49-F238E27FC236}">
                <a16:creationId xmlns:a16="http://schemas.microsoft.com/office/drawing/2014/main" id="{493F3851-F6E8-466F-B6FD-AD03069AA701}"/>
              </a:ext>
            </a:extLst>
          </p:cNvPr>
          <p:cNvSpPr txBox="1">
            <a:spLocks noChangeArrowheads="1"/>
          </p:cNvSpPr>
          <p:nvPr/>
        </p:nvSpPr>
        <p:spPr bwMode="auto">
          <a:xfrm>
            <a:off x="4235451" y="2262189"/>
            <a:ext cx="4016375" cy="100647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sz="2000" b="1">
                <a:latin typeface="Courier New" panose="02070309020205020404" pitchFamily="49" charset="0"/>
              </a:rPr>
              <a:t>Name joe = new Name();</a:t>
            </a:r>
          </a:p>
          <a:p>
            <a:r>
              <a:rPr lang="en-US" altLang="en-US" sz="2000" b="1">
                <a:latin typeface="Courier New" panose="02070309020205020404" pitchFamily="49" charset="0"/>
              </a:rPr>
              <a:t>joe.setFirst("Joseph");</a:t>
            </a:r>
          </a:p>
          <a:p>
            <a:r>
              <a:rPr lang="en-US" altLang="en-US" sz="2000" b="1">
                <a:latin typeface="Courier New" panose="02070309020205020404" pitchFamily="49" charset="0"/>
              </a:rPr>
              <a:t>joe.setLast("Brown");</a:t>
            </a:r>
          </a:p>
        </p:txBody>
      </p:sp>
      <p:sp>
        <p:nvSpPr>
          <p:cNvPr id="5" name="Text Box 5">
            <a:extLst>
              <a:ext uri="{FF2B5EF4-FFF2-40B4-BE49-F238E27FC236}">
                <a16:creationId xmlns:a16="http://schemas.microsoft.com/office/drawing/2014/main" id="{EC507731-9391-4002-B25B-DB56B0CBA873}"/>
              </a:ext>
            </a:extLst>
          </p:cNvPr>
          <p:cNvSpPr txBox="1">
            <a:spLocks noChangeArrowheads="1"/>
          </p:cNvSpPr>
          <p:nvPr/>
        </p:nvSpPr>
        <p:spPr bwMode="auto">
          <a:xfrm>
            <a:off x="3478213" y="4959351"/>
            <a:ext cx="6153150" cy="131127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sz="2000" b="1" dirty="0">
                <a:latin typeface="Courier New" panose="02070309020205020404" pitchFamily="49" charset="0"/>
              </a:rPr>
              <a:t>public void </a:t>
            </a:r>
            <a:r>
              <a:rPr lang="en-US" altLang="en-US" sz="2000" b="1" dirty="0" err="1">
                <a:latin typeface="Courier New" panose="02070309020205020404" pitchFamily="49" charset="0"/>
              </a:rPr>
              <a:t>setFirst</a:t>
            </a:r>
            <a:r>
              <a:rPr lang="en-US" altLang="en-US" sz="2000" b="1" dirty="0">
                <a:latin typeface="Courier New" panose="02070309020205020404" pitchFamily="49" charset="0"/>
              </a:rPr>
              <a:t>(String </a:t>
            </a:r>
            <a:r>
              <a:rPr lang="en-US" altLang="en-US" sz="2000" b="1" dirty="0" err="1">
                <a:latin typeface="Courier New" panose="02070309020205020404" pitchFamily="49" charset="0"/>
              </a:rPr>
              <a:t>firstName</a:t>
            </a:r>
            <a:r>
              <a:rPr lang="en-US" altLang="en-US" sz="2000" b="1" dirty="0">
                <a:latin typeface="Courier New" panose="02070309020205020404" pitchFamily="49" charset="0"/>
              </a:rPr>
              <a:t>)</a:t>
            </a:r>
          </a:p>
          <a:p>
            <a:r>
              <a:rPr lang="en-US" altLang="en-US" sz="2000" b="1" dirty="0">
                <a:latin typeface="Courier New" panose="02070309020205020404" pitchFamily="49" charset="0"/>
              </a:rPr>
              <a:t>{</a:t>
            </a:r>
          </a:p>
          <a:p>
            <a:r>
              <a:rPr lang="en-US" altLang="en-US" sz="2000" b="1" dirty="0">
                <a:latin typeface="Courier New" panose="02070309020205020404" pitchFamily="49" charset="0"/>
              </a:rPr>
              <a:t>    first = </a:t>
            </a:r>
            <a:r>
              <a:rPr lang="en-US" altLang="en-US" sz="2000" b="1" dirty="0" err="1">
                <a:latin typeface="Courier New" panose="02070309020205020404" pitchFamily="49" charset="0"/>
              </a:rPr>
              <a:t>firstName</a:t>
            </a:r>
            <a:r>
              <a:rPr lang="en-US" altLang="en-US" sz="2000" b="1" dirty="0">
                <a:latin typeface="Courier New" panose="02070309020205020404" pitchFamily="49" charset="0"/>
              </a:rPr>
              <a:t>;</a:t>
            </a:r>
          </a:p>
          <a:p>
            <a:r>
              <a:rPr lang="en-US" altLang="en-US" sz="2000" b="1" dirty="0">
                <a:latin typeface="Courier New" panose="02070309020205020404" pitchFamily="49" charset="0"/>
              </a:rPr>
              <a:t>} // end </a:t>
            </a:r>
            <a:r>
              <a:rPr lang="en-US" altLang="en-US" sz="2000" b="1" dirty="0" err="1">
                <a:latin typeface="Courier New" panose="02070309020205020404" pitchFamily="49" charset="0"/>
              </a:rPr>
              <a:t>setFirst</a:t>
            </a:r>
            <a:endParaRPr lang="en-US" altLang="en-US" sz="2000" b="1" dirty="0">
              <a:latin typeface="Courier New" panose="02070309020205020404" pitchFamily="49" charset="0"/>
            </a:endParaRPr>
          </a:p>
        </p:txBody>
      </p:sp>
      <p:grpSp>
        <p:nvGrpSpPr>
          <p:cNvPr id="6" name="Group 6">
            <a:extLst>
              <a:ext uri="{FF2B5EF4-FFF2-40B4-BE49-F238E27FC236}">
                <a16:creationId xmlns:a16="http://schemas.microsoft.com/office/drawing/2014/main" id="{07C6A960-4D36-4C00-8D4A-0BAE2506B5BB}"/>
              </a:ext>
            </a:extLst>
          </p:cNvPr>
          <p:cNvGrpSpPr>
            <a:grpSpLocks/>
          </p:cNvGrpSpPr>
          <p:nvPr/>
        </p:nvGrpSpPr>
        <p:grpSpPr bwMode="auto">
          <a:xfrm>
            <a:off x="7118350" y="2836863"/>
            <a:ext cx="1162050" cy="2216150"/>
            <a:chOff x="3524" y="1787"/>
            <a:chExt cx="732" cy="1396"/>
          </a:xfrm>
        </p:grpSpPr>
        <p:sp>
          <p:nvSpPr>
            <p:cNvPr id="7" name="Freeform 7">
              <a:extLst>
                <a:ext uri="{FF2B5EF4-FFF2-40B4-BE49-F238E27FC236}">
                  <a16:creationId xmlns:a16="http://schemas.microsoft.com/office/drawing/2014/main" id="{FFDDD55F-168A-4147-A81E-A57E01F7F8DE}"/>
                </a:ext>
              </a:extLst>
            </p:cNvPr>
            <p:cNvSpPr>
              <a:spLocks/>
            </p:cNvSpPr>
            <p:nvPr/>
          </p:nvSpPr>
          <p:spPr bwMode="auto">
            <a:xfrm>
              <a:off x="3524" y="1787"/>
              <a:ext cx="732" cy="439"/>
            </a:xfrm>
            <a:custGeom>
              <a:avLst/>
              <a:gdLst>
                <a:gd name="T0" fmla="*/ 0 w 732"/>
                <a:gd name="T1" fmla="*/ 439 h 439"/>
                <a:gd name="T2" fmla="*/ 664 w 732"/>
                <a:gd name="T3" fmla="*/ 166 h 439"/>
                <a:gd name="T4" fmla="*/ 410 w 732"/>
                <a:gd name="T5" fmla="*/ 0 h 439"/>
              </a:gdLst>
              <a:ahLst/>
              <a:cxnLst>
                <a:cxn ang="0">
                  <a:pos x="T0" y="T1"/>
                </a:cxn>
                <a:cxn ang="0">
                  <a:pos x="T2" y="T3"/>
                </a:cxn>
                <a:cxn ang="0">
                  <a:pos x="T4" y="T5"/>
                </a:cxn>
              </a:cxnLst>
              <a:rect l="0" t="0" r="r" b="b"/>
              <a:pathLst>
                <a:path w="732" h="439">
                  <a:moveTo>
                    <a:pt x="0" y="439"/>
                  </a:moveTo>
                  <a:cubicBezTo>
                    <a:pt x="298" y="339"/>
                    <a:pt x="596" y="239"/>
                    <a:pt x="664" y="166"/>
                  </a:cubicBezTo>
                  <a:cubicBezTo>
                    <a:pt x="732" y="93"/>
                    <a:pt x="571" y="46"/>
                    <a:pt x="41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a:extLst>
                <a:ext uri="{FF2B5EF4-FFF2-40B4-BE49-F238E27FC236}">
                  <a16:creationId xmlns:a16="http://schemas.microsoft.com/office/drawing/2014/main" id="{01AE03D8-EC8F-4A63-8BC9-838EA4AE9AF6}"/>
                </a:ext>
              </a:extLst>
            </p:cNvPr>
            <p:cNvSpPr>
              <a:spLocks noChangeShapeType="1"/>
            </p:cNvSpPr>
            <p:nvPr/>
          </p:nvSpPr>
          <p:spPr bwMode="auto">
            <a:xfrm>
              <a:off x="3583" y="2724"/>
              <a:ext cx="439" cy="4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64589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a:extLst>
              <a:ext uri="{FF2B5EF4-FFF2-40B4-BE49-F238E27FC236}">
                <a16:creationId xmlns:a16="http://schemas.microsoft.com/office/drawing/2014/main" id="{80C79BBA-79F0-459C-86BC-C9F96B22123A}"/>
              </a:ext>
            </a:extLst>
          </p:cNvPr>
          <p:cNvSpPr>
            <a:spLocks noGrp="1" noChangeArrowheads="1"/>
          </p:cNvSpPr>
          <p:nvPr>
            <p:ph type="title"/>
          </p:nvPr>
        </p:nvSpPr>
        <p:spPr>
          <a:xfrm>
            <a:off x="838200" y="365125"/>
            <a:ext cx="10515600" cy="1325563"/>
          </a:xfrm>
        </p:spPr>
        <p:txBody>
          <a:bodyPr/>
          <a:lstStyle/>
          <a:p>
            <a:r>
              <a:rPr lang="en-US" altLang="en-US" dirty="0"/>
              <a:t>This</a:t>
            </a:r>
          </a:p>
        </p:txBody>
      </p:sp>
      <p:sp>
        <p:nvSpPr>
          <p:cNvPr id="29" name="Rectangle 3">
            <a:extLst>
              <a:ext uri="{FF2B5EF4-FFF2-40B4-BE49-F238E27FC236}">
                <a16:creationId xmlns:a16="http://schemas.microsoft.com/office/drawing/2014/main" id="{42BE006C-AA29-4C8C-80BD-E002DB14CB8E}"/>
              </a:ext>
            </a:extLst>
          </p:cNvPr>
          <p:cNvSpPr txBox="1">
            <a:spLocks noChangeArrowheads="1"/>
          </p:cNvSpPr>
          <p:nvPr/>
        </p:nvSpPr>
        <p:spPr>
          <a:xfrm>
            <a:off x="447869" y="1600199"/>
            <a:ext cx="12048929" cy="7077270"/>
          </a:xfrm>
          <a:prstGeom prst="rect">
            <a:avLst/>
          </a:prstGeom>
        </p:spPr>
        <p:txBody>
          <a:bodyPr vert="horz" lIns="91440" tIns="45720" rIns="91440" bIns="45720" rtlCol="0">
            <a:normAutofit/>
          </a:bodyPr>
          <a:lstStyle>
            <a:lvl1pPr marL="260092" indent="-260092" algn="l" defTabSz="1300460" rtl="0" eaLnBrk="1" latinLnBrk="0" hangingPunct="1">
              <a:lnSpc>
                <a:spcPct val="90000"/>
              </a:lnSpc>
              <a:spcBef>
                <a:spcPts val="1707"/>
              </a:spcBef>
              <a:buClr>
                <a:schemeClr val="accent1">
                  <a:lumMod val="75000"/>
                </a:schemeClr>
              </a:buClr>
              <a:buSzPct val="85000"/>
              <a:buFont typeface="Wingdings" pitchFamily="2" charset="2"/>
              <a:buChar char="§"/>
              <a:defRPr sz="2844" kern="1200">
                <a:solidFill>
                  <a:schemeClr val="tx1"/>
                </a:solidFill>
                <a:latin typeface="+mn-lt"/>
                <a:ea typeface="+mn-ea"/>
                <a:cs typeface="+mn-cs"/>
              </a:defRPr>
            </a:lvl1pPr>
            <a:lvl2pPr marL="650230"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560" kern="1200">
                <a:solidFill>
                  <a:schemeClr val="tx1"/>
                </a:solidFill>
                <a:latin typeface="+mn-lt"/>
                <a:ea typeface="+mn-ea"/>
                <a:cs typeface="+mn-cs"/>
              </a:defRPr>
            </a:lvl2pPr>
            <a:lvl3pPr marL="1040368"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3pPr>
            <a:lvl4pPr marL="1430506"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4pPr>
            <a:lvl5pPr marL="1820644" indent="-260092"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5pPr>
            <a:lvl6pPr marL="227552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6pPr>
            <a:lvl7pPr marL="270218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7pPr>
            <a:lvl8pPr marL="312884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8pPr>
            <a:lvl9pPr marL="3555500" indent="-325115" algn="l" defTabSz="1300460" rtl="0" eaLnBrk="1" latinLnBrk="0" hangingPunct="1">
              <a:lnSpc>
                <a:spcPct val="90000"/>
              </a:lnSpc>
              <a:spcBef>
                <a:spcPts val="569"/>
              </a:spcBef>
              <a:spcAft>
                <a:spcPts val="284"/>
              </a:spcAft>
              <a:buClr>
                <a:schemeClr val="accent1">
                  <a:lumMod val="75000"/>
                </a:schemeClr>
              </a:buClr>
              <a:buSzPct val="85000"/>
              <a:buFont typeface="Wingdings" pitchFamily="2" charset="2"/>
              <a:buChar char="§"/>
              <a:defRPr sz="2276" kern="1200">
                <a:solidFill>
                  <a:schemeClr val="tx1"/>
                </a:solidFill>
                <a:latin typeface="+mn-lt"/>
                <a:ea typeface="+mn-ea"/>
                <a:cs typeface="+mn-cs"/>
              </a:defRPr>
            </a:lvl9pPr>
          </a:lstStyle>
          <a:p>
            <a:r>
              <a:rPr lang="en-US" altLang="en-US" dirty="0"/>
              <a:t>Note incorrect, </a:t>
            </a:r>
            <a:br>
              <a:rPr lang="en-US" altLang="en-US" dirty="0"/>
            </a:br>
            <a:r>
              <a:rPr lang="en-US" altLang="en-US" dirty="0"/>
              <a:t>ambiguous use </a:t>
            </a:r>
            <a:br>
              <a:rPr lang="en-US" altLang="en-US" dirty="0"/>
            </a:br>
            <a:r>
              <a:rPr lang="en-US" altLang="en-US" dirty="0"/>
              <a:t>of identifier </a:t>
            </a:r>
            <a:r>
              <a:rPr lang="en-US" altLang="en-US" b="1" dirty="0">
                <a:latin typeface="Courier New" panose="02070309020205020404" pitchFamily="49" charset="0"/>
              </a:rPr>
              <a:t>first</a:t>
            </a:r>
          </a:p>
          <a:p>
            <a:r>
              <a:rPr lang="en-US" altLang="en-US" dirty="0"/>
              <a:t>Solvable by use </a:t>
            </a:r>
            <a:br>
              <a:rPr lang="en-US" altLang="en-US" dirty="0"/>
            </a:br>
            <a:r>
              <a:rPr lang="en-US" altLang="en-US" dirty="0"/>
              <a:t>of </a:t>
            </a:r>
            <a:r>
              <a:rPr lang="en-US" altLang="en-US" b="1" dirty="0">
                <a:latin typeface="Courier New" panose="02070309020205020404" pitchFamily="49" charset="0"/>
              </a:rPr>
              <a:t>this</a:t>
            </a:r>
          </a:p>
          <a:p>
            <a:pPr lvl="1"/>
            <a:r>
              <a:rPr lang="en-US" altLang="en-US" b="1" dirty="0" err="1">
                <a:latin typeface="Courier New" panose="02070309020205020404" pitchFamily="49" charset="0"/>
              </a:rPr>
              <a:t>this.first</a:t>
            </a:r>
            <a:r>
              <a:rPr lang="en-US" altLang="en-US" dirty="0"/>
              <a:t> refers </a:t>
            </a:r>
            <a:br>
              <a:rPr lang="en-US" altLang="en-US" dirty="0"/>
            </a:br>
            <a:r>
              <a:rPr lang="en-US" altLang="en-US" dirty="0"/>
              <a:t>to data member</a:t>
            </a:r>
          </a:p>
          <a:p>
            <a:pPr lvl="1"/>
            <a:r>
              <a:rPr lang="en-US" altLang="en-US" dirty="0"/>
              <a:t>Note: possible</a:t>
            </a:r>
            <a:br>
              <a:rPr lang="en-US" altLang="en-US" dirty="0"/>
            </a:br>
            <a:r>
              <a:rPr lang="en-US" altLang="en-US" dirty="0"/>
              <a:t>but not typical</a:t>
            </a:r>
          </a:p>
        </p:txBody>
      </p:sp>
      <p:sp>
        <p:nvSpPr>
          <p:cNvPr id="31" name="Text Box 4">
            <a:extLst>
              <a:ext uri="{FF2B5EF4-FFF2-40B4-BE49-F238E27FC236}">
                <a16:creationId xmlns:a16="http://schemas.microsoft.com/office/drawing/2014/main" id="{A4BFDA5A-3770-4011-B56C-8BCA404566A5}"/>
              </a:ext>
            </a:extLst>
          </p:cNvPr>
          <p:cNvSpPr txBox="1">
            <a:spLocks noChangeArrowheads="1"/>
          </p:cNvSpPr>
          <p:nvPr/>
        </p:nvSpPr>
        <p:spPr bwMode="auto">
          <a:xfrm>
            <a:off x="5957888" y="1504951"/>
            <a:ext cx="4418012" cy="161607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sz="2000" b="1" dirty="0">
                <a:latin typeface="Courier New" panose="02070309020205020404" pitchFamily="49" charset="0"/>
              </a:rPr>
              <a:t>public void </a:t>
            </a:r>
            <a:br>
              <a:rPr lang="en-US" altLang="en-US" sz="2000" b="1" dirty="0">
                <a:latin typeface="Courier New" panose="02070309020205020404" pitchFamily="49" charset="0"/>
              </a:rPr>
            </a:br>
            <a:r>
              <a:rPr lang="en-US" altLang="en-US" sz="2000" b="1" dirty="0">
                <a:latin typeface="Courier New" panose="02070309020205020404" pitchFamily="49" charset="0"/>
              </a:rPr>
              <a:t>    </a:t>
            </a:r>
            <a:r>
              <a:rPr lang="en-US" altLang="en-US" sz="2000" b="1" dirty="0" err="1">
                <a:latin typeface="Courier New" panose="02070309020205020404" pitchFamily="49" charset="0"/>
              </a:rPr>
              <a:t>setFirst</a:t>
            </a:r>
            <a:r>
              <a:rPr lang="en-US" altLang="en-US" sz="2000" b="1" dirty="0">
                <a:latin typeface="Courier New" panose="02070309020205020404" pitchFamily="49" charset="0"/>
              </a:rPr>
              <a:t>(String </a:t>
            </a:r>
            <a:r>
              <a:rPr lang="en-US" altLang="en-US" sz="2000" b="1" dirty="0">
                <a:solidFill>
                  <a:srgbClr val="FF3300"/>
                </a:solidFill>
                <a:latin typeface="Courier New" panose="02070309020205020404" pitchFamily="49" charset="0"/>
              </a:rPr>
              <a:t>first</a:t>
            </a:r>
            <a:r>
              <a:rPr lang="en-US" altLang="en-US" sz="2000" b="1" dirty="0">
                <a:latin typeface="Courier New" panose="02070309020205020404" pitchFamily="49" charset="0"/>
              </a:rPr>
              <a:t>)</a:t>
            </a:r>
          </a:p>
          <a:p>
            <a:r>
              <a:rPr lang="en-US" altLang="en-US" sz="2000" b="1" dirty="0">
                <a:latin typeface="Courier New" panose="02070309020205020404" pitchFamily="49" charset="0"/>
              </a:rPr>
              <a:t>{</a:t>
            </a:r>
          </a:p>
          <a:p>
            <a:r>
              <a:rPr lang="en-US" altLang="en-US" sz="2000" b="1" dirty="0">
                <a:solidFill>
                  <a:srgbClr val="FF3300"/>
                </a:solidFill>
                <a:latin typeface="Courier New" panose="02070309020205020404" pitchFamily="49" charset="0"/>
              </a:rPr>
              <a:t>    first</a:t>
            </a:r>
            <a:r>
              <a:rPr lang="en-US" altLang="en-US" sz="2000" b="1" dirty="0">
                <a:latin typeface="Courier New" panose="02070309020205020404" pitchFamily="49" charset="0"/>
              </a:rPr>
              <a:t> = </a:t>
            </a:r>
            <a:r>
              <a:rPr lang="en-US" altLang="en-US" sz="2000" b="1" dirty="0">
                <a:solidFill>
                  <a:srgbClr val="FF3300"/>
                </a:solidFill>
                <a:latin typeface="Courier New" panose="02070309020205020404" pitchFamily="49" charset="0"/>
              </a:rPr>
              <a:t>first</a:t>
            </a:r>
            <a:r>
              <a:rPr lang="en-US" altLang="en-US" sz="2000" b="1" dirty="0">
                <a:latin typeface="Courier New" panose="02070309020205020404" pitchFamily="49" charset="0"/>
              </a:rPr>
              <a:t>;</a:t>
            </a:r>
          </a:p>
          <a:p>
            <a:r>
              <a:rPr lang="en-US" altLang="en-US" sz="2000" b="1" dirty="0">
                <a:latin typeface="Courier New" panose="02070309020205020404" pitchFamily="49" charset="0"/>
              </a:rPr>
              <a:t>} // end </a:t>
            </a:r>
            <a:r>
              <a:rPr lang="en-US" altLang="en-US" sz="2000" b="1" dirty="0" err="1">
                <a:latin typeface="Courier New" panose="02070309020205020404" pitchFamily="49" charset="0"/>
              </a:rPr>
              <a:t>setFirst</a:t>
            </a:r>
            <a:endParaRPr lang="en-US" altLang="en-US" sz="2000" b="1" dirty="0">
              <a:latin typeface="Courier New" panose="02070309020205020404" pitchFamily="49" charset="0"/>
            </a:endParaRPr>
          </a:p>
        </p:txBody>
      </p:sp>
      <p:sp>
        <p:nvSpPr>
          <p:cNvPr id="32" name="Text Box 5">
            <a:extLst>
              <a:ext uri="{FF2B5EF4-FFF2-40B4-BE49-F238E27FC236}">
                <a16:creationId xmlns:a16="http://schemas.microsoft.com/office/drawing/2014/main" id="{617AFB1A-1832-4FD5-AC2C-C90FF93F7984}"/>
              </a:ext>
            </a:extLst>
          </p:cNvPr>
          <p:cNvSpPr txBox="1">
            <a:spLocks noChangeArrowheads="1"/>
          </p:cNvSpPr>
          <p:nvPr/>
        </p:nvSpPr>
        <p:spPr bwMode="auto">
          <a:xfrm>
            <a:off x="5830889" y="3435351"/>
            <a:ext cx="1704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data object </a:t>
            </a:r>
            <a:r>
              <a:rPr lang="en-US" altLang="en-US" sz="2000" b="1">
                <a:solidFill>
                  <a:srgbClr val="FF3300"/>
                </a:solidFill>
                <a:latin typeface="Courier New" panose="02070309020205020404" pitchFamily="49" charset="0"/>
              </a:rPr>
              <a:t>first</a:t>
            </a:r>
          </a:p>
        </p:txBody>
      </p:sp>
      <p:sp>
        <p:nvSpPr>
          <p:cNvPr id="33" name="Line 6">
            <a:extLst>
              <a:ext uri="{FF2B5EF4-FFF2-40B4-BE49-F238E27FC236}">
                <a16:creationId xmlns:a16="http://schemas.microsoft.com/office/drawing/2014/main" id="{F9678456-5D7E-43D6-A6C8-87EDD90AAD72}"/>
              </a:ext>
            </a:extLst>
          </p:cNvPr>
          <p:cNvSpPr>
            <a:spLocks noChangeShapeType="1"/>
          </p:cNvSpPr>
          <p:nvPr/>
        </p:nvSpPr>
        <p:spPr bwMode="auto">
          <a:xfrm flipV="1">
            <a:off x="6375400" y="2700339"/>
            <a:ext cx="368300" cy="828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Text Box 7">
            <a:extLst>
              <a:ext uri="{FF2B5EF4-FFF2-40B4-BE49-F238E27FC236}">
                <a16:creationId xmlns:a16="http://schemas.microsoft.com/office/drawing/2014/main" id="{5BB3B9EB-070E-4CD2-ADC3-6E4FDE1C0915}"/>
              </a:ext>
            </a:extLst>
          </p:cNvPr>
          <p:cNvSpPr txBox="1">
            <a:spLocks noChangeArrowheads="1"/>
          </p:cNvSpPr>
          <p:nvPr/>
        </p:nvSpPr>
        <p:spPr bwMode="auto">
          <a:xfrm>
            <a:off x="8807450" y="3314701"/>
            <a:ext cx="1538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parameter </a:t>
            </a:r>
            <a:r>
              <a:rPr lang="en-US" altLang="en-US" sz="2000" b="1">
                <a:solidFill>
                  <a:srgbClr val="FF3300"/>
                </a:solidFill>
                <a:latin typeface="Courier New" panose="02070309020205020404" pitchFamily="49" charset="0"/>
              </a:rPr>
              <a:t>first</a:t>
            </a:r>
          </a:p>
        </p:txBody>
      </p:sp>
      <p:sp>
        <p:nvSpPr>
          <p:cNvPr id="35" name="Text Box 8">
            <a:extLst>
              <a:ext uri="{FF2B5EF4-FFF2-40B4-BE49-F238E27FC236}">
                <a16:creationId xmlns:a16="http://schemas.microsoft.com/office/drawing/2014/main" id="{7E05425D-C0E5-47C7-B269-9F05E71F247B}"/>
              </a:ext>
            </a:extLst>
          </p:cNvPr>
          <p:cNvSpPr txBox="1">
            <a:spLocks noChangeArrowheads="1"/>
          </p:cNvSpPr>
          <p:nvPr/>
        </p:nvSpPr>
        <p:spPr bwMode="auto">
          <a:xfrm>
            <a:off x="6189663" y="4929189"/>
            <a:ext cx="4292600" cy="161607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sz="2000" b="1">
                <a:latin typeface="Courier New" panose="02070309020205020404" pitchFamily="49" charset="0"/>
              </a:rPr>
              <a:t>public void </a:t>
            </a:r>
            <a:br>
              <a:rPr lang="en-US" altLang="en-US" sz="2000" b="1">
                <a:latin typeface="Courier New" panose="02070309020205020404" pitchFamily="49" charset="0"/>
              </a:rPr>
            </a:br>
            <a:r>
              <a:rPr lang="en-US" altLang="en-US" sz="2000" b="1">
                <a:latin typeface="Courier New" panose="02070309020205020404" pitchFamily="49" charset="0"/>
              </a:rPr>
              <a:t>    setFirst(String first)</a:t>
            </a:r>
          </a:p>
          <a:p>
            <a:r>
              <a:rPr lang="en-US" altLang="en-US" sz="2000" b="1">
                <a:latin typeface="Courier New" panose="02070309020205020404" pitchFamily="49" charset="0"/>
              </a:rPr>
              <a:t>{</a:t>
            </a:r>
          </a:p>
          <a:p>
            <a:r>
              <a:rPr lang="en-US" altLang="en-US" sz="2000" b="1">
                <a:solidFill>
                  <a:srgbClr val="FF3300"/>
                </a:solidFill>
                <a:latin typeface="Courier New" panose="02070309020205020404" pitchFamily="49" charset="0"/>
              </a:rPr>
              <a:t>    this.first</a:t>
            </a:r>
            <a:r>
              <a:rPr lang="en-US" altLang="en-US" sz="2000" b="1">
                <a:latin typeface="Courier New" panose="02070309020205020404" pitchFamily="49" charset="0"/>
              </a:rPr>
              <a:t> = first;</a:t>
            </a:r>
          </a:p>
          <a:p>
            <a:r>
              <a:rPr lang="en-US" altLang="en-US" sz="2000" b="1">
                <a:latin typeface="Courier New" panose="02070309020205020404" pitchFamily="49" charset="0"/>
              </a:rPr>
              <a:t>} // end setFirst</a:t>
            </a:r>
          </a:p>
        </p:txBody>
      </p:sp>
      <p:sp>
        <p:nvSpPr>
          <p:cNvPr id="36" name="Line 9">
            <a:extLst>
              <a:ext uri="{FF2B5EF4-FFF2-40B4-BE49-F238E27FC236}">
                <a16:creationId xmlns:a16="http://schemas.microsoft.com/office/drawing/2014/main" id="{93C593AE-6948-41BE-83AC-81B4A6CF855A}"/>
              </a:ext>
            </a:extLst>
          </p:cNvPr>
          <p:cNvSpPr>
            <a:spLocks noChangeShapeType="1"/>
          </p:cNvSpPr>
          <p:nvPr/>
        </p:nvSpPr>
        <p:spPr bwMode="auto">
          <a:xfrm flipH="1" flipV="1">
            <a:off x="8486775" y="2728914"/>
            <a:ext cx="717550" cy="661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
            <a:extLst>
              <a:ext uri="{FF2B5EF4-FFF2-40B4-BE49-F238E27FC236}">
                <a16:creationId xmlns:a16="http://schemas.microsoft.com/office/drawing/2014/main" id="{79D5BC46-9464-42F7-8C51-9F1A9D5F5959}"/>
              </a:ext>
            </a:extLst>
          </p:cNvPr>
          <p:cNvSpPr>
            <a:spLocks noChangeShapeType="1"/>
          </p:cNvSpPr>
          <p:nvPr/>
        </p:nvSpPr>
        <p:spPr bwMode="auto">
          <a:xfrm flipV="1">
            <a:off x="9204326" y="2124076"/>
            <a:ext cx="352425" cy="1266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AutoShape 11">
            <a:extLst>
              <a:ext uri="{FF2B5EF4-FFF2-40B4-BE49-F238E27FC236}">
                <a16:creationId xmlns:a16="http://schemas.microsoft.com/office/drawing/2014/main" id="{D3A9504B-F9E2-4CAA-BC59-11106A452C22}"/>
              </a:ext>
            </a:extLst>
          </p:cNvPr>
          <p:cNvSpPr>
            <a:spLocks noChangeArrowheads="1"/>
          </p:cNvSpPr>
          <p:nvPr/>
        </p:nvSpPr>
        <p:spPr bwMode="auto">
          <a:xfrm>
            <a:off x="6870700" y="1814513"/>
            <a:ext cx="1409700" cy="14097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gradFill rotWithShape="1">
            <a:gsLst>
              <a:gs pos="0">
                <a:srgbClr val="FF3300">
                  <a:alpha val="37000"/>
                </a:srgbClr>
              </a:gs>
              <a:gs pos="100000">
                <a:srgbClr val="FF3300">
                  <a:gamma/>
                  <a:shade val="95294"/>
                  <a:invGamma/>
                  <a:alpha val="30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50697108"/>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3F946BE-9841-4D64-9826-03E2749BA3BD}"/>
              </a:ext>
            </a:extLst>
          </p:cNvPr>
          <p:cNvSpPr>
            <a:spLocks noGrp="1" noChangeArrowheads="1"/>
          </p:cNvSpPr>
          <p:nvPr>
            <p:ph type="title"/>
          </p:nvPr>
        </p:nvSpPr>
        <p:spPr/>
        <p:txBody>
          <a:bodyPr/>
          <a:lstStyle/>
          <a:p>
            <a:r>
              <a:rPr lang="en-US" altLang="en-US" dirty="0"/>
              <a:t>Passing Object as Parameter</a:t>
            </a:r>
          </a:p>
        </p:txBody>
      </p:sp>
      <p:sp>
        <p:nvSpPr>
          <p:cNvPr id="124931" name="Rectangle 3">
            <a:extLst>
              <a:ext uri="{FF2B5EF4-FFF2-40B4-BE49-F238E27FC236}">
                <a16:creationId xmlns:a16="http://schemas.microsoft.com/office/drawing/2014/main" id="{04897486-58D3-4473-BEE9-9D7E3AE64E3D}"/>
              </a:ext>
            </a:extLst>
          </p:cNvPr>
          <p:cNvSpPr>
            <a:spLocks noGrp="1" noChangeArrowheads="1"/>
          </p:cNvSpPr>
          <p:nvPr>
            <p:ph idx="1"/>
          </p:nvPr>
        </p:nvSpPr>
        <p:spPr>
          <a:xfrm>
            <a:off x="2113280" y="2926082"/>
            <a:ext cx="8778240" cy="5273040"/>
          </a:xfrm>
        </p:spPr>
        <p:txBody>
          <a:bodyPr/>
          <a:lstStyle/>
          <a:p>
            <a:r>
              <a:rPr lang="en-US" altLang="en-US" dirty="0"/>
              <a:t>When a formal parameter has a class type</a:t>
            </a:r>
          </a:p>
          <a:p>
            <a:endParaRPr lang="en-US" altLang="en-US" dirty="0"/>
          </a:p>
          <a:p>
            <a:endParaRPr lang="en-US" altLang="en-US" dirty="0"/>
          </a:p>
          <a:p>
            <a:endParaRPr lang="en-US" altLang="en-US" dirty="0"/>
          </a:p>
          <a:p>
            <a:endParaRPr lang="en-US" altLang="en-US" dirty="0"/>
          </a:p>
          <a:p>
            <a:pPr lvl="1"/>
            <a:r>
              <a:rPr lang="en-US" altLang="en-US" dirty="0"/>
              <a:t>Formal parameter initialized with memory address of object passed to it.</a:t>
            </a:r>
          </a:p>
        </p:txBody>
      </p:sp>
      <p:sp>
        <p:nvSpPr>
          <p:cNvPr id="124932" name="Rectangle 4">
            <a:extLst>
              <a:ext uri="{FF2B5EF4-FFF2-40B4-BE49-F238E27FC236}">
                <a16:creationId xmlns:a16="http://schemas.microsoft.com/office/drawing/2014/main" id="{0DBA44B4-B802-4DED-8FFD-4CD1533E2875}"/>
              </a:ext>
            </a:extLst>
          </p:cNvPr>
          <p:cNvSpPr>
            <a:spLocks noChangeArrowheads="1"/>
          </p:cNvSpPr>
          <p:nvPr/>
        </p:nvSpPr>
        <p:spPr bwMode="auto">
          <a:xfrm>
            <a:off x="3137749" y="3960708"/>
            <a:ext cx="7093373" cy="1405256"/>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en-US" altLang="en-US" sz="2133" b="1">
                <a:latin typeface="Courier New" panose="02070309020205020404" pitchFamily="49" charset="0"/>
              </a:rPr>
              <a:t>public void giveLastNameTo(Name child)</a:t>
            </a:r>
          </a:p>
          <a:p>
            <a:r>
              <a:rPr lang="en-US" altLang="en-US" sz="2133" b="1">
                <a:latin typeface="Courier New" panose="02070309020205020404" pitchFamily="49" charset="0"/>
              </a:rPr>
              <a:t>{</a:t>
            </a:r>
          </a:p>
          <a:p>
            <a:r>
              <a:rPr lang="en-US" altLang="en-US" sz="2133" b="1">
                <a:latin typeface="Courier New" panose="02070309020205020404" pitchFamily="49" charset="0"/>
              </a:rPr>
              <a:t>child.setLast(last);</a:t>
            </a:r>
          </a:p>
          <a:p>
            <a:r>
              <a:rPr lang="en-US" altLang="en-US" sz="2133" b="1">
                <a:latin typeface="Courier New" panose="02070309020205020404" pitchFamily="49" charset="0"/>
              </a:rPr>
              <a:t>} // end giveLastNameTo</a:t>
            </a:r>
          </a:p>
        </p:txBody>
      </p:sp>
      <p:sp>
        <p:nvSpPr>
          <p:cNvPr id="124933" name="Oval 5">
            <a:extLst>
              <a:ext uri="{FF2B5EF4-FFF2-40B4-BE49-F238E27FC236}">
                <a16:creationId xmlns:a16="http://schemas.microsoft.com/office/drawing/2014/main" id="{2066DFE9-AD20-4F43-A8F1-3FF8AFA3FB8D}"/>
              </a:ext>
            </a:extLst>
          </p:cNvPr>
          <p:cNvSpPr>
            <a:spLocks noChangeArrowheads="1"/>
          </p:cNvSpPr>
          <p:nvPr/>
        </p:nvSpPr>
        <p:spPr bwMode="auto">
          <a:xfrm>
            <a:off x="7345680" y="3764282"/>
            <a:ext cx="2248747"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20"/>
          </a:p>
        </p:txBody>
      </p:sp>
      <p:sp>
        <p:nvSpPr>
          <p:cNvPr id="124934" name="Freeform 6">
            <a:extLst>
              <a:ext uri="{FF2B5EF4-FFF2-40B4-BE49-F238E27FC236}">
                <a16:creationId xmlns:a16="http://schemas.microsoft.com/office/drawing/2014/main" id="{7EBA1B97-7C67-4B50-AD88-4D309A7555EE}"/>
              </a:ext>
            </a:extLst>
          </p:cNvPr>
          <p:cNvSpPr>
            <a:spLocks/>
          </p:cNvSpPr>
          <p:nvPr/>
        </p:nvSpPr>
        <p:spPr bwMode="auto">
          <a:xfrm>
            <a:off x="9675708" y="3500120"/>
            <a:ext cx="784014" cy="562187"/>
          </a:xfrm>
          <a:custGeom>
            <a:avLst/>
            <a:gdLst>
              <a:gd name="T0" fmla="*/ 79 w 463"/>
              <a:gd name="T1" fmla="*/ 0 h 332"/>
              <a:gd name="T2" fmla="*/ 450 w 463"/>
              <a:gd name="T3" fmla="*/ 157 h 332"/>
              <a:gd name="T4" fmla="*/ 0 w 463"/>
              <a:gd name="T5" fmla="*/ 332 h 332"/>
            </a:gdLst>
            <a:ahLst/>
            <a:cxnLst>
              <a:cxn ang="0">
                <a:pos x="T0" y="T1"/>
              </a:cxn>
              <a:cxn ang="0">
                <a:pos x="T2" y="T3"/>
              </a:cxn>
              <a:cxn ang="0">
                <a:pos x="T4" y="T5"/>
              </a:cxn>
            </a:cxnLst>
            <a:rect l="0" t="0" r="r" b="b"/>
            <a:pathLst>
              <a:path w="463" h="332">
                <a:moveTo>
                  <a:pt x="79" y="0"/>
                </a:moveTo>
                <a:cubicBezTo>
                  <a:pt x="271" y="51"/>
                  <a:pt x="463" y="102"/>
                  <a:pt x="450" y="157"/>
                </a:cubicBezTo>
                <a:cubicBezTo>
                  <a:pt x="437" y="212"/>
                  <a:pt x="218" y="272"/>
                  <a:pt x="0" y="33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20"/>
          </a:p>
        </p:txBody>
      </p:sp>
      <p:sp>
        <p:nvSpPr>
          <p:cNvPr id="124935" name="Rectangle 7">
            <a:extLst>
              <a:ext uri="{FF2B5EF4-FFF2-40B4-BE49-F238E27FC236}">
                <a16:creationId xmlns:a16="http://schemas.microsoft.com/office/drawing/2014/main" id="{B004C2D5-4FF8-45ED-B842-C0E725F77E2C}"/>
              </a:ext>
            </a:extLst>
          </p:cNvPr>
          <p:cNvSpPr>
            <a:spLocks noChangeArrowheads="1"/>
          </p:cNvSpPr>
          <p:nvPr/>
        </p:nvSpPr>
        <p:spPr bwMode="auto">
          <a:xfrm>
            <a:off x="4201161" y="8162098"/>
            <a:ext cx="4966547" cy="420564"/>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en-US" altLang="en-US" sz="2133" b="1" dirty="0" err="1">
                <a:latin typeface="Courier New" panose="02070309020205020404" pitchFamily="49" charset="0"/>
              </a:rPr>
              <a:t>jamie.giveLastNameTo</a:t>
            </a:r>
            <a:r>
              <a:rPr lang="en-US" altLang="en-US" sz="2133" b="1" dirty="0">
                <a:latin typeface="Courier New" panose="02070309020205020404" pitchFamily="49" charset="0"/>
              </a:rPr>
              <a:t>(jane);</a:t>
            </a:r>
          </a:p>
        </p:txBody>
      </p:sp>
      <p:sp>
        <p:nvSpPr>
          <p:cNvPr id="124936" name="Freeform 8">
            <a:extLst>
              <a:ext uri="{FF2B5EF4-FFF2-40B4-BE49-F238E27FC236}">
                <a16:creationId xmlns:a16="http://schemas.microsoft.com/office/drawing/2014/main" id="{695DDD41-F7DB-4E4C-823C-CD4AAE06E223}"/>
              </a:ext>
            </a:extLst>
          </p:cNvPr>
          <p:cNvSpPr>
            <a:spLocks/>
          </p:cNvSpPr>
          <p:nvPr/>
        </p:nvSpPr>
        <p:spPr bwMode="auto">
          <a:xfrm>
            <a:off x="8150013" y="7286645"/>
            <a:ext cx="640080" cy="875453"/>
          </a:xfrm>
          <a:custGeom>
            <a:avLst/>
            <a:gdLst>
              <a:gd name="T0" fmla="*/ 0 w 378"/>
              <a:gd name="T1" fmla="*/ 0 h 517"/>
              <a:gd name="T2" fmla="*/ 351 w 378"/>
              <a:gd name="T3" fmla="*/ 127 h 517"/>
              <a:gd name="T4" fmla="*/ 165 w 378"/>
              <a:gd name="T5" fmla="*/ 517 h 517"/>
            </a:gdLst>
            <a:ahLst/>
            <a:cxnLst>
              <a:cxn ang="0">
                <a:pos x="T0" y="T1"/>
              </a:cxn>
              <a:cxn ang="0">
                <a:pos x="T2" y="T3"/>
              </a:cxn>
              <a:cxn ang="0">
                <a:pos x="T4" y="T5"/>
              </a:cxn>
            </a:cxnLst>
            <a:rect l="0" t="0" r="r" b="b"/>
            <a:pathLst>
              <a:path w="378" h="517">
                <a:moveTo>
                  <a:pt x="0" y="0"/>
                </a:moveTo>
                <a:cubicBezTo>
                  <a:pt x="162" y="20"/>
                  <a:pt x="324" y="41"/>
                  <a:pt x="351" y="127"/>
                </a:cubicBezTo>
                <a:cubicBezTo>
                  <a:pt x="378" y="213"/>
                  <a:pt x="271" y="365"/>
                  <a:pt x="165" y="51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20"/>
          </a:p>
        </p:txBody>
      </p:sp>
      <p:pic>
        <p:nvPicPr>
          <p:cNvPr id="124937" name="Picture 9">
            <a:extLst>
              <a:ext uri="{FF2B5EF4-FFF2-40B4-BE49-F238E27FC236}">
                <a16:creationId xmlns:a16="http://schemas.microsoft.com/office/drawing/2014/main" id="{730A48A9-ABAB-491A-9A59-23EF1F29A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680" y="6446963"/>
            <a:ext cx="2600960" cy="138176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ere can we use it?"/>
          <p:cNvSpPr txBox="1">
            <a:spLocks noGrp="1"/>
          </p:cNvSpPr>
          <p:nvPr>
            <p:ph type="title"/>
          </p:nvPr>
        </p:nvSpPr>
        <p:spPr>
          <a:prstGeom prst="rect">
            <a:avLst/>
          </a:prstGeom>
        </p:spPr>
        <p:txBody>
          <a:bodyPr/>
          <a:lstStyle/>
          <a:p>
            <a:r>
              <a:t>Where can we use it?</a:t>
            </a:r>
          </a:p>
        </p:txBody>
      </p:sp>
      <p:sp>
        <p:nvSpPr>
          <p:cNvPr id="132" name="To create Desktop Applications…"/>
          <p:cNvSpPr txBox="1">
            <a:spLocks noGrp="1"/>
          </p:cNvSpPr>
          <p:nvPr>
            <p:ph type="body" idx="1"/>
          </p:nvPr>
        </p:nvSpPr>
        <p:spPr>
          <a:prstGeom prst="rect">
            <a:avLst/>
          </a:prstGeom>
        </p:spPr>
        <p:txBody>
          <a:bodyPr/>
          <a:lstStyle/>
          <a:p>
            <a:r>
              <a:t>To create Desktop Applications</a:t>
            </a:r>
          </a:p>
          <a:p>
            <a:r>
              <a:t>To create Web Applications</a:t>
            </a:r>
          </a:p>
          <a:p>
            <a:r>
              <a:t>To create Enterprise Applications (banking applications)</a:t>
            </a:r>
          </a:p>
          <a:p>
            <a:r>
              <a:t>Develop Mobile Applications</a:t>
            </a:r>
          </a:p>
          <a:p>
            <a:r>
              <a:t>Embedded System, Smart Card, Robotics, Games, etc.</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44F66DAE-2168-4D3F-896E-8F6565CEABDA}"/>
              </a:ext>
            </a:extLst>
          </p:cNvPr>
          <p:cNvSpPr>
            <a:spLocks noGrp="1" noChangeArrowheads="1"/>
          </p:cNvSpPr>
          <p:nvPr>
            <p:ph type="title"/>
          </p:nvPr>
        </p:nvSpPr>
        <p:spPr/>
        <p:txBody>
          <a:bodyPr/>
          <a:lstStyle/>
          <a:p>
            <a:r>
              <a:rPr lang="en-US" altLang="en-US" dirty="0"/>
              <a:t>Passing Arguments</a:t>
            </a:r>
          </a:p>
        </p:txBody>
      </p:sp>
      <p:sp>
        <p:nvSpPr>
          <p:cNvPr id="126979" name="Rectangle 3">
            <a:extLst>
              <a:ext uri="{FF2B5EF4-FFF2-40B4-BE49-F238E27FC236}">
                <a16:creationId xmlns:a16="http://schemas.microsoft.com/office/drawing/2014/main" id="{DB3C0161-C28E-4D4B-BDE9-E5AF731F5222}"/>
              </a:ext>
            </a:extLst>
          </p:cNvPr>
          <p:cNvSpPr>
            <a:spLocks noGrp="1" noChangeArrowheads="1"/>
          </p:cNvSpPr>
          <p:nvPr>
            <p:ph idx="1"/>
          </p:nvPr>
        </p:nvSpPr>
        <p:spPr>
          <a:xfrm>
            <a:off x="2113280" y="2644987"/>
            <a:ext cx="8778240" cy="5108787"/>
          </a:xfrm>
        </p:spPr>
        <p:txBody>
          <a:bodyPr/>
          <a:lstStyle/>
          <a:p>
            <a:r>
              <a:rPr lang="en-US" altLang="en-US"/>
              <a:t>However, a method </a:t>
            </a:r>
            <a:r>
              <a:rPr lang="en-US" altLang="en-US" u="sng"/>
              <a:t>cannot replace</a:t>
            </a:r>
            <a:r>
              <a:rPr lang="en-US" altLang="en-US"/>
              <a:t> an object passed to it as an argument</a:t>
            </a:r>
          </a:p>
        </p:txBody>
      </p:sp>
      <p:sp>
        <p:nvSpPr>
          <p:cNvPr id="126980" name="Rectangle 4">
            <a:extLst>
              <a:ext uri="{FF2B5EF4-FFF2-40B4-BE49-F238E27FC236}">
                <a16:creationId xmlns:a16="http://schemas.microsoft.com/office/drawing/2014/main" id="{CE9F091D-88CE-425B-BAB8-1091E3C6EEF8}"/>
              </a:ext>
            </a:extLst>
          </p:cNvPr>
          <p:cNvSpPr>
            <a:spLocks noChangeArrowheads="1"/>
          </p:cNvSpPr>
          <p:nvPr/>
        </p:nvSpPr>
        <p:spPr bwMode="auto">
          <a:xfrm>
            <a:off x="2622976" y="4607562"/>
            <a:ext cx="7689426" cy="238995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en-US" altLang="en-US" sz="2133" b="1">
                <a:latin typeface="Courier New" panose="02070309020205020404" pitchFamily="49" charset="0"/>
              </a:rPr>
              <a:t>public void giveLastNameTo2(Name child)</a:t>
            </a:r>
          </a:p>
          <a:p>
            <a:r>
              <a:rPr lang="en-US" altLang="en-US" sz="2133" b="1">
                <a:latin typeface="Courier New" panose="02070309020205020404" pitchFamily="49" charset="0"/>
              </a:rPr>
              <a:t>{</a:t>
            </a:r>
          </a:p>
          <a:p>
            <a:r>
              <a:rPr lang="en-US" altLang="en-US" sz="2133" b="1">
                <a:latin typeface="Courier New" panose="02070309020205020404" pitchFamily="49" charset="0"/>
              </a:rPr>
              <a:t>    String firstName = child.getFirst();</a:t>
            </a:r>
          </a:p>
          <a:p>
            <a:r>
              <a:rPr lang="en-US" altLang="en-US" sz="2133" b="1">
                <a:latin typeface="Courier New" panose="02070309020205020404" pitchFamily="49" charset="0"/>
              </a:rPr>
              <a:t>    child = new Name();</a:t>
            </a:r>
          </a:p>
          <a:p>
            <a:r>
              <a:rPr lang="en-US" altLang="en-US" sz="2133" b="1">
                <a:latin typeface="Courier New" panose="02070309020205020404" pitchFamily="49" charset="0"/>
              </a:rPr>
              <a:t>    child.setFirst(firstName);</a:t>
            </a:r>
          </a:p>
          <a:p>
            <a:r>
              <a:rPr lang="en-US" altLang="en-US" sz="2133" b="1">
                <a:latin typeface="Courier New" panose="02070309020205020404" pitchFamily="49" charset="0"/>
              </a:rPr>
              <a:t>    child.setLast(last);</a:t>
            </a:r>
          </a:p>
          <a:p>
            <a:r>
              <a:rPr lang="en-US" altLang="en-US" sz="2133" b="1">
                <a:latin typeface="Courier New" panose="02070309020205020404" pitchFamily="49" charset="0"/>
              </a:rPr>
              <a:t>} // end giveLastNameTo2</a:t>
            </a:r>
          </a:p>
        </p:txBody>
      </p:sp>
      <p:sp>
        <p:nvSpPr>
          <p:cNvPr id="126981" name="Oval 5">
            <a:extLst>
              <a:ext uri="{FF2B5EF4-FFF2-40B4-BE49-F238E27FC236}">
                <a16:creationId xmlns:a16="http://schemas.microsoft.com/office/drawing/2014/main" id="{2542743B-26EF-43FA-B521-A831DF5ADFA4}"/>
              </a:ext>
            </a:extLst>
          </p:cNvPr>
          <p:cNvSpPr>
            <a:spLocks noChangeArrowheads="1"/>
          </p:cNvSpPr>
          <p:nvPr/>
        </p:nvSpPr>
        <p:spPr bwMode="auto">
          <a:xfrm>
            <a:off x="2965027" y="5433907"/>
            <a:ext cx="3752427" cy="711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20"/>
          </a:p>
        </p:txBody>
      </p:sp>
      <p:sp>
        <p:nvSpPr>
          <p:cNvPr id="126982" name="Text Box 6">
            <a:extLst>
              <a:ext uri="{FF2B5EF4-FFF2-40B4-BE49-F238E27FC236}">
                <a16:creationId xmlns:a16="http://schemas.microsoft.com/office/drawing/2014/main" id="{E1702D84-7651-4679-A78F-40ED55EF1C0E}"/>
              </a:ext>
            </a:extLst>
          </p:cNvPr>
          <p:cNvSpPr txBox="1">
            <a:spLocks noChangeArrowheads="1"/>
          </p:cNvSpPr>
          <p:nvPr/>
        </p:nvSpPr>
        <p:spPr bwMode="auto">
          <a:xfrm>
            <a:off x="6964682" y="6641253"/>
            <a:ext cx="3869266" cy="1306896"/>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altLang="en-US" sz="2560" b="1">
                <a:latin typeface="Courier New" panose="02070309020205020404" pitchFamily="49" charset="0"/>
              </a:rPr>
              <a:t>child</a:t>
            </a:r>
            <a:r>
              <a:rPr lang="en-US" altLang="en-US" sz="2133"/>
              <a:t>  is considered </a:t>
            </a:r>
            <a:r>
              <a:rPr lang="en-US" altLang="en-US" sz="2133" u="sng"/>
              <a:t>local</a:t>
            </a:r>
            <a:r>
              <a:rPr lang="en-US" altLang="en-US" sz="2133"/>
              <a:t>.</a:t>
            </a:r>
          </a:p>
          <a:p>
            <a:pPr algn="ctr">
              <a:spcBef>
                <a:spcPct val="50000"/>
              </a:spcBef>
            </a:pPr>
            <a:r>
              <a:rPr lang="en-US" altLang="en-US" sz="2133"/>
              <a:t>It will disappear when the method finishes</a:t>
            </a:r>
          </a:p>
        </p:txBody>
      </p:sp>
      <p:sp>
        <p:nvSpPr>
          <p:cNvPr id="126983" name="Freeform 7">
            <a:extLst>
              <a:ext uri="{FF2B5EF4-FFF2-40B4-BE49-F238E27FC236}">
                <a16:creationId xmlns:a16="http://schemas.microsoft.com/office/drawing/2014/main" id="{31FCE686-4BDF-4E0D-A7D7-691468DDAE58}"/>
              </a:ext>
            </a:extLst>
          </p:cNvPr>
          <p:cNvSpPr>
            <a:spLocks/>
          </p:cNvSpPr>
          <p:nvPr/>
        </p:nvSpPr>
        <p:spPr bwMode="auto">
          <a:xfrm>
            <a:off x="6832602" y="5708229"/>
            <a:ext cx="1471506" cy="999067"/>
          </a:xfrm>
          <a:custGeom>
            <a:avLst/>
            <a:gdLst>
              <a:gd name="T0" fmla="*/ 723 w 869"/>
              <a:gd name="T1" fmla="*/ 590 h 590"/>
              <a:gd name="T2" fmla="*/ 859 w 869"/>
              <a:gd name="T3" fmla="*/ 239 h 590"/>
              <a:gd name="T4" fmla="*/ 664 w 869"/>
              <a:gd name="T5" fmla="*/ 34 h 590"/>
              <a:gd name="T6" fmla="*/ 0 w 869"/>
              <a:gd name="T7" fmla="*/ 34 h 590"/>
            </a:gdLst>
            <a:ahLst/>
            <a:cxnLst>
              <a:cxn ang="0">
                <a:pos x="T0" y="T1"/>
              </a:cxn>
              <a:cxn ang="0">
                <a:pos x="T2" y="T3"/>
              </a:cxn>
              <a:cxn ang="0">
                <a:pos x="T4" y="T5"/>
              </a:cxn>
              <a:cxn ang="0">
                <a:pos x="T6" y="T7"/>
              </a:cxn>
            </a:cxnLst>
            <a:rect l="0" t="0" r="r" b="b"/>
            <a:pathLst>
              <a:path w="869" h="590">
                <a:moveTo>
                  <a:pt x="723" y="590"/>
                </a:moveTo>
                <a:cubicBezTo>
                  <a:pt x="746" y="532"/>
                  <a:pt x="869" y="332"/>
                  <a:pt x="859" y="239"/>
                </a:cubicBezTo>
                <a:cubicBezTo>
                  <a:pt x="849" y="146"/>
                  <a:pt x="807" y="68"/>
                  <a:pt x="664" y="34"/>
                </a:cubicBezTo>
                <a:cubicBezTo>
                  <a:pt x="521" y="0"/>
                  <a:pt x="138" y="34"/>
                  <a:pt x="0" y="3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2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14EA6216-BB65-4BFD-A2D2-AFABE4BD6D71}"/>
              </a:ext>
            </a:extLst>
          </p:cNvPr>
          <p:cNvSpPr>
            <a:spLocks noGrp="1" noChangeArrowheads="1"/>
          </p:cNvSpPr>
          <p:nvPr>
            <p:ph type="title"/>
          </p:nvPr>
        </p:nvSpPr>
        <p:spPr/>
        <p:txBody>
          <a:bodyPr/>
          <a:lstStyle/>
          <a:p>
            <a:r>
              <a:rPr lang="en-US" altLang="en-US" dirty="0"/>
              <a:t>Constructors</a:t>
            </a:r>
          </a:p>
        </p:txBody>
      </p:sp>
      <p:sp>
        <p:nvSpPr>
          <p:cNvPr id="131075" name="Rectangle 3">
            <a:extLst>
              <a:ext uri="{FF2B5EF4-FFF2-40B4-BE49-F238E27FC236}">
                <a16:creationId xmlns:a16="http://schemas.microsoft.com/office/drawing/2014/main" id="{8754348B-8104-4FEF-93EA-019D97AF8FA2}"/>
              </a:ext>
            </a:extLst>
          </p:cNvPr>
          <p:cNvSpPr>
            <a:spLocks noGrp="1" noChangeArrowheads="1"/>
          </p:cNvSpPr>
          <p:nvPr>
            <p:ph idx="1"/>
          </p:nvPr>
        </p:nvSpPr>
        <p:spPr/>
        <p:txBody>
          <a:bodyPr/>
          <a:lstStyle/>
          <a:p>
            <a:pPr>
              <a:lnSpc>
                <a:spcPct val="90000"/>
              </a:lnSpc>
            </a:pPr>
            <a:r>
              <a:rPr lang="en-US" altLang="en-US" dirty="0"/>
              <a:t>Tasks of a constructor</a:t>
            </a:r>
          </a:p>
          <a:p>
            <a:pPr lvl="1">
              <a:lnSpc>
                <a:spcPct val="90000"/>
              </a:lnSpc>
            </a:pPr>
            <a:r>
              <a:rPr lang="en-US" altLang="en-US" dirty="0"/>
              <a:t>Allocate memory for object</a:t>
            </a:r>
          </a:p>
          <a:p>
            <a:pPr lvl="1">
              <a:lnSpc>
                <a:spcPct val="90000"/>
              </a:lnSpc>
            </a:pPr>
            <a:r>
              <a:rPr lang="en-US" altLang="en-US" dirty="0"/>
              <a:t>Initialize data fields</a:t>
            </a:r>
          </a:p>
          <a:p>
            <a:pPr>
              <a:lnSpc>
                <a:spcPct val="90000"/>
              </a:lnSpc>
            </a:pPr>
            <a:r>
              <a:rPr lang="en-US" altLang="en-US" dirty="0"/>
              <a:t>Properties</a:t>
            </a:r>
          </a:p>
          <a:p>
            <a:pPr lvl="1">
              <a:lnSpc>
                <a:spcPct val="90000"/>
              </a:lnSpc>
            </a:pPr>
            <a:r>
              <a:rPr lang="en-US" altLang="en-US" dirty="0"/>
              <a:t>Same  name as class</a:t>
            </a:r>
          </a:p>
          <a:p>
            <a:pPr lvl="1">
              <a:lnSpc>
                <a:spcPct val="90000"/>
              </a:lnSpc>
            </a:pPr>
            <a:r>
              <a:rPr lang="en-US" altLang="en-US" dirty="0"/>
              <a:t>No return type (not even </a:t>
            </a:r>
            <a:r>
              <a:rPr lang="en-US" altLang="en-US" sz="3413" b="1" dirty="0">
                <a:latin typeface="Courier New" panose="02070309020205020404" pitchFamily="49" charset="0"/>
              </a:rPr>
              <a:t>void</a:t>
            </a:r>
            <a:r>
              <a:rPr lang="en-US" altLang="en-US" dirty="0"/>
              <a:t>)</a:t>
            </a:r>
          </a:p>
          <a:p>
            <a:pPr lvl="1">
              <a:lnSpc>
                <a:spcPct val="90000"/>
              </a:lnSpc>
            </a:pPr>
            <a:r>
              <a:rPr lang="en-US" altLang="en-US" dirty="0"/>
              <a:t>Can have any number of parameters (including </a:t>
            </a:r>
            <a:r>
              <a:rPr lang="en-US" altLang="en-US" u="sng" dirty="0"/>
              <a:t>no</a:t>
            </a:r>
            <a:r>
              <a:rPr lang="en-US" altLang="en-US" dirty="0"/>
              <a:t> parameters)</a:t>
            </a:r>
            <a:endParaRPr lang="en-US" altLang="en-US" sz="3413" b="1" dirty="0">
              <a:latin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sz="quarter" idx="1"/>
          </p:nvPr>
        </p:nvSpPr>
        <p:spPr/>
        <p:txBody>
          <a:bodyPr>
            <a:normAutofit fontScale="85000" lnSpcReduction="20000"/>
          </a:bodyPr>
          <a:lstStyle/>
          <a:p>
            <a:r>
              <a:rPr lang="en-US" dirty="0"/>
              <a:t>Sometimes you want to have a multiple methods with the same name be able to do different operations on different parameters.</a:t>
            </a:r>
          </a:p>
          <a:p>
            <a:pPr lvl="1"/>
            <a:r>
              <a:rPr lang="en-US" dirty="0"/>
              <a:t>Java allows this through a process called </a:t>
            </a:r>
            <a:r>
              <a:rPr lang="en-US" u="sng" dirty="0"/>
              <a:t>overloading</a:t>
            </a:r>
            <a:r>
              <a:rPr lang="en-US" dirty="0"/>
              <a:t>.</a:t>
            </a:r>
          </a:p>
          <a:p>
            <a:pPr lvl="2"/>
            <a:r>
              <a:rPr lang="en-US" dirty="0"/>
              <a:t>Overloading is having multiple methods in the same class with the same name, but accept different types of parameters.</a:t>
            </a:r>
          </a:p>
          <a:p>
            <a:pPr lvl="1"/>
            <a:r>
              <a:rPr lang="en-US" dirty="0"/>
              <a:t>For instance:</a:t>
            </a:r>
          </a:p>
          <a:p>
            <a:pPr marL="0" indent="0">
              <a:buNone/>
            </a:pPr>
            <a:r>
              <a:rPr lang="fr-FR" sz="2702" b="1" dirty="0">
                <a:solidFill>
                  <a:srgbClr val="7F0055"/>
                </a:solidFill>
                <a:latin typeface="Courier New"/>
              </a:rPr>
              <a:t>	public</a:t>
            </a:r>
            <a:r>
              <a:rPr lang="fr-FR" sz="2702" b="1" dirty="0">
                <a:solidFill>
                  <a:srgbClr val="000000"/>
                </a:solidFill>
                <a:latin typeface="Courier New"/>
              </a:rPr>
              <a:t> </a:t>
            </a:r>
            <a:r>
              <a:rPr lang="fr-FR" sz="2702" b="1" dirty="0">
                <a:solidFill>
                  <a:srgbClr val="7F0055"/>
                </a:solidFill>
                <a:latin typeface="Courier New"/>
              </a:rPr>
              <a:t>double</a:t>
            </a:r>
            <a:r>
              <a:rPr lang="fr-FR" sz="2702" b="1" dirty="0">
                <a:solidFill>
                  <a:srgbClr val="000000"/>
                </a:solidFill>
                <a:latin typeface="Courier New"/>
              </a:rPr>
              <a:t> </a:t>
            </a:r>
            <a:r>
              <a:rPr lang="fr-FR" sz="2702" dirty="0" err="1">
                <a:solidFill>
                  <a:srgbClr val="000000"/>
                </a:solidFill>
                <a:latin typeface="Courier New"/>
              </a:rPr>
              <a:t>add</a:t>
            </a:r>
            <a:r>
              <a:rPr lang="fr-FR" sz="2702" dirty="0">
                <a:solidFill>
                  <a:srgbClr val="000000"/>
                </a:solidFill>
                <a:latin typeface="Courier New"/>
              </a:rPr>
              <a:t>(</a:t>
            </a:r>
            <a:r>
              <a:rPr lang="fr-FR" sz="2702" b="1" dirty="0">
                <a:solidFill>
                  <a:srgbClr val="7F0055"/>
                </a:solidFill>
                <a:latin typeface="Courier New"/>
              </a:rPr>
              <a:t>double</a:t>
            </a:r>
            <a:r>
              <a:rPr lang="fr-FR" sz="2702" dirty="0">
                <a:solidFill>
                  <a:srgbClr val="000000"/>
                </a:solidFill>
                <a:latin typeface="Courier New"/>
              </a:rPr>
              <a:t> num1,</a:t>
            </a:r>
            <a:r>
              <a:rPr lang="fr-FR" sz="2702" b="1" dirty="0">
                <a:solidFill>
                  <a:srgbClr val="000000"/>
                </a:solidFill>
                <a:latin typeface="Courier New"/>
              </a:rPr>
              <a:t> </a:t>
            </a:r>
            <a:r>
              <a:rPr lang="fr-FR" sz="2702" b="1" dirty="0">
                <a:solidFill>
                  <a:srgbClr val="7F0055"/>
                </a:solidFill>
                <a:latin typeface="Courier New"/>
              </a:rPr>
              <a:t>double</a:t>
            </a:r>
            <a:r>
              <a:rPr lang="fr-FR" sz="2702" dirty="0">
                <a:solidFill>
                  <a:srgbClr val="000000"/>
                </a:solidFill>
                <a:latin typeface="Courier New"/>
              </a:rPr>
              <a:t> num2) {</a:t>
            </a:r>
          </a:p>
          <a:p>
            <a:pPr marL="0" indent="0">
              <a:buNone/>
            </a:pPr>
            <a:r>
              <a:rPr lang="en-US" sz="2702" b="1" dirty="0">
                <a:solidFill>
                  <a:srgbClr val="7F0055"/>
                </a:solidFill>
                <a:latin typeface="Courier New"/>
              </a:rPr>
              <a:t>		return</a:t>
            </a:r>
            <a:r>
              <a:rPr lang="en-US" sz="2702" b="1" dirty="0">
                <a:solidFill>
                  <a:srgbClr val="000000"/>
                </a:solidFill>
                <a:latin typeface="Courier New"/>
              </a:rPr>
              <a:t> </a:t>
            </a:r>
            <a:r>
              <a:rPr lang="en-US" sz="2702" dirty="0">
                <a:solidFill>
                  <a:srgbClr val="000000"/>
                </a:solidFill>
                <a:latin typeface="Courier New"/>
              </a:rPr>
              <a:t>num1 + num2;</a:t>
            </a:r>
          </a:p>
          <a:p>
            <a:pPr marL="0" indent="0">
              <a:buNone/>
            </a:pPr>
            <a:r>
              <a:rPr lang="en-US" sz="2702" dirty="0">
                <a:solidFill>
                  <a:srgbClr val="000000"/>
                </a:solidFill>
                <a:latin typeface="Courier New"/>
              </a:rPr>
              <a:t>	}</a:t>
            </a:r>
          </a:p>
          <a:p>
            <a:pPr marL="0" indent="0">
              <a:buNone/>
            </a:pPr>
            <a:endParaRPr lang="en-US" sz="2702" dirty="0">
              <a:latin typeface="Courier New"/>
            </a:endParaRPr>
          </a:p>
          <a:p>
            <a:pPr marL="0" indent="0">
              <a:buNone/>
            </a:pPr>
            <a:r>
              <a:rPr lang="en-US" sz="2702" b="1" dirty="0">
                <a:solidFill>
                  <a:srgbClr val="7F0055"/>
                </a:solidFill>
                <a:latin typeface="Courier New"/>
              </a:rPr>
              <a:t>	public</a:t>
            </a:r>
            <a:r>
              <a:rPr lang="en-US" sz="2702" b="1" dirty="0">
                <a:solidFill>
                  <a:srgbClr val="000000"/>
                </a:solidFill>
                <a:latin typeface="Courier New"/>
              </a:rPr>
              <a:t> </a:t>
            </a:r>
            <a:r>
              <a:rPr lang="en-US" sz="2702" dirty="0">
                <a:solidFill>
                  <a:srgbClr val="000000"/>
                </a:solidFill>
                <a:latin typeface="Courier New"/>
              </a:rPr>
              <a:t>String</a:t>
            </a:r>
            <a:r>
              <a:rPr lang="en-US" sz="2702" b="1" dirty="0">
                <a:solidFill>
                  <a:srgbClr val="000000"/>
                </a:solidFill>
                <a:latin typeface="Courier New"/>
              </a:rPr>
              <a:t> </a:t>
            </a:r>
            <a:r>
              <a:rPr lang="en-US" sz="2702" dirty="0">
                <a:solidFill>
                  <a:srgbClr val="000000"/>
                </a:solidFill>
                <a:latin typeface="Courier New"/>
              </a:rPr>
              <a:t>add(String str1, String str2) {</a:t>
            </a:r>
          </a:p>
          <a:p>
            <a:pPr marL="0" indent="0">
              <a:buNone/>
            </a:pPr>
            <a:r>
              <a:rPr lang="en-US" sz="2702" b="1" dirty="0">
                <a:solidFill>
                  <a:srgbClr val="7F0055"/>
                </a:solidFill>
                <a:latin typeface="Courier New"/>
              </a:rPr>
              <a:t>		return</a:t>
            </a:r>
            <a:r>
              <a:rPr lang="en-US" sz="2702" b="1" dirty="0">
                <a:solidFill>
                  <a:srgbClr val="000000"/>
                </a:solidFill>
                <a:latin typeface="Courier New"/>
              </a:rPr>
              <a:t> </a:t>
            </a:r>
            <a:r>
              <a:rPr lang="en-US" sz="2702" dirty="0">
                <a:solidFill>
                  <a:srgbClr val="000000"/>
                </a:solidFill>
                <a:latin typeface="Courier New"/>
              </a:rPr>
              <a:t>str1 + str2;</a:t>
            </a:r>
          </a:p>
          <a:p>
            <a:pPr marL="0" indent="0">
              <a:buNone/>
            </a:pPr>
            <a:r>
              <a:rPr lang="en-US" sz="2702" dirty="0">
                <a:solidFill>
                  <a:srgbClr val="000000"/>
                </a:solidFill>
                <a:latin typeface="Courier New"/>
              </a:rPr>
              <a:t>	}</a:t>
            </a:r>
          </a:p>
          <a:p>
            <a:pPr lvl="1"/>
            <a:r>
              <a:rPr lang="en-US" dirty="0">
                <a:solidFill>
                  <a:srgbClr val="000000"/>
                </a:solidFill>
              </a:rPr>
              <a:t>Even though both of these methods are named </a:t>
            </a:r>
            <a:r>
              <a:rPr lang="en-US" dirty="0">
                <a:solidFill>
                  <a:srgbClr val="000000"/>
                </a:solidFill>
                <a:latin typeface="Courier New" pitchFamily="49" charset="0"/>
                <a:cs typeface="Courier New" pitchFamily="49" charset="0"/>
              </a:rPr>
              <a:t>add</a:t>
            </a:r>
            <a:r>
              <a:rPr lang="en-US" dirty="0">
                <a:solidFill>
                  <a:srgbClr val="000000"/>
                </a:solidFill>
              </a:rPr>
              <a:t>, they perform different operations on different parameters.</a:t>
            </a:r>
          </a:p>
        </p:txBody>
      </p:sp>
    </p:spTree>
    <p:extLst>
      <p:ext uri="{BB962C8B-B14F-4D97-AF65-F5344CB8AC3E}">
        <p14:creationId xmlns:p14="http://schemas.microsoft.com/office/powerpoint/2010/main" val="17131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Overloading</a:t>
            </a:r>
          </a:p>
        </p:txBody>
      </p:sp>
      <p:sp>
        <p:nvSpPr>
          <p:cNvPr id="3" name="Content Placeholder 2"/>
          <p:cNvSpPr>
            <a:spLocks noGrp="1"/>
          </p:cNvSpPr>
          <p:nvPr>
            <p:ph sz="quarter" idx="1"/>
          </p:nvPr>
        </p:nvSpPr>
        <p:spPr/>
        <p:txBody>
          <a:bodyPr/>
          <a:lstStyle/>
          <a:p>
            <a:r>
              <a:rPr lang="en-US" dirty="0"/>
              <a:t>One of the more useful uses of method overloading is to overload constructors.</a:t>
            </a:r>
          </a:p>
          <a:p>
            <a:pPr lvl="1"/>
            <a:r>
              <a:rPr lang="en-US" dirty="0"/>
              <a:t>For example, you want to give programmers the option to create a rectangle without worrying about the length and width or the option to set the length and width when they create the object.</a:t>
            </a:r>
          </a:p>
          <a:p>
            <a:pPr lvl="1"/>
            <a:r>
              <a:rPr lang="en-US" dirty="0"/>
              <a:t>You can create two constructors, one with no parameters and one with two that initialize the attributes</a:t>
            </a:r>
          </a:p>
        </p:txBody>
      </p:sp>
    </p:spTree>
    <p:extLst>
      <p:ext uri="{BB962C8B-B14F-4D97-AF65-F5344CB8AC3E}">
        <p14:creationId xmlns:p14="http://schemas.microsoft.com/office/powerpoint/2010/main" val="316663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49FF720-9E39-40B9-82DF-2E64A1CA6DEB}"/>
              </a:ext>
            </a:extLst>
          </p:cNvPr>
          <p:cNvSpPr>
            <a:spLocks noGrp="1" noChangeArrowheads="1"/>
          </p:cNvSpPr>
          <p:nvPr>
            <p:ph type="title"/>
          </p:nvPr>
        </p:nvSpPr>
        <p:spPr>
          <a:noFill/>
          <a:ln/>
        </p:spPr>
        <p:txBody>
          <a:bodyPr vert="horz" lIns="130951" tIns="65476" rIns="130951" bIns="65476" rtlCol="0" anchor="ctr">
            <a:normAutofit/>
          </a:bodyPr>
          <a:lstStyle/>
          <a:p>
            <a:pPr algn="ctr"/>
            <a:r>
              <a:rPr lang="en-US" altLang="en-US" sz="6258" dirty="0"/>
              <a:t>access specifiers</a:t>
            </a:r>
          </a:p>
        </p:txBody>
      </p:sp>
      <p:sp>
        <p:nvSpPr>
          <p:cNvPr id="27651" name="Rectangle 3">
            <a:extLst>
              <a:ext uri="{FF2B5EF4-FFF2-40B4-BE49-F238E27FC236}">
                <a16:creationId xmlns:a16="http://schemas.microsoft.com/office/drawing/2014/main" id="{95D1D129-BE9C-4BB9-838D-3781ADC34BC6}"/>
              </a:ext>
            </a:extLst>
          </p:cNvPr>
          <p:cNvSpPr>
            <a:spLocks noGrp="1" noChangeArrowheads="1"/>
          </p:cNvSpPr>
          <p:nvPr>
            <p:ph type="body" idx="1"/>
          </p:nvPr>
        </p:nvSpPr>
        <p:spPr>
          <a:noFill/>
          <a:ln/>
        </p:spPr>
        <p:txBody>
          <a:bodyPr vert="horz" lIns="130951" tIns="65476" rIns="130951" bIns="65476" rtlCol="0">
            <a:normAutofit/>
          </a:bodyPr>
          <a:lstStyle/>
          <a:p>
            <a:pPr>
              <a:spcBef>
                <a:spcPct val="75000"/>
              </a:spcBef>
            </a:pPr>
            <a:r>
              <a:rPr lang="en-US" altLang="en-US" dirty="0"/>
              <a:t>In Java, we accomplish encapsulation through the appropriate use of </a:t>
            </a:r>
            <a:r>
              <a:rPr lang="en-US" altLang="en-US" i="1" dirty="0"/>
              <a:t>access specifiers</a:t>
            </a:r>
            <a:endParaRPr lang="en-US" altLang="en-US" dirty="0"/>
          </a:p>
          <a:p>
            <a:pPr>
              <a:spcBef>
                <a:spcPct val="75000"/>
              </a:spcBef>
            </a:pPr>
            <a:r>
              <a:rPr lang="en-US" altLang="en-US" dirty="0"/>
              <a:t>A </a:t>
            </a:r>
            <a:r>
              <a:rPr lang="en-US" altLang="en-US" i="1" dirty="0"/>
              <a:t>access specifiers</a:t>
            </a:r>
            <a:r>
              <a:rPr lang="en-US" altLang="en-US" dirty="0"/>
              <a:t> is a Java reserved word that specifies particular characteristics of a method or data</a:t>
            </a:r>
          </a:p>
          <a:p>
            <a:pPr>
              <a:spcBef>
                <a:spcPct val="75000"/>
              </a:spcBef>
            </a:pPr>
            <a:r>
              <a:rPr lang="en-US" altLang="en-US" dirty="0"/>
              <a:t>We've used the </a:t>
            </a:r>
            <a:r>
              <a:rPr lang="en-US" altLang="en-US" dirty="0">
                <a:latin typeface="Courier New" panose="02070309020205020404" pitchFamily="49" charset="0"/>
              </a:rPr>
              <a:t>final</a:t>
            </a:r>
            <a:r>
              <a:rPr lang="en-US" altLang="en-US" dirty="0"/>
              <a:t> modifier to define constants</a:t>
            </a:r>
          </a:p>
          <a:p>
            <a:pPr>
              <a:spcBef>
                <a:spcPct val="75000"/>
              </a:spcBef>
            </a:pPr>
            <a:r>
              <a:rPr lang="en-US" altLang="en-US" dirty="0"/>
              <a:t>Java has three access specifiers:  </a:t>
            </a:r>
            <a:r>
              <a:rPr lang="en-US" altLang="en-US" dirty="0">
                <a:latin typeface="Courier New" panose="02070309020205020404" pitchFamily="49" charset="0"/>
              </a:rPr>
              <a:t>public</a:t>
            </a:r>
            <a:r>
              <a:rPr lang="en-US" altLang="en-US" dirty="0"/>
              <a:t>, </a:t>
            </a:r>
            <a:r>
              <a:rPr lang="en-US" altLang="en-US" dirty="0">
                <a:latin typeface="Courier New" panose="02070309020205020404" pitchFamily="49" charset="0"/>
              </a:rPr>
              <a:t>protected</a:t>
            </a:r>
            <a:r>
              <a:rPr lang="en-US" altLang="en-US" dirty="0"/>
              <a:t>, and </a:t>
            </a:r>
            <a:r>
              <a:rPr lang="en-US" altLang="en-US" dirty="0">
                <a:latin typeface="Courier New" panose="02070309020205020404" pitchFamily="49" charset="0"/>
              </a:rPr>
              <a:t>private</a:t>
            </a:r>
          </a:p>
          <a:p>
            <a:pPr>
              <a:spcBef>
                <a:spcPct val="75000"/>
              </a:spcBef>
            </a:pPr>
            <a:r>
              <a:rPr lang="en-US" altLang="en-US" dirty="0"/>
              <a:t>The </a:t>
            </a:r>
            <a:r>
              <a:rPr lang="en-US" altLang="en-US" dirty="0">
                <a:latin typeface="Courier New" panose="02070309020205020404" pitchFamily="49" charset="0"/>
              </a:rPr>
              <a:t>protected</a:t>
            </a:r>
            <a:r>
              <a:rPr lang="en-US" altLang="en-US" dirty="0"/>
              <a:t> access specifiers involves inheritance, which we will discuss later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BDEE8D5-65B1-4B0F-8033-0E0EC19F00D1}"/>
              </a:ext>
            </a:extLst>
          </p:cNvPr>
          <p:cNvSpPr>
            <a:spLocks noGrp="1" noChangeArrowheads="1"/>
          </p:cNvSpPr>
          <p:nvPr>
            <p:ph type="title"/>
          </p:nvPr>
        </p:nvSpPr>
        <p:spPr>
          <a:noFill/>
          <a:ln/>
        </p:spPr>
        <p:txBody>
          <a:bodyPr vert="horz" lIns="130951" tIns="65476" rIns="130951" bIns="65476" rtlCol="0" anchor="ctr">
            <a:normAutofit/>
          </a:bodyPr>
          <a:lstStyle/>
          <a:p>
            <a:r>
              <a:rPr lang="en-US" altLang="en-US" dirty="0"/>
              <a:t>access specifiers</a:t>
            </a:r>
          </a:p>
        </p:txBody>
      </p:sp>
      <p:sp>
        <p:nvSpPr>
          <p:cNvPr id="28675" name="Rectangle 3">
            <a:extLst>
              <a:ext uri="{FF2B5EF4-FFF2-40B4-BE49-F238E27FC236}">
                <a16:creationId xmlns:a16="http://schemas.microsoft.com/office/drawing/2014/main" id="{0D14F138-7EAC-42FA-9AA5-347B03CEAEAD}"/>
              </a:ext>
            </a:extLst>
          </p:cNvPr>
          <p:cNvSpPr>
            <a:spLocks noGrp="1" noChangeArrowheads="1"/>
          </p:cNvSpPr>
          <p:nvPr>
            <p:ph type="body" idx="1"/>
          </p:nvPr>
        </p:nvSpPr>
        <p:spPr>
          <a:noFill/>
          <a:ln/>
        </p:spPr>
        <p:txBody>
          <a:bodyPr vert="horz" lIns="130951" tIns="65476" rIns="130951" bIns="65476" rtlCol="0">
            <a:normAutofit/>
          </a:bodyPr>
          <a:lstStyle/>
          <a:p>
            <a:pPr>
              <a:spcBef>
                <a:spcPct val="75000"/>
              </a:spcBef>
            </a:pPr>
            <a:r>
              <a:rPr lang="en-US" altLang="en-US"/>
              <a:t>Members of a class that are declared with </a:t>
            </a:r>
            <a:r>
              <a:rPr lang="en-US" altLang="en-US" i="1"/>
              <a:t>public visibility</a:t>
            </a:r>
            <a:r>
              <a:rPr lang="en-US" altLang="en-US"/>
              <a:t> can be referenced anywhere  (via the object name.Membername.</a:t>
            </a:r>
          </a:p>
          <a:p>
            <a:pPr>
              <a:spcBef>
                <a:spcPct val="75000"/>
              </a:spcBef>
            </a:pPr>
            <a:r>
              <a:rPr lang="en-US" altLang="en-US"/>
              <a:t>Members of a class that are declared with </a:t>
            </a:r>
            <a:r>
              <a:rPr lang="en-US" altLang="en-US" i="1"/>
              <a:t>private visibility</a:t>
            </a:r>
            <a:r>
              <a:rPr lang="en-US" altLang="en-US"/>
              <a:t> can be referenced </a:t>
            </a:r>
            <a:r>
              <a:rPr lang="en-US" altLang="en-US" u="sng"/>
              <a:t>only within</a:t>
            </a:r>
            <a:r>
              <a:rPr lang="en-US" altLang="en-US"/>
              <a:t> that class</a:t>
            </a:r>
          </a:p>
          <a:p>
            <a:pPr>
              <a:spcBef>
                <a:spcPct val="75000"/>
              </a:spcBef>
            </a:pPr>
            <a:r>
              <a:rPr lang="en-US" altLang="en-US"/>
              <a:t>Members declared </a:t>
            </a:r>
            <a:r>
              <a:rPr lang="en-US" altLang="en-US" u="sng"/>
              <a:t>without</a:t>
            </a:r>
            <a:r>
              <a:rPr lang="en-US" altLang="en-US"/>
              <a:t> a visibility modifier have </a:t>
            </a:r>
            <a:r>
              <a:rPr lang="en-US" altLang="en-US" i="1"/>
              <a:t>default visibility</a:t>
            </a:r>
            <a:r>
              <a:rPr lang="en-US" altLang="en-US"/>
              <a:t> and can be referenced by any class in the same package (package scope!)</a:t>
            </a:r>
          </a:p>
          <a:p>
            <a:pPr>
              <a:spcBef>
                <a:spcPct val="75000"/>
              </a:spcBef>
            </a:pPr>
            <a:r>
              <a:rPr lang="en-US" altLang="en-US"/>
              <a:t>An overview of all Java modifiers is presented in Appendix 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A3B843F-62E1-403D-A799-6370467DF962}"/>
              </a:ext>
            </a:extLst>
          </p:cNvPr>
          <p:cNvSpPr>
            <a:spLocks noGrp="1" noChangeArrowheads="1"/>
          </p:cNvSpPr>
          <p:nvPr>
            <p:ph type="title"/>
          </p:nvPr>
        </p:nvSpPr>
        <p:spPr>
          <a:noFill/>
          <a:ln/>
        </p:spPr>
        <p:txBody>
          <a:bodyPr vert="horz" lIns="130951" tIns="65476" rIns="130951" bIns="65476" rtlCol="0" anchor="ctr">
            <a:normAutofit/>
          </a:bodyPr>
          <a:lstStyle/>
          <a:p>
            <a:r>
              <a:rPr lang="en-US" altLang="en-US" dirty="0"/>
              <a:t>access specifiers</a:t>
            </a:r>
          </a:p>
        </p:txBody>
      </p:sp>
      <p:sp>
        <p:nvSpPr>
          <p:cNvPr id="29699" name="Rectangle 3">
            <a:extLst>
              <a:ext uri="{FF2B5EF4-FFF2-40B4-BE49-F238E27FC236}">
                <a16:creationId xmlns:a16="http://schemas.microsoft.com/office/drawing/2014/main" id="{359DD0BE-4C53-4FE7-9BE0-62A278950562}"/>
              </a:ext>
            </a:extLst>
          </p:cNvPr>
          <p:cNvSpPr>
            <a:spLocks noGrp="1" noChangeArrowheads="1"/>
          </p:cNvSpPr>
          <p:nvPr>
            <p:ph type="body" idx="1"/>
          </p:nvPr>
        </p:nvSpPr>
        <p:spPr>
          <a:noFill/>
          <a:ln/>
        </p:spPr>
        <p:txBody>
          <a:bodyPr vert="horz" lIns="130951" tIns="65476" rIns="130951" bIns="65476" rtlCol="0">
            <a:normAutofit/>
          </a:bodyPr>
          <a:lstStyle/>
          <a:p>
            <a:pPr>
              <a:lnSpc>
                <a:spcPct val="90000"/>
              </a:lnSpc>
              <a:spcBef>
                <a:spcPct val="75000"/>
              </a:spcBef>
            </a:pPr>
            <a:r>
              <a:rPr lang="en-US" altLang="en-US"/>
              <a:t>Public </a:t>
            </a:r>
            <a:r>
              <a:rPr lang="en-US" altLang="en-US" u="sng"/>
              <a:t>variables</a:t>
            </a:r>
            <a:r>
              <a:rPr lang="en-US" altLang="en-US"/>
              <a:t> violate </a:t>
            </a:r>
            <a:r>
              <a:rPr lang="en-US" altLang="en-US" u="sng"/>
              <a:t>encapsulation</a:t>
            </a:r>
            <a:r>
              <a:rPr lang="en-US" altLang="en-US"/>
              <a:t> because they allow the client to “reach in” and modify the values directly  (Encapsulation is one of the ‘sacred truths’ in OOP!)</a:t>
            </a:r>
          </a:p>
          <a:p>
            <a:pPr>
              <a:lnSpc>
                <a:spcPct val="90000"/>
              </a:lnSpc>
              <a:spcBef>
                <a:spcPct val="75000"/>
              </a:spcBef>
            </a:pPr>
            <a:r>
              <a:rPr lang="en-US" altLang="en-US"/>
              <a:t>Therefore </a:t>
            </a:r>
            <a:r>
              <a:rPr lang="en-US" altLang="en-US" u="sng"/>
              <a:t>instance variables</a:t>
            </a:r>
            <a:r>
              <a:rPr lang="en-US" altLang="en-US"/>
              <a:t> should </a:t>
            </a:r>
            <a:r>
              <a:rPr lang="en-US" altLang="en-US" u="sng"/>
              <a:t>not</a:t>
            </a:r>
            <a:r>
              <a:rPr lang="en-US" altLang="en-US"/>
              <a:t> be declared with public visibility.  They are usually always ‘private.’  (Will talk about ‘protected’ later)</a:t>
            </a:r>
          </a:p>
          <a:p>
            <a:pPr>
              <a:lnSpc>
                <a:spcPct val="90000"/>
              </a:lnSpc>
              <a:spcBef>
                <a:spcPct val="75000"/>
              </a:spcBef>
            </a:pPr>
            <a:r>
              <a:rPr lang="en-US" altLang="en-US"/>
              <a:t>It is acceptable to give a ‘constant’ public visibility, which allows it to be used outside of the class</a:t>
            </a:r>
          </a:p>
          <a:p>
            <a:pPr>
              <a:lnSpc>
                <a:spcPct val="90000"/>
              </a:lnSpc>
              <a:spcBef>
                <a:spcPct val="75000"/>
              </a:spcBef>
            </a:pPr>
            <a:r>
              <a:rPr lang="en-US" altLang="en-US"/>
              <a:t>Public constants do not violate encapsulation because, although any client can access it, its value cannot be changed – and that is the key.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a:extLst>
              <a:ext uri="{FF2B5EF4-FFF2-40B4-BE49-F238E27FC236}">
                <a16:creationId xmlns:a16="http://schemas.microsoft.com/office/drawing/2014/main" id="{6C8E9F96-CEE8-44D2-835E-4128F6346362}"/>
              </a:ext>
            </a:extLst>
          </p:cNvPr>
          <p:cNvSpPr>
            <a:spLocks noGrp="1" noChangeArrowheads="1"/>
          </p:cNvSpPr>
          <p:nvPr>
            <p:ph type="title"/>
          </p:nvPr>
        </p:nvSpPr>
        <p:spPr>
          <a:xfrm>
            <a:off x="975360" y="689255"/>
            <a:ext cx="11054080" cy="611226"/>
          </a:xfrm>
          <a:noFill/>
          <a:ln/>
        </p:spPr>
        <p:txBody>
          <a:bodyPr vert="horz" lIns="130951" tIns="65476" rIns="130951" bIns="65476" rtlCol="0" anchor="ctr">
            <a:normAutofit fontScale="90000"/>
          </a:bodyPr>
          <a:lstStyle/>
          <a:p>
            <a:r>
              <a:rPr lang="en-US" altLang="en-US" dirty="0"/>
              <a:t>access specifiers</a:t>
            </a:r>
          </a:p>
        </p:txBody>
      </p:sp>
      <p:sp>
        <p:nvSpPr>
          <p:cNvPr id="55299" name="Rectangle 1027">
            <a:extLst>
              <a:ext uri="{FF2B5EF4-FFF2-40B4-BE49-F238E27FC236}">
                <a16:creationId xmlns:a16="http://schemas.microsoft.com/office/drawing/2014/main" id="{682E82BA-F1C5-48F0-9134-88B49ABF0E0C}"/>
              </a:ext>
            </a:extLst>
          </p:cNvPr>
          <p:cNvSpPr>
            <a:spLocks noGrp="1" noChangeArrowheads="1"/>
          </p:cNvSpPr>
          <p:nvPr>
            <p:ph type="body" idx="1"/>
          </p:nvPr>
        </p:nvSpPr>
        <p:spPr>
          <a:xfrm>
            <a:off x="1408853" y="1996751"/>
            <a:ext cx="11270827" cy="6456369"/>
          </a:xfrm>
          <a:noFill/>
          <a:ln/>
        </p:spPr>
        <p:txBody>
          <a:bodyPr vert="horz" lIns="130951" tIns="65476" rIns="130951" bIns="65476" rtlCol="0">
            <a:normAutofit/>
          </a:bodyPr>
          <a:lstStyle/>
          <a:p>
            <a:pPr>
              <a:lnSpc>
                <a:spcPct val="90000"/>
              </a:lnSpc>
              <a:spcBef>
                <a:spcPct val="75000"/>
              </a:spcBef>
            </a:pPr>
            <a:r>
              <a:rPr lang="en-US" altLang="en-US" dirty="0"/>
              <a:t>Methods that provide the object's services are declared with </a:t>
            </a:r>
            <a:r>
              <a:rPr lang="en-US" altLang="en-US" u="sng" dirty="0"/>
              <a:t>public visibility</a:t>
            </a:r>
            <a:r>
              <a:rPr lang="en-US" altLang="en-US" dirty="0"/>
              <a:t> so that they can be invoked by clients</a:t>
            </a:r>
          </a:p>
          <a:p>
            <a:pPr>
              <a:lnSpc>
                <a:spcPct val="90000"/>
              </a:lnSpc>
              <a:spcBef>
                <a:spcPct val="75000"/>
              </a:spcBef>
            </a:pPr>
            <a:r>
              <a:rPr lang="en-US" altLang="en-US" dirty="0"/>
              <a:t>Public methods are also called </a:t>
            </a:r>
            <a:r>
              <a:rPr lang="en-US" altLang="en-US" i="1" dirty="0"/>
              <a:t>service </a:t>
            </a:r>
            <a:r>
              <a:rPr lang="en-US" altLang="en-US" i="1" u="sng" dirty="0"/>
              <a:t>methods</a:t>
            </a:r>
          </a:p>
          <a:p>
            <a:pPr>
              <a:lnSpc>
                <a:spcPct val="90000"/>
              </a:lnSpc>
              <a:spcBef>
                <a:spcPct val="75000"/>
              </a:spcBef>
            </a:pPr>
            <a:r>
              <a:rPr lang="en-US" altLang="en-US" dirty="0"/>
              <a:t>A method created simply to assist a service method is called a </a:t>
            </a:r>
            <a:r>
              <a:rPr lang="en-US" altLang="en-US" i="1" u="sng" dirty="0"/>
              <a:t>support method</a:t>
            </a:r>
          </a:p>
          <a:p>
            <a:pPr>
              <a:lnSpc>
                <a:spcPct val="90000"/>
              </a:lnSpc>
              <a:spcBef>
                <a:spcPct val="75000"/>
              </a:spcBef>
            </a:pPr>
            <a:r>
              <a:rPr lang="en-US" altLang="en-US" dirty="0"/>
              <a:t>Since a support method is not intended to be called by a client, it </a:t>
            </a:r>
            <a:r>
              <a:rPr lang="en-US" altLang="en-US" u="sng" dirty="0"/>
              <a:t>should not be declared with public visibility</a:t>
            </a:r>
          </a:p>
          <a:p>
            <a:pPr>
              <a:lnSpc>
                <a:spcPct val="90000"/>
              </a:lnSpc>
              <a:spcBef>
                <a:spcPct val="75000"/>
              </a:spcBef>
            </a:pPr>
            <a:r>
              <a:rPr lang="en-US" altLang="en-US" u="sng" dirty="0"/>
              <a:t>Example:</a:t>
            </a:r>
            <a:r>
              <a:rPr lang="en-US" altLang="en-US" dirty="0"/>
              <a:t>  Have method to </a:t>
            </a:r>
            <a:r>
              <a:rPr lang="en-US" altLang="en-US" dirty="0" err="1"/>
              <a:t>computePay</a:t>
            </a:r>
            <a:r>
              <a:rPr lang="en-US" altLang="en-US" dirty="0"/>
              <a:t>(….).  But the code requires help of </a:t>
            </a:r>
            <a:r>
              <a:rPr lang="en-US" altLang="en-US" dirty="0" err="1"/>
              <a:t>computePerDiem</a:t>
            </a:r>
            <a:r>
              <a:rPr lang="en-US" altLang="en-US" dirty="0"/>
              <a:t>(…).  So, </a:t>
            </a:r>
            <a:r>
              <a:rPr lang="en-US" altLang="en-US" dirty="0" err="1"/>
              <a:t>computePay</a:t>
            </a:r>
            <a:r>
              <a:rPr lang="en-US" altLang="en-US" dirty="0"/>
              <a:t> would invoke (private!) </a:t>
            </a:r>
            <a:r>
              <a:rPr lang="en-US" altLang="en-US" dirty="0" err="1"/>
              <a:t>computePerDiem</a:t>
            </a:r>
            <a:r>
              <a:rPr lang="en-US" altLang="en-US" dirty="0"/>
              <a:t> method.</a:t>
            </a:r>
            <a:endParaRPr lang="en-US" altLang="en-US" u="sng"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76F347C-8371-41C6-AB49-D2556D8B9AE4}"/>
              </a:ext>
            </a:extLst>
          </p:cNvPr>
          <p:cNvSpPr>
            <a:spLocks noGrp="1" noChangeArrowheads="1"/>
          </p:cNvSpPr>
          <p:nvPr>
            <p:ph type="title"/>
          </p:nvPr>
        </p:nvSpPr>
        <p:spPr/>
        <p:txBody>
          <a:bodyPr/>
          <a:lstStyle/>
          <a:p>
            <a:r>
              <a:rPr lang="en-US" altLang="en-US" dirty="0"/>
              <a:t>access specifiers</a:t>
            </a:r>
          </a:p>
        </p:txBody>
      </p:sp>
      <p:grpSp>
        <p:nvGrpSpPr>
          <p:cNvPr id="30741" name="Group 21">
            <a:extLst>
              <a:ext uri="{FF2B5EF4-FFF2-40B4-BE49-F238E27FC236}">
                <a16:creationId xmlns:a16="http://schemas.microsoft.com/office/drawing/2014/main" id="{5412EEDF-35F4-4C65-9D89-234A3B4F2AA6}"/>
              </a:ext>
            </a:extLst>
          </p:cNvPr>
          <p:cNvGrpSpPr>
            <a:grpSpLocks/>
          </p:cNvGrpSpPr>
          <p:nvPr/>
        </p:nvGrpSpPr>
        <p:grpSpPr bwMode="auto">
          <a:xfrm>
            <a:off x="1765583" y="2275840"/>
            <a:ext cx="10263858" cy="4660053"/>
            <a:chOff x="782" y="1008"/>
            <a:chExt cx="4546" cy="2064"/>
          </a:xfrm>
        </p:grpSpPr>
        <p:sp>
          <p:nvSpPr>
            <p:cNvPr id="30724" name="Text Box 4">
              <a:extLst>
                <a:ext uri="{FF2B5EF4-FFF2-40B4-BE49-F238E27FC236}">
                  <a16:creationId xmlns:a16="http://schemas.microsoft.com/office/drawing/2014/main" id="{0D56157F-6D48-4E6E-B165-F9B8EB669B09}"/>
                </a:ext>
              </a:extLst>
            </p:cNvPr>
            <p:cNvSpPr txBox="1">
              <a:spLocks noChangeArrowheads="1"/>
            </p:cNvSpPr>
            <p:nvPr/>
          </p:nvSpPr>
          <p:spPr bwMode="auto">
            <a:xfrm>
              <a:off x="2366" y="1008"/>
              <a:ext cx="60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560" b="1">
                  <a:latin typeface="Courier New" panose="02070309020205020404" pitchFamily="49" charset="0"/>
                </a:rPr>
                <a:t>public</a:t>
              </a:r>
            </a:p>
          </p:txBody>
        </p:sp>
        <p:sp>
          <p:nvSpPr>
            <p:cNvPr id="30725" name="Text Box 5">
              <a:extLst>
                <a:ext uri="{FF2B5EF4-FFF2-40B4-BE49-F238E27FC236}">
                  <a16:creationId xmlns:a16="http://schemas.microsoft.com/office/drawing/2014/main" id="{64F44D7D-135E-4D93-BBD9-7E6E76602020}"/>
                </a:ext>
              </a:extLst>
            </p:cNvPr>
            <p:cNvSpPr txBox="1">
              <a:spLocks noChangeArrowheads="1"/>
            </p:cNvSpPr>
            <p:nvPr/>
          </p:nvSpPr>
          <p:spPr bwMode="auto">
            <a:xfrm>
              <a:off x="4050" y="1008"/>
              <a:ext cx="69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560" b="1">
                  <a:latin typeface="Courier New" panose="02070309020205020404" pitchFamily="49" charset="0"/>
                </a:rPr>
                <a:t>private</a:t>
              </a:r>
            </a:p>
          </p:txBody>
        </p:sp>
        <p:sp>
          <p:nvSpPr>
            <p:cNvPr id="30726" name="Text Box 6">
              <a:extLst>
                <a:ext uri="{FF2B5EF4-FFF2-40B4-BE49-F238E27FC236}">
                  <a16:creationId xmlns:a16="http://schemas.microsoft.com/office/drawing/2014/main" id="{8E6695FD-99B4-4453-9658-AD69F693A8BE}"/>
                </a:ext>
              </a:extLst>
            </p:cNvPr>
            <p:cNvSpPr txBox="1">
              <a:spLocks noChangeArrowheads="1"/>
            </p:cNvSpPr>
            <p:nvPr/>
          </p:nvSpPr>
          <p:spPr bwMode="auto">
            <a:xfrm>
              <a:off x="782" y="1632"/>
              <a:ext cx="928"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844" b="1">
                  <a:solidFill>
                    <a:schemeClr val="hlink"/>
                  </a:solidFill>
                  <a:latin typeface="Verdana" panose="020B0604030504040204" pitchFamily="34" charset="0"/>
                </a:rPr>
                <a:t>Variables</a:t>
              </a:r>
            </a:p>
          </p:txBody>
        </p:sp>
        <p:sp>
          <p:nvSpPr>
            <p:cNvPr id="30727" name="Text Box 7">
              <a:extLst>
                <a:ext uri="{FF2B5EF4-FFF2-40B4-BE49-F238E27FC236}">
                  <a16:creationId xmlns:a16="http://schemas.microsoft.com/office/drawing/2014/main" id="{B1822437-76DC-4F3A-83D6-D0279BAA5DFB}"/>
                </a:ext>
              </a:extLst>
            </p:cNvPr>
            <p:cNvSpPr txBox="1">
              <a:spLocks noChangeArrowheads="1"/>
            </p:cNvSpPr>
            <p:nvPr/>
          </p:nvSpPr>
          <p:spPr bwMode="auto">
            <a:xfrm>
              <a:off x="878" y="2496"/>
              <a:ext cx="851"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844" b="1">
                  <a:solidFill>
                    <a:schemeClr val="hlink"/>
                  </a:solidFill>
                  <a:latin typeface="Verdana" panose="020B0604030504040204" pitchFamily="34" charset="0"/>
                </a:rPr>
                <a:t>Methods</a:t>
              </a:r>
            </a:p>
          </p:txBody>
        </p:sp>
        <p:sp>
          <p:nvSpPr>
            <p:cNvPr id="30730" name="Rectangle 10">
              <a:extLst>
                <a:ext uri="{FF2B5EF4-FFF2-40B4-BE49-F238E27FC236}">
                  <a16:creationId xmlns:a16="http://schemas.microsoft.com/office/drawing/2014/main" id="{9C299032-3F33-423F-9897-444E7FA7AF8E}"/>
                </a:ext>
              </a:extLst>
            </p:cNvPr>
            <p:cNvSpPr>
              <a:spLocks noChangeArrowheads="1"/>
            </p:cNvSpPr>
            <p:nvPr/>
          </p:nvSpPr>
          <p:spPr bwMode="auto">
            <a:xfrm>
              <a:off x="1776" y="1344"/>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44" b="1">
                <a:solidFill>
                  <a:srgbClr val="FF0000"/>
                </a:solidFill>
                <a:latin typeface="Verdana" panose="020B0604030504040204" pitchFamily="34" charset="0"/>
              </a:endParaRPr>
            </a:p>
          </p:txBody>
        </p:sp>
        <p:sp>
          <p:nvSpPr>
            <p:cNvPr id="30738" name="Rectangle 18">
              <a:extLst>
                <a:ext uri="{FF2B5EF4-FFF2-40B4-BE49-F238E27FC236}">
                  <a16:creationId xmlns:a16="http://schemas.microsoft.com/office/drawing/2014/main" id="{74B98F02-3378-49DE-90E0-9A9F754D3C36}"/>
                </a:ext>
              </a:extLst>
            </p:cNvPr>
            <p:cNvSpPr>
              <a:spLocks noChangeArrowheads="1"/>
            </p:cNvSpPr>
            <p:nvPr/>
          </p:nvSpPr>
          <p:spPr bwMode="auto">
            <a:xfrm>
              <a:off x="3552" y="1344"/>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44" b="1">
                <a:solidFill>
                  <a:srgbClr val="FF0000"/>
                </a:solidFill>
                <a:latin typeface="Verdana" panose="020B0604030504040204" pitchFamily="34" charset="0"/>
              </a:endParaRPr>
            </a:p>
          </p:txBody>
        </p:sp>
        <p:sp>
          <p:nvSpPr>
            <p:cNvPr id="30739" name="Rectangle 19">
              <a:extLst>
                <a:ext uri="{FF2B5EF4-FFF2-40B4-BE49-F238E27FC236}">
                  <a16:creationId xmlns:a16="http://schemas.microsoft.com/office/drawing/2014/main" id="{9AFA9190-455C-4FF7-B3AD-0DA224EF4986}"/>
                </a:ext>
              </a:extLst>
            </p:cNvPr>
            <p:cNvSpPr>
              <a:spLocks noChangeArrowheads="1"/>
            </p:cNvSpPr>
            <p:nvPr/>
          </p:nvSpPr>
          <p:spPr bwMode="auto">
            <a:xfrm>
              <a:off x="1776" y="2208"/>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44" b="1">
                <a:solidFill>
                  <a:srgbClr val="FF0000"/>
                </a:solidFill>
                <a:latin typeface="Verdana" panose="020B0604030504040204" pitchFamily="34" charset="0"/>
              </a:endParaRPr>
            </a:p>
          </p:txBody>
        </p:sp>
        <p:sp>
          <p:nvSpPr>
            <p:cNvPr id="30740" name="Rectangle 20">
              <a:extLst>
                <a:ext uri="{FF2B5EF4-FFF2-40B4-BE49-F238E27FC236}">
                  <a16:creationId xmlns:a16="http://schemas.microsoft.com/office/drawing/2014/main" id="{E2C9CFC2-CDB2-4CA4-8978-CB621A12E517}"/>
                </a:ext>
              </a:extLst>
            </p:cNvPr>
            <p:cNvSpPr>
              <a:spLocks noChangeArrowheads="1"/>
            </p:cNvSpPr>
            <p:nvPr/>
          </p:nvSpPr>
          <p:spPr bwMode="auto">
            <a:xfrm>
              <a:off x="3552" y="2208"/>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44" b="1">
                <a:solidFill>
                  <a:srgbClr val="FF0000"/>
                </a:solidFill>
                <a:latin typeface="Verdana" panose="020B0604030504040204" pitchFamily="34" charset="0"/>
              </a:endParaRPr>
            </a:p>
          </p:txBody>
        </p:sp>
      </p:grpSp>
      <p:sp>
        <p:nvSpPr>
          <p:cNvPr id="30736" name="Text Box 16">
            <a:extLst>
              <a:ext uri="{FF2B5EF4-FFF2-40B4-BE49-F238E27FC236}">
                <a16:creationId xmlns:a16="http://schemas.microsoft.com/office/drawing/2014/main" id="{8D41C369-E9FC-4504-ABE4-1B92A204AFC8}"/>
              </a:ext>
            </a:extLst>
          </p:cNvPr>
          <p:cNvSpPr txBox="1">
            <a:spLocks noChangeArrowheads="1"/>
          </p:cNvSpPr>
          <p:nvPr/>
        </p:nvSpPr>
        <p:spPr bwMode="auto">
          <a:xfrm>
            <a:off x="4617069" y="5375770"/>
            <a:ext cx="2797561" cy="88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560" b="1" dirty="0">
                <a:latin typeface="Arial" panose="020B0604020202020204" pitchFamily="34" charset="0"/>
              </a:rPr>
              <a:t>Provide services</a:t>
            </a:r>
          </a:p>
          <a:p>
            <a:pPr algn="ctr"/>
            <a:r>
              <a:rPr lang="en-US" altLang="en-US" sz="2560" b="1" dirty="0">
                <a:latin typeface="Arial" panose="020B0604020202020204" pitchFamily="34" charset="0"/>
              </a:rPr>
              <a:t>to clients</a:t>
            </a:r>
            <a:endParaRPr lang="en-US" altLang="en-US" sz="2560" dirty="0"/>
          </a:p>
        </p:txBody>
      </p:sp>
      <p:sp>
        <p:nvSpPr>
          <p:cNvPr id="30737" name="Text Box 17">
            <a:extLst>
              <a:ext uri="{FF2B5EF4-FFF2-40B4-BE49-F238E27FC236}">
                <a16:creationId xmlns:a16="http://schemas.microsoft.com/office/drawing/2014/main" id="{16934262-65E3-4D9B-857F-C6A0C4920F0A}"/>
              </a:ext>
            </a:extLst>
          </p:cNvPr>
          <p:cNvSpPr txBox="1">
            <a:spLocks noChangeArrowheads="1"/>
          </p:cNvSpPr>
          <p:nvPr/>
        </p:nvSpPr>
        <p:spPr bwMode="auto">
          <a:xfrm>
            <a:off x="8756183" y="5116125"/>
            <a:ext cx="2518638"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560" b="1">
                <a:latin typeface="Arial" panose="020B0604020202020204" pitchFamily="34" charset="0"/>
              </a:rPr>
              <a:t>Support other</a:t>
            </a:r>
          </a:p>
          <a:p>
            <a:pPr algn="ctr"/>
            <a:r>
              <a:rPr lang="en-US" altLang="en-US" sz="2560" b="1">
                <a:latin typeface="Arial" panose="020B0604020202020204" pitchFamily="34" charset="0"/>
              </a:rPr>
              <a:t>methods in the</a:t>
            </a:r>
          </a:p>
          <a:p>
            <a:pPr algn="ctr"/>
            <a:r>
              <a:rPr lang="en-US" altLang="en-US" sz="2560" b="1">
                <a:latin typeface="Arial" panose="020B0604020202020204" pitchFamily="34" charset="0"/>
              </a:rPr>
              <a:t>class</a:t>
            </a:r>
            <a:endParaRPr lang="en-US" altLang="en-US" sz="2560"/>
          </a:p>
        </p:txBody>
      </p:sp>
      <p:sp>
        <p:nvSpPr>
          <p:cNvPr id="30734" name="Text Box 14">
            <a:extLst>
              <a:ext uri="{FF2B5EF4-FFF2-40B4-BE49-F238E27FC236}">
                <a16:creationId xmlns:a16="http://schemas.microsoft.com/office/drawing/2014/main" id="{8D2AEC1D-4425-4EB0-8FE0-375F47031AF5}"/>
              </a:ext>
            </a:extLst>
          </p:cNvPr>
          <p:cNvSpPr txBox="1">
            <a:spLocks noChangeArrowheads="1"/>
          </p:cNvSpPr>
          <p:nvPr/>
        </p:nvSpPr>
        <p:spPr bwMode="auto">
          <a:xfrm>
            <a:off x="8828534" y="3425050"/>
            <a:ext cx="2392000" cy="88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560" b="1">
                <a:latin typeface="Arial" panose="020B0604020202020204" pitchFamily="34" charset="0"/>
              </a:rPr>
              <a:t>Enforce</a:t>
            </a:r>
          </a:p>
          <a:p>
            <a:pPr algn="ctr"/>
            <a:r>
              <a:rPr lang="en-US" altLang="en-US" sz="2560" b="1">
                <a:latin typeface="Arial" panose="020B0604020202020204" pitchFamily="34" charset="0"/>
              </a:rPr>
              <a:t>encapsulation</a:t>
            </a:r>
            <a:endParaRPr lang="en-US" altLang="en-US" sz="2560"/>
          </a:p>
        </p:txBody>
      </p:sp>
      <p:sp>
        <p:nvSpPr>
          <p:cNvPr id="30735" name="Text Box 15">
            <a:extLst>
              <a:ext uri="{FF2B5EF4-FFF2-40B4-BE49-F238E27FC236}">
                <a16:creationId xmlns:a16="http://schemas.microsoft.com/office/drawing/2014/main" id="{D9864AB0-F8AD-44E6-AE71-D12090484027}"/>
              </a:ext>
            </a:extLst>
          </p:cNvPr>
          <p:cNvSpPr txBox="1">
            <a:spLocks noChangeArrowheads="1"/>
          </p:cNvSpPr>
          <p:nvPr/>
        </p:nvSpPr>
        <p:spPr bwMode="auto">
          <a:xfrm>
            <a:off x="4818721" y="3425050"/>
            <a:ext cx="2392000" cy="88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560" b="1" dirty="0">
                <a:solidFill>
                  <a:schemeClr val="bg1"/>
                </a:solidFill>
                <a:latin typeface="Arial" panose="020B0604020202020204" pitchFamily="34" charset="0"/>
              </a:rPr>
              <a:t>Violate</a:t>
            </a:r>
          </a:p>
          <a:p>
            <a:pPr algn="ctr"/>
            <a:r>
              <a:rPr lang="en-US" altLang="en-US" sz="2560" b="1" dirty="0">
                <a:solidFill>
                  <a:schemeClr val="bg1"/>
                </a:solidFill>
                <a:latin typeface="Arial" panose="020B0604020202020204" pitchFamily="34" charset="0"/>
              </a:rPr>
              <a:t>encapsulation</a:t>
            </a:r>
            <a:endParaRPr lang="en-US" altLang="en-US" sz="2560" dirty="0">
              <a:solidFill>
                <a:schemeClr val="bg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5FBD3D28-E21A-4142-9573-59AAABFC9752}"/>
              </a:ext>
            </a:extLst>
          </p:cNvPr>
          <p:cNvSpPr>
            <a:spLocks noGrp="1" noChangeArrowheads="1"/>
          </p:cNvSpPr>
          <p:nvPr>
            <p:ph type="title"/>
          </p:nvPr>
        </p:nvSpPr>
        <p:spPr/>
        <p:txBody>
          <a:bodyPr/>
          <a:lstStyle/>
          <a:p>
            <a:r>
              <a:rPr lang="en-US" altLang="en-US" dirty="0"/>
              <a:t>Static Fields and Methods </a:t>
            </a:r>
          </a:p>
        </p:txBody>
      </p:sp>
      <p:sp>
        <p:nvSpPr>
          <p:cNvPr id="139267" name="Rectangle 3">
            <a:extLst>
              <a:ext uri="{FF2B5EF4-FFF2-40B4-BE49-F238E27FC236}">
                <a16:creationId xmlns:a16="http://schemas.microsoft.com/office/drawing/2014/main" id="{C814DB1D-900E-4DC9-86BC-A991D1E06A97}"/>
              </a:ext>
            </a:extLst>
          </p:cNvPr>
          <p:cNvSpPr>
            <a:spLocks noGrp="1" noChangeArrowheads="1"/>
          </p:cNvSpPr>
          <p:nvPr>
            <p:ph type="body" idx="1"/>
          </p:nvPr>
        </p:nvSpPr>
        <p:spPr/>
        <p:txBody>
          <a:bodyPr/>
          <a:lstStyle/>
          <a:p>
            <a:r>
              <a:rPr lang="en-US" altLang="en-US"/>
              <a:t>A static data field does not  belong to any one object</a:t>
            </a:r>
          </a:p>
          <a:p>
            <a:pPr lvl="1"/>
            <a:r>
              <a:rPr lang="en-US" altLang="en-US"/>
              <a:t>Also called a </a:t>
            </a:r>
            <a:r>
              <a:rPr lang="en-US" altLang="en-US" u="sng"/>
              <a:t>class</a:t>
            </a:r>
            <a:r>
              <a:rPr lang="en-US" altLang="en-US"/>
              <a:t> variable</a:t>
            </a:r>
          </a:p>
          <a:p>
            <a:pPr lvl="1"/>
            <a:r>
              <a:rPr lang="en-US" altLang="en-US"/>
              <a:t>Only one instance of the variable exists for all instances of the class</a:t>
            </a:r>
          </a:p>
          <a:p>
            <a:r>
              <a:rPr lang="en-US" altLang="en-US"/>
              <a:t>Note that a static data field is not a constant (final)</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Let’s Install it!"/>
          <p:cNvSpPr txBox="1">
            <a:spLocks noGrp="1"/>
          </p:cNvSpPr>
          <p:nvPr>
            <p:ph type="title"/>
          </p:nvPr>
        </p:nvSpPr>
        <p:spPr>
          <a:prstGeom prst="rect">
            <a:avLst/>
          </a:prstGeom>
        </p:spPr>
        <p:txBody>
          <a:bodyPr/>
          <a:lstStyle/>
          <a:p>
            <a:r>
              <a:t>Let’s Install it!</a:t>
            </a:r>
          </a:p>
        </p:txBody>
      </p:sp>
      <p:sp>
        <p:nvSpPr>
          <p:cNvPr id="135" name="Download Java SE 15 from (https://www.oracle.com/in/java/technologies/javase-jdk15-downloads.html)…"/>
          <p:cNvSpPr txBox="1">
            <a:spLocks noGrp="1"/>
          </p:cNvSpPr>
          <p:nvPr>
            <p:ph type="body" idx="1"/>
          </p:nvPr>
        </p:nvSpPr>
        <p:spPr>
          <a:prstGeom prst="rect">
            <a:avLst/>
          </a:prstGeom>
        </p:spPr>
        <p:txBody>
          <a:bodyPr/>
          <a:lstStyle/>
          <a:p>
            <a:r>
              <a:rPr dirty="0"/>
              <a:t>Download from (</a:t>
            </a:r>
            <a:r>
              <a:rPr u="sng" dirty="0">
                <a:hlinkClick r:id="rId2"/>
              </a:rPr>
              <a:t>https://www.oracle.com/in</a:t>
            </a:r>
            <a:r>
              <a:rPr u="sng">
                <a:hlinkClick r:id="rId2"/>
              </a:rPr>
              <a:t>/java</a:t>
            </a:r>
            <a:r>
              <a:rPr lang="en-US" u="sng"/>
              <a:t>/</a:t>
            </a:r>
            <a:r>
              <a:t>)</a:t>
            </a:r>
            <a:endParaRPr dirty="0"/>
          </a:p>
          <a:p>
            <a:r>
              <a:rPr dirty="0"/>
              <a:t>Add path [Computer -&gt; Properties -&gt; Advanced System Settings -&gt; Environment Variable -&gt; New [1st] -&gt; Add Java Bin Path -&gt; Done]</a:t>
            </a:r>
          </a:p>
          <a:p>
            <a:r>
              <a:rPr dirty="0"/>
              <a:t>In Linux use, export PATH=$PATH:/home/jdk1.6.01/bin/</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2B085F19-3FBE-4B97-9EF7-D062ED27B0F7}"/>
              </a:ext>
            </a:extLst>
          </p:cNvPr>
          <p:cNvSpPr>
            <a:spLocks noGrp="1" noChangeArrowheads="1"/>
          </p:cNvSpPr>
          <p:nvPr>
            <p:ph type="title"/>
          </p:nvPr>
        </p:nvSpPr>
        <p:spPr/>
        <p:txBody>
          <a:bodyPr/>
          <a:lstStyle/>
          <a:p>
            <a:r>
              <a:rPr lang="en-US" altLang="en-US"/>
              <a:t>Static Fields and Methods</a:t>
            </a:r>
          </a:p>
        </p:txBody>
      </p:sp>
      <p:sp>
        <p:nvSpPr>
          <p:cNvPr id="141315" name="Rectangle 3">
            <a:extLst>
              <a:ext uri="{FF2B5EF4-FFF2-40B4-BE49-F238E27FC236}">
                <a16:creationId xmlns:a16="http://schemas.microsoft.com/office/drawing/2014/main" id="{115E8E58-59F7-4E9B-8E9F-5F3FC55D9984}"/>
              </a:ext>
            </a:extLst>
          </p:cNvPr>
          <p:cNvSpPr>
            <a:spLocks noGrp="1" noChangeArrowheads="1"/>
          </p:cNvSpPr>
          <p:nvPr>
            <p:ph type="body" idx="1"/>
          </p:nvPr>
        </p:nvSpPr>
        <p:spPr>
          <a:xfrm>
            <a:off x="650240" y="2275840"/>
            <a:ext cx="11704320" cy="7075876"/>
          </a:xfrm>
        </p:spPr>
        <p:txBody>
          <a:bodyPr/>
          <a:lstStyle/>
          <a:p>
            <a:r>
              <a:rPr lang="en-US" altLang="en-US"/>
              <a:t>All instances of the class reference that one variable</a:t>
            </a:r>
          </a:p>
          <a:p>
            <a:endParaRPr lang="en-US" altLang="en-US"/>
          </a:p>
          <a:p>
            <a:endParaRPr lang="en-US" altLang="en-US"/>
          </a:p>
          <a:p>
            <a:endParaRPr lang="en-US" altLang="en-US"/>
          </a:p>
          <a:p>
            <a:endParaRPr lang="en-US" altLang="en-US"/>
          </a:p>
          <a:p>
            <a:endParaRPr lang="en-US" altLang="en-US"/>
          </a:p>
        </p:txBody>
      </p:sp>
      <p:pic>
        <p:nvPicPr>
          <p:cNvPr id="141316" name="Picture 4">
            <a:extLst>
              <a:ext uri="{FF2B5EF4-FFF2-40B4-BE49-F238E27FC236}">
                <a16:creationId xmlns:a16="http://schemas.microsoft.com/office/drawing/2014/main" id="{B39C54BB-49AD-40A6-963A-B8051F59B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922"/>
          <a:stretch>
            <a:fillRect/>
          </a:stretch>
        </p:blipFill>
        <p:spPr bwMode="auto">
          <a:xfrm>
            <a:off x="1350152" y="4436535"/>
            <a:ext cx="10681547" cy="3515359"/>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141317" name="Group 5">
            <a:extLst>
              <a:ext uri="{FF2B5EF4-FFF2-40B4-BE49-F238E27FC236}">
                <a16:creationId xmlns:a16="http://schemas.microsoft.com/office/drawing/2014/main" id="{ABA0E5DB-E08C-4518-A027-9BB45192F1A9}"/>
              </a:ext>
            </a:extLst>
          </p:cNvPr>
          <p:cNvGrpSpPr>
            <a:grpSpLocks/>
          </p:cNvGrpSpPr>
          <p:nvPr/>
        </p:nvGrpSpPr>
        <p:grpSpPr bwMode="auto">
          <a:xfrm>
            <a:off x="4693921" y="2975752"/>
            <a:ext cx="8046720" cy="5531556"/>
            <a:chOff x="2079" y="1318"/>
            <a:chExt cx="3564" cy="2450"/>
          </a:xfrm>
        </p:grpSpPr>
        <p:sp>
          <p:nvSpPr>
            <p:cNvPr id="141318" name="Oval 6">
              <a:extLst>
                <a:ext uri="{FF2B5EF4-FFF2-40B4-BE49-F238E27FC236}">
                  <a16:creationId xmlns:a16="http://schemas.microsoft.com/office/drawing/2014/main" id="{1C2F53A9-E743-44D2-B4BB-3B02350D1DB4}"/>
                </a:ext>
              </a:extLst>
            </p:cNvPr>
            <p:cNvSpPr>
              <a:spLocks noChangeArrowheads="1"/>
            </p:cNvSpPr>
            <p:nvPr/>
          </p:nvSpPr>
          <p:spPr bwMode="auto">
            <a:xfrm>
              <a:off x="3553" y="1747"/>
              <a:ext cx="2090" cy="2021"/>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560"/>
            </a:p>
          </p:txBody>
        </p:sp>
        <p:sp>
          <p:nvSpPr>
            <p:cNvPr id="141319" name="Line 7">
              <a:extLst>
                <a:ext uri="{FF2B5EF4-FFF2-40B4-BE49-F238E27FC236}">
                  <a16:creationId xmlns:a16="http://schemas.microsoft.com/office/drawing/2014/main" id="{06B964B1-EE5E-4DA3-BCBC-39CE30C851B3}"/>
                </a:ext>
              </a:extLst>
            </p:cNvPr>
            <p:cNvSpPr>
              <a:spLocks noChangeShapeType="1"/>
            </p:cNvSpPr>
            <p:nvPr/>
          </p:nvSpPr>
          <p:spPr bwMode="auto">
            <a:xfrm>
              <a:off x="2079" y="1318"/>
              <a:ext cx="1602" cy="8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560"/>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F2406F2D-99EE-4571-881C-A880A21DF957}"/>
              </a:ext>
            </a:extLst>
          </p:cNvPr>
          <p:cNvSpPr>
            <a:spLocks noGrp="1" noChangeArrowheads="1"/>
          </p:cNvSpPr>
          <p:nvPr>
            <p:ph type="title"/>
          </p:nvPr>
        </p:nvSpPr>
        <p:spPr/>
        <p:txBody>
          <a:bodyPr/>
          <a:lstStyle/>
          <a:p>
            <a:r>
              <a:rPr lang="en-US" altLang="en-US"/>
              <a:t>Static Fields and Methods</a:t>
            </a:r>
          </a:p>
        </p:txBody>
      </p:sp>
      <p:sp>
        <p:nvSpPr>
          <p:cNvPr id="143363" name="Rectangle 3">
            <a:extLst>
              <a:ext uri="{FF2B5EF4-FFF2-40B4-BE49-F238E27FC236}">
                <a16:creationId xmlns:a16="http://schemas.microsoft.com/office/drawing/2014/main" id="{15470FDE-B1A2-4C72-B234-4EE39137042F}"/>
              </a:ext>
            </a:extLst>
          </p:cNvPr>
          <p:cNvSpPr>
            <a:spLocks noGrp="1" noChangeArrowheads="1"/>
          </p:cNvSpPr>
          <p:nvPr>
            <p:ph type="body" idx="1"/>
          </p:nvPr>
        </p:nvSpPr>
        <p:spPr>
          <a:xfrm>
            <a:off x="650241" y="2275841"/>
            <a:ext cx="11925582" cy="7030720"/>
          </a:xfrm>
        </p:spPr>
        <p:txBody>
          <a:bodyPr/>
          <a:lstStyle/>
          <a:p>
            <a:r>
              <a:rPr lang="en-US" altLang="en-US"/>
              <a:t>Consider the need of a method that does not belong to an object of any type</a:t>
            </a:r>
          </a:p>
          <a:p>
            <a:r>
              <a:rPr lang="en-US" altLang="en-US"/>
              <a:t>Examples</a:t>
            </a:r>
          </a:p>
          <a:p>
            <a:pPr lvl="1"/>
            <a:r>
              <a:rPr lang="en-US" altLang="en-US"/>
              <a:t>A method to find the max or min of two or more numbers</a:t>
            </a:r>
          </a:p>
          <a:p>
            <a:pPr lvl="1"/>
            <a:r>
              <a:rPr lang="en-US" altLang="en-US"/>
              <a:t>A square root method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C6451E46-3DCB-4453-9CF3-C1E515BC8A67}"/>
              </a:ext>
            </a:extLst>
          </p:cNvPr>
          <p:cNvSpPr>
            <a:spLocks noGrp="1" noChangeArrowheads="1"/>
          </p:cNvSpPr>
          <p:nvPr>
            <p:ph type="title"/>
          </p:nvPr>
        </p:nvSpPr>
        <p:spPr/>
        <p:txBody>
          <a:bodyPr/>
          <a:lstStyle/>
          <a:p>
            <a:r>
              <a:rPr lang="en-US" altLang="en-US"/>
              <a:t>Static Fields and Methods</a:t>
            </a:r>
          </a:p>
        </p:txBody>
      </p:sp>
      <p:sp>
        <p:nvSpPr>
          <p:cNvPr id="145411" name="Rectangle 3">
            <a:extLst>
              <a:ext uri="{FF2B5EF4-FFF2-40B4-BE49-F238E27FC236}">
                <a16:creationId xmlns:a16="http://schemas.microsoft.com/office/drawing/2014/main" id="{D6767CE0-DBDC-466C-8B45-A9F1EF1C2768}"/>
              </a:ext>
            </a:extLst>
          </p:cNvPr>
          <p:cNvSpPr>
            <a:spLocks noGrp="1" noChangeArrowheads="1"/>
          </p:cNvSpPr>
          <p:nvPr>
            <p:ph type="body" idx="1"/>
          </p:nvPr>
        </p:nvSpPr>
        <p:spPr/>
        <p:txBody>
          <a:bodyPr/>
          <a:lstStyle/>
          <a:p>
            <a:r>
              <a:rPr lang="en-US" altLang="en-US"/>
              <a:t>When specified </a:t>
            </a:r>
            <a:r>
              <a:rPr lang="en-US" altLang="en-US" b="1">
                <a:latin typeface="Courier New" panose="02070309020205020404" pitchFamily="49" charset="0"/>
              </a:rPr>
              <a:t>static</a:t>
            </a:r>
            <a:r>
              <a:rPr lang="en-US" altLang="en-US"/>
              <a:t>, a method is still a member of the class</a:t>
            </a:r>
          </a:p>
          <a:p>
            <a:pPr lvl="1"/>
            <a:r>
              <a:rPr lang="en-US" altLang="en-US"/>
              <a:t>However, does not need an object as a prefix to the call</a:t>
            </a:r>
          </a:p>
          <a:p>
            <a:r>
              <a:rPr lang="en-US" altLang="en-US"/>
              <a:t>Call with the name of the class</a:t>
            </a:r>
          </a:p>
          <a:p>
            <a:endParaRPr lang="en-US" altLang="en-US"/>
          </a:p>
        </p:txBody>
      </p:sp>
      <p:sp>
        <p:nvSpPr>
          <p:cNvPr id="145412" name="Rectangle 4">
            <a:extLst>
              <a:ext uri="{FF2B5EF4-FFF2-40B4-BE49-F238E27FC236}">
                <a16:creationId xmlns:a16="http://schemas.microsoft.com/office/drawing/2014/main" id="{3E89431B-8359-41D0-AA73-F01BD52B7830}"/>
              </a:ext>
            </a:extLst>
          </p:cNvPr>
          <p:cNvSpPr>
            <a:spLocks noChangeArrowheads="1"/>
          </p:cNvSpPr>
          <p:nvPr/>
        </p:nvSpPr>
        <p:spPr bwMode="auto">
          <a:xfrm>
            <a:off x="2788357" y="6646898"/>
            <a:ext cx="6920088" cy="967701"/>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en-US" altLang="en-US" sz="2844" b="1">
                <a:latin typeface="Courier New" panose="02070309020205020404" pitchFamily="49" charset="0"/>
              </a:rPr>
              <a:t>int maximum = Math.max(2, 3);</a:t>
            </a:r>
          </a:p>
          <a:p>
            <a:r>
              <a:rPr lang="en-US" altLang="en-US" sz="2844" b="1">
                <a:latin typeface="Courier New" panose="02070309020205020404" pitchFamily="49" charset="0"/>
              </a:rPr>
              <a:t>double root = Math.sqrt(4.2);</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50" name="Rectangle 2">
            <a:extLst>
              <a:ext uri="{FF2B5EF4-FFF2-40B4-BE49-F238E27FC236}">
                <a16:creationId xmlns:a16="http://schemas.microsoft.com/office/drawing/2014/main" id="{711A6B87-3EF8-433B-8BE6-6F2B349FB8BF}"/>
              </a:ext>
            </a:extLst>
          </p:cNvPr>
          <p:cNvSpPr>
            <a:spLocks noGrp="1" noChangeArrowheads="1"/>
          </p:cNvSpPr>
          <p:nvPr>
            <p:ph type="title"/>
          </p:nvPr>
        </p:nvSpPr>
        <p:spPr>
          <a:xfrm>
            <a:off x="650240" y="541177"/>
            <a:ext cx="11704320" cy="1621084"/>
          </a:xfrm>
        </p:spPr>
        <p:txBody>
          <a:bodyPr/>
          <a:lstStyle/>
          <a:p>
            <a:r>
              <a:rPr lang="en-US" altLang="en-US" dirty="0"/>
              <a:t>Inner Classes</a:t>
            </a:r>
          </a:p>
        </p:txBody>
      </p:sp>
      <p:sp>
        <p:nvSpPr>
          <p:cNvPr id="1640451" name="Rectangle 3">
            <a:extLst>
              <a:ext uri="{FF2B5EF4-FFF2-40B4-BE49-F238E27FC236}">
                <a16:creationId xmlns:a16="http://schemas.microsoft.com/office/drawing/2014/main" id="{8EF485DD-EC61-4912-8CEF-8E65115BBA7A}"/>
              </a:ext>
            </a:extLst>
          </p:cNvPr>
          <p:cNvSpPr>
            <a:spLocks noGrp="1" noChangeArrowheads="1"/>
          </p:cNvSpPr>
          <p:nvPr>
            <p:ph type="body" idx="1"/>
          </p:nvPr>
        </p:nvSpPr>
        <p:spPr>
          <a:xfrm>
            <a:off x="650240" y="2303349"/>
            <a:ext cx="11704320" cy="6443698"/>
          </a:xfrm>
        </p:spPr>
        <p:txBody>
          <a:bodyPr/>
          <a:lstStyle/>
          <a:p>
            <a:r>
              <a:rPr lang="en-US" altLang="en-US" dirty="0"/>
              <a:t>Description</a:t>
            </a:r>
          </a:p>
          <a:p>
            <a:pPr lvl="1"/>
            <a:r>
              <a:rPr lang="en-US" altLang="en-US" dirty="0"/>
              <a:t>Class defined in scope of another class</a:t>
            </a:r>
          </a:p>
          <a:p>
            <a:r>
              <a:rPr lang="en-US" altLang="en-US" dirty="0"/>
              <a:t>Property</a:t>
            </a:r>
          </a:p>
          <a:p>
            <a:pPr lvl="1"/>
            <a:r>
              <a:rPr lang="en-US" altLang="en-US" dirty="0"/>
              <a:t>Can directly access </a:t>
            </a:r>
            <a:r>
              <a:rPr lang="en-US" altLang="en-US" dirty="0">
                <a:solidFill>
                  <a:srgbClr val="FF3300"/>
                </a:solidFill>
              </a:rPr>
              <a:t>all</a:t>
            </a:r>
            <a:r>
              <a:rPr lang="en-US" altLang="en-US" dirty="0"/>
              <a:t> variables &amp; methods of enclosing class (including private fields &amp; methods)</a:t>
            </a:r>
          </a:p>
          <a:p>
            <a:r>
              <a:rPr lang="en-US" altLang="en-US" dirty="0"/>
              <a:t>Example</a:t>
            </a:r>
          </a:p>
          <a:p>
            <a:pPr lvl="1">
              <a:buFontTx/>
              <a:buNone/>
            </a:pPr>
            <a:r>
              <a:rPr lang="en-US" altLang="en-US" dirty="0"/>
              <a:t>public class </a:t>
            </a:r>
            <a:r>
              <a:rPr lang="en-US" altLang="en-US" dirty="0" err="1"/>
              <a:t>OuterClass</a:t>
            </a:r>
            <a:r>
              <a:rPr lang="en-US" altLang="en-US" dirty="0"/>
              <a:t> {</a:t>
            </a:r>
          </a:p>
          <a:p>
            <a:pPr lvl="1">
              <a:buFontTx/>
              <a:buNone/>
            </a:pPr>
            <a:r>
              <a:rPr lang="en-US" altLang="en-US" dirty="0">
                <a:solidFill>
                  <a:srgbClr val="FF3300"/>
                </a:solidFill>
              </a:rPr>
              <a:t>    public class </a:t>
            </a:r>
            <a:r>
              <a:rPr lang="en-US" altLang="en-US" dirty="0" err="1">
                <a:solidFill>
                  <a:srgbClr val="FF3300"/>
                </a:solidFill>
              </a:rPr>
              <a:t>InnerClass</a:t>
            </a:r>
            <a:r>
              <a:rPr lang="en-US" altLang="en-US" dirty="0"/>
              <a:t> </a:t>
            </a:r>
            <a:r>
              <a:rPr lang="en-US" altLang="en-US" dirty="0">
                <a:solidFill>
                  <a:srgbClr val="FF3300"/>
                </a:solidFill>
              </a:rPr>
              <a:t>{</a:t>
            </a:r>
          </a:p>
          <a:p>
            <a:pPr lvl="1">
              <a:buFontTx/>
              <a:buNone/>
            </a:pPr>
            <a:r>
              <a:rPr lang="en-US" altLang="en-US" dirty="0">
                <a:solidFill>
                  <a:srgbClr val="FF3300"/>
                </a:solidFill>
              </a:rPr>
              <a:t>        ...</a:t>
            </a:r>
          </a:p>
          <a:p>
            <a:pPr lvl="1">
              <a:buFontTx/>
              <a:buNone/>
            </a:pPr>
            <a:r>
              <a:rPr lang="en-US" altLang="en-US" dirty="0">
                <a:solidFill>
                  <a:srgbClr val="FF3300"/>
                </a:solidFill>
              </a:rPr>
              <a:t>    }</a:t>
            </a:r>
          </a:p>
          <a:p>
            <a:pPr lvl="1">
              <a:buFontTx/>
              <a:buNone/>
            </a:pPr>
            <a:r>
              <a:rPr lang="en-US" alt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a:extLst>
              <a:ext uri="{FF2B5EF4-FFF2-40B4-BE49-F238E27FC236}">
                <a16:creationId xmlns:a16="http://schemas.microsoft.com/office/drawing/2014/main" id="{C1205200-B47E-418E-BE2D-75B6C1FFD543}"/>
              </a:ext>
            </a:extLst>
          </p:cNvPr>
          <p:cNvSpPr>
            <a:spLocks noGrp="1" noChangeArrowheads="1"/>
          </p:cNvSpPr>
          <p:nvPr>
            <p:ph type="title"/>
          </p:nvPr>
        </p:nvSpPr>
        <p:spPr/>
        <p:txBody>
          <a:bodyPr/>
          <a:lstStyle/>
          <a:p>
            <a:r>
              <a:rPr lang="en-US" altLang="en-US"/>
              <a:t>Inner Classes</a:t>
            </a:r>
          </a:p>
        </p:txBody>
      </p:sp>
      <p:sp>
        <p:nvSpPr>
          <p:cNvPr id="1684483" name="Rectangle 3">
            <a:extLst>
              <a:ext uri="{FF2B5EF4-FFF2-40B4-BE49-F238E27FC236}">
                <a16:creationId xmlns:a16="http://schemas.microsoft.com/office/drawing/2014/main" id="{A6CD0261-491D-4670-B41F-715200D6195D}"/>
              </a:ext>
            </a:extLst>
          </p:cNvPr>
          <p:cNvSpPr>
            <a:spLocks noGrp="1" noChangeArrowheads="1"/>
          </p:cNvSpPr>
          <p:nvPr>
            <p:ph type="body" idx="1"/>
          </p:nvPr>
        </p:nvSpPr>
        <p:spPr/>
        <p:txBody>
          <a:bodyPr/>
          <a:lstStyle/>
          <a:p>
            <a:r>
              <a:rPr lang="en-US" altLang="en-US" dirty="0"/>
              <a:t>May be named or anonymous</a:t>
            </a:r>
          </a:p>
          <a:p>
            <a:r>
              <a:rPr lang="en-US" altLang="en-US" dirty="0"/>
              <a:t>Useful for</a:t>
            </a:r>
          </a:p>
          <a:p>
            <a:pPr lvl="1"/>
            <a:r>
              <a:rPr lang="en-US" altLang="en-US" dirty="0"/>
              <a:t>Logical grouping of functionality</a:t>
            </a:r>
          </a:p>
          <a:p>
            <a:pPr lvl="1"/>
            <a:r>
              <a:rPr lang="en-US" altLang="en-US" dirty="0"/>
              <a:t>Data hiding</a:t>
            </a:r>
          </a:p>
          <a:p>
            <a:pPr lvl="1"/>
            <a:r>
              <a:rPr lang="en-US" altLang="en-US" dirty="0"/>
              <a:t>Linkage to outer class</a:t>
            </a:r>
          </a:p>
          <a:p>
            <a:r>
              <a:rPr lang="en-US" altLang="en-US" dirty="0"/>
              <a:t>Examples</a:t>
            </a:r>
          </a:p>
          <a:p>
            <a:pPr lvl="1"/>
            <a:r>
              <a:rPr lang="en-US" altLang="en-US" dirty="0">
                <a:solidFill>
                  <a:srgbClr val="FF3300"/>
                </a:solidFill>
              </a:rPr>
              <a:t>Iterator</a:t>
            </a:r>
            <a:r>
              <a:rPr lang="en-US" altLang="en-US" dirty="0"/>
              <a:t> for Java Collections</a:t>
            </a:r>
          </a:p>
          <a:p>
            <a:pPr lvl="1"/>
            <a:r>
              <a:rPr lang="en-US" altLang="en-US" dirty="0">
                <a:solidFill>
                  <a:srgbClr val="FF3300"/>
                </a:solidFill>
              </a:rPr>
              <a:t>ActionListener</a:t>
            </a:r>
            <a:r>
              <a:rPr lang="en-US" altLang="en-US" dirty="0"/>
              <a:t> for Java GUI widgets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745D63-E7FE-466F-9BFF-67F9CE601430}"/>
              </a:ext>
            </a:extLst>
          </p:cNvPr>
          <p:cNvPicPr>
            <a:picLocks noChangeAspect="1"/>
          </p:cNvPicPr>
          <p:nvPr/>
        </p:nvPicPr>
        <p:blipFill>
          <a:blip r:embed="rId2"/>
          <a:stretch>
            <a:fillRect/>
          </a:stretch>
        </p:blipFill>
        <p:spPr>
          <a:xfrm>
            <a:off x="447869" y="-629687"/>
            <a:ext cx="11597998" cy="10383287"/>
          </a:xfrm>
          <a:prstGeom prst="rect">
            <a:avLst/>
          </a:prstGeom>
        </p:spPr>
      </p:pic>
    </p:spTree>
    <p:extLst>
      <p:ext uri="{BB962C8B-B14F-4D97-AF65-F5344CB8AC3E}">
        <p14:creationId xmlns:p14="http://schemas.microsoft.com/office/powerpoint/2010/main" val="379321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FC5BF0-8604-4548-BC63-3DA5DFB511A7}"/>
              </a:ext>
            </a:extLst>
          </p:cNvPr>
          <p:cNvPicPr>
            <a:picLocks noChangeAspect="1"/>
          </p:cNvPicPr>
          <p:nvPr/>
        </p:nvPicPr>
        <p:blipFill>
          <a:blip r:embed="rId2"/>
          <a:stretch>
            <a:fillRect/>
          </a:stretch>
        </p:blipFill>
        <p:spPr>
          <a:xfrm>
            <a:off x="0" y="321945"/>
            <a:ext cx="13025023" cy="7459786"/>
          </a:xfrm>
          <a:prstGeom prst="rect">
            <a:avLst/>
          </a:prstGeom>
        </p:spPr>
      </p:pic>
    </p:spTree>
    <p:extLst>
      <p:ext uri="{BB962C8B-B14F-4D97-AF65-F5344CB8AC3E}">
        <p14:creationId xmlns:p14="http://schemas.microsoft.com/office/powerpoint/2010/main" val="138823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1156</TotalTime>
  <Words>2918</Words>
  <Application>Microsoft Office PowerPoint</Application>
  <PresentationFormat>Custom</PresentationFormat>
  <Paragraphs>414</Paragraphs>
  <Slides>74</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74</vt:i4>
      </vt:variant>
    </vt:vector>
  </HeadingPairs>
  <TitlesOfParts>
    <vt:vector size="90" baseType="lpstr">
      <vt:lpstr>Arial</vt:lpstr>
      <vt:lpstr>Arial Black</vt:lpstr>
      <vt:lpstr>Carme</vt:lpstr>
      <vt:lpstr>Courier</vt:lpstr>
      <vt:lpstr>Courier New</vt:lpstr>
      <vt:lpstr>Helvetica</vt:lpstr>
      <vt:lpstr>Helvetica Neue</vt:lpstr>
      <vt:lpstr>Helvetica Neue Medium</vt:lpstr>
      <vt:lpstr>Palatino-Italic</vt:lpstr>
      <vt:lpstr>Palatino-Roman</vt:lpstr>
      <vt:lpstr>Rockwell</vt:lpstr>
      <vt:lpstr>Rockwell Condensed</vt:lpstr>
      <vt:lpstr>Times New Roman</vt:lpstr>
      <vt:lpstr>Verdana</vt:lpstr>
      <vt:lpstr>Wingdings</vt:lpstr>
      <vt:lpstr>Wood Type</vt:lpstr>
      <vt:lpstr>Core Java</vt:lpstr>
      <vt:lpstr>Session 1</vt:lpstr>
      <vt:lpstr>About Java</vt:lpstr>
      <vt:lpstr>Why Java?</vt:lpstr>
      <vt:lpstr>PowerPoint Presentation</vt:lpstr>
      <vt:lpstr>Where can we use it?</vt:lpstr>
      <vt:lpstr>Let’s Install it!</vt:lpstr>
      <vt:lpstr>PowerPoint Presentation</vt:lpstr>
      <vt:lpstr>PowerPoint Presentation</vt:lpstr>
      <vt:lpstr>Hello World</vt:lpstr>
      <vt:lpstr>Variables</vt:lpstr>
      <vt:lpstr>Variables</vt:lpstr>
      <vt:lpstr>Java If - Else</vt:lpstr>
      <vt:lpstr>Loops</vt:lpstr>
      <vt:lpstr>PowerPoint Presentation</vt:lpstr>
      <vt:lpstr>Data Types</vt:lpstr>
      <vt:lpstr>PowerPoint Presentation</vt:lpstr>
      <vt:lpstr>Variables</vt:lpstr>
      <vt:lpstr>Accept Input From User</vt:lpstr>
      <vt:lpstr>PowerPoint Presentation</vt:lpstr>
      <vt:lpstr>Exercise</vt:lpstr>
      <vt:lpstr>Download NetBeans</vt:lpstr>
      <vt:lpstr>Type Casting</vt:lpstr>
      <vt:lpstr>PowerPoint Presentation</vt:lpstr>
      <vt:lpstr>Exercise</vt:lpstr>
      <vt:lpstr>Arrays</vt:lpstr>
      <vt:lpstr>Types of Arrays</vt:lpstr>
      <vt:lpstr>Exercise</vt:lpstr>
      <vt:lpstr>Types of Arrays</vt:lpstr>
      <vt:lpstr>Exercise</vt:lpstr>
      <vt:lpstr>2D Array </vt:lpstr>
      <vt:lpstr>Types of Arrays</vt:lpstr>
      <vt:lpstr>Java Operators</vt:lpstr>
      <vt:lpstr>Java Operators</vt:lpstr>
      <vt:lpstr>Java Operators</vt:lpstr>
      <vt:lpstr>Java Operators</vt:lpstr>
      <vt:lpstr>PowerPoint Presentation</vt:lpstr>
      <vt:lpstr>PowerPoint Presentation</vt:lpstr>
      <vt:lpstr>Java Operators</vt:lpstr>
      <vt:lpstr>PowerPoint Presentation</vt:lpstr>
      <vt:lpstr>Exercise</vt:lpstr>
      <vt:lpstr>Loops</vt:lpstr>
      <vt:lpstr>Loops</vt:lpstr>
      <vt:lpstr>Exercise</vt:lpstr>
      <vt:lpstr>For-Each Loop</vt:lpstr>
      <vt:lpstr>Switch case</vt:lpstr>
      <vt:lpstr>Exercise</vt:lpstr>
      <vt:lpstr>String Handling</vt:lpstr>
      <vt:lpstr>String Handling</vt:lpstr>
      <vt:lpstr>Exercise</vt:lpstr>
      <vt:lpstr>Holliday Project</vt:lpstr>
      <vt:lpstr>Writing Classes</vt:lpstr>
      <vt:lpstr>Classes and Objects</vt:lpstr>
      <vt:lpstr>Classes</vt:lpstr>
      <vt:lpstr>Classes</vt:lpstr>
      <vt:lpstr>Exercise</vt:lpstr>
      <vt:lpstr>PowerPoint Presentation</vt:lpstr>
      <vt:lpstr>This</vt:lpstr>
      <vt:lpstr>Passing Object as Parameter</vt:lpstr>
      <vt:lpstr>Passing Arguments</vt:lpstr>
      <vt:lpstr>Constructors</vt:lpstr>
      <vt:lpstr>Method Overloading</vt:lpstr>
      <vt:lpstr>Constructor Overloading</vt:lpstr>
      <vt:lpstr>access specifiers</vt:lpstr>
      <vt:lpstr>access specifiers</vt:lpstr>
      <vt:lpstr>access specifiers</vt:lpstr>
      <vt:lpstr>access specifiers</vt:lpstr>
      <vt:lpstr>access specifiers</vt:lpstr>
      <vt:lpstr>Static Fields and Methods </vt:lpstr>
      <vt:lpstr>Static Fields and Methods</vt:lpstr>
      <vt:lpstr>Static Fields and Methods</vt:lpstr>
      <vt:lpstr>Static Fields and Methods</vt:lpstr>
      <vt:lpstr>Inner Classes</vt:lpstr>
      <vt:lpstr>Inner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Geniobits</dc:title>
  <cp:lastModifiedBy>Shubham Shirse</cp:lastModifiedBy>
  <cp:revision>92</cp:revision>
  <dcterms:modified xsi:type="dcterms:W3CDTF">2021-06-18T12:17:50Z</dcterms:modified>
</cp:coreProperties>
</file>