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arlow ExtraLight"/>
      <p:regular r:id="rId20"/>
      <p:bold r:id="rId21"/>
      <p:italic r:id="rId22"/>
      <p:boldItalic r:id="rId23"/>
    </p:embeddedFont>
    <p:embeddedFont>
      <p:font typeface="Hepta Slab Medium"/>
      <p:regular r:id="rId24"/>
      <p:bold r:id="rId25"/>
    </p:embeddedFont>
    <p:embeddedFont>
      <p:font typeface="Hepta Slab Light"/>
      <p:regular r:id="rId26"/>
      <p:bold r:id="rId27"/>
    </p:embeddedFont>
    <p:embeddedFont>
      <p:font typeface="Hepta Slab"/>
      <p:regular r:id="rId28"/>
      <p:bold r:id="rId29"/>
    </p:embeddedFont>
    <p:embeddedFont>
      <p:font typeface="Barlow Medium"/>
      <p:regular r:id="rId30"/>
      <p:bold r:id="rId31"/>
      <p:italic r:id="rId32"/>
      <p:boldItalic r:id="rId33"/>
    </p:embeddedFont>
    <p:embeddedFont>
      <p:font typeface="Barlow Light"/>
      <p:regular r:id="rId34"/>
      <p:bold r:id="rId35"/>
      <p:italic r:id="rId36"/>
      <p:boldItalic r:id="rId37"/>
    </p:embeddedFont>
    <p:embeddedFont>
      <p:font typeface="Barl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font" Target="fonts/BarlowExtraLight-regular.fntdata"/><Relationship Id="rId41" Type="http://schemas.openxmlformats.org/officeDocument/2006/relationships/font" Target="fonts/Barlow-boldItalic.fntdata"/><Relationship Id="rId22" Type="http://schemas.openxmlformats.org/officeDocument/2006/relationships/font" Target="fonts/BarlowExtraLight-italic.fntdata"/><Relationship Id="rId21" Type="http://schemas.openxmlformats.org/officeDocument/2006/relationships/font" Target="fonts/BarlowExtraLight-bold.fntdata"/><Relationship Id="rId24" Type="http://schemas.openxmlformats.org/officeDocument/2006/relationships/font" Target="fonts/HeptaSlabMedium-regular.fntdata"/><Relationship Id="rId23" Type="http://schemas.openxmlformats.org/officeDocument/2006/relationships/font" Target="fonts/BarlowExtra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Light-regular.fntdata"/><Relationship Id="rId25" Type="http://schemas.openxmlformats.org/officeDocument/2006/relationships/font" Target="fonts/HeptaSlabMedium-bold.fntdata"/><Relationship Id="rId28" Type="http://schemas.openxmlformats.org/officeDocument/2006/relationships/font" Target="fonts/HeptaSlab-regular.fntdata"/><Relationship Id="rId27" Type="http://schemas.openxmlformats.org/officeDocument/2006/relationships/font" Target="fonts/HeptaSlab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bold.fntdata"/><Relationship Id="rId30" Type="http://schemas.openxmlformats.org/officeDocument/2006/relationships/font" Target="fonts/BarlowMedium-regular.fntdata"/><Relationship Id="rId11" Type="http://schemas.openxmlformats.org/officeDocument/2006/relationships/slide" Target="slides/slide5.xml"/><Relationship Id="rId33" Type="http://schemas.openxmlformats.org/officeDocument/2006/relationships/font" Target="fonts/BarlowMedium-boldItalic.fntdata"/><Relationship Id="rId10" Type="http://schemas.openxmlformats.org/officeDocument/2006/relationships/slide" Target="slides/slide4.xml"/><Relationship Id="rId32" Type="http://schemas.openxmlformats.org/officeDocument/2006/relationships/font" Target="fonts/BarlowMedium-italic.fntdata"/><Relationship Id="rId13" Type="http://schemas.openxmlformats.org/officeDocument/2006/relationships/slide" Target="slides/slide7.xml"/><Relationship Id="rId35" Type="http://schemas.openxmlformats.org/officeDocument/2006/relationships/font" Target="fonts/BarlowLight-bold.fntdata"/><Relationship Id="rId12" Type="http://schemas.openxmlformats.org/officeDocument/2006/relationships/slide" Target="slides/slide6.xml"/><Relationship Id="rId34" Type="http://schemas.openxmlformats.org/officeDocument/2006/relationships/font" Target="fonts/BarlowLight-regular.fntdata"/><Relationship Id="rId15" Type="http://schemas.openxmlformats.org/officeDocument/2006/relationships/slide" Target="slides/slide9.xml"/><Relationship Id="rId37" Type="http://schemas.openxmlformats.org/officeDocument/2006/relationships/font" Target="fonts/BarlowLight-boldItalic.fntdata"/><Relationship Id="rId14" Type="http://schemas.openxmlformats.org/officeDocument/2006/relationships/slide" Target="slides/slide8.xml"/><Relationship Id="rId36" Type="http://schemas.openxmlformats.org/officeDocument/2006/relationships/font" Target="fonts/BarlowLight-italic.fntdata"/><Relationship Id="rId17" Type="http://schemas.openxmlformats.org/officeDocument/2006/relationships/slide" Target="slides/slide11.xml"/><Relationship Id="rId39" Type="http://schemas.openxmlformats.org/officeDocument/2006/relationships/font" Target="fonts/Barlow-bold.fntdata"/><Relationship Id="rId16" Type="http://schemas.openxmlformats.org/officeDocument/2006/relationships/slide" Target="slides/slide10.xml"/><Relationship Id="rId38" Type="http://schemas.openxmlformats.org/officeDocument/2006/relationships/font" Target="fonts/Barl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4bd9fae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24bd9fae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4bd9fae4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24bd9fae4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4bd9fae4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4bd9fae4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4bd9fae4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4bd9fae4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4bd9fae49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4bd9fae49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4bd9fae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4bd9fae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4bd9fae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4bd9fae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24bd9fae4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24bd9fae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24bd9fae4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24bd9fae4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24bd9fa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24bd9fa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24bd9fae49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24bd9fae49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24bd9fae49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24bd9fae49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24bd9fae49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24bd9fae49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TEAM GAPP</a:t>
            </a:r>
            <a:endParaRPr/>
          </a:p>
        </p:txBody>
      </p:sp>
      <p:sp>
        <p:nvSpPr>
          <p:cNvPr id="372" name="Google Shape;372;p59"/>
          <p:cNvSpPr txBox="1"/>
          <p:nvPr>
            <p:ph idx="2" type="subTitle"/>
          </p:nvPr>
        </p:nvSpPr>
        <p:spPr>
          <a:xfrm>
            <a:off x="1016250" y="2827475"/>
            <a:ext cx="71115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PROJECT : STUDY SATHI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8"/>
          <p:cNvSpPr txBox="1"/>
          <p:nvPr>
            <p:ph type="title"/>
          </p:nvPr>
        </p:nvSpPr>
        <p:spPr>
          <a:xfrm>
            <a:off x="311700" y="445025"/>
            <a:ext cx="8520600" cy="572700"/>
          </a:xfrm>
          <a:prstGeom prst="rect">
            <a:avLst/>
          </a:prstGeom>
          <a:solidFill>
            <a:srgbClr val="CC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Input Interaction</a:t>
            </a:r>
            <a:endParaRPr/>
          </a:p>
        </p:txBody>
      </p:sp>
      <p:sp>
        <p:nvSpPr>
          <p:cNvPr id="433" name="Google Shape;43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voice interaction model is designed for seamless understanding and interaction in both </a:t>
            </a:r>
            <a:r>
              <a:rPr lang="en">
                <a:solidFill>
                  <a:schemeClr val="dk1"/>
                </a:solidFill>
              </a:rPr>
              <a:t>English</a:t>
            </a:r>
            <a:r>
              <a:rPr lang="en">
                <a:solidFill>
                  <a:schemeClr val="dk1"/>
                </a:solidFill>
              </a:rPr>
              <a:t> and Nepali language.This feature removes the need for traditional typing, making education and research more accessible to diverse users, including those with limited literacy , typing skills or disablility.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Vision</a:t>
            </a:r>
            <a:endParaRPr/>
          </a:p>
        </p:txBody>
      </p:sp>
      <p:sp>
        <p:nvSpPr>
          <p:cNvPr id="439" name="Google Shape;439;p69"/>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0"/>
          <p:cNvSpPr txBox="1"/>
          <p:nvPr>
            <p:ph idx="1" type="subTitle"/>
          </p:nvPr>
        </p:nvSpPr>
        <p:spPr>
          <a:xfrm>
            <a:off x="835875"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Vision</a:t>
            </a:r>
            <a:endParaRPr/>
          </a:p>
        </p:txBody>
      </p:sp>
      <p:sp>
        <p:nvSpPr>
          <p:cNvPr id="445" name="Google Shape;445;p70"/>
          <p:cNvSpPr txBox="1"/>
          <p:nvPr>
            <p:ph idx="2" type="body"/>
          </p:nvPr>
        </p:nvSpPr>
        <p:spPr>
          <a:xfrm>
            <a:off x="742850" y="1774525"/>
            <a:ext cx="8179500" cy="31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a:ea typeface="Barlow"/>
                <a:cs typeface="Barlow"/>
                <a:sym typeface="Barlow"/>
              </a:rPr>
              <a:t>Our project, aligned with the theme </a:t>
            </a:r>
            <a:r>
              <a:rPr b="1" lang="en" sz="1800">
                <a:latin typeface="Barlow"/>
                <a:ea typeface="Barlow"/>
                <a:cs typeface="Barlow"/>
                <a:sym typeface="Barlow"/>
              </a:rPr>
              <a:t>"Education Revolution,"</a:t>
            </a:r>
            <a:r>
              <a:rPr lang="en" sz="1800">
                <a:latin typeface="Barlow"/>
                <a:ea typeface="Barlow"/>
                <a:cs typeface="Barlow"/>
                <a:sym typeface="Barlow"/>
              </a:rPr>
              <a:t> envisions a transformative AI-powered chatbot designed to seamlessly interact in both </a:t>
            </a:r>
            <a:r>
              <a:rPr b="1" lang="en" sz="1800">
                <a:latin typeface="Barlow"/>
                <a:ea typeface="Barlow"/>
                <a:cs typeface="Barlow"/>
                <a:sym typeface="Barlow"/>
              </a:rPr>
              <a:t>Nepali</a:t>
            </a:r>
            <a:r>
              <a:rPr lang="en" sz="1800">
                <a:latin typeface="Barlow"/>
                <a:ea typeface="Barlow"/>
                <a:cs typeface="Barlow"/>
                <a:sym typeface="Barlow"/>
              </a:rPr>
              <a:t> and </a:t>
            </a:r>
            <a:r>
              <a:rPr b="1" lang="en" sz="1800">
                <a:latin typeface="Barlow"/>
                <a:ea typeface="Barlow"/>
                <a:cs typeface="Barlow"/>
                <a:sym typeface="Barlow"/>
              </a:rPr>
              <a:t>English</a:t>
            </a:r>
            <a:r>
              <a:rPr lang="en" sz="1800">
                <a:latin typeface="Barlow"/>
                <a:ea typeface="Barlow"/>
                <a:cs typeface="Barlow"/>
                <a:sym typeface="Barlow"/>
              </a:rPr>
              <a:t>, breaking language barriers in education. With voice interaction capabilities, the chatbot provides a natural and engaging way for Nepalese learners and researchers to access knowledge. It supports bilingual communication, making complex topics more accessible, while also offering personalized suggestions for books and videos tailored to the user's study and research needs. By empowering users to explore and learn in their preferred language, our solution aims to revolutionize education, bridging linguistic and resource gaps for a brighter, knowledge-driven future.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1"/>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51" name="Google Shape;451;p71"/>
          <p:cNvSpPr txBox="1"/>
          <p:nvPr>
            <p:ph idx="1" type="body"/>
          </p:nvPr>
        </p:nvSpPr>
        <p:spPr>
          <a:xfrm>
            <a:off x="567029" y="4500404"/>
            <a:ext cx="1015800" cy="1692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0" lvl="0" marL="0" rtl="0" algn="l">
              <a:spcBef>
                <a:spcPts val="0"/>
              </a:spcBef>
              <a:spcAft>
                <a:spcPts val="0"/>
              </a:spcAft>
              <a:buNone/>
            </a:pPr>
            <a:r>
              <a:rPr lang="en"/>
              <a:t>TEAM GAPP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78" name="Google Shape;378;p60"/>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79" name="Google Shape;379;p60"/>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80" name="Google Shape;380;p60"/>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Team</a:t>
            </a:r>
            <a:endParaRPr/>
          </a:p>
          <a:p>
            <a:pPr indent="0" lvl="0" marL="0" rtl="0" algn="l">
              <a:spcBef>
                <a:spcPts val="0"/>
              </a:spcBef>
              <a:spcAft>
                <a:spcPts val="0"/>
              </a:spcAft>
              <a:buNone/>
            </a:pPr>
            <a:r>
              <a:t/>
            </a:r>
            <a:endParaRPr/>
          </a:p>
        </p:txBody>
      </p:sp>
      <p:sp>
        <p:nvSpPr>
          <p:cNvPr id="381" name="Google Shape;381;p60"/>
          <p:cNvSpPr txBox="1"/>
          <p:nvPr>
            <p:ph idx="5" type="body"/>
          </p:nvPr>
        </p:nvSpPr>
        <p:spPr>
          <a:xfrm>
            <a:off x="787297"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82" name="Google Shape;382;p60"/>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p:txBody>
      </p:sp>
      <p:sp>
        <p:nvSpPr>
          <p:cNvPr id="383" name="Google Shape;383;p60"/>
          <p:cNvSpPr txBox="1"/>
          <p:nvPr>
            <p:ph idx="8" type="body"/>
          </p:nvPr>
        </p:nvSpPr>
        <p:spPr>
          <a:xfrm>
            <a:off x="773122" y="388254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84" name="Google Shape;384;p60"/>
          <p:cNvSpPr txBox="1"/>
          <p:nvPr>
            <p:ph idx="9" type="subTitle"/>
          </p:nvPr>
        </p:nvSpPr>
        <p:spPr>
          <a:xfrm>
            <a:off x="1699221" y="3915143"/>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385" name="Google Shape;385;p60"/>
          <p:cNvSpPr txBox="1"/>
          <p:nvPr>
            <p:ph idx="13" type="body"/>
          </p:nvPr>
        </p:nvSpPr>
        <p:spPr>
          <a:xfrm>
            <a:off x="2285800" y="2571750"/>
            <a:ext cx="2286300" cy="13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Study Sathi provides</a:t>
            </a:r>
            <a:endParaRPr>
              <a:latin typeface="Arial"/>
              <a:ea typeface="Arial"/>
              <a:cs typeface="Arial"/>
              <a:sym typeface="Arial"/>
            </a:endParaRPr>
          </a:p>
          <a:p>
            <a:pPr indent="0" lvl="0" marL="0" rtl="0" algn="l">
              <a:spcBef>
                <a:spcPts val="0"/>
              </a:spcBef>
              <a:spcAft>
                <a:spcPts val="0"/>
              </a:spcAft>
              <a:buNone/>
            </a:pPr>
            <a:r>
              <a:rPr lang="en"/>
              <a:t>About Chatbot</a:t>
            </a:r>
            <a:endParaRPr/>
          </a:p>
          <a:p>
            <a:pPr indent="0" lvl="0" marL="0" rtl="0" algn="l">
              <a:spcBef>
                <a:spcPts val="0"/>
              </a:spcBef>
              <a:spcAft>
                <a:spcPts val="0"/>
              </a:spcAft>
              <a:buNone/>
            </a:pPr>
            <a:r>
              <a:rPr lang="en"/>
              <a:t>Book Recommendation</a:t>
            </a:r>
            <a:endParaRPr/>
          </a:p>
          <a:p>
            <a:pPr indent="0" lvl="0" marL="0" rtl="0" algn="l">
              <a:spcBef>
                <a:spcPts val="0"/>
              </a:spcBef>
              <a:spcAft>
                <a:spcPts val="0"/>
              </a:spcAft>
              <a:buNone/>
            </a:pPr>
            <a:r>
              <a:rPr lang="en">
                <a:latin typeface="Arial"/>
                <a:ea typeface="Arial"/>
                <a:cs typeface="Arial"/>
                <a:sym typeface="Arial"/>
              </a:rPr>
              <a:t>Youtube video recommendation</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Voice Input Interaction</a:t>
            </a:r>
            <a:endParaRPr>
              <a:latin typeface="Arial"/>
              <a:ea typeface="Arial"/>
              <a:cs typeface="Arial"/>
              <a:sym typeface="Arial"/>
            </a:endParaRPr>
          </a:p>
          <a:p>
            <a:pPr indent="0" lvl="0" marL="0" rtl="0" algn="l">
              <a:spcBef>
                <a:spcPts val="0"/>
              </a:spcBef>
              <a:spcAft>
                <a:spcPts val="0"/>
              </a:spcAft>
              <a:buClr>
                <a:schemeClr val="lt1"/>
              </a:buClr>
              <a:buSzPts val="1100"/>
              <a:buFont typeface="Arial"/>
              <a:buNone/>
            </a:pPr>
            <a:r>
              <a:t/>
            </a:r>
            <a:endParaRPr>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391" name="Google Shape;391;p61"/>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nvSpPr>
        <p:spPr>
          <a:xfrm>
            <a:off x="480425" y="1345275"/>
            <a:ext cx="4878300" cy="2134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Barlow"/>
              <a:buAutoNum type="arabicPeriod"/>
            </a:pPr>
            <a:r>
              <a:rPr lang="en" sz="2200">
                <a:solidFill>
                  <a:schemeClr val="lt1"/>
                </a:solidFill>
                <a:latin typeface="Barlow"/>
                <a:ea typeface="Barlow"/>
                <a:cs typeface="Barlow"/>
                <a:sym typeface="Barlow"/>
              </a:rPr>
              <a:t>GENIUS   SHRESTHA</a:t>
            </a:r>
            <a:endParaRPr sz="2200">
              <a:solidFill>
                <a:schemeClr val="lt1"/>
              </a:solidFill>
              <a:latin typeface="Barlow"/>
              <a:ea typeface="Barlow"/>
              <a:cs typeface="Barlow"/>
              <a:sym typeface="Barlow"/>
            </a:endParaRPr>
          </a:p>
          <a:p>
            <a:pPr indent="-368300" lvl="0" marL="457200" rtl="0" algn="l">
              <a:spcBef>
                <a:spcPts val="0"/>
              </a:spcBef>
              <a:spcAft>
                <a:spcPts val="0"/>
              </a:spcAft>
              <a:buClr>
                <a:schemeClr val="lt1"/>
              </a:buClr>
              <a:buSzPts val="2200"/>
              <a:buFont typeface="Barlow"/>
              <a:buAutoNum type="arabicPeriod"/>
            </a:pPr>
            <a:r>
              <a:rPr lang="en" sz="2200">
                <a:solidFill>
                  <a:schemeClr val="lt1"/>
                </a:solidFill>
                <a:latin typeface="Barlow"/>
                <a:ea typeface="Barlow"/>
                <a:cs typeface="Barlow"/>
                <a:sym typeface="Barlow"/>
              </a:rPr>
              <a:t>ANUP    ACHARYA</a:t>
            </a:r>
            <a:endParaRPr sz="2200">
              <a:solidFill>
                <a:schemeClr val="lt1"/>
              </a:solidFill>
              <a:latin typeface="Barlow"/>
              <a:ea typeface="Barlow"/>
              <a:cs typeface="Barlow"/>
              <a:sym typeface="Barlow"/>
            </a:endParaRPr>
          </a:p>
          <a:p>
            <a:pPr indent="-368300" lvl="0" marL="457200" rtl="0" algn="l">
              <a:spcBef>
                <a:spcPts val="0"/>
              </a:spcBef>
              <a:spcAft>
                <a:spcPts val="0"/>
              </a:spcAft>
              <a:buClr>
                <a:schemeClr val="lt1"/>
              </a:buClr>
              <a:buSzPts val="2200"/>
              <a:buFont typeface="Barlow"/>
              <a:buAutoNum type="arabicPeriod"/>
            </a:pPr>
            <a:r>
              <a:rPr lang="en" sz="2200">
                <a:solidFill>
                  <a:schemeClr val="lt1"/>
                </a:solidFill>
                <a:latin typeface="Barlow"/>
                <a:ea typeface="Barlow"/>
                <a:cs typeface="Barlow"/>
                <a:sym typeface="Barlow"/>
              </a:rPr>
              <a:t>PRAHLAD  NEUPANE</a:t>
            </a:r>
            <a:endParaRPr sz="2200">
              <a:solidFill>
                <a:schemeClr val="lt1"/>
              </a:solidFill>
              <a:latin typeface="Barlow"/>
              <a:ea typeface="Barlow"/>
              <a:cs typeface="Barlow"/>
              <a:sym typeface="Barlow"/>
            </a:endParaRPr>
          </a:p>
          <a:p>
            <a:pPr indent="-368300" lvl="0" marL="457200" rtl="0" algn="l">
              <a:spcBef>
                <a:spcPts val="0"/>
              </a:spcBef>
              <a:spcAft>
                <a:spcPts val="0"/>
              </a:spcAft>
              <a:buClr>
                <a:schemeClr val="lt1"/>
              </a:buClr>
              <a:buSzPts val="2200"/>
              <a:buFont typeface="Barlow"/>
              <a:buAutoNum type="arabicPeriod"/>
            </a:pPr>
            <a:r>
              <a:rPr lang="en" sz="2200">
                <a:solidFill>
                  <a:schemeClr val="lt1"/>
                </a:solidFill>
                <a:latin typeface="Barlow"/>
                <a:ea typeface="Barlow"/>
                <a:cs typeface="Barlow"/>
                <a:sym typeface="Barlow"/>
              </a:rPr>
              <a:t>PRAJWAL DAYAL</a:t>
            </a:r>
            <a:endParaRPr sz="2200">
              <a:solidFill>
                <a:schemeClr val="lt1"/>
              </a:solidFill>
              <a:latin typeface="Barlow"/>
              <a:ea typeface="Barlow"/>
              <a:cs typeface="Barlow"/>
              <a:sym typeface="Barlow"/>
            </a:endParaRPr>
          </a:p>
        </p:txBody>
      </p:sp>
      <p:sp>
        <p:nvSpPr>
          <p:cNvPr id="397" name="Google Shape;397;p62"/>
          <p:cNvSpPr txBox="1"/>
          <p:nvPr/>
        </p:nvSpPr>
        <p:spPr>
          <a:xfrm>
            <a:off x="480425" y="290625"/>
            <a:ext cx="8393400" cy="944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3"/>
                </a:solidFill>
                <a:latin typeface="Hepta Slab Medium"/>
                <a:ea typeface="Hepta Slab Medium"/>
                <a:cs typeface="Hepta Slab Medium"/>
                <a:sym typeface="Hepta Slab Medium"/>
              </a:rPr>
              <a:t>OUR TEAM</a:t>
            </a:r>
            <a:endParaRPr sz="2600">
              <a:solidFill>
                <a:schemeClr val="accent3"/>
              </a:solidFill>
              <a:latin typeface="Hepta Slab Medium"/>
              <a:ea typeface="Hepta Slab Medium"/>
              <a:cs typeface="Hepta Slab Medium"/>
              <a:sym typeface="Hepta Slab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3"/>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a:t>
            </a:r>
            <a:endParaRPr/>
          </a:p>
        </p:txBody>
      </p:sp>
      <p:sp>
        <p:nvSpPr>
          <p:cNvPr id="403" name="Google Shape;403;p63"/>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4"/>
          <p:cNvSpPr txBox="1"/>
          <p:nvPr>
            <p:ph type="title"/>
          </p:nvPr>
        </p:nvSpPr>
        <p:spPr>
          <a:xfrm>
            <a:off x="311700" y="501550"/>
            <a:ext cx="8520600" cy="765600"/>
          </a:xfrm>
          <a:prstGeom prst="rect">
            <a:avLst/>
          </a:prstGeom>
          <a:solidFill>
            <a:srgbClr val="CCCCCC"/>
          </a:solidFill>
        </p:spPr>
        <p:txBody>
          <a:bodyPr anchorCtr="0" anchor="ctr" bIns="91425" lIns="91425" spcFirstLastPara="1" rIns="91425" wrap="square" tIns="91425">
            <a:normAutofit/>
          </a:bodyPr>
          <a:lstStyle/>
          <a:p>
            <a:pPr indent="0" lvl="0" marL="0" rtl="0" algn="l">
              <a:spcBef>
                <a:spcPts val="0"/>
              </a:spcBef>
              <a:spcAft>
                <a:spcPts val="0"/>
              </a:spcAft>
              <a:buNone/>
            </a:pPr>
            <a:r>
              <a:rPr lang="en" sz="2500"/>
              <a:t>Study Sathi provides:</a:t>
            </a:r>
            <a:endParaRPr sz="2500"/>
          </a:p>
        </p:txBody>
      </p:sp>
      <p:sp>
        <p:nvSpPr>
          <p:cNvPr id="409" name="Google Shape;409;p64"/>
          <p:cNvSpPr txBox="1"/>
          <p:nvPr>
            <p:ph idx="1" type="body"/>
          </p:nvPr>
        </p:nvSpPr>
        <p:spPr>
          <a:xfrm>
            <a:off x="311700" y="1571050"/>
            <a:ext cx="8520600" cy="260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General purpose large language model chatbot that supports multiple language.</a:t>
            </a:r>
            <a:endParaRPr/>
          </a:p>
          <a:p>
            <a:pPr indent="-342900" lvl="0" marL="457200" rtl="0" algn="l">
              <a:spcBef>
                <a:spcPts val="0"/>
              </a:spcBef>
              <a:spcAft>
                <a:spcPts val="0"/>
              </a:spcAft>
              <a:buSzPts val="1800"/>
              <a:buAutoNum type="arabicPeriod"/>
            </a:pPr>
            <a:r>
              <a:rPr lang="en"/>
              <a:t>Book Recommendation</a:t>
            </a:r>
            <a:endParaRPr/>
          </a:p>
          <a:p>
            <a:pPr indent="-342900" lvl="0" marL="457200" rtl="0" algn="l">
              <a:spcBef>
                <a:spcPts val="0"/>
              </a:spcBef>
              <a:spcAft>
                <a:spcPts val="0"/>
              </a:spcAft>
              <a:buSzPts val="1800"/>
              <a:buAutoNum type="arabicPeriod"/>
            </a:pPr>
            <a:r>
              <a:rPr lang="en"/>
              <a:t>Youtube Video Recommendation</a:t>
            </a:r>
            <a:endParaRPr/>
          </a:p>
          <a:p>
            <a:pPr indent="-342900" lvl="0" marL="457200" rtl="0" algn="l">
              <a:spcBef>
                <a:spcPts val="0"/>
              </a:spcBef>
              <a:spcAft>
                <a:spcPts val="0"/>
              </a:spcAft>
              <a:buSzPts val="1800"/>
              <a:buAutoNum type="arabicPeriod"/>
            </a:pPr>
            <a:r>
              <a:rPr lang="en"/>
              <a:t>Voice Input Interaction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5"/>
          <p:cNvSpPr txBox="1"/>
          <p:nvPr>
            <p:ph type="title"/>
          </p:nvPr>
        </p:nvSpPr>
        <p:spPr>
          <a:xfrm>
            <a:off x="311700" y="445025"/>
            <a:ext cx="8520600" cy="572700"/>
          </a:xfrm>
          <a:prstGeom prst="rect">
            <a:avLst/>
          </a:prstGeom>
          <a:solidFill>
            <a:srgbClr val="CC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About Chatbot</a:t>
            </a:r>
            <a:endParaRPr>
              <a:latin typeface="Barlow"/>
              <a:ea typeface="Barlow"/>
              <a:cs typeface="Barlow"/>
              <a:sym typeface="Barlow"/>
            </a:endParaRPr>
          </a:p>
        </p:txBody>
      </p:sp>
      <p:sp>
        <p:nvSpPr>
          <p:cNvPr id="415" name="Google Shape;41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Barlow"/>
                <a:ea typeface="Barlow"/>
                <a:cs typeface="Barlow"/>
                <a:sym typeface="Barlow"/>
              </a:rPr>
              <a:t>Our chatbot is built using a powerful pretrained Large Language Model,</a:t>
            </a:r>
            <a:r>
              <a:rPr b="1" lang="en">
                <a:solidFill>
                  <a:schemeClr val="dk1"/>
                </a:solidFill>
                <a:latin typeface="Barlow"/>
                <a:ea typeface="Barlow"/>
                <a:cs typeface="Barlow"/>
                <a:sym typeface="Barlow"/>
              </a:rPr>
              <a:t> LLAMA3-8B</a:t>
            </a:r>
            <a:r>
              <a:rPr lang="en">
                <a:solidFill>
                  <a:schemeClr val="dk1"/>
                </a:solidFill>
                <a:latin typeface="Barlow"/>
                <a:ea typeface="Barlow"/>
                <a:cs typeface="Barlow"/>
                <a:sym typeface="Barlow"/>
              </a:rPr>
              <a:t>, which is fine-tuned specifically for our needs. We trained it on a specialized dataset containing English and Nepali question-and-answer.The chatbot supports different language like English,Nepali, German, French, Italian, Portuguese, Hindi, Spanish, and Thai</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6"/>
          <p:cNvSpPr txBox="1"/>
          <p:nvPr>
            <p:ph type="title"/>
          </p:nvPr>
        </p:nvSpPr>
        <p:spPr>
          <a:xfrm>
            <a:off x="311700" y="445025"/>
            <a:ext cx="8520600" cy="572700"/>
          </a:xfrm>
          <a:prstGeom prst="rect">
            <a:avLst/>
          </a:prstGeom>
          <a:solidFill>
            <a:srgbClr val="CC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Book Recommendation</a:t>
            </a:r>
            <a:endParaRPr>
              <a:latin typeface="Barlow"/>
              <a:ea typeface="Barlow"/>
              <a:cs typeface="Barlow"/>
              <a:sym typeface="Barlow"/>
            </a:endParaRPr>
          </a:p>
        </p:txBody>
      </p:sp>
      <p:sp>
        <p:nvSpPr>
          <p:cNvPr id="421" name="Google Shape;42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Barlow"/>
                <a:ea typeface="Barlow"/>
                <a:cs typeface="Barlow"/>
                <a:sym typeface="Barlow"/>
              </a:rPr>
              <a:t>The Book Recommendation feature of our project is designed to empower learners and researchers by providing suggestions for books that align with their educational and research needs.</a:t>
            </a:r>
            <a:endParaRPr>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type="title"/>
          </p:nvPr>
        </p:nvSpPr>
        <p:spPr>
          <a:xfrm>
            <a:off x="311700" y="445025"/>
            <a:ext cx="8520600" cy="572700"/>
          </a:xfrm>
          <a:prstGeom prst="rect">
            <a:avLst/>
          </a:prstGeom>
          <a:solidFill>
            <a:srgbClr val="CC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Youtube video recommendation</a:t>
            </a:r>
            <a:endParaRPr/>
          </a:p>
        </p:txBody>
      </p:sp>
      <p:sp>
        <p:nvSpPr>
          <p:cNvPr id="427" name="Google Shape;42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65% of people on the world is visual learner, youtube video recommendation feature of our project is designed to enhance learning by providing users with video content tailored to their study and research needs by analyzing user queries.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