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59" r:id="rId4"/>
    <p:sldId id="260" r:id="rId5"/>
    <p:sldId id="261" r:id="rId6"/>
    <p:sldId id="264" r:id="rId7"/>
    <p:sldId id="262" r:id="rId8"/>
    <p:sldId id="297" r:id="rId9"/>
    <p:sldId id="274" r:id="rId10"/>
    <p:sldId id="298" r:id="rId11"/>
    <p:sldId id="266" r:id="rId12"/>
    <p:sldId id="300" r:id="rId13"/>
    <p:sldId id="267" r:id="rId14"/>
    <p:sldId id="303" r:id="rId15"/>
    <p:sldId id="304" r:id="rId16"/>
    <p:sldId id="301" r:id="rId17"/>
  </p:sldIdLst>
  <p:sldSz cx="9144000" cy="5143500" type="screen16x9"/>
  <p:notesSz cx="6858000" cy="9144000"/>
  <p:embeddedFontLst>
    <p:embeddedFont>
      <p:font typeface="Anaheim" panose="020B0604020202020204" charset="0"/>
      <p:regular r:id="rId19"/>
      <p:bold r:id="rId20"/>
    </p:embeddedFont>
    <p:embeddedFont>
      <p:font typeface="Baloo 2 ExtraBold" panose="020B0604020202020204" charset="0"/>
      <p:bold r:id="rId21"/>
    </p:embeddedFont>
    <p:embeddedFont>
      <p:font typeface="DM Sans" pitchFamily="2" charset="0"/>
      <p:regular r:id="rId22"/>
      <p:bold r:id="rId23"/>
      <p:italic r:id="rId24"/>
      <p:boldItalic r:id="rId25"/>
    </p:embeddedFont>
    <p:embeddedFont>
      <p:font typeface="Nunito Light"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55712-57A5-43CC-966F-226FFDE8BE9C}" v="10" dt="2024-09-08T20:32:31.743"/>
  </p1510:revLst>
</p1510:revInfo>
</file>

<file path=ppt/tableStyles.xml><?xml version="1.0" encoding="utf-8"?>
<a:tblStyleLst xmlns:a="http://schemas.openxmlformats.org/drawingml/2006/main" def="{D1938C8F-9095-42A1-8C53-56CCE6957693}">
  <a:tblStyle styleId="{D1938C8F-9095-42A1-8C53-56CCE69576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13C12B-8B5B-455C-B6B3-AC539B09A25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0" d="100"/>
          <a:sy n="100" d="100"/>
        </p:scale>
        <p:origin x="106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914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30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4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12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2" name="Google Shape;2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3"/>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7" name="Google Shape;247;p13"/>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8" name="Google Shape;248;p13"/>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7"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 Id="rId5" Type="http://schemas.openxmlformats.org/officeDocument/2006/relationships/image" Target="../media/image9.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66538" y="155235"/>
            <a:ext cx="5928657" cy="1900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latin typeface="+mj-lt"/>
              </a:rPr>
              <a:t>Sterling E-Commerce Customer Behavior Analysis</a:t>
            </a:r>
            <a:r>
              <a:rPr lang="en" sz="4600" b="1" dirty="0">
                <a:latin typeface="+mj-lt"/>
              </a:rPr>
              <a:t> </a:t>
            </a:r>
            <a:endParaRPr sz="4400" b="1" dirty="0">
              <a:latin typeface="+mj-lt"/>
            </a:endParaRPr>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loo 2 ExtraBold"/>
                <a:ea typeface="Baloo 2 ExtraBold"/>
                <a:cs typeface="Baloo 2 ExtraBold"/>
                <a:sym typeface="Baloo 2 ExtraBold"/>
              </a:rPr>
              <a:t>6th Grade</a:t>
            </a:r>
            <a:endParaRPr dirty="0">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486095" y="1541630"/>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4259579" y="2969400"/>
            <a:ext cx="4171195"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mj-lt"/>
              </a:rPr>
              <a:t>Data Visualization</a:t>
            </a: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53291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5302675" y="2703800"/>
            <a:ext cx="3128100"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123,000</a:t>
            </a:r>
            <a:endParaRPr/>
          </a:p>
        </p:txBody>
      </p:sp>
      <p:sp>
        <p:nvSpPr>
          <p:cNvPr id="1081" name="Google Shape;1081;p37"/>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Numbers unfold as a canvas of infinite potential</a:t>
            </a:r>
            <a:endParaRPr/>
          </a:p>
        </p:txBody>
      </p:sp>
      <p:grpSp>
        <p:nvGrpSpPr>
          <p:cNvPr id="1082" name="Google Shape;1082;p37"/>
          <p:cNvGrpSpPr/>
          <p:nvPr/>
        </p:nvGrpSpPr>
        <p:grpSpPr>
          <a:xfrm>
            <a:off x="1137536" y="699006"/>
            <a:ext cx="3412448" cy="3413484"/>
            <a:chOff x="1017285" y="809699"/>
            <a:chExt cx="3497794" cy="3498857"/>
          </a:xfrm>
        </p:grpSpPr>
        <p:sp>
          <p:nvSpPr>
            <p:cNvPr id="1083" name="Google Shape;1083;p37"/>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291675" y="1423158"/>
              <a:ext cx="2214703" cy="1379528"/>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017285" y="1615136"/>
              <a:ext cx="1176885" cy="269342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240259" y="1052240"/>
              <a:ext cx="1031754" cy="96679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06206" y="2214150"/>
              <a:ext cx="1122628" cy="1495382"/>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06200" y="917307"/>
              <a:ext cx="540534" cy="882935"/>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232569" y="835727"/>
              <a:ext cx="415198" cy="415198"/>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descr="A close-up of a computer screen&#10;&#10;Description automatically generated">
            <a:extLst>
              <a:ext uri="{FF2B5EF4-FFF2-40B4-BE49-F238E27FC236}">
                <a16:creationId xmlns:a16="http://schemas.microsoft.com/office/drawing/2014/main" id="{4A56D21D-3B63-3D34-211C-715767A6CFAD}"/>
              </a:ext>
            </a:extLst>
          </p:cNvPr>
          <p:cNvPicPr>
            <a:picLocks noChangeAspect="1"/>
          </p:cNvPicPr>
          <p:nvPr/>
        </p:nvPicPr>
        <p:blipFill>
          <a:blip r:embed="rId3"/>
          <a:stretch>
            <a:fillRect/>
          </a:stretch>
        </p:blipFill>
        <p:spPr>
          <a:xfrm>
            <a:off x="0" y="189309"/>
            <a:ext cx="9144000" cy="47648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Insights</a:t>
            </a:r>
            <a:endParaRPr b="1" dirty="0">
              <a:latin typeface="+mj-lt"/>
            </a:endParaRPr>
          </a:p>
        </p:txBody>
      </p:sp>
      <p:sp>
        <p:nvSpPr>
          <p:cNvPr id="1181" name="Google Shape;1181;p38"/>
          <p:cNvSpPr txBox="1"/>
          <p:nvPr/>
        </p:nvSpPr>
        <p:spPr>
          <a:xfrm>
            <a:off x="1007886" y="1190786"/>
            <a:ext cx="7128228" cy="2761928"/>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The South region is the largest contributor to sales, accounting for approximately 39% of total revenue. In contrast, the North-East and West regions represent the lowest sales, each contributing 17% to overall sales.</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The Mobile &amp; Tablet category is a dominant revenue driver, representing 16% of the total product quantity purchased and contributing an impressive 56% of total sales. On the other hand, categories like </a:t>
            </a:r>
            <a:r>
              <a:rPr lang="en-US" dirty="0" err="1">
                <a:solidFill>
                  <a:schemeClr val="dk1"/>
                </a:solidFill>
                <a:latin typeface="+mn-lt"/>
                <a:ea typeface="DM Sans"/>
                <a:cs typeface="DM Sans"/>
                <a:sym typeface="DM Sans"/>
              </a:rPr>
              <a:t>Soghaat</a:t>
            </a:r>
            <a:r>
              <a:rPr lang="en-US" dirty="0">
                <a:solidFill>
                  <a:schemeClr val="dk1"/>
                </a:solidFill>
                <a:latin typeface="+mn-lt"/>
                <a:ea typeface="DM Sans"/>
                <a:cs typeface="DM Sans"/>
                <a:sym typeface="DM Sans"/>
              </a:rPr>
              <a:t>, School &amp; Education, and Books account for the smallest shares, contributing 0.25%, 0.05%, and 0.01%, respectively.</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December 2021 emerged as the peak sales month, generating 25% of total sales, while October 2021 and February 2022 saw the lowest sales, each contributing just 2%.</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The 4th generation customers (born between 2005 and 2013) outperformed other generations in terms of sales, contributing significantly more to the company’s revenue."</a:t>
            </a:r>
          </a:p>
        </p:txBody>
      </p:sp>
    </p:spTree>
    <p:extLst>
      <p:ext uri="{BB962C8B-B14F-4D97-AF65-F5344CB8AC3E}">
        <p14:creationId xmlns:p14="http://schemas.microsoft.com/office/powerpoint/2010/main" val="141871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Recommendations</a:t>
            </a:r>
            <a:endParaRPr b="1" dirty="0">
              <a:latin typeface="+mj-lt"/>
            </a:endParaRPr>
          </a:p>
        </p:txBody>
      </p:sp>
      <p:sp>
        <p:nvSpPr>
          <p:cNvPr id="1181" name="Google Shape;1181;p38"/>
          <p:cNvSpPr txBox="1"/>
          <p:nvPr/>
        </p:nvSpPr>
        <p:spPr>
          <a:xfrm>
            <a:off x="1027030" y="1074091"/>
            <a:ext cx="7299215" cy="3542514"/>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Increase investment in the Mobile &amp; Tablets category within the South region, as it has demonstrated significant sales potential and strong customer demand.</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Perform a detailed analysis of the North-East and West regions to uncover the factors contributing to their underperformance. Consider adjusting marketing strategies by optimizing product promotions, expanding product availability, and enhancing distribution channels to boost sales in these areas.</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Develop targeted product promotion campaigns for </a:t>
            </a:r>
            <a:r>
              <a:rPr lang="en-US" dirty="0" err="1">
                <a:solidFill>
                  <a:schemeClr val="dk1"/>
                </a:solidFill>
                <a:latin typeface="+mn-lt"/>
                <a:ea typeface="DM Sans"/>
                <a:cs typeface="DM Sans"/>
                <a:sym typeface="DM Sans"/>
              </a:rPr>
              <a:t>Soghaat</a:t>
            </a:r>
            <a:r>
              <a:rPr lang="en-US" dirty="0">
                <a:solidFill>
                  <a:schemeClr val="dk1"/>
                </a:solidFill>
                <a:latin typeface="+mn-lt"/>
                <a:ea typeface="DM Sans"/>
                <a:cs typeface="DM Sans"/>
                <a:sym typeface="DM Sans"/>
              </a:rPr>
              <a:t>, School &amp; Education, and Books to drive awareness and increase sales in these underperforming categories.</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Launch a Customer Rewards Program aimed at improving customer retention by incentivizing repeat purchases and enhancing customer loyalty.</a:t>
            </a:r>
          </a:p>
          <a:p>
            <a:pPr marL="285750" marR="0" lvl="0" indent="-285750" rtl="0">
              <a:lnSpc>
                <a:spcPct val="115000"/>
              </a:lnSpc>
              <a:spcBef>
                <a:spcPts val="0"/>
              </a:spcBef>
              <a:spcAft>
                <a:spcPts val="0"/>
              </a:spcAft>
              <a:buFont typeface="Arial" panose="020B0604020202020204" pitchFamily="34" charset="0"/>
              <a:buChar char="•"/>
            </a:pPr>
            <a:r>
              <a:rPr lang="en-US" dirty="0">
                <a:solidFill>
                  <a:schemeClr val="dk1"/>
                </a:solidFill>
                <a:latin typeface="+mn-lt"/>
                <a:ea typeface="DM Sans"/>
                <a:cs typeface="DM Sans"/>
                <a:sym typeface="DM Sans"/>
              </a:rPr>
              <a:t>Investigate the sales decline in October 2021 and February 2022 by conducting a comprehensive market survey, along with in-depth analysis of customer feedback, Sales Executive performance, and customer service interactions to identify the root causes and implement corrective measures.</a:t>
            </a:r>
            <a:endParaRPr dirty="0">
              <a:solidFill>
                <a:schemeClr val="dk1"/>
              </a:solidFill>
              <a:latin typeface="+mn-lt"/>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p 20 Installment Loans Online FAQs - Lend You Cash">
            <a:extLst>
              <a:ext uri="{FF2B5EF4-FFF2-40B4-BE49-F238E27FC236}">
                <a16:creationId xmlns:a16="http://schemas.microsoft.com/office/drawing/2014/main" id="{8D7A7B65-D606-F94A-6139-65E201321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66675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6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10000"/>
          </a:schemeClr>
        </a:solidFill>
        <a:effectLst/>
      </p:bgPr>
    </p:bg>
    <p:spTree>
      <p:nvGrpSpPr>
        <p:cNvPr id="1" name=""/>
        <p:cNvGrpSpPr/>
        <p:nvPr/>
      </p:nvGrpSpPr>
      <p:grpSpPr>
        <a:xfrm>
          <a:off x="0" y="0"/>
          <a:ext cx="0" cy="0"/>
          <a:chOff x="0" y="0"/>
          <a:chExt cx="0" cy="0"/>
        </a:xfrm>
      </p:grpSpPr>
      <p:pic>
        <p:nvPicPr>
          <p:cNvPr id="5" name="Picture 4" descr="A person wearing a head scarf&#10;&#10;Description automatically generated">
            <a:extLst>
              <a:ext uri="{FF2B5EF4-FFF2-40B4-BE49-F238E27FC236}">
                <a16:creationId xmlns:a16="http://schemas.microsoft.com/office/drawing/2014/main" id="{EF2F593B-0835-99EF-1302-8474B5D91409}"/>
              </a:ext>
            </a:extLst>
          </p:cNvPr>
          <p:cNvPicPr>
            <a:picLocks noChangeAspect="1"/>
          </p:cNvPicPr>
          <p:nvPr/>
        </p:nvPicPr>
        <p:blipFill>
          <a:blip r:embed="rId2"/>
          <a:stretch>
            <a:fillRect/>
          </a:stretch>
        </p:blipFill>
        <p:spPr>
          <a:xfrm>
            <a:off x="0" y="0"/>
            <a:ext cx="1942276" cy="2638657"/>
          </a:xfrm>
          <a:prstGeom prst="rect">
            <a:avLst/>
          </a:prstGeom>
        </p:spPr>
      </p:pic>
      <p:pic>
        <p:nvPicPr>
          <p:cNvPr id="7" name="Picture 6" descr="A person in a blue sweater&#10;&#10;Description automatically generated">
            <a:extLst>
              <a:ext uri="{FF2B5EF4-FFF2-40B4-BE49-F238E27FC236}">
                <a16:creationId xmlns:a16="http://schemas.microsoft.com/office/drawing/2014/main" id="{4A9A85D7-9E7B-1EA4-17C1-EE65F4E0D08F}"/>
              </a:ext>
            </a:extLst>
          </p:cNvPr>
          <p:cNvPicPr>
            <a:picLocks noChangeAspect="1"/>
          </p:cNvPicPr>
          <p:nvPr/>
        </p:nvPicPr>
        <p:blipFill>
          <a:blip r:embed="rId3"/>
          <a:srcRect l="11993" r="11581"/>
          <a:stretch/>
        </p:blipFill>
        <p:spPr>
          <a:xfrm>
            <a:off x="2328136" y="0"/>
            <a:ext cx="1891966" cy="2475571"/>
          </a:xfrm>
          <a:prstGeom prst="rect">
            <a:avLst/>
          </a:prstGeom>
        </p:spPr>
      </p:pic>
      <p:pic>
        <p:nvPicPr>
          <p:cNvPr id="9" name="Picture 8" descr="A person in a suit&#10;&#10;Description automatically generated">
            <a:extLst>
              <a:ext uri="{FF2B5EF4-FFF2-40B4-BE49-F238E27FC236}">
                <a16:creationId xmlns:a16="http://schemas.microsoft.com/office/drawing/2014/main" id="{C930E621-43B6-A052-E375-7BB39FA6229A}"/>
              </a:ext>
            </a:extLst>
          </p:cNvPr>
          <p:cNvPicPr>
            <a:picLocks noChangeAspect="1"/>
          </p:cNvPicPr>
          <p:nvPr/>
        </p:nvPicPr>
        <p:blipFill>
          <a:blip r:embed="rId4"/>
          <a:stretch>
            <a:fillRect/>
          </a:stretch>
        </p:blipFill>
        <p:spPr>
          <a:xfrm>
            <a:off x="6180907" y="0"/>
            <a:ext cx="1867135" cy="2088995"/>
          </a:xfrm>
          <a:prstGeom prst="rect">
            <a:avLst/>
          </a:prstGeom>
        </p:spPr>
      </p:pic>
      <p:pic>
        <p:nvPicPr>
          <p:cNvPr id="11" name="Picture 10" descr="A person with long hair and a black scarf&#10;&#10;Description automatically generated">
            <a:extLst>
              <a:ext uri="{FF2B5EF4-FFF2-40B4-BE49-F238E27FC236}">
                <a16:creationId xmlns:a16="http://schemas.microsoft.com/office/drawing/2014/main" id="{8EA9E140-CDBC-E3AA-0259-525677822A1D}"/>
              </a:ext>
            </a:extLst>
          </p:cNvPr>
          <p:cNvPicPr>
            <a:picLocks noChangeAspect="1"/>
          </p:cNvPicPr>
          <p:nvPr/>
        </p:nvPicPr>
        <p:blipFill>
          <a:blip r:embed="rId5"/>
          <a:stretch>
            <a:fillRect/>
          </a:stretch>
        </p:blipFill>
        <p:spPr>
          <a:xfrm>
            <a:off x="4572000" y="0"/>
            <a:ext cx="1257009" cy="2200972"/>
          </a:xfrm>
          <a:prstGeom prst="rect">
            <a:avLst/>
          </a:prstGeom>
        </p:spPr>
      </p:pic>
      <p:sp>
        <p:nvSpPr>
          <p:cNvPr id="12" name="TextBox 11">
            <a:extLst>
              <a:ext uri="{FF2B5EF4-FFF2-40B4-BE49-F238E27FC236}">
                <a16:creationId xmlns:a16="http://schemas.microsoft.com/office/drawing/2014/main" id="{20DADB96-FFAF-6C10-DDB5-C06453F1578C}"/>
              </a:ext>
            </a:extLst>
          </p:cNvPr>
          <p:cNvSpPr txBox="1"/>
          <p:nvPr/>
        </p:nvSpPr>
        <p:spPr>
          <a:xfrm>
            <a:off x="2261944" y="2943923"/>
            <a:ext cx="4525432" cy="1446550"/>
          </a:xfrm>
          <a:prstGeom prst="rect">
            <a:avLst/>
          </a:prstGeom>
          <a:noFill/>
        </p:spPr>
        <p:txBody>
          <a:bodyPr wrap="square" rtlCol="0">
            <a:spAutoFit/>
          </a:bodyPr>
          <a:lstStyle/>
          <a:p>
            <a:pPr algn="ctr"/>
            <a:r>
              <a:rPr lang="en-US" sz="4400" b="1" dirty="0">
                <a:solidFill>
                  <a:schemeClr val="bg2"/>
                </a:solidFill>
                <a:latin typeface="Baloo 2 ExtraBold" panose="020B0604020202020204" charset="0"/>
                <a:cs typeface="Baloo 2 ExtraBold" panose="020B0604020202020204" charset="0"/>
              </a:rPr>
              <a:t>Group 1 FSDS Aug 2024</a:t>
            </a:r>
          </a:p>
        </p:txBody>
      </p:sp>
    </p:spTree>
    <p:extLst>
      <p:ext uri="{BB962C8B-B14F-4D97-AF65-F5344CB8AC3E}">
        <p14:creationId xmlns:p14="http://schemas.microsoft.com/office/powerpoint/2010/main" val="236581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186126" y="1744724"/>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grpSp>
        <p:nvGrpSpPr>
          <p:cNvPr id="1354" name="Google Shape;1354;p46"/>
          <p:cNvGrpSpPr/>
          <p:nvPr/>
        </p:nvGrpSpPr>
        <p:grpSpPr>
          <a:xfrm>
            <a:off x="4984885" y="952956"/>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Rectangle 3">
            <a:extLst>
              <a:ext uri="{FF2B5EF4-FFF2-40B4-BE49-F238E27FC236}">
                <a16:creationId xmlns:a16="http://schemas.microsoft.com/office/drawing/2014/main" id="{BBEDCADB-4331-D203-A2F7-6563A64839B6}"/>
              </a:ext>
            </a:extLst>
          </p:cNvPr>
          <p:cNvSpPr/>
          <p:nvPr/>
        </p:nvSpPr>
        <p:spPr>
          <a:xfrm>
            <a:off x="713263" y="3687623"/>
            <a:ext cx="5006046" cy="58719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51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235374"/>
            <a:ext cx="2958000" cy="5619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Data Understanding</a:t>
            </a:r>
            <a:endParaRPr b="1" dirty="0">
              <a:latin typeface="+mn-lt"/>
            </a:endParaRPr>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432024" y="1344508"/>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Business Understanding</a:t>
            </a:r>
            <a:endParaRPr b="1" dirty="0">
              <a:latin typeface="+mn-lt"/>
            </a:endParaRPr>
          </a:p>
        </p:txBody>
      </p:sp>
      <p:sp>
        <p:nvSpPr>
          <p:cNvPr id="762" name="Google Shape;762;p29"/>
          <p:cNvSpPr txBox="1">
            <a:spLocks noGrp="1"/>
          </p:cNvSpPr>
          <p:nvPr>
            <p:ph type="subTitle" idx="15"/>
          </p:nvPr>
        </p:nvSpPr>
        <p:spPr>
          <a:xfrm>
            <a:off x="5419075" y="2698927"/>
            <a:ext cx="2958000" cy="7579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Data Visualization</a:t>
            </a:r>
            <a:endParaRPr b="1" dirty="0">
              <a:latin typeface="+mn-lt"/>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Table of contents</a:t>
            </a:r>
            <a:endParaRPr b="1" dirty="0">
              <a:latin typeface="+mn-lt"/>
            </a:endParaRPr>
          </a:p>
        </p:txBody>
      </p:sp>
      <p:sp>
        <p:nvSpPr>
          <p:cNvPr id="764" name="Google Shape;764;p29"/>
          <p:cNvSpPr txBox="1">
            <a:spLocks noGrp="1"/>
          </p:cNvSpPr>
          <p:nvPr>
            <p:ph type="subTitle" idx="3"/>
          </p:nvPr>
        </p:nvSpPr>
        <p:spPr>
          <a:xfrm>
            <a:off x="1524375" y="3456878"/>
            <a:ext cx="2958000" cy="543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Cleaning, Pivot table</a:t>
            </a:r>
            <a:endParaRPr sz="1600" dirty="0">
              <a:solidFill>
                <a:srgbClr val="666666"/>
              </a:solidFill>
              <a:latin typeface="+mn-lt"/>
            </a:endParaRPr>
          </a:p>
        </p:txBody>
      </p:sp>
      <p:sp>
        <p:nvSpPr>
          <p:cNvPr id="765" name="Google Shape;765;p29"/>
          <p:cNvSpPr txBox="1">
            <a:spLocks noGrp="1"/>
          </p:cNvSpPr>
          <p:nvPr>
            <p:ph type="subTitle" idx="1"/>
          </p:nvPr>
        </p:nvSpPr>
        <p:spPr>
          <a:xfrm>
            <a:off x="1524375" y="1988490"/>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Identifying problem statement and KPIs</a:t>
            </a:r>
            <a:endParaRPr dirty="0">
              <a:latin typeface="+mn-lt"/>
            </a:endParaRPr>
          </a:p>
        </p:txBody>
      </p:sp>
      <p:sp>
        <p:nvSpPr>
          <p:cNvPr id="766" name="Google Shape;766;p29"/>
          <p:cNvSpPr txBox="1">
            <a:spLocks noGrp="1"/>
          </p:cNvSpPr>
          <p:nvPr>
            <p:ph type="subTitle" idx="2"/>
          </p:nvPr>
        </p:nvSpPr>
        <p:spPr>
          <a:xfrm>
            <a:off x="5466000" y="1815058"/>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Identify metric and data composition</a:t>
            </a:r>
            <a:endParaRPr dirty="0">
              <a:latin typeface="+mn-lt"/>
            </a:endParaRPr>
          </a:p>
        </p:txBody>
      </p:sp>
      <p:sp>
        <p:nvSpPr>
          <p:cNvPr id="767" name="Google Shape;767;p29"/>
          <p:cNvSpPr txBox="1">
            <a:spLocks noGrp="1"/>
          </p:cNvSpPr>
          <p:nvPr>
            <p:ph type="subTitle" idx="4"/>
          </p:nvPr>
        </p:nvSpPr>
        <p:spPr>
          <a:xfrm>
            <a:off x="5419075" y="3442163"/>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Identifying trends and customer behavior</a:t>
            </a:r>
            <a:endParaRPr dirty="0">
              <a:latin typeface="+mn-lt"/>
            </a:endParaRPr>
          </a:p>
        </p:txBody>
      </p:sp>
      <p:sp>
        <p:nvSpPr>
          <p:cNvPr id="768" name="Google Shape;768;p29"/>
          <p:cNvSpPr txBox="1">
            <a:spLocks noGrp="1"/>
          </p:cNvSpPr>
          <p:nvPr>
            <p:ph type="title" idx="6"/>
          </p:nvPr>
        </p:nvSpPr>
        <p:spPr>
          <a:xfrm>
            <a:off x="859275"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753977"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524375" y="2780679"/>
            <a:ext cx="2958000" cy="676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n-lt"/>
              </a:rPr>
              <a:t>Data Preparation</a:t>
            </a:r>
            <a:endParaRPr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Introduction</a:t>
            </a:r>
            <a:endParaRPr dirty="0">
              <a:latin typeface="+mj-lt"/>
            </a:endParaRPr>
          </a:p>
        </p:txBody>
      </p:sp>
      <p:sp>
        <p:nvSpPr>
          <p:cNvPr id="778" name="Google Shape;778;p30"/>
          <p:cNvSpPr txBox="1">
            <a:spLocks noGrp="1"/>
          </p:cNvSpPr>
          <p:nvPr>
            <p:ph type="subTitle" idx="2"/>
          </p:nvPr>
        </p:nvSpPr>
        <p:spPr>
          <a:xfrm>
            <a:off x="490655" y="1220850"/>
            <a:ext cx="7515922" cy="3135560"/>
          </a:xfrm>
          <a:prstGeom prst="rect">
            <a:avLst/>
          </a:prstGeom>
        </p:spPr>
        <p:txBody>
          <a:bodyPr spcFirstLastPara="1" wrap="square" lIns="91425" tIns="91425" rIns="91425" bIns="91425" anchor="t" anchorCtr="0">
            <a:noAutofit/>
          </a:bodyPr>
          <a:lstStyle/>
          <a:p>
            <a:r>
              <a:rPr lang="en-US" dirty="0">
                <a:latin typeface="+mj-lt"/>
              </a:rPr>
              <a:t>Sterling E-Commerce is a leading online shopping platform offering a wide variety of high-quality products across categories such as fashion, health, electronics, and home essentials, committed to delivering a seamless shopping experience focused on quality, affordability, and convenience. Sterling E-Commerce caters to a diverse customer base.</a:t>
            </a:r>
          </a:p>
          <a:p>
            <a:endParaRPr lang="en-US" dirty="0">
              <a:latin typeface="+mj-lt"/>
            </a:endParaRPr>
          </a:p>
          <a:p>
            <a:r>
              <a:rPr lang="en-US" dirty="0">
                <a:latin typeface="+mj-lt"/>
              </a:rPr>
              <a:t>This project aims to understand the purchasing patterns and preferences of our customers by analyzing key factors like customer demographics, shopping habits, and product trends. The project will provide insights to optimize marketing strategies, improve customer satisfaction, and enhance the overall shopping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9" y="2938653"/>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mj-lt"/>
              </a:rPr>
              <a:t>Business Understanding</a:t>
            </a: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303688" y="407854"/>
            <a:ext cx="4360200" cy="6254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Problem Statement</a:t>
            </a:r>
            <a:endParaRPr b="1" dirty="0">
              <a:latin typeface="+mj-lt"/>
            </a:endParaRPr>
          </a:p>
        </p:txBody>
      </p:sp>
      <p:sp>
        <p:nvSpPr>
          <p:cNvPr id="885" name="Google Shape;885;p32"/>
          <p:cNvSpPr txBox="1">
            <a:spLocks noGrp="1"/>
          </p:cNvSpPr>
          <p:nvPr>
            <p:ph type="subTitle" idx="1"/>
          </p:nvPr>
        </p:nvSpPr>
        <p:spPr>
          <a:xfrm>
            <a:off x="303688" y="1119900"/>
            <a:ext cx="3279571"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Sterling E-Commerce wants to answer the following questions. </a:t>
            </a:r>
          </a:p>
          <a:p>
            <a:pPr marL="0" lvl="0" indent="0" algn="l" rtl="0">
              <a:spcBef>
                <a:spcPts val="0"/>
              </a:spcBef>
              <a:spcAft>
                <a:spcPts val="0"/>
              </a:spcAft>
              <a:buNone/>
            </a:pPr>
            <a:endParaRPr dirty="0">
              <a:latin typeface="+mn-lt"/>
            </a:endParaRPr>
          </a:p>
          <a:p>
            <a:pPr marL="457200" lvl="0" indent="-330200" algn="l" rtl="0">
              <a:spcBef>
                <a:spcPts val="0"/>
              </a:spcBef>
              <a:spcAft>
                <a:spcPts val="0"/>
              </a:spcAft>
              <a:buSzPts val="1600"/>
              <a:buChar char="●"/>
            </a:pPr>
            <a:r>
              <a:rPr lang="en-US" dirty="0">
                <a:latin typeface="+mn-lt"/>
              </a:rPr>
              <a:t>How can we better understand customer preferences?</a:t>
            </a:r>
            <a:endParaRPr dirty="0">
              <a:latin typeface="+mn-lt"/>
            </a:endParaRPr>
          </a:p>
          <a:p>
            <a:pPr marL="457200" lvl="0" indent="-330200" algn="l" rtl="0">
              <a:spcBef>
                <a:spcPts val="0"/>
              </a:spcBef>
              <a:spcAft>
                <a:spcPts val="0"/>
              </a:spcAft>
              <a:buSzPts val="1600"/>
              <a:buChar char="●"/>
            </a:pPr>
            <a:r>
              <a:rPr lang="en-US" dirty="0">
                <a:latin typeface="+mn-lt"/>
              </a:rPr>
              <a:t>How can we enhance overall customer experience and boost efficiency?</a:t>
            </a:r>
            <a:endParaRPr dirty="0">
              <a:latin typeface="+mn-lt"/>
            </a:endParaRPr>
          </a:p>
          <a:p>
            <a:pPr marL="457200" lvl="0" indent="-330200" algn="l" rtl="0">
              <a:spcBef>
                <a:spcPts val="0"/>
              </a:spcBef>
              <a:spcAft>
                <a:spcPts val="0"/>
              </a:spcAft>
              <a:buSzPts val="1600"/>
              <a:buChar char="●"/>
            </a:pPr>
            <a:r>
              <a:rPr lang="en-US" dirty="0">
                <a:latin typeface="+mn-lt"/>
              </a:rPr>
              <a:t>How can we improve product offerings and streamline operations.</a:t>
            </a:r>
          </a:p>
          <a:p>
            <a:pPr marL="127000" lvl="0" indent="0" algn="l" rtl="0">
              <a:spcBef>
                <a:spcPts val="0"/>
              </a:spcBef>
              <a:spcAft>
                <a:spcPts val="0"/>
              </a:spcAft>
              <a:buSzPts val="1600"/>
              <a:buNone/>
            </a:pPr>
            <a:endParaRPr dirty="0">
              <a:latin typeface="+mn-lt"/>
            </a:endParaRPr>
          </a:p>
          <a:p>
            <a:pPr marL="0" lvl="0" indent="0" algn="l" rtl="0">
              <a:spcBef>
                <a:spcPts val="0"/>
              </a:spcBef>
              <a:spcAft>
                <a:spcPts val="0"/>
              </a:spcAft>
              <a:buNone/>
            </a:pPr>
            <a:endParaRPr dirty="0">
              <a:latin typeface="+mn-lt"/>
            </a:endParaRPr>
          </a:p>
        </p:txBody>
      </p:sp>
      <p:sp>
        <p:nvSpPr>
          <p:cNvPr id="4" name="Google Shape;884;p32">
            <a:extLst>
              <a:ext uri="{FF2B5EF4-FFF2-40B4-BE49-F238E27FC236}">
                <a16:creationId xmlns:a16="http://schemas.microsoft.com/office/drawing/2014/main" id="{B486A9FE-38D2-7A8C-E634-0CC572FA5755}"/>
              </a:ext>
            </a:extLst>
          </p:cNvPr>
          <p:cNvSpPr txBox="1">
            <a:spLocks/>
          </p:cNvSpPr>
          <p:nvPr/>
        </p:nvSpPr>
        <p:spPr>
          <a:xfrm>
            <a:off x="5478966" y="1126453"/>
            <a:ext cx="3361346" cy="625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b="1" dirty="0">
                <a:latin typeface="+mj-lt"/>
              </a:rPr>
              <a:t>KPIs</a:t>
            </a:r>
          </a:p>
        </p:txBody>
      </p:sp>
      <p:sp>
        <p:nvSpPr>
          <p:cNvPr id="5" name="Google Shape;885;p32">
            <a:extLst>
              <a:ext uri="{FF2B5EF4-FFF2-40B4-BE49-F238E27FC236}">
                <a16:creationId xmlns:a16="http://schemas.microsoft.com/office/drawing/2014/main" id="{D3CACB24-CFC3-E4ED-D7A4-9E4AA514744F}"/>
              </a:ext>
            </a:extLst>
          </p:cNvPr>
          <p:cNvSpPr txBox="1">
            <a:spLocks/>
          </p:cNvSpPr>
          <p:nvPr/>
        </p:nvSpPr>
        <p:spPr>
          <a:xfrm>
            <a:off x="4480112" y="1845052"/>
            <a:ext cx="4360200" cy="25113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0" indent="0">
              <a:buFont typeface="Nunito Light"/>
              <a:buNone/>
            </a:pPr>
            <a:r>
              <a:rPr lang="en-US" dirty="0">
                <a:latin typeface="+mn-lt"/>
              </a:rPr>
              <a:t>Sterling E-Commerce wants </a:t>
            </a:r>
            <a:r>
              <a:rPr lang="en-US">
                <a:latin typeface="+mn-lt"/>
              </a:rPr>
              <a:t>to measure: </a:t>
            </a:r>
            <a:endParaRPr lang="en-US" dirty="0">
              <a:latin typeface="+mn-lt"/>
            </a:endParaRPr>
          </a:p>
          <a:p>
            <a:pPr marL="0" indent="0">
              <a:buFont typeface="Nunito Light"/>
              <a:buNone/>
            </a:pPr>
            <a:endParaRPr lang="en-US" dirty="0">
              <a:latin typeface="+mn-lt"/>
            </a:endParaRPr>
          </a:p>
          <a:p>
            <a:pPr indent="-330200"/>
            <a:r>
              <a:rPr lang="en-US" dirty="0">
                <a:latin typeface="+mn-lt"/>
              </a:rPr>
              <a:t>Customer demographics and preferences.</a:t>
            </a:r>
          </a:p>
          <a:p>
            <a:pPr indent="-330200"/>
            <a:r>
              <a:rPr lang="en-US" dirty="0">
                <a:latin typeface="+mn-lt"/>
              </a:rPr>
              <a:t>Purchase frequency and spending habits.</a:t>
            </a:r>
          </a:p>
          <a:p>
            <a:pPr indent="-330200"/>
            <a:r>
              <a:rPr lang="en-US" dirty="0">
                <a:latin typeface="+mn-lt"/>
              </a:rPr>
              <a:t>Popular product categories and trends.</a:t>
            </a:r>
          </a:p>
          <a:p>
            <a:pPr indent="-330200"/>
            <a:r>
              <a:rPr lang="en-US" dirty="0">
                <a:latin typeface="+mn-lt"/>
              </a:rPr>
              <a:t>Factors influencing customer loyalty and repeat purchases.</a:t>
            </a:r>
          </a:p>
          <a:p>
            <a:pPr marL="127000" indent="0">
              <a:buFont typeface="Nunito Light"/>
              <a:buNone/>
            </a:pPr>
            <a:endParaRPr lang="en-US" dirty="0">
              <a:latin typeface="+mn-lt"/>
            </a:endParaRPr>
          </a:p>
          <a:p>
            <a:pPr marL="0" indent="0">
              <a:buFont typeface="Nunito Light"/>
              <a:buNone/>
            </a:pPr>
            <a:endParaRPr 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n-lt"/>
              </a:rPr>
              <a:t>Data Understanding</a:t>
            </a:r>
            <a:endParaRPr b="1" dirty="0">
              <a:latin typeface="+mn-lt"/>
            </a:endParaRPr>
          </a:p>
        </p:txBody>
      </p:sp>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33"/>
          <p:cNvSpPr txBox="1">
            <a:spLocks noGrp="1"/>
          </p:cNvSpPr>
          <p:nvPr>
            <p:ph type="subTitle" idx="1"/>
          </p:nvPr>
        </p:nvSpPr>
        <p:spPr>
          <a:xfrm>
            <a:off x="347847" y="2448017"/>
            <a:ext cx="4105207" cy="24356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Category, City, County, Customer ID, Customer since, Date of order, Full name, Gender, Item ID, Order ID, Payment method, Place name, Reference No, Region, State, Username, Zip Code, Quantity ordered, Total sales.</a:t>
            </a:r>
            <a:endParaRPr dirty="0">
              <a:latin typeface="+mn-lt"/>
            </a:endParaRPr>
          </a:p>
        </p:txBody>
      </p:sp>
      <p:sp>
        <p:nvSpPr>
          <p:cNvPr id="893" name="Google Shape;893;p33"/>
          <p:cNvSpPr txBox="1">
            <a:spLocks noGrp="1"/>
          </p:cNvSpPr>
          <p:nvPr>
            <p:ph type="subTitle" idx="2"/>
          </p:nvPr>
        </p:nvSpPr>
        <p:spPr>
          <a:xfrm>
            <a:off x="585739" y="940669"/>
            <a:ext cx="2598913" cy="3928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j-lt"/>
              </a:rPr>
              <a:t>Total Transaction</a:t>
            </a:r>
          </a:p>
        </p:txBody>
      </p:sp>
      <p:sp>
        <p:nvSpPr>
          <p:cNvPr id="896" name="Google Shape;896;p33"/>
          <p:cNvSpPr/>
          <p:nvPr/>
        </p:nvSpPr>
        <p:spPr>
          <a:xfrm>
            <a:off x="630857" y="360438"/>
            <a:ext cx="381468" cy="335163"/>
          </a:xfrm>
          <a:custGeom>
            <a:avLst/>
            <a:gdLst/>
            <a:ahLst/>
            <a:cxnLst/>
            <a:rect l="l" t="t" r="r" b="b"/>
            <a:pathLst>
              <a:path w="346" h="304" extrusionOk="0">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mn-lt"/>
              <a:ea typeface="Calibri"/>
              <a:cs typeface="Calibri"/>
              <a:sym typeface="Calibri"/>
            </a:endParaRPr>
          </a:p>
        </p:txBody>
      </p:sp>
      <p:sp>
        <p:nvSpPr>
          <p:cNvPr id="897" name="Google Shape;897;p33"/>
          <p:cNvSpPr/>
          <p:nvPr/>
        </p:nvSpPr>
        <p:spPr>
          <a:xfrm>
            <a:off x="4380715" y="173011"/>
            <a:ext cx="382570" cy="374853"/>
          </a:xfrm>
          <a:custGeom>
            <a:avLst/>
            <a:gdLst/>
            <a:ahLst/>
            <a:cxnLst/>
            <a:rect l="l" t="t" r="r" b="b"/>
            <a:pathLst>
              <a:path w="347" h="340" extrusionOk="0">
                <a:moveTo>
                  <a:pt x="173" y="0"/>
                </a:moveTo>
                <a:lnTo>
                  <a:pt x="0" y="129"/>
                </a:lnTo>
                <a:lnTo>
                  <a:pt x="64" y="340"/>
                </a:lnTo>
                <a:lnTo>
                  <a:pt x="285" y="340"/>
                </a:lnTo>
                <a:lnTo>
                  <a:pt x="347" y="129"/>
                </a:lnTo>
                <a:lnTo>
                  <a:pt x="173" y="0"/>
                </a:lnTo>
                <a:close/>
                <a:moveTo>
                  <a:pt x="271" y="145"/>
                </a:moveTo>
                <a:lnTo>
                  <a:pt x="183" y="81"/>
                </a:lnTo>
                <a:lnTo>
                  <a:pt x="183" y="31"/>
                </a:lnTo>
                <a:lnTo>
                  <a:pt x="313" y="129"/>
                </a:lnTo>
                <a:lnTo>
                  <a:pt x="271" y="145"/>
                </a:lnTo>
                <a:close/>
                <a:moveTo>
                  <a:pt x="225" y="257"/>
                </a:moveTo>
                <a:lnTo>
                  <a:pt x="123" y="257"/>
                </a:lnTo>
                <a:lnTo>
                  <a:pt x="90" y="159"/>
                </a:lnTo>
                <a:lnTo>
                  <a:pt x="173" y="100"/>
                </a:lnTo>
                <a:lnTo>
                  <a:pt x="256" y="159"/>
                </a:lnTo>
                <a:lnTo>
                  <a:pt x="225" y="257"/>
                </a:lnTo>
                <a:close/>
                <a:moveTo>
                  <a:pt x="164" y="81"/>
                </a:moveTo>
                <a:lnTo>
                  <a:pt x="76" y="145"/>
                </a:lnTo>
                <a:lnTo>
                  <a:pt x="36" y="129"/>
                </a:lnTo>
                <a:lnTo>
                  <a:pt x="164" y="31"/>
                </a:lnTo>
                <a:lnTo>
                  <a:pt x="164" y="81"/>
                </a:lnTo>
                <a:close/>
                <a:moveTo>
                  <a:pt x="71" y="164"/>
                </a:moveTo>
                <a:lnTo>
                  <a:pt x="104" y="266"/>
                </a:lnTo>
                <a:lnTo>
                  <a:pt x="74" y="307"/>
                </a:lnTo>
                <a:lnTo>
                  <a:pt x="29" y="150"/>
                </a:lnTo>
                <a:lnTo>
                  <a:pt x="71" y="164"/>
                </a:lnTo>
                <a:close/>
                <a:moveTo>
                  <a:pt x="121" y="278"/>
                </a:moveTo>
                <a:lnTo>
                  <a:pt x="228" y="278"/>
                </a:lnTo>
                <a:lnTo>
                  <a:pt x="256" y="319"/>
                </a:lnTo>
                <a:lnTo>
                  <a:pt x="90" y="319"/>
                </a:lnTo>
                <a:lnTo>
                  <a:pt x="121" y="278"/>
                </a:lnTo>
                <a:close/>
                <a:moveTo>
                  <a:pt x="244" y="266"/>
                </a:moveTo>
                <a:lnTo>
                  <a:pt x="278" y="164"/>
                </a:lnTo>
                <a:lnTo>
                  <a:pt x="320" y="150"/>
                </a:lnTo>
                <a:lnTo>
                  <a:pt x="273" y="307"/>
                </a:lnTo>
                <a:lnTo>
                  <a:pt x="244" y="26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mn-lt"/>
              <a:ea typeface="Calibri"/>
              <a:cs typeface="Calibri"/>
              <a:sym typeface="Calibri"/>
            </a:endParaRPr>
          </a:p>
        </p:txBody>
      </p:sp>
      <p:sp>
        <p:nvSpPr>
          <p:cNvPr id="6" name="Google Shape;892;p33">
            <a:extLst>
              <a:ext uri="{FF2B5EF4-FFF2-40B4-BE49-F238E27FC236}">
                <a16:creationId xmlns:a16="http://schemas.microsoft.com/office/drawing/2014/main" id="{B4D48345-A32F-081E-7885-BEA4826C12F2}"/>
              </a:ext>
            </a:extLst>
          </p:cNvPr>
          <p:cNvSpPr txBox="1">
            <a:spLocks/>
          </p:cNvSpPr>
          <p:nvPr/>
        </p:nvSpPr>
        <p:spPr>
          <a:xfrm>
            <a:off x="1012325" y="2090496"/>
            <a:ext cx="981500" cy="418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b="1" dirty="0">
                <a:solidFill>
                  <a:schemeClr val="bg1"/>
                </a:solidFill>
                <a:latin typeface="+mj-lt"/>
              </a:rPr>
              <a:t>Metrics</a:t>
            </a:r>
          </a:p>
        </p:txBody>
      </p:sp>
      <p:pic>
        <p:nvPicPr>
          <p:cNvPr id="8" name="Picture 7">
            <a:extLst>
              <a:ext uri="{FF2B5EF4-FFF2-40B4-BE49-F238E27FC236}">
                <a16:creationId xmlns:a16="http://schemas.microsoft.com/office/drawing/2014/main" id="{9560AEA3-0BEC-7742-34E4-C2C9B48583EE}"/>
              </a:ext>
            </a:extLst>
          </p:cNvPr>
          <p:cNvPicPr>
            <a:picLocks noChangeAspect="1"/>
          </p:cNvPicPr>
          <p:nvPr/>
        </p:nvPicPr>
        <p:blipFill>
          <a:blip r:embed="rId3"/>
          <a:stretch>
            <a:fillRect/>
          </a:stretch>
        </p:blipFill>
        <p:spPr>
          <a:xfrm>
            <a:off x="5206164" y="1109992"/>
            <a:ext cx="3088086" cy="3088086"/>
          </a:xfrm>
          <a:prstGeom prst="rect">
            <a:avLst/>
          </a:prstGeom>
        </p:spPr>
      </p:pic>
      <p:sp>
        <p:nvSpPr>
          <p:cNvPr id="9" name="Google Shape;893;p33">
            <a:extLst>
              <a:ext uri="{FF2B5EF4-FFF2-40B4-BE49-F238E27FC236}">
                <a16:creationId xmlns:a16="http://schemas.microsoft.com/office/drawing/2014/main" id="{DBF4527E-5617-7AD2-95E8-F32A115AFE7D}"/>
              </a:ext>
            </a:extLst>
          </p:cNvPr>
          <p:cNvSpPr txBox="1">
            <a:spLocks/>
          </p:cNvSpPr>
          <p:nvPr/>
        </p:nvSpPr>
        <p:spPr>
          <a:xfrm>
            <a:off x="694368" y="1298190"/>
            <a:ext cx="2598913" cy="392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US" b="1" dirty="0">
                <a:latin typeface="+mn-lt"/>
              </a:rPr>
              <a:t>283,084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499102" y="1655325"/>
            <a:ext cx="4475179"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j-lt"/>
              </a:rPr>
              <a:t>Data Preparation</a:t>
            </a:r>
            <a:endParaRPr b="1" dirty="0">
              <a:latin typeface="+mj-lt"/>
            </a:endParaRPr>
          </a:p>
        </p:txBody>
      </p:sp>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912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2" name="Google Shape;1302;p45"/>
          <p:cNvSpPr txBox="1">
            <a:spLocks noGrp="1"/>
          </p:cNvSpPr>
          <p:nvPr>
            <p:ph type="subTitle" idx="1"/>
          </p:nvPr>
        </p:nvSpPr>
        <p:spPr>
          <a:xfrm>
            <a:off x="3658759" y="1419921"/>
            <a:ext cx="5277149" cy="286121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mn-lt"/>
              </a:rPr>
              <a:t>The data was cleaned using the following formats:</a:t>
            </a:r>
          </a:p>
          <a:p>
            <a:pPr marL="285750" lvl="0" indent="-285750" algn="ctr" rtl="0">
              <a:spcBef>
                <a:spcPts val="0"/>
              </a:spcBef>
              <a:spcAft>
                <a:spcPts val="0"/>
              </a:spcAft>
              <a:buFont typeface="Arial" panose="020B0604020202020204" pitchFamily="34" charset="0"/>
              <a:buChar char="•"/>
            </a:pPr>
            <a:r>
              <a:rPr lang="en" sz="2400" dirty="0">
                <a:latin typeface="+mn-lt"/>
              </a:rPr>
              <a:t>Find and replace</a:t>
            </a:r>
          </a:p>
          <a:p>
            <a:pPr marL="285750" lvl="0" indent="-285750" algn="ctr" rtl="0">
              <a:spcBef>
                <a:spcPts val="0"/>
              </a:spcBef>
              <a:spcAft>
                <a:spcPts val="0"/>
              </a:spcAft>
              <a:buFont typeface="Arial" panose="020B0604020202020204" pitchFamily="34" charset="0"/>
              <a:buChar char="•"/>
            </a:pPr>
            <a:r>
              <a:rPr lang="en" sz="2400" dirty="0">
                <a:latin typeface="+mn-lt"/>
              </a:rPr>
              <a:t>Date formatting</a:t>
            </a:r>
            <a:endParaRPr sz="2400" dirty="0">
              <a:latin typeface="+mn-lt"/>
            </a:endParaRPr>
          </a:p>
        </p:txBody>
      </p:sp>
      <p:pic>
        <p:nvPicPr>
          <p:cNvPr id="2054" name="Picture 6" descr="Data Cleaning Vector Art, Icons, and Graphics for Free Download">
            <a:extLst>
              <a:ext uri="{FF2B5EF4-FFF2-40B4-BE49-F238E27FC236}">
                <a16:creationId xmlns:a16="http://schemas.microsoft.com/office/drawing/2014/main" id="{5BB8E075-1376-F4BE-FF89-21525ACC6A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1667"/>
          <a:stretch/>
        </p:blipFill>
        <p:spPr bwMode="auto">
          <a:xfrm>
            <a:off x="1003611" y="862361"/>
            <a:ext cx="2655148" cy="30033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2157A9FF-4358-8D1E-68CB-465C697E6CAE}"/>
              </a:ext>
            </a:extLst>
          </p:cNvPr>
          <p:cNvPicPr>
            <a:picLocks noChangeAspect="1"/>
          </p:cNvPicPr>
          <p:nvPr/>
        </p:nvPicPr>
        <p:blipFill>
          <a:blip r:embed="rId4"/>
          <a:stretch>
            <a:fillRect/>
          </a:stretch>
        </p:blipFill>
        <p:spPr>
          <a:xfrm>
            <a:off x="6571818" y="439481"/>
            <a:ext cx="482352" cy="482352"/>
          </a:xfrm>
          <a:prstGeom prst="rect">
            <a:avLst/>
          </a:prstGeom>
        </p:spPr>
      </p:pic>
    </p:spTree>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627</Words>
  <Application>Microsoft Office PowerPoint</Application>
  <PresentationFormat>On-screen Show (16:9)</PresentationFormat>
  <Paragraphs>58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Nunito Light</vt:lpstr>
      <vt:lpstr>Anaheim</vt:lpstr>
      <vt:lpstr>Arial</vt:lpstr>
      <vt:lpstr>Calibri</vt:lpstr>
      <vt:lpstr>Baloo 2 ExtraBold</vt:lpstr>
      <vt:lpstr>DM Sans</vt:lpstr>
      <vt:lpstr>Statistics and Data Analysis - 6th Grade by Slidesgo</vt:lpstr>
      <vt:lpstr>Sterling E-Commerce Customer Behavior Analysis </vt:lpstr>
      <vt:lpstr>01</vt:lpstr>
      <vt:lpstr>Introduction</vt:lpstr>
      <vt:lpstr>Business Understanding</vt:lpstr>
      <vt:lpstr>Problem Statement</vt:lpstr>
      <vt:lpstr>Data Understanding</vt:lpstr>
      <vt:lpstr>PowerPoint Presentation</vt:lpstr>
      <vt:lpstr>Data Preparation</vt:lpstr>
      <vt:lpstr>PowerPoint Presentation</vt:lpstr>
      <vt:lpstr>Data Visualization</vt:lpstr>
      <vt:lpstr>123,000</vt:lpstr>
      <vt:lpstr>Insights</vt:lpstr>
      <vt:lpstr>Recommendations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Ikeoluwa Akanmu</dc:creator>
  <cp:lastModifiedBy>Ikeoluwa Akanmu</cp:lastModifiedBy>
  <cp:revision>2</cp:revision>
  <dcterms:modified xsi:type="dcterms:W3CDTF">2024-09-30T19:04:19Z</dcterms:modified>
</cp:coreProperties>
</file>