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4" r:id="rId5"/>
    <p:sldId id="285" r:id="rId6"/>
    <p:sldId id="263" r:id="rId7"/>
    <p:sldId id="287" r:id="rId8"/>
    <p:sldId id="262" r:id="rId9"/>
    <p:sldId id="288" r:id="rId10"/>
    <p:sldId id="289" r:id="rId11"/>
    <p:sldId id="290" r:id="rId12"/>
    <p:sldId id="259" r:id="rId13"/>
    <p:sldId id="293" r:id="rId14"/>
    <p:sldId id="294" r:id="rId15"/>
    <p:sldId id="291" r:id="rId16"/>
    <p:sldId id="292" r:id="rId17"/>
    <p:sldId id="297" r:id="rId18"/>
    <p:sldId id="261" r:id="rId19"/>
    <p:sldId id="273" r:id="rId20"/>
    <p:sldId id="270" r:id="rId21"/>
    <p:sldId id="298" r:id="rId22"/>
    <p:sldId id="265" r:id="rId23"/>
    <p:sldId id="274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9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1675" y="1010285"/>
            <a:ext cx="7383780" cy="3789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sz="7335" dirty="0">
                <a:solidFill>
                  <a:schemeClr val="bg1">
                    <a:lumMod val="85000"/>
                  </a:schemeClr>
                </a:solidFill>
                <a:sym typeface="+mn-ea"/>
              </a:rPr>
              <a:t>Аналіз впливу деяких показників на рівень щастя населення</a:t>
            </a:r>
            <a:endParaRPr kumimoji="0" lang="uk-UA" altLang="en-US" sz="7335" b="1" i="0" u="none" strike="noStrike" kern="1200" cap="none" spc="30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177405" y="4509135"/>
            <a:ext cx="4718050" cy="1405255"/>
          </a:xfrm>
        </p:spPr>
        <p:txBody>
          <a:bodyPr/>
          <a:p>
            <a:pPr algn="r"/>
            <a:r>
              <a:rPr lang="uk-UA" dirty="0">
                <a:solidFill>
                  <a:schemeClr val="bg1">
                    <a:lumMod val="85000"/>
                  </a:schemeClr>
                </a:solidFill>
              </a:rPr>
              <a:t>Студенти групи ІП-01</a:t>
            </a:r>
            <a:endParaRPr lang="uk-UA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uk-UA" dirty="0">
                <a:solidFill>
                  <a:schemeClr val="bg1">
                    <a:lumMod val="85000"/>
                  </a:schemeClr>
                </a:solidFill>
              </a:rPr>
              <a:t>Пашковський Євгеній Сергійович</a:t>
            </a:r>
            <a:br>
              <a:rPr lang="uk-UA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uk-UA" dirty="0" err="1">
                <a:solidFill>
                  <a:schemeClr val="bg1">
                    <a:lumMod val="85000"/>
                  </a:schemeClr>
                </a:solidFill>
              </a:rPr>
              <a:t>Заранік</a:t>
            </a:r>
            <a:r>
              <a:rPr lang="uk-UA" dirty="0">
                <a:solidFill>
                  <a:schemeClr val="bg1">
                    <a:lumMod val="85000"/>
                  </a:schemeClr>
                </a:solidFill>
              </a:rPr>
              <a:t> Богдан Юрійович</a:t>
            </a:r>
            <a:endParaRPr lang="uk-U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970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ru-RU" dirty="0">
                <a:sym typeface="+mn-ea"/>
              </a:rPr>
              <a:t>ПО</a:t>
            </a:r>
            <a:r>
              <a:rPr lang="ru-RU" dirty="0">
                <a:sym typeface="+mn-ea"/>
              </a:rPr>
              <a:t>ЛІН</a:t>
            </a:r>
            <a:r>
              <a:rPr lang="uk-UA" altLang="ru-RU" dirty="0">
                <a:sym typeface="+mn-ea"/>
              </a:rPr>
              <a:t>ОМІАЛЬ</a:t>
            </a:r>
            <a:r>
              <a:rPr lang="ru-RU" dirty="0">
                <a:sym typeface="+mn-ea"/>
              </a:rPr>
              <a:t>НА РЕГРЕСІЯ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685915" y="1327150"/>
            <a:ext cx="53581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solidFill>
                  <a:schemeClr val="bg1">
                    <a:lumMod val="85000"/>
                  </a:schemeClr>
                </a:solidFill>
              </a:rPr>
              <a:t>Нелінійна регресія </a:t>
            </a:r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– окремий випадок регресійного аналізу, в якому розглянутою регресійною моделлю є нелінійна функція, що залежить від параметрів і від однієї або декількох вільних змінних. Відмінність від лінійної регресії полягає тільки в формі зв’язку та методах оцінки параметрів (формула самої регресійної функції, що призвана оцінювати дані).</a:t>
            </a:r>
            <a:endParaRPr lang="ru-RU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5415915"/>
            <a:ext cx="11889105" cy="1233805"/>
          </a:xfrm>
          <a:prstGeom prst="rect">
            <a:avLst/>
          </a:prstGeom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67790"/>
            <a:ext cx="6554470" cy="3687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96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dirty="0">
                <a:sym typeface="+mn-ea"/>
              </a:rPr>
              <a:t>РЕЗУЛЬТАТИ &amp; НАСЛІДКИ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Изображение 13"/>
          <p:cNvPicPr>
            <a:picLocks noChangeAspect="1"/>
          </p:cNvPicPr>
          <p:nvPr/>
        </p:nvPicPr>
        <p:blipFill rotWithShape="1">
          <a:blip r:embed="rId1"/>
          <a:srcRect b="80655"/>
          <a:stretch>
            <a:fillRect/>
          </a:stretch>
        </p:blipFill>
        <p:spPr>
          <a:xfrm>
            <a:off x="6116320" y="5365115"/>
            <a:ext cx="5345430" cy="1330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8" name="Изображение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5" y="1289050"/>
            <a:ext cx="7407275" cy="39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овое поле 9"/>
          <p:cNvSpPr txBox="1"/>
          <p:nvPr/>
        </p:nvSpPr>
        <p:spPr>
          <a:xfrm>
            <a:off x="294640" y="1289050"/>
            <a:ext cx="43592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Нами </a:t>
            </a:r>
            <a:r>
              <a:rPr lang="uk-UA" altLang="ru-RU" sz="2400">
                <a:solidFill>
                  <a:schemeClr val="bg1">
                    <a:lumMod val="85000"/>
                  </a:schemeClr>
                </a:solidFill>
              </a:rPr>
              <a:t>було побудовано модель лінійної регресії для прогнозування рівня щастя населення країни у залежності від різних соціологічних та економічних факторів. Як видно з графіків проекцій та показників коефіцієнту детермінації та </a:t>
            </a:r>
            <a:r>
              <a:rPr lang="en-US" altLang="ru-RU" sz="2400">
                <a:solidFill>
                  <a:schemeClr val="bg1">
                    <a:lumMod val="85000"/>
                  </a:schemeClr>
                </a:solidFill>
              </a:rPr>
              <a:t>RSE</a:t>
            </a:r>
            <a:r>
              <a:rPr lang="uk-UA" altLang="ru-RU" sz="2400">
                <a:solidFill>
                  <a:schemeClr val="bg1">
                    <a:lumMod val="85000"/>
                  </a:schemeClr>
                </a:solidFill>
              </a:rPr>
              <a:t>, точність даної моделі є достатнью, але її можна покращити за рахунок використання поліноміальної регресії більш високого степеня.</a:t>
            </a:r>
            <a:endParaRPr lang="uk-UA" altLang="ru-RU" sz="2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96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dirty="0">
                <a:sym typeface="+mn-ea"/>
              </a:rPr>
              <a:t>РЕЗУЛЬТАТИ &amp; НАСЛІДКИ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Изображение 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177290"/>
            <a:ext cx="10302875" cy="53613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96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dirty="0">
                <a:sym typeface="+mn-ea"/>
              </a:rPr>
              <a:t>РЕЗУЛЬТАТИ &amp; НАСЛІДКИ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Изображение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217930"/>
            <a:ext cx="10089515" cy="5387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96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dirty="0">
                <a:sym typeface="+mn-ea"/>
              </a:rPr>
              <a:t>РЕЗУЛЬТАТИ &amp; НАСЛІДКИ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Изображение 13"/>
          <p:cNvPicPr>
            <a:picLocks noChangeAspect="1"/>
          </p:cNvPicPr>
          <p:nvPr/>
        </p:nvPicPr>
        <p:blipFill>
          <a:blip r:embed="rId1"/>
          <a:srcRect t="-272"/>
          <a:stretch>
            <a:fillRect/>
          </a:stretch>
        </p:blipFill>
        <p:spPr>
          <a:xfrm>
            <a:off x="1092200" y="1289050"/>
            <a:ext cx="4024630" cy="5191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Текстовое поле 11"/>
          <p:cNvSpPr txBox="1"/>
          <p:nvPr/>
        </p:nvSpPr>
        <p:spPr>
          <a:xfrm>
            <a:off x="5457190" y="1573530"/>
            <a:ext cx="60585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ru-RU" sz="2400">
                <a:solidFill>
                  <a:schemeClr val="bg1">
                    <a:lumMod val="85000"/>
                  </a:schemeClr>
                </a:solidFill>
              </a:rPr>
              <a:t>Нами було розроблено ще 4 моделі поліноміальної регресії степенів 2-5. Як видно з оцінок </a:t>
            </a:r>
            <a:r>
              <a:rPr lang="uk-UA" altLang="ru-RU" sz="2400">
                <a:solidFill>
                  <a:schemeClr val="bg1">
                    <a:lumMod val="85000"/>
                  </a:schemeClr>
                </a:solidFill>
                <a:sym typeface="+mn-ea"/>
              </a:rPr>
              <a:t>коефіцієнтів детермінації та </a:t>
            </a:r>
            <a:r>
              <a:rPr lang="en-US" altLang="ru-RU" sz="2400">
                <a:solidFill>
                  <a:schemeClr val="bg1">
                    <a:lumMod val="85000"/>
                  </a:schemeClr>
                </a:solidFill>
                <a:sym typeface="+mn-ea"/>
              </a:rPr>
              <a:t>RSE</a:t>
            </a:r>
            <a:r>
              <a:rPr lang="uk-UA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 точність регресійного аналізу дійсно вдалося підвищити у порівнянні з лінійною регресією. Також варто зауважити, що поліноміальна регресія степенів 4 та 5 є перенавченими, тобто спостерігається явище оверфіттингу.</a:t>
            </a:r>
            <a:endParaRPr lang="uk-UA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uk-UA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Отже, найбільш точною моделлю виявилася модель </a:t>
            </a:r>
            <a:r>
              <a:rPr lang="uk-UA" altLang="ru-RU" sz="2400">
                <a:solidFill>
                  <a:schemeClr val="bg1">
                    <a:lumMod val="85000"/>
                  </a:schemeClr>
                </a:solidFill>
                <a:sym typeface="+mn-ea"/>
              </a:rPr>
              <a:t>поліноміальної регресії степеня 3.</a:t>
            </a:r>
            <a:endParaRPr lang="uk-UA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374390" y="2797810"/>
            <a:ext cx="6470650" cy="2092960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МЕТОДИ </a:t>
            </a:r>
            <a:b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</a:b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КЛАСИФІКАЦІЇ</a:t>
            </a:r>
            <a:endParaRPr lang="ru-RU" altLang="uk-UA" sz="6600" dirty="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390015" y="2962910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9" name="Изображение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1536700" y="3119120"/>
            <a:ext cx="1625600" cy="1614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8680" y="437515"/>
            <a:ext cx="3719195" cy="889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ru-RU" dirty="0">
                <a:sym typeface="+mn-ea"/>
              </a:rPr>
              <a:t>КЛАСИФІКАЦІЯ</a:t>
            </a:r>
            <a:endParaRPr kumimoji="0" lang="uk-UA" alt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101590" y="872490"/>
            <a:ext cx="70904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Класифікація - один із розділів машинного навчання, присвячений вирішенню задач</a:t>
            </a:r>
            <a:r>
              <a:rPr lang="uk-UA" altLang="en-US" sz="2400">
                <a:solidFill>
                  <a:schemeClr val="bg1">
                    <a:lumMod val="85000"/>
                  </a:schemeClr>
                </a:solidFill>
              </a:rPr>
              <a:t>і віднесення об’єкту до</a:t>
            </a:r>
            <a:r>
              <a:rPr lang="uk-UA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 певного класу за деякими ознаками, що є спільними для даного об’єкту та інших об’єктів, що належать цьому класу. </a:t>
            </a:r>
            <a:r>
              <a:rPr lang="uk-UA" altLang="en-US" sz="2400">
                <a:solidFill>
                  <a:schemeClr val="bg1">
                    <a:lumMod val="85000"/>
                  </a:schemeClr>
                </a:solidFill>
              </a:rPr>
              <a:t>Ми використали такі методи класифікаційного аналізу:</a:t>
            </a:r>
            <a:endParaRPr lang="uk-UA" alt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uk-UA" altLang="en-US" sz="2400">
                <a:solidFill>
                  <a:schemeClr val="bg1">
                    <a:lumMod val="85000"/>
                  </a:schemeClr>
                </a:solidFill>
              </a:rPr>
              <a:t>логістична регресія - особливий вид регресії, що повертає цілі значення</a:t>
            </a:r>
            <a:endParaRPr lang="uk-UA" alt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uk-UA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дерево рішень - використовує деревовидну структуру даних для прийняття рішень</a:t>
            </a:r>
            <a:endParaRPr lang="uk-UA" alt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uk-UA" altLang="en-US" sz="2400">
                <a:solidFill>
                  <a:schemeClr val="bg1">
                    <a:lumMod val="85000"/>
                  </a:schemeClr>
                </a:solidFill>
              </a:rPr>
              <a:t>рандомізований ліс - багато дерев рішень</a:t>
            </a:r>
            <a:endParaRPr lang="uk-UA" alt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uk-UA" altLang="en-US" sz="2400">
                <a:solidFill>
                  <a:schemeClr val="bg1">
                    <a:lumMod val="85000"/>
                  </a:schemeClr>
                </a:solidFill>
              </a:rPr>
              <a:t>градієнтний бустінг - будує передбачення у вигляді ансамблю слабких передбачуючих моделей, що в основі своїй побудовані на деревах рішень</a:t>
            </a:r>
            <a:endParaRPr lang="uk-UA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0" name="Изображение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35480"/>
            <a:ext cx="4956175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4"/>
          <p:cNvSpPr/>
          <p:nvPr/>
        </p:nvSpPr>
        <p:spPr>
          <a:xfrm>
            <a:off x="4048125" y="1327150"/>
            <a:ext cx="4175125" cy="5226685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8845" y="336550"/>
            <a:ext cx="10515600" cy="7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dirty="0">
                <a:sym typeface="+mn-ea"/>
              </a:rPr>
              <a:t>РЕЗУЛЬТАТИ &amp; НАСЛІДКИ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" name="Изображение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1327150"/>
            <a:ext cx="3140075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Изображение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4060825"/>
            <a:ext cx="3140710" cy="249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Изображение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45" y="1311910"/>
            <a:ext cx="318008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Изображение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145" y="4046220"/>
            <a:ext cx="3180715" cy="2507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овое поле 9"/>
          <p:cNvSpPr txBox="1"/>
          <p:nvPr/>
        </p:nvSpPr>
        <p:spPr>
          <a:xfrm>
            <a:off x="4164330" y="2228215"/>
            <a:ext cx="38766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tx1"/>
                </a:solidFill>
              </a:rPr>
              <a:t>Нами </a:t>
            </a:r>
            <a:r>
              <a:rPr lang="uk-UA" altLang="ru-RU" sz="2400">
                <a:solidFill>
                  <a:schemeClr val="tx1"/>
                </a:solidFill>
              </a:rPr>
              <a:t>було побудовано 4 моделі класифікації країн за рівнем розвитку, що має безпосереднє відношення до рівня щастя їх населення.</a:t>
            </a:r>
            <a:endParaRPr lang="uk-UA" altLang="ru-RU" sz="2400">
              <a:solidFill>
                <a:schemeClr val="tx1"/>
              </a:solidFill>
            </a:endParaRPr>
          </a:p>
          <a:p>
            <a:pPr algn="ctr"/>
            <a:r>
              <a:rPr lang="uk-UA" altLang="ru-RU" sz="2400">
                <a:solidFill>
                  <a:schemeClr val="tx1"/>
                </a:solidFill>
              </a:rPr>
              <a:t>Як бачимо з матриць спантеличеності переважаюча більшість країн моделі класифікують правильно.</a:t>
            </a:r>
            <a:endParaRPr lang="uk-UA" altLang="ru-RU" sz="2400">
              <a:solidFill>
                <a:schemeClr val="tx1"/>
              </a:solidFill>
            </a:endParaRPr>
          </a:p>
        </p:txBody>
      </p:sp>
      <p:grpSp>
        <p:nvGrpSpPr>
          <p:cNvPr id="16392" name="组合 12"/>
          <p:cNvGrpSpPr/>
          <p:nvPr/>
        </p:nvGrpSpPr>
        <p:grpSpPr>
          <a:xfrm>
            <a:off x="5538788" y="1057275"/>
            <a:ext cx="1079500" cy="1079500"/>
            <a:chOff x="8691333" y="2342978"/>
            <a:chExt cx="1080000" cy="1080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91333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>
              <a:off x="8871333" y="2563642"/>
              <a:ext cx="720000" cy="638671"/>
              <a:chOff x="4485" y="1094"/>
              <a:chExt cx="301" cy="267"/>
            </a:xfrm>
            <a:solidFill>
              <a:schemeClr val="bg1"/>
            </a:solidFill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495" y="1094"/>
                <a:ext cx="75" cy="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4485" y="1133"/>
                <a:ext cx="301" cy="228"/>
              </a:xfrm>
              <a:custGeom>
                <a:avLst/>
                <a:gdLst>
                  <a:gd name="T0" fmla="*/ 206 w 301"/>
                  <a:gd name="T1" fmla="*/ 10 h 228"/>
                  <a:gd name="T2" fmla="*/ 182 w 301"/>
                  <a:gd name="T3" fmla="*/ 0 h 228"/>
                  <a:gd name="T4" fmla="*/ 97 w 301"/>
                  <a:gd name="T5" fmla="*/ 10 h 228"/>
                  <a:gd name="T6" fmla="*/ 90 w 301"/>
                  <a:gd name="T7" fmla="*/ 22 h 228"/>
                  <a:gd name="T8" fmla="*/ 97 w 301"/>
                  <a:gd name="T9" fmla="*/ 48 h 228"/>
                  <a:gd name="T10" fmla="*/ 61 w 301"/>
                  <a:gd name="T11" fmla="*/ 41 h 228"/>
                  <a:gd name="T12" fmla="*/ 34 w 301"/>
                  <a:gd name="T13" fmla="*/ 41 h 228"/>
                  <a:gd name="T14" fmla="*/ 2 w 301"/>
                  <a:gd name="T15" fmla="*/ 114 h 228"/>
                  <a:gd name="T16" fmla="*/ 15 w 301"/>
                  <a:gd name="T17" fmla="*/ 128 h 228"/>
                  <a:gd name="T18" fmla="*/ 17 w 301"/>
                  <a:gd name="T19" fmla="*/ 138 h 228"/>
                  <a:gd name="T20" fmla="*/ 17 w 301"/>
                  <a:gd name="T21" fmla="*/ 211 h 228"/>
                  <a:gd name="T22" fmla="*/ 0 w 301"/>
                  <a:gd name="T23" fmla="*/ 213 h 228"/>
                  <a:gd name="T24" fmla="*/ 12 w 301"/>
                  <a:gd name="T25" fmla="*/ 228 h 228"/>
                  <a:gd name="T26" fmla="*/ 27 w 301"/>
                  <a:gd name="T27" fmla="*/ 228 h 228"/>
                  <a:gd name="T28" fmla="*/ 44 w 301"/>
                  <a:gd name="T29" fmla="*/ 213 h 228"/>
                  <a:gd name="T30" fmla="*/ 44 w 301"/>
                  <a:gd name="T31" fmla="*/ 143 h 228"/>
                  <a:gd name="T32" fmla="*/ 53 w 301"/>
                  <a:gd name="T33" fmla="*/ 211 h 228"/>
                  <a:gd name="T34" fmla="*/ 53 w 301"/>
                  <a:gd name="T35" fmla="*/ 228 h 228"/>
                  <a:gd name="T36" fmla="*/ 70 w 301"/>
                  <a:gd name="T37" fmla="*/ 225 h 228"/>
                  <a:gd name="T38" fmla="*/ 97 w 301"/>
                  <a:gd name="T39" fmla="*/ 228 h 228"/>
                  <a:gd name="T40" fmla="*/ 82 w 301"/>
                  <a:gd name="T41" fmla="*/ 211 h 228"/>
                  <a:gd name="T42" fmla="*/ 80 w 301"/>
                  <a:gd name="T43" fmla="*/ 143 h 228"/>
                  <a:gd name="T44" fmla="*/ 80 w 301"/>
                  <a:gd name="T45" fmla="*/ 128 h 228"/>
                  <a:gd name="T46" fmla="*/ 85 w 301"/>
                  <a:gd name="T47" fmla="*/ 68 h 228"/>
                  <a:gd name="T48" fmla="*/ 97 w 301"/>
                  <a:gd name="T49" fmla="*/ 143 h 228"/>
                  <a:gd name="T50" fmla="*/ 184 w 301"/>
                  <a:gd name="T51" fmla="*/ 167 h 228"/>
                  <a:gd name="T52" fmla="*/ 155 w 301"/>
                  <a:gd name="T53" fmla="*/ 220 h 228"/>
                  <a:gd name="T54" fmla="*/ 187 w 301"/>
                  <a:gd name="T55" fmla="*/ 220 h 228"/>
                  <a:gd name="T56" fmla="*/ 196 w 301"/>
                  <a:gd name="T57" fmla="*/ 184 h 228"/>
                  <a:gd name="T58" fmla="*/ 247 w 301"/>
                  <a:gd name="T59" fmla="*/ 220 h 228"/>
                  <a:gd name="T60" fmla="*/ 199 w 301"/>
                  <a:gd name="T61" fmla="*/ 143 h 228"/>
                  <a:gd name="T62" fmla="*/ 298 w 301"/>
                  <a:gd name="T63" fmla="*/ 22 h 228"/>
                  <a:gd name="T64" fmla="*/ 301 w 301"/>
                  <a:gd name="T65" fmla="*/ 10 h 228"/>
                  <a:gd name="T66" fmla="*/ 288 w 301"/>
                  <a:gd name="T67" fmla="*/ 133 h 228"/>
                  <a:gd name="T68" fmla="*/ 184 w 301"/>
                  <a:gd name="T69" fmla="*/ 133 h 228"/>
                  <a:gd name="T70" fmla="*/ 107 w 301"/>
                  <a:gd name="T71" fmla="*/ 75 h 228"/>
                  <a:gd name="T72" fmla="*/ 141 w 301"/>
                  <a:gd name="T73" fmla="*/ 70 h 228"/>
                  <a:gd name="T74" fmla="*/ 107 w 301"/>
                  <a:gd name="T75" fmla="*/ 22 h 228"/>
                  <a:gd name="T76" fmla="*/ 288 w 301"/>
                  <a:gd name="T77" fmla="*/ 13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1" h="228">
                    <a:moveTo>
                      <a:pt x="298" y="10"/>
                    </a:moveTo>
                    <a:lnTo>
                      <a:pt x="206" y="10"/>
                    </a:lnTo>
                    <a:lnTo>
                      <a:pt x="206" y="0"/>
                    </a:lnTo>
                    <a:lnTo>
                      <a:pt x="182" y="0"/>
                    </a:lnTo>
                    <a:lnTo>
                      <a:pt x="182" y="10"/>
                    </a:lnTo>
                    <a:lnTo>
                      <a:pt x="97" y="10"/>
                    </a:lnTo>
                    <a:lnTo>
                      <a:pt x="90" y="10"/>
                    </a:lnTo>
                    <a:lnTo>
                      <a:pt x="90" y="22"/>
                    </a:lnTo>
                    <a:lnTo>
                      <a:pt x="97" y="22"/>
                    </a:lnTo>
                    <a:lnTo>
                      <a:pt x="97" y="48"/>
                    </a:lnTo>
                    <a:lnTo>
                      <a:pt x="82" y="41"/>
                    </a:lnTo>
                    <a:lnTo>
                      <a:pt x="61" y="41"/>
                    </a:lnTo>
                    <a:lnTo>
                      <a:pt x="49" y="58"/>
                    </a:lnTo>
                    <a:lnTo>
                      <a:pt x="34" y="41"/>
                    </a:lnTo>
                    <a:lnTo>
                      <a:pt x="2" y="48"/>
                    </a:lnTo>
                    <a:lnTo>
                      <a:pt x="2" y="114"/>
                    </a:lnTo>
                    <a:lnTo>
                      <a:pt x="15" y="114"/>
                    </a:lnTo>
                    <a:lnTo>
                      <a:pt x="15" y="128"/>
                    </a:lnTo>
                    <a:lnTo>
                      <a:pt x="17" y="128"/>
                    </a:lnTo>
                    <a:lnTo>
                      <a:pt x="17" y="138"/>
                    </a:lnTo>
                    <a:lnTo>
                      <a:pt x="17" y="143"/>
                    </a:lnTo>
                    <a:lnTo>
                      <a:pt x="17" y="211"/>
                    </a:lnTo>
                    <a:lnTo>
                      <a:pt x="15" y="211"/>
                    </a:lnTo>
                    <a:lnTo>
                      <a:pt x="0" y="213"/>
                    </a:lnTo>
                    <a:lnTo>
                      <a:pt x="0" y="228"/>
                    </a:lnTo>
                    <a:lnTo>
                      <a:pt x="12" y="228"/>
                    </a:lnTo>
                    <a:lnTo>
                      <a:pt x="27" y="225"/>
                    </a:lnTo>
                    <a:lnTo>
                      <a:pt x="27" y="228"/>
                    </a:lnTo>
                    <a:lnTo>
                      <a:pt x="44" y="228"/>
                    </a:lnTo>
                    <a:lnTo>
                      <a:pt x="44" y="213"/>
                    </a:lnTo>
                    <a:lnTo>
                      <a:pt x="44" y="211"/>
                    </a:lnTo>
                    <a:lnTo>
                      <a:pt x="44" y="143"/>
                    </a:lnTo>
                    <a:lnTo>
                      <a:pt x="53" y="143"/>
                    </a:lnTo>
                    <a:lnTo>
                      <a:pt x="53" y="211"/>
                    </a:lnTo>
                    <a:lnTo>
                      <a:pt x="53" y="213"/>
                    </a:lnTo>
                    <a:lnTo>
                      <a:pt x="53" y="228"/>
                    </a:lnTo>
                    <a:lnTo>
                      <a:pt x="70" y="228"/>
                    </a:lnTo>
                    <a:lnTo>
                      <a:pt x="70" y="225"/>
                    </a:lnTo>
                    <a:lnTo>
                      <a:pt x="85" y="228"/>
                    </a:lnTo>
                    <a:lnTo>
                      <a:pt x="97" y="228"/>
                    </a:lnTo>
                    <a:lnTo>
                      <a:pt x="97" y="213"/>
                    </a:lnTo>
                    <a:lnTo>
                      <a:pt x="82" y="211"/>
                    </a:lnTo>
                    <a:lnTo>
                      <a:pt x="80" y="211"/>
                    </a:lnTo>
                    <a:lnTo>
                      <a:pt x="80" y="143"/>
                    </a:lnTo>
                    <a:lnTo>
                      <a:pt x="80" y="138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5" y="68"/>
                    </a:lnTo>
                    <a:lnTo>
                      <a:pt x="97" y="73"/>
                    </a:lnTo>
                    <a:lnTo>
                      <a:pt x="97" y="143"/>
                    </a:lnTo>
                    <a:lnTo>
                      <a:pt x="184" y="143"/>
                    </a:lnTo>
                    <a:lnTo>
                      <a:pt x="184" y="167"/>
                    </a:lnTo>
                    <a:lnTo>
                      <a:pt x="136" y="220"/>
                    </a:lnTo>
                    <a:lnTo>
                      <a:pt x="155" y="220"/>
                    </a:lnTo>
                    <a:lnTo>
                      <a:pt x="187" y="184"/>
                    </a:lnTo>
                    <a:lnTo>
                      <a:pt x="187" y="220"/>
                    </a:lnTo>
                    <a:lnTo>
                      <a:pt x="196" y="220"/>
                    </a:lnTo>
                    <a:lnTo>
                      <a:pt x="196" y="184"/>
                    </a:lnTo>
                    <a:lnTo>
                      <a:pt x="230" y="220"/>
                    </a:lnTo>
                    <a:lnTo>
                      <a:pt x="247" y="220"/>
                    </a:lnTo>
                    <a:lnTo>
                      <a:pt x="199" y="167"/>
                    </a:lnTo>
                    <a:lnTo>
                      <a:pt x="199" y="143"/>
                    </a:lnTo>
                    <a:lnTo>
                      <a:pt x="298" y="143"/>
                    </a:lnTo>
                    <a:lnTo>
                      <a:pt x="298" y="22"/>
                    </a:lnTo>
                    <a:lnTo>
                      <a:pt x="301" y="22"/>
                    </a:lnTo>
                    <a:lnTo>
                      <a:pt x="301" y="10"/>
                    </a:lnTo>
                    <a:lnTo>
                      <a:pt x="298" y="10"/>
                    </a:lnTo>
                    <a:close/>
                    <a:moveTo>
                      <a:pt x="288" y="133"/>
                    </a:moveTo>
                    <a:lnTo>
                      <a:pt x="199" y="133"/>
                    </a:lnTo>
                    <a:lnTo>
                      <a:pt x="184" y="133"/>
                    </a:lnTo>
                    <a:lnTo>
                      <a:pt x="107" y="133"/>
                    </a:lnTo>
                    <a:lnTo>
                      <a:pt x="107" y="75"/>
                    </a:lnTo>
                    <a:lnTo>
                      <a:pt x="141" y="92"/>
                    </a:lnTo>
                    <a:lnTo>
                      <a:pt x="141" y="70"/>
                    </a:lnTo>
                    <a:lnTo>
                      <a:pt x="107" y="53"/>
                    </a:lnTo>
                    <a:lnTo>
                      <a:pt x="107" y="22"/>
                    </a:lnTo>
                    <a:lnTo>
                      <a:pt x="288" y="22"/>
                    </a:lnTo>
                    <a:lnTo>
                      <a:pt x="288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38" y="1169"/>
                <a:ext cx="72" cy="90"/>
              </a:xfrm>
              <a:custGeom>
                <a:avLst/>
                <a:gdLst>
                  <a:gd name="T0" fmla="*/ 18 w 30"/>
                  <a:gd name="T1" fmla="*/ 37 h 37"/>
                  <a:gd name="T2" fmla="*/ 30 w 30"/>
                  <a:gd name="T3" fmla="*/ 32 h 37"/>
                  <a:gd name="T4" fmla="*/ 23 w 30"/>
                  <a:gd name="T5" fmla="*/ 24 h 37"/>
                  <a:gd name="T6" fmla="*/ 18 w 30"/>
                  <a:gd name="T7" fmla="*/ 26 h 37"/>
                  <a:gd name="T8" fmla="*/ 11 w 30"/>
                  <a:gd name="T9" fmla="*/ 18 h 37"/>
                  <a:gd name="T10" fmla="*/ 17 w 30"/>
                  <a:gd name="T11" fmla="*/ 11 h 37"/>
                  <a:gd name="T12" fmla="*/ 17 w 30"/>
                  <a:gd name="T13" fmla="*/ 0 h 37"/>
                  <a:gd name="T14" fmla="*/ 0 w 30"/>
                  <a:gd name="T15" fmla="*/ 18 h 37"/>
                  <a:gd name="T16" fmla="*/ 18 w 30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18" y="37"/>
                    </a:moveTo>
                    <a:cubicBezTo>
                      <a:pt x="23" y="37"/>
                      <a:pt x="27" y="35"/>
                      <a:pt x="30" y="3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6"/>
                      <a:pt x="18" y="26"/>
                    </a:cubicBezTo>
                    <a:cubicBezTo>
                      <a:pt x="14" y="26"/>
                      <a:pt x="11" y="22"/>
                      <a:pt x="11" y="18"/>
                    </a:cubicBezTo>
                    <a:cubicBezTo>
                      <a:pt x="11" y="14"/>
                      <a:pt x="14" y="11"/>
                      <a:pt x="17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698" y="1218"/>
                <a:ext cx="34" cy="29"/>
              </a:xfrm>
              <a:custGeom>
                <a:avLst/>
                <a:gdLst>
                  <a:gd name="T0" fmla="*/ 0 w 14"/>
                  <a:gd name="T1" fmla="*/ 5 h 12"/>
                  <a:gd name="T2" fmla="*/ 8 w 14"/>
                  <a:gd name="T3" fmla="*/ 12 h 12"/>
                  <a:gd name="T4" fmla="*/ 14 w 14"/>
                  <a:gd name="T5" fmla="*/ 0 h 12"/>
                  <a:gd name="T6" fmla="*/ 3 w 14"/>
                  <a:gd name="T7" fmla="*/ 0 h 12"/>
                  <a:gd name="T8" fmla="*/ 0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5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9"/>
                      <a:pt x="14" y="5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681" y="1167"/>
                <a:ext cx="49" cy="46"/>
              </a:xfrm>
              <a:custGeom>
                <a:avLst/>
                <a:gdLst>
                  <a:gd name="T0" fmla="*/ 9 w 20"/>
                  <a:gd name="T1" fmla="*/ 19 h 19"/>
                  <a:gd name="T2" fmla="*/ 9 w 20"/>
                  <a:gd name="T3" fmla="*/ 19 h 19"/>
                  <a:gd name="T4" fmla="*/ 20 w 20"/>
                  <a:gd name="T5" fmla="*/ 19 h 19"/>
                  <a:gd name="T6" fmla="*/ 20 w 20"/>
                  <a:gd name="T7" fmla="*/ 19 h 19"/>
                  <a:gd name="T8" fmla="*/ 1 w 20"/>
                  <a:gd name="T9" fmla="*/ 0 h 19"/>
                  <a:gd name="T10" fmla="*/ 0 w 20"/>
                  <a:gd name="T11" fmla="*/ 0 h 19"/>
                  <a:gd name="T12" fmla="*/ 0 w 20"/>
                  <a:gd name="T13" fmla="*/ 11 h 19"/>
                  <a:gd name="T14" fmla="*/ 1 w 20"/>
                  <a:gd name="T15" fmla="*/ 11 h 19"/>
                  <a:gd name="T16" fmla="*/ 9 w 20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8"/>
                      <a:pt x="1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1"/>
                      <a:pt x="9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744" y="1218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4744" y="122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4744" y="123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4744" y="124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744" y="1256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" name="Изображение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896110"/>
            <a:ext cx="9078595" cy="4626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5645" y="346710"/>
            <a:ext cx="10515600" cy="777240"/>
          </a:xfrm>
        </p:spPr>
        <p:txBody>
          <a:bodyPr vert="horz" lIns="91440" tIns="45720" rIns="91440" bIns="45720" rtlCol="0" anchor="ctr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sz="4890" b="0" dirty="0">
                <a:sym typeface="+mn-ea"/>
              </a:rPr>
              <a:t>РЕЗУЛЬТАТИ &amp; НАСЛІДКИ</a:t>
            </a:r>
            <a:endParaRPr kumimoji="0" lang="zh-CN" altLang="en-US" sz="48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63975" y="1229043"/>
            <a:ext cx="61455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lt"/>
                <a:sym typeface="+mn-ea"/>
              </a:rPr>
              <a:t>Діаграма розподілу даних за двома змінними</a:t>
            </a:r>
            <a:endParaRPr kumimoji="0" lang="uk-UA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8286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885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ОЦІНКИ </a:t>
            </a:r>
            <a:r>
              <a:rPr kumimoji="0" lang="uk-UA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ТОЧНОСТІ ПОБУДОВАНИХ МОДЕЛЕЙ</a:t>
            </a:r>
            <a:endParaRPr kumimoji="0" lang="uk-UA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39240" y="2243455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39875" y="4410393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32890" y="3313113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39240" y="5387340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39240" y="2243455"/>
            <a:ext cx="3403600" cy="393700"/>
          </a:xfrm>
          <a:prstGeom prst="roundRect">
            <a:avLst>
              <a:gd name="adj" fmla="val 50000"/>
            </a:avLst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39875" y="4410710"/>
            <a:ext cx="3402965" cy="393700"/>
          </a:xfrm>
          <a:prstGeom prst="roundRect">
            <a:avLst>
              <a:gd name="adj" fmla="val 50000"/>
            </a:avLst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32890" y="3312795"/>
            <a:ext cx="3791585" cy="393700"/>
          </a:xfrm>
          <a:prstGeom prst="roundRect">
            <a:avLst>
              <a:gd name="adj" fmla="val 50000"/>
            </a:avLst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39240" y="5387340"/>
            <a:ext cx="3784600" cy="393700"/>
          </a:xfrm>
          <a:prstGeom prst="roundRect">
            <a:avLst>
              <a:gd name="adj" fmla="val 50000"/>
            </a:avLst>
          </a:prstGeom>
          <a:solidFill>
            <a:srgbClr val="E3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2" name="矩形 11"/>
          <p:cNvSpPr/>
          <p:nvPr/>
        </p:nvSpPr>
        <p:spPr>
          <a:xfrm>
            <a:off x="4350703" y="2280603"/>
            <a:ext cx="536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80%</a:t>
            </a:r>
            <a:endParaRPr lang="en-US" altLang="zh-CN" sz="1600" b="1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3563" name="矩形 12"/>
          <p:cNvSpPr/>
          <p:nvPr/>
        </p:nvSpPr>
        <p:spPr>
          <a:xfrm>
            <a:off x="4338638" y="4449128"/>
            <a:ext cx="536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80%</a:t>
            </a:r>
            <a:endParaRPr lang="en-US" altLang="zh-CN" sz="1600" b="1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3564" name="矩形 13"/>
          <p:cNvSpPr/>
          <p:nvPr/>
        </p:nvSpPr>
        <p:spPr>
          <a:xfrm>
            <a:off x="4694873" y="3345180"/>
            <a:ext cx="536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90%</a:t>
            </a:r>
            <a:endParaRPr lang="en-US" altLang="zh-CN" sz="1600" b="1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0640" y="2147888"/>
            <a:ext cx="48088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lt"/>
                <a:sym typeface="+mn-ea"/>
              </a:rPr>
              <a:t>Logistic Regression Method Efficiency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2" name="矩形 16"/>
          <p:cNvSpPr/>
          <p:nvPr/>
        </p:nvSpPr>
        <p:spPr>
          <a:xfrm>
            <a:off x="6391275" y="4326573"/>
            <a:ext cx="4134485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lt"/>
                <a:sym typeface="+mn-ea"/>
              </a:rPr>
              <a:t>Decision Tree Method Efficiency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12" name="矩形 16"/>
          <p:cNvSpPr/>
          <p:nvPr/>
        </p:nvSpPr>
        <p:spPr>
          <a:xfrm>
            <a:off x="6384290" y="3260408"/>
            <a:ext cx="43554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lt"/>
                <a:sym typeface="+mn-ea"/>
              </a:rPr>
              <a:t>Random Forest Method Efficiency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13" name="矩形 16"/>
          <p:cNvSpPr/>
          <p:nvPr/>
        </p:nvSpPr>
        <p:spPr>
          <a:xfrm>
            <a:off x="6390640" y="5335588"/>
            <a:ext cx="4709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lt"/>
                <a:sym typeface="+mn-ea"/>
              </a:rPr>
              <a:t>Gradient Boosting Method Efficiency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94873" y="5417820"/>
            <a:ext cx="536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91%</a:t>
            </a:r>
            <a:endParaRPr lang="en-US" altLang="zh-CN" sz="1600" b="1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687445" y="3457575"/>
            <a:ext cx="8105140" cy="1087120"/>
          </a:xfrm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ru-RU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МЕТА</a:t>
            </a:r>
            <a:r>
              <a:rPr lang="uk-UA" altLang="ru-RU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 ДОСЛІДЖЕННЯ</a:t>
            </a:r>
            <a:endParaRPr lang="uk-UA" altLang="ru-RU" sz="6600" kern="1200" dirty="0">
              <a:solidFill>
                <a:schemeClr val="bg1">
                  <a:lumMod val="85000"/>
                </a:schemeClr>
              </a:solidFill>
              <a:latin typeface="+mj-lt"/>
              <a:ea typeface="Arial" panose="020B0604020202020204" pitchFamily="34" charset="0"/>
              <a:cs typeface="+mj-cs"/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401445" y="2986405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6" name="组合 16"/>
          <p:cNvGrpSpPr/>
          <p:nvPr/>
        </p:nvGrpSpPr>
        <p:grpSpPr>
          <a:xfrm>
            <a:off x="1778000" y="3303270"/>
            <a:ext cx="1167130" cy="1414145"/>
            <a:chOff x="2443163" y="2125663"/>
            <a:chExt cx="315913" cy="511175"/>
          </a:xfrm>
        </p:grpSpPr>
        <p:sp>
          <p:nvSpPr>
            <p:cNvPr id="9227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28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29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30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31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32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9233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ru-RU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564890" y="3385820"/>
            <a:ext cx="4451985" cy="1083945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ВИСНОВКИ</a:t>
            </a:r>
            <a:endParaRPr lang="ru-RU" altLang="uk-UA" sz="6600" dirty="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390015" y="2962910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" name="Изображение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1517723" y="3094428"/>
            <a:ext cx="1666095" cy="166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315" y="150495"/>
            <a:ext cx="3464560" cy="9861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ВИСНОВКИ</a:t>
            </a:r>
            <a:endParaRPr kumimoji="0" lang="uk-UA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005" y="1478280"/>
            <a:ext cx="3455035" cy="5085715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8360" y="1495425"/>
            <a:ext cx="3442970" cy="5076825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8500" y="1487170"/>
            <a:ext cx="3454400" cy="5085080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89" name="组合 6"/>
          <p:cNvGrpSpPr/>
          <p:nvPr/>
        </p:nvGrpSpPr>
        <p:grpSpPr>
          <a:xfrm>
            <a:off x="1707833" y="876935"/>
            <a:ext cx="1079500" cy="1079500"/>
            <a:chOff x="2420667" y="2342978"/>
            <a:chExt cx="1080000" cy="1080000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2420667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600667" y="2527723"/>
              <a:ext cx="720000" cy="698576"/>
              <a:chOff x="2540" y="795"/>
              <a:chExt cx="941" cy="913"/>
            </a:xfrm>
            <a:solidFill>
              <a:schemeClr val="bg1"/>
            </a:solidFill>
          </p:grpSpPr>
          <p:sp>
            <p:nvSpPr>
              <p:cNvPr id="10" name="Freeform 5"/>
              <p:cNvSpPr/>
              <p:nvPr/>
            </p:nvSpPr>
            <p:spPr bwMode="auto">
              <a:xfrm>
                <a:off x="2964" y="917"/>
                <a:ext cx="517" cy="360"/>
              </a:xfrm>
              <a:custGeom>
                <a:avLst/>
                <a:gdLst>
                  <a:gd name="T0" fmla="*/ 43 w 217"/>
                  <a:gd name="T1" fmla="*/ 108 h 151"/>
                  <a:gd name="T2" fmla="*/ 49 w 217"/>
                  <a:gd name="T3" fmla="*/ 109 h 151"/>
                  <a:gd name="T4" fmla="*/ 89 w 217"/>
                  <a:gd name="T5" fmla="*/ 60 h 151"/>
                  <a:gd name="T6" fmla="*/ 99 w 217"/>
                  <a:gd name="T7" fmla="*/ 59 h 151"/>
                  <a:gd name="T8" fmla="*/ 101 w 217"/>
                  <a:gd name="T9" fmla="*/ 69 h 151"/>
                  <a:gd name="T10" fmla="*/ 61 w 217"/>
                  <a:gd name="T11" fmla="*/ 117 h 151"/>
                  <a:gd name="T12" fmla="*/ 65 w 217"/>
                  <a:gd name="T13" fmla="*/ 130 h 151"/>
                  <a:gd name="T14" fmla="*/ 52 w 217"/>
                  <a:gd name="T15" fmla="*/ 151 h 151"/>
                  <a:gd name="T16" fmla="*/ 213 w 217"/>
                  <a:gd name="T17" fmla="*/ 151 h 151"/>
                  <a:gd name="T18" fmla="*/ 217 w 217"/>
                  <a:gd name="T19" fmla="*/ 147 h 151"/>
                  <a:gd name="T20" fmla="*/ 217 w 217"/>
                  <a:gd name="T21" fmla="*/ 4 h 151"/>
                  <a:gd name="T22" fmla="*/ 213 w 217"/>
                  <a:gd name="T23" fmla="*/ 0 h 151"/>
                  <a:gd name="T24" fmla="*/ 4 w 217"/>
                  <a:gd name="T25" fmla="*/ 0 h 151"/>
                  <a:gd name="T26" fmla="*/ 0 w 217"/>
                  <a:gd name="T27" fmla="*/ 4 h 151"/>
                  <a:gd name="T28" fmla="*/ 0 w 217"/>
                  <a:gd name="T29" fmla="*/ 96 h 151"/>
                  <a:gd name="T30" fmla="*/ 9 w 217"/>
                  <a:gd name="T31" fmla="*/ 108 h 151"/>
                  <a:gd name="T32" fmla="*/ 43 w 217"/>
                  <a:gd name="T33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151">
                    <a:moveTo>
                      <a:pt x="43" y="108"/>
                    </a:moveTo>
                    <a:cubicBezTo>
                      <a:pt x="45" y="108"/>
                      <a:pt x="47" y="108"/>
                      <a:pt x="49" y="109"/>
                    </a:cubicBezTo>
                    <a:cubicBezTo>
                      <a:pt x="89" y="60"/>
                      <a:pt x="89" y="60"/>
                      <a:pt x="89" y="60"/>
                    </a:cubicBezTo>
                    <a:cubicBezTo>
                      <a:pt x="92" y="57"/>
                      <a:pt x="96" y="56"/>
                      <a:pt x="99" y="59"/>
                    </a:cubicBezTo>
                    <a:cubicBezTo>
                      <a:pt x="103" y="61"/>
                      <a:pt x="103" y="66"/>
                      <a:pt x="101" y="69"/>
                    </a:cubicBezTo>
                    <a:cubicBezTo>
                      <a:pt x="61" y="117"/>
                      <a:pt x="61" y="117"/>
                      <a:pt x="61" y="117"/>
                    </a:cubicBezTo>
                    <a:cubicBezTo>
                      <a:pt x="64" y="121"/>
                      <a:pt x="65" y="125"/>
                      <a:pt x="65" y="130"/>
                    </a:cubicBezTo>
                    <a:cubicBezTo>
                      <a:pt x="65" y="140"/>
                      <a:pt x="60" y="148"/>
                      <a:pt x="52" y="151"/>
                    </a:cubicBezTo>
                    <a:cubicBezTo>
                      <a:pt x="213" y="151"/>
                      <a:pt x="213" y="151"/>
                      <a:pt x="213" y="151"/>
                    </a:cubicBezTo>
                    <a:cubicBezTo>
                      <a:pt x="215" y="151"/>
                      <a:pt x="217" y="149"/>
                      <a:pt x="217" y="147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2"/>
                      <a:pt x="215" y="0"/>
                      <a:pt x="21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43" y="108"/>
                      <a:pt x="43" y="108"/>
                      <a:pt x="4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2540" y="1022"/>
                <a:ext cx="560" cy="686"/>
              </a:xfrm>
              <a:custGeom>
                <a:avLst/>
                <a:gdLst>
                  <a:gd name="T0" fmla="*/ 40 w 235"/>
                  <a:gd name="T1" fmla="*/ 114 h 288"/>
                  <a:gd name="T2" fmla="*/ 52 w 235"/>
                  <a:gd name="T3" fmla="*/ 120 h 288"/>
                  <a:gd name="T4" fmla="*/ 52 w 235"/>
                  <a:gd name="T5" fmla="*/ 120 h 288"/>
                  <a:gd name="T6" fmla="*/ 28 w 235"/>
                  <a:gd name="T7" fmla="*/ 190 h 288"/>
                  <a:gd name="T8" fmla="*/ 33 w 235"/>
                  <a:gd name="T9" fmla="*/ 198 h 288"/>
                  <a:gd name="T10" fmla="*/ 62 w 235"/>
                  <a:gd name="T11" fmla="*/ 198 h 288"/>
                  <a:gd name="T12" fmla="*/ 62 w 235"/>
                  <a:gd name="T13" fmla="*/ 268 h 288"/>
                  <a:gd name="T14" fmla="*/ 81 w 235"/>
                  <a:gd name="T15" fmla="*/ 288 h 288"/>
                  <a:gd name="T16" fmla="*/ 100 w 235"/>
                  <a:gd name="T17" fmla="*/ 268 h 288"/>
                  <a:gd name="T18" fmla="*/ 100 w 235"/>
                  <a:gd name="T19" fmla="*/ 198 h 288"/>
                  <a:gd name="T20" fmla="*/ 110 w 235"/>
                  <a:gd name="T21" fmla="*/ 198 h 288"/>
                  <a:gd name="T22" fmla="*/ 110 w 235"/>
                  <a:gd name="T23" fmla="*/ 268 h 288"/>
                  <a:gd name="T24" fmla="*/ 129 w 235"/>
                  <a:gd name="T25" fmla="*/ 288 h 288"/>
                  <a:gd name="T26" fmla="*/ 149 w 235"/>
                  <a:gd name="T27" fmla="*/ 268 h 288"/>
                  <a:gd name="T28" fmla="*/ 149 w 235"/>
                  <a:gd name="T29" fmla="*/ 198 h 288"/>
                  <a:gd name="T30" fmla="*/ 177 w 235"/>
                  <a:gd name="T31" fmla="*/ 198 h 288"/>
                  <a:gd name="T32" fmla="*/ 183 w 235"/>
                  <a:gd name="T33" fmla="*/ 190 h 288"/>
                  <a:gd name="T34" fmla="*/ 148 w 235"/>
                  <a:gd name="T35" fmla="*/ 93 h 288"/>
                  <a:gd name="T36" fmla="*/ 148 w 235"/>
                  <a:gd name="T37" fmla="*/ 75 h 288"/>
                  <a:gd name="T38" fmla="*/ 165 w 235"/>
                  <a:gd name="T39" fmla="*/ 95 h 288"/>
                  <a:gd name="T40" fmla="*/ 176 w 235"/>
                  <a:gd name="T41" fmla="*/ 101 h 288"/>
                  <a:gd name="T42" fmla="*/ 178 w 235"/>
                  <a:gd name="T43" fmla="*/ 101 h 288"/>
                  <a:gd name="T44" fmla="*/ 220 w 235"/>
                  <a:gd name="T45" fmla="*/ 101 h 288"/>
                  <a:gd name="T46" fmla="*/ 235 w 235"/>
                  <a:gd name="T47" fmla="*/ 86 h 288"/>
                  <a:gd name="T48" fmla="*/ 233 w 235"/>
                  <a:gd name="T49" fmla="*/ 80 h 288"/>
                  <a:gd name="T50" fmla="*/ 222 w 235"/>
                  <a:gd name="T51" fmla="*/ 72 h 288"/>
                  <a:gd name="T52" fmla="*/ 220 w 235"/>
                  <a:gd name="T53" fmla="*/ 72 h 288"/>
                  <a:gd name="T54" fmla="*/ 183 w 235"/>
                  <a:gd name="T55" fmla="*/ 72 h 288"/>
                  <a:gd name="T56" fmla="*/ 178 w 235"/>
                  <a:gd name="T57" fmla="*/ 65 h 288"/>
                  <a:gd name="T58" fmla="*/ 142 w 235"/>
                  <a:gd name="T59" fmla="*/ 21 h 288"/>
                  <a:gd name="T60" fmla="*/ 105 w 235"/>
                  <a:gd name="T61" fmla="*/ 0 h 288"/>
                  <a:gd name="T62" fmla="*/ 60 w 235"/>
                  <a:gd name="T63" fmla="*/ 18 h 288"/>
                  <a:gd name="T64" fmla="*/ 8 w 235"/>
                  <a:gd name="T65" fmla="*/ 45 h 288"/>
                  <a:gd name="T66" fmla="*/ 1 w 235"/>
                  <a:gd name="T67" fmla="*/ 54 h 288"/>
                  <a:gd name="T68" fmla="*/ 4 w 235"/>
                  <a:gd name="T69" fmla="*/ 66 h 288"/>
                  <a:gd name="T70" fmla="*/ 40 w 235"/>
                  <a:gd name="T71" fmla="*/ 114 h 288"/>
                  <a:gd name="T72" fmla="*/ 65 w 235"/>
                  <a:gd name="T73" fmla="*/ 49 h 288"/>
                  <a:gd name="T74" fmla="*/ 65 w 235"/>
                  <a:gd name="T75" fmla="*/ 93 h 288"/>
                  <a:gd name="T76" fmla="*/ 65 w 235"/>
                  <a:gd name="T77" fmla="*/ 93 h 288"/>
                  <a:gd name="T78" fmla="*/ 41 w 235"/>
                  <a:gd name="T79" fmla="*/ 62 h 288"/>
                  <a:gd name="T80" fmla="*/ 65 w 235"/>
                  <a:gd name="T81" fmla="*/ 4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5" h="288">
                    <a:moveTo>
                      <a:pt x="40" y="114"/>
                    </a:moveTo>
                    <a:cubicBezTo>
                      <a:pt x="43" y="118"/>
                      <a:pt x="48" y="120"/>
                      <a:pt x="52" y="120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6" y="194"/>
                      <a:pt x="29" y="198"/>
                      <a:pt x="33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268"/>
                      <a:pt x="62" y="268"/>
                      <a:pt x="62" y="268"/>
                    </a:cubicBezTo>
                    <a:cubicBezTo>
                      <a:pt x="62" y="279"/>
                      <a:pt x="70" y="288"/>
                      <a:pt x="81" y="288"/>
                    </a:cubicBezTo>
                    <a:cubicBezTo>
                      <a:pt x="92" y="288"/>
                      <a:pt x="100" y="279"/>
                      <a:pt x="100" y="268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110" y="198"/>
                      <a:pt x="110" y="198"/>
                      <a:pt x="110" y="198"/>
                    </a:cubicBezTo>
                    <a:cubicBezTo>
                      <a:pt x="110" y="268"/>
                      <a:pt x="110" y="268"/>
                      <a:pt x="110" y="268"/>
                    </a:cubicBezTo>
                    <a:cubicBezTo>
                      <a:pt x="110" y="279"/>
                      <a:pt x="118" y="288"/>
                      <a:pt x="129" y="288"/>
                    </a:cubicBezTo>
                    <a:cubicBezTo>
                      <a:pt x="140" y="288"/>
                      <a:pt x="149" y="279"/>
                      <a:pt x="149" y="26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77" y="198"/>
                      <a:pt x="177" y="198"/>
                      <a:pt x="177" y="198"/>
                    </a:cubicBezTo>
                    <a:cubicBezTo>
                      <a:pt x="181" y="198"/>
                      <a:pt x="184" y="194"/>
                      <a:pt x="183" y="190"/>
                    </a:cubicBezTo>
                    <a:cubicBezTo>
                      <a:pt x="148" y="93"/>
                      <a:pt x="148" y="93"/>
                      <a:pt x="148" y="93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7" y="99"/>
                      <a:pt x="171" y="101"/>
                      <a:pt x="176" y="101"/>
                    </a:cubicBezTo>
                    <a:cubicBezTo>
                      <a:pt x="178" y="101"/>
                      <a:pt x="178" y="101"/>
                      <a:pt x="178" y="101"/>
                    </a:cubicBezTo>
                    <a:cubicBezTo>
                      <a:pt x="220" y="101"/>
                      <a:pt x="220" y="101"/>
                      <a:pt x="220" y="101"/>
                    </a:cubicBezTo>
                    <a:cubicBezTo>
                      <a:pt x="228" y="101"/>
                      <a:pt x="235" y="94"/>
                      <a:pt x="235" y="86"/>
                    </a:cubicBezTo>
                    <a:cubicBezTo>
                      <a:pt x="235" y="84"/>
                      <a:pt x="234" y="82"/>
                      <a:pt x="233" y="80"/>
                    </a:cubicBezTo>
                    <a:cubicBezTo>
                      <a:pt x="231" y="76"/>
                      <a:pt x="227" y="72"/>
                      <a:pt x="222" y="72"/>
                    </a:cubicBezTo>
                    <a:cubicBezTo>
                      <a:pt x="221" y="72"/>
                      <a:pt x="221" y="72"/>
                      <a:pt x="220" y="72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8" y="65"/>
                      <a:pt x="150" y="33"/>
                      <a:pt x="142" y="21"/>
                    </a:cubicBezTo>
                    <a:cubicBezTo>
                      <a:pt x="134" y="9"/>
                      <a:pt x="121" y="0"/>
                      <a:pt x="105" y="0"/>
                    </a:cubicBezTo>
                    <a:cubicBezTo>
                      <a:pt x="89" y="0"/>
                      <a:pt x="74" y="10"/>
                      <a:pt x="60" y="18"/>
                    </a:cubicBezTo>
                    <a:cubicBezTo>
                      <a:pt x="43" y="27"/>
                      <a:pt x="26" y="36"/>
                      <a:pt x="8" y="45"/>
                    </a:cubicBezTo>
                    <a:cubicBezTo>
                      <a:pt x="5" y="47"/>
                      <a:pt x="2" y="50"/>
                      <a:pt x="1" y="54"/>
                    </a:cubicBezTo>
                    <a:cubicBezTo>
                      <a:pt x="0" y="58"/>
                      <a:pt x="1" y="63"/>
                      <a:pt x="4" y="66"/>
                    </a:cubicBezTo>
                    <a:lnTo>
                      <a:pt x="40" y="114"/>
                    </a:lnTo>
                    <a:close/>
                    <a:moveTo>
                      <a:pt x="65" y="49"/>
                    </a:move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41" y="62"/>
                      <a:pt x="41" y="62"/>
                      <a:pt x="41" y="62"/>
                    </a:cubicBezTo>
                    <a:lnTo>
                      <a:pt x="6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2666" y="795"/>
                <a:ext cx="251" cy="217"/>
              </a:xfrm>
              <a:custGeom>
                <a:avLst/>
                <a:gdLst>
                  <a:gd name="T0" fmla="*/ 103 w 105"/>
                  <a:gd name="T1" fmla="*/ 78 h 91"/>
                  <a:gd name="T2" fmla="*/ 92 w 105"/>
                  <a:gd name="T3" fmla="*/ 59 h 91"/>
                  <a:gd name="T4" fmla="*/ 52 w 105"/>
                  <a:gd name="T5" fmla="*/ 0 h 91"/>
                  <a:gd name="T6" fmla="*/ 13 w 105"/>
                  <a:gd name="T7" fmla="*/ 59 h 91"/>
                  <a:gd name="T8" fmla="*/ 1 w 105"/>
                  <a:gd name="T9" fmla="*/ 78 h 91"/>
                  <a:gd name="T10" fmla="*/ 0 w 105"/>
                  <a:gd name="T11" fmla="*/ 81 h 91"/>
                  <a:gd name="T12" fmla="*/ 15 w 105"/>
                  <a:gd name="T13" fmla="*/ 91 h 91"/>
                  <a:gd name="T14" fmla="*/ 36 w 105"/>
                  <a:gd name="T15" fmla="*/ 86 h 91"/>
                  <a:gd name="T16" fmla="*/ 27 w 105"/>
                  <a:gd name="T17" fmla="*/ 71 h 91"/>
                  <a:gd name="T18" fmla="*/ 52 w 105"/>
                  <a:gd name="T19" fmla="*/ 86 h 91"/>
                  <a:gd name="T20" fmla="*/ 78 w 105"/>
                  <a:gd name="T21" fmla="*/ 71 h 91"/>
                  <a:gd name="T22" fmla="*/ 68 w 105"/>
                  <a:gd name="T23" fmla="*/ 86 h 91"/>
                  <a:gd name="T24" fmla="*/ 89 w 105"/>
                  <a:gd name="T25" fmla="*/ 91 h 91"/>
                  <a:gd name="T26" fmla="*/ 104 w 105"/>
                  <a:gd name="T27" fmla="*/ 81 h 91"/>
                  <a:gd name="T28" fmla="*/ 103 w 105"/>
                  <a:gd name="T2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91">
                    <a:moveTo>
                      <a:pt x="103" y="78"/>
                    </a:moveTo>
                    <a:cubicBezTo>
                      <a:pt x="99" y="76"/>
                      <a:pt x="92" y="71"/>
                      <a:pt x="92" y="59"/>
                    </a:cubicBezTo>
                    <a:cubicBezTo>
                      <a:pt x="92" y="44"/>
                      <a:pt x="95" y="0"/>
                      <a:pt x="52" y="0"/>
                    </a:cubicBezTo>
                    <a:cubicBezTo>
                      <a:pt x="9" y="0"/>
                      <a:pt x="13" y="44"/>
                      <a:pt x="13" y="59"/>
                    </a:cubicBezTo>
                    <a:cubicBezTo>
                      <a:pt x="13" y="71"/>
                      <a:pt x="5" y="76"/>
                      <a:pt x="1" y="78"/>
                    </a:cubicBezTo>
                    <a:cubicBezTo>
                      <a:pt x="0" y="79"/>
                      <a:pt x="0" y="80"/>
                      <a:pt x="0" y="81"/>
                    </a:cubicBezTo>
                    <a:cubicBezTo>
                      <a:pt x="3" y="89"/>
                      <a:pt x="9" y="91"/>
                      <a:pt x="15" y="91"/>
                    </a:cubicBezTo>
                    <a:cubicBezTo>
                      <a:pt x="25" y="91"/>
                      <a:pt x="36" y="86"/>
                      <a:pt x="36" y="86"/>
                    </a:cubicBezTo>
                    <a:cubicBezTo>
                      <a:pt x="31" y="83"/>
                      <a:pt x="28" y="77"/>
                      <a:pt x="27" y="71"/>
                    </a:cubicBezTo>
                    <a:cubicBezTo>
                      <a:pt x="32" y="80"/>
                      <a:pt x="42" y="86"/>
                      <a:pt x="52" y="86"/>
                    </a:cubicBezTo>
                    <a:cubicBezTo>
                      <a:pt x="63" y="86"/>
                      <a:pt x="72" y="80"/>
                      <a:pt x="78" y="71"/>
                    </a:cubicBezTo>
                    <a:cubicBezTo>
                      <a:pt x="76" y="77"/>
                      <a:pt x="74" y="83"/>
                      <a:pt x="68" y="86"/>
                    </a:cubicBezTo>
                    <a:cubicBezTo>
                      <a:pt x="68" y="86"/>
                      <a:pt x="79" y="91"/>
                      <a:pt x="89" y="91"/>
                    </a:cubicBezTo>
                    <a:cubicBezTo>
                      <a:pt x="96" y="91"/>
                      <a:pt x="102" y="89"/>
                      <a:pt x="104" y="81"/>
                    </a:cubicBezTo>
                    <a:cubicBezTo>
                      <a:pt x="105" y="80"/>
                      <a:pt x="104" y="79"/>
                      <a:pt x="10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92" name="组合 12"/>
          <p:cNvGrpSpPr/>
          <p:nvPr/>
        </p:nvGrpSpPr>
        <p:grpSpPr>
          <a:xfrm>
            <a:off x="5645468" y="914400"/>
            <a:ext cx="1079500" cy="1079500"/>
            <a:chOff x="8691333" y="2342978"/>
            <a:chExt cx="1080000" cy="1080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91333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>
              <a:off x="8871333" y="2563642"/>
              <a:ext cx="720000" cy="638671"/>
              <a:chOff x="4485" y="1094"/>
              <a:chExt cx="301" cy="267"/>
            </a:xfrm>
            <a:solidFill>
              <a:schemeClr val="bg1"/>
            </a:solidFill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495" y="1094"/>
                <a:ext cx="75" cy="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4485" y="1133"/>
                <a:ext cx="301" cy="228"/>
              </a:xfrm>
              <a:custGeom>
                <a:avLst/>
                <a:gdLst>
                  <a:gd name="T0" fmla="*/ 206 w 301"/>
                  <a:gd name="T1" fmla="*/ 10 h 228"/>
                  <a:gd name="T2" fmla="*/ 182 w 301"/>
                  <a:gd name="T3" fmla="*/ 0 h 228"/>
                  <a:gd name="T4" fmla="*/ 97 w 301"/>
                  <a:gd name="T5" fmla="*/ 10 h 228"/>
                  <a:gd name="T6" fmla="*/ 90 w 301"/>
                  <a:gd name="T7" fmla="*/ 22 h 228"/>
                  <a:gd name="T8" fmla="*/ 97 w 301"/>
                  <a:gd name="T9" fmla="*/ 48 h 228"/>
                  <a:gd name="T10" fmla="*/ 61 w 301"/>
                  <a:gd name="T11" fmla="*/ 41 h 228"/>
                  <a:gd name="T12" fmla="*/ 34 w 301"/>
                  <a:gd name="T13" fmla="*/ 41 h 228"/>
                  <a:gd name="T14" fmla="*/ 2 w 301"/>
                  <a:gd name="T15" fmla="*/ 114 h 228"/>
                  <a:gd name="T16" fmla="*/ 15 w 301"/>
                  <a:gd name="T17" fmla="*/ 128 h 228"/>
                  <a:gd name="T18" fmla="*/ 17 w 301"/>
                  <a:gd name="T19" fmla="*/ 138 h 228"/>
                  <a:gd name="T20" fmla="*/ 17 w 301"/>
                  <a:gd name="T21" fmla="*/ 211 h 228"/>
                  <a:gd name="T22" fmla="*/ 0 w 301"/>
                  <a:gd name="T23" fmla="*/ 213 h 228"/>
                  <a:gd name="T24" fmla="*/ 12 w 301"/>
                  <a:gd name="T25" fmla="*/ 228 h 228"/>
                  <a:gd name="T26" fmla="*/ 27 w 301"/>
                  <a:gd name="T27" fmla="*/ 228 h 228"/>
                  <a:gd name="T28" fmla="*/ 44 w 301"/>
                  <a:gd name="T29" fmla="*/ 213 h 228"/>
                  <a:gd name="T30" fmla="*/ 44 w 301"/>
                  <a:gd name="T31" fmla="*/ 143 h 228"/>
                  <a:gd name="T32" fmla="*/ 53 w 301"/>
                  <a:gd name="T33" fmla="*/ 211 h 228"/>
                  <a:gd name="T34" fmla="*/ 53 w 301"/>
                  <a:gd name="T35" fmla="*/ 228 h 228"/>
                  <a:gd name="T36" fmla="*/ 70 w 301"/>
                  <a:gd name="T37" fmla="*/ 225 h 228"/>
                  <a:gd name="T38" fmla="*/ 97 w 301"/>
                  <a:gd name="T39" fmla="*/ 228 h 228"/>
                  <a:gd name="T40" fmla="*/ 82 w 301"/>
                  <a:gd name="T41" fmla="*/ 211 h 228"/>
                  <a:gd name="T42" fmla="*/ 80 w 301"/>
                  <a:gd name="T43" fmla="*/ 143 h 228"/>
                  <a:gd name="T44" fmla="*/ 80 w 301"/>
                  <a:gd name="T45" fmla="*/ 128 h 228"/>
                  <a:gd name="T46" fmla="*/ 85 w 301"/>
                  <a:gd name="T47" fmla="*/ 68 h 228"/>
                  <a:gd name="T48" fmla="*/ 97 w 301"/>
                  <a:gd name="T49" fmla="*/ 143 h 228"/>
                  <a:gd name="T50" fmla="*/ 184 w 301"/>
                  <a:gd name="T51" fmla="*/ 167 h 228"/>
                  <a:gd name="T52" fmla="*/ 155 w 301"/>
                  <a:gd name="T53" fmla="*/ 220 h 228"/>
                  <a:gd name="T54" fmla="*/ 187 w 301"/>
                  <a:gd name="T55" fmla="*/ 220 h 228"/>
                  <a:gd name="T56" fmla="*/ 196 w 301"/>
                  <a:gd name="T57" fmla="*/ 184 h 228"/>
                  <a:gd name="T58" fmla="*/ 247 w 301"/>
                  <a:gd name="T59" fmla="*/ 220 h 228"/>
                  <a:gd name="T60" fmla="*/ 199 w 301"/>
                  <a:gd name="T61" fmla="*/ 143 h 228"/>
                  <a:gd name="T62" fmla="*/ 298 w 301"/>
                  <a:gd name="T63" fmla="*/ 22 h 228"/>
                  <a:gd name="T64" fmla="*/ 301 w 301"/>
                  <a:gd name="T65" fmla="*/ 10 h 228"/>
                  <a:gd name="T66" fmla="*/ 288 w 301"/>
                  <a:gd name="T67" fmla="*/ 133 h 228"/>
                  <a:gd name="T68" fmla="*/ 184 w 301"/>
                  <a:gd name="T69" fmla="*/ 133 h 228"/>
                  <a:gd name="T70" fmla="*/ 107 w 301"/>
                  <a:gd name="T71" fmla="*/ 75 h 228"/>
                  <a:gd name="T72" fmla="*/ 141 w 301"/>
                  <a:gd name="T73" fmla="*/ 70 h 228"/>
                  <a:gd name="T74" fmla="*/ 107 w 301"/>
                  <a:gd name="T75" fmla="*/ 22 h 228"/>
                  <a:gd name="T76" fmla="*/ 288 w 301"/>
                  <a:gd name="T77" fmla="*/ 13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1" h="228">
                    <a:moveTo>
                      <a:pt x="298" y="10"/>
                    </a:moveTo>
                    <a:lnTo>
                      <a:pt x="206" y="10"/>
                    </a:lnTo>
                    <a:lnTo>
                      <a:pt x="206" y="0"/>
                    </a:lnTo>
                    <a:lnTo>
                      <a:pt x="182" y="0"/>
                    </a:lnTo>
                    <a:lnTo>
                      <a:pt x="182" y="10"/>
                    </a:lnTo>
                    <a:lnTo>
                      <a:pt x="97" y="10"/>
                    </a:lnTo>
                    <a:lnTo>
                      <a:pt x="90" y="10"/>
                    </a:lnTo>
                    <a:lnTo>
                      <a:pt x="90" y="22"/>
                    </a:lnTo>
                    <a:lnTo>
                      <a:pt x="97" y="22"/>
                    </a:lnTo>
                    <a:lnTo>
                      <a:pt x="97" y="48"/>
                    </a:lnTo>
                    <a:lnTo>
                      <a:pt x="82" y="41"/>
                    </a:lnTo>
                    <a:lnTo>
                      <a:pt x="61" y="41"/>
                    </a:lnTo>
                    <a:lnTo>
                      <a:pt x="49" y="58"/>
                    </a:lnTo>
                    <a:lnTo>
                      <a:pt x="34" y="41"/>
                    </a:lnTo>
                    <a:lnTo>
                      <a:pt x="2" y="48"/>
                    </a:lnTo>
                    <a:lnTo>
                      <a:pt x="2" y="114"/>
                    </a:lnTo>
                    <a:lnTo>
                      <a:pt x="15" y="114"/>
                    </a:lnTo>
                    <a:lnTo>
                      <a:pt x="15" y="128"/>
                    </a:lnTo>
                    <a:lnTo>
                      <a:pt x="17" y="128"/>
                    </a:lnTo>
                    <a:lnTo>
                      <a:pt x="17" y="138"/>
                    </a:lnTo>
                    <a:lnTo>
                      <a:pt x="17" y="143"/>
                    </a:lnTo>
                    <a:lnTo>
                      <a:pt x="17" y="211"/>
                    </a:lnTo>
                    <a:lnTo>
                      <a:pt x="15" y="211"/>
                    </a:lnTo>
                    <a:lnTo>
                      <a:pt x="0" y="213"/>
                    </a:lnTo>
                    <a:lnTo>
                      <a:pt x="0" y="228"/>
                    </a:lnTo>
                    <a:lnTo>
                      <a:pt x="12" y="228"/>
                    </a:lnTo>
                    <a:lnTo>
                      <a:pt x="27" y="225"/>
                    </a:lnTo>
                    <a:lnTo>
                      <a:pt x="27" y="228"/>
                    </a:lnTo>
                    <a:lnTo>
                      <a:pt x="44" y="228"/>
                    </a:lnTo>
                    <a:lnTo>
                      <a:pt x="44" y="213"/>
                    </a:lnTo>
                    <a:lnTo>
                      <a:pt x="44" y="211"/>
                    </a:lnTo>
                    <a:lnTo>
                      <a:pt x="44" y="143"/>
                    </a:lnTo>
                    <a:lnTo>
                      <a:pt x="53" y="143"/>
                    </a:lnTo>
                    <a:lnTo>
                      <a:pt x="53" y="211"/>
                    </a:lnTo>
                    <a:lnTo>
                      <a:pt x="53" y="213"/>
                    </a:lnTo>
                    <a:lnTo>
                      <a:pt x="53" y="228"/>
                    </a:lnTo>
                    <a:lnTo>
                      <a:pt x="70" y="228"/>
                    </a:lnTo>
                    <a:lnTo>
                      <a:pt x="70" y="225"/>
                    </a:lnTo>
                    <a:lnTo>
                      <a:pt x="85" y="228"/>
                    </a:lnTo>
                    <a:lnTo>
                      <a:pt x="97" y="228"/>
                    </a:lnTo>
                    <a:lnTo>
                      <a:pt x="97" y="213"/>
                    </a:lnTo>
                    <a:lnTo>
                      <a:pt x="82" y="211"/>
                    </a:lnTo>
                    <a:lnTo>
                      <a:pt x="80" y="211"/>
                    </a:lnTo>
                    <a:lnTo>
                      <a:pt x="80" y="143"/>
                    </a:lnTo>
                    <a:lnTo>
                      <a:pt x="80" y="138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5" y="68"/>
                    </a:lnTo>
                    <a:lnTo>
                      <a:pt x="97" y="73"/>
                    </a:lnTo>
                    <a:lnTo>
                      <a:pt x="97" y="143"/>
                    </a:lnTo>
                    <a:lnTo>
                      <a:pt x="184" y="143"/>
                    </a:lnTo>
                    <a:lnTo>
                      <a:pt x="184" y="167"/>
                    </a:lnTo>
                    <a:lnTo>
                      <a:pt x="136" y="220"/>
                    </a:lnTo>
                    <a:lnTo>
                      <a:pt x="155" y="220"/>
                    </a:lnTo>
                    <a:lnTo>
                      <a:pt x="187" y="184"/>
                    </a:lnTo>
                    <a:lnTo>
                      <a:pt x="187" y="220"/>
                    </a:lnTo>
                    <a:lnTo>
                      <a:pt x="196" y="220"/>
                    </a:lnTo>
                    <a:lnTo>
                      <a:pt x="196" y="184"/>
                    </a:lnTo>
                    <a:lnTo>
                      <a:pt x="230" y="220"/>
                    </a:lnTo>
                    <a:lnTo>
                      <a:pt x="247" y="220"/>
                    </a:lnTo>
                    <a:lnTo>
                      <a:pt x="199" y="167"/>
                    </a:lnTo>
                    <a:lnTo>
                      <a:pt x="199" y="143"/>
                    </a:lnTo>
                    <a:lnTo>
                      <a:pt x="298" y="143"/>
                    </a:lnTo>
                    <a:lnTo>
                      <a:pt x="298" y="22"/>
                    </a:lnTo>
                    <a:lnTo>
                      <a:pt x="301" y="22"/>
                    </a:lnTo>
                    <a:lnTo>
                      <a:pt x="301" y="10"/>
                    </a:lnTo>
                    <a:lnTo>
                      <a:pt x="298" y="10"/>
                    </a:lnTo>
                    <a:close/>
                    <a:moveTo>
                      <a:pt x="288" y="133"/>
                    </a:moveTo>
                    <a:lnTo>
                      <a:pt x="199" y="133"/>
                    </a:lnTo>
                    <a:lnTo>
                      <a:pt x="184" y="133"/>
                    </a:lnTo>
                    <a:lnTo>
                      <a:pt x="107" y="133"/>
                    </a:lnTo>
                    <a:lnTo>
                      <a:pt x="107" y="75"/>
                    </a:lnTo>
                    <a:lnTo>
                      <a:pt x="141" y="92"/>
                    </a:lnTo>
                    <a:lnTo>
                      <a:pt x="141" y="70"/>
                    </a:lnTo>
                    <a:lnTo>
                      <a:pt x="107" y="53"/>
                    </a:lnTo>
                    <a:lnTo>
                      <a:pt x="107" y="22"/>
                    </a:lnTo>
                    <a:lnTo>
                      <a:pt x="288" y="22"/>
                    </a:lnTo>
                    <a:lnTo>
                      <a:pt x="288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38" y="1169"/>
                <a:ext cx="72" cy="90"/>
              </a:xfrm>
              <a:custGeom>
                <a:avLst/>
                <a:gdLst>
                  <a:gd name="T0" fmla="*/ 18 w 30"/>
                  <a:gd name="T1" fmla="*/ 37 h 37"/>
                  <a:gd name="T2" fmla="*/ 30 w 30"/>
                  <a:gd name="T3" fmla="*/ 32 h 37"/>
                  <a:gd name="T4" fmla="*/ 23 w 30"/>
                  <a:gd name="T5" fmla="*/ 24 h 37"/>
                  <a:gd name="T6" fmla="*/ 18 w 30"/>
                  <a:gd name="T7" fmla="*/ 26 h 37"/>
                  <a:gd name="T8" fmla="*/ 11 w 30"/>
                  <a:gd name="T9" fmla="*/ 18 h 37"/>
                  <a:gd name="T10" fmla="*/ 17 w 30"/>
                  <a:gd name="T11" fmla="*/ 11 h 37"/>
                  <a:gd name="T12" fmla="*/ 17 w 30"/>
                  <a:gd name="T13" fmla="*/ 0 h 37"/>
                  <a:gd name="T14" fmla="*/ 0 w 30"/>
                  <a:gd name="T15" fmla="*/ 18 h 37"/>
                  <a:gd name="T16" fmla="*/ 18 w 30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18" y="37"/>
                    </a:moveTo>
                    <a:cubicBezTo>
                      <a:pt x="23" y="37"/>
                      <a:pt x="27" y="35"/>
                      <a:pt x="30" y="3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6"/>
                      <a:pt x="18" y="26"/>
                    </a:cubicBezTo>
                    <a:cubicBezTo>
                      <a:pt x="14" y="26"/>
                      <a:pt x="11" y="22"/>
                      <a:pt x="11" y="18"/>
                    </a:cubicBezTo>
                    <a:cubicBezTo>
                      <a:pt x="11" y="14"/>
                      <a:pt x="14" y="11"/>
                      <a:pt x="17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698" y="1218"/>
                <a:ext cx="34" cy="29"/>
              </a:xfrm>
              <a:custGeom>
                <a:avLst/>
                <a:gdLst>
                  <a:gd name="T0" fmla="*/ 0 w 14"/>
                  <a:gd name="T1" fmla="*/ 5 h 12"/>
                  <a:gd name="T2" fmla="*/ 8 w 14"/>
                  <a:gd name="T3" fmla="*/ 12 h 12"/>
                  <a:gd name="T4" fmla="*/ 14 w 14"/>
                  <a:gd name="T5" fmla="*/ 0 h 12"/>
                  <a:gd name="T6" fmla="*/ 3 w 14"/>
                  <a:gd name="T7" fmla="*/ 0 h 12"/>
                  <a:gd name="T8" fmla="*/ 0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5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9"/>
                      <a:pt x="14" y="5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681" y="1167"/>
                <a:ext cx="49" cy="46"/>
              </a:xfrm>
              <a:custGeom>
                <a:avLst/>
                <a:gdLst>
                  <a:gd name="T0" fmla="*/ 9 w 20"/>
                  <a:gd name="T1" fmla="*/ 19 h 19"/>
                  <a:gd name="T2" fmla="*/ 9 w 20"/>
                  <a:gd name="T3" fmla="*/ 19 h 19"/>
                  <a:gd name="T4" fmla="*/ 20 w 20"/>
                  <a:gd name="T5" fmla="*/ 19 h 19"/>
                  <a:gd name="T6" fmla="*/ 20 w 20"/>
                  <a:gd name="T7" fmla="*/ 19 h 19"/>
                  <a:gd name="T8" fmla="*/ 1 w 20"/>
                  <a:gd name="T9" fmla="*/ 0 h 19"/>
                  <a:gd name="T10" fmla="*/ 0 w 20"/>
                  <a:gd name="T11" fmla="*/ 0 h 19"/>
                  <a:gd name="T12" fmla="*/ 0 w 20"/>
                  <a:gd name="T13" fmla="*/ 11 h 19"/>
                  <a:gd name="T14" fmla="*/ 1 w 20"/>
                  <a:gd name="T15" fmla="*/ 11 h 19"/>
                  <a:gd name="T16" fmla="*/ 9 w 20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8"/>
                      <a:pt x="1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1"/>
                      <a:pt x="9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744" y="1218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4744" y="122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4744" y="123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4744" y="124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744" y="1256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95" name="组合 25"/>
          <p:cNvGrpSpPr/>
          <p:nvPr/>
        </p:nvGrpSpPr>
        <p:grpSpPr>
          <a:xfrm>
            <a:off x="9580245" y="969645"/>
            <a:ext cx="1079500" cy="1079500"/>
            <a:chOff x="5556000" y="2342978"/>
            <a:chExt cx="1080000" cy="108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56000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5736000" y="2521309"/>
              <a:ext cx="720000" cy="720944"/>
              <a:chOff x="2601" y="567"/>
              <a:chExt cx="763" cy="764"/>
            </a:xfrm>
            <a:solidFill>
              <a:schemeClr val="bg1"/>
            </a:solidFill>
          </p:grpSpPr>
          <p:sp>
            <p:nvSpPr>
              <p:cNvPr id="29" name="Freeform 24"/>
              <p:cNvSpPr/>
              <p:nvPr/>
            </p:nvSpPr>
            <p:spPr bwMode="auto">
              <a:xfrm>
                <a:off x="2601" y="632"/>
                <a:ext cx="248" cy="205"/>
              </a:xfrm>
              <a:custGeom>
                <a:avLst/>
                <a:gdLst>
                  <a:gd name="T0" fmla="*/ 49 w 104"/>
                  <a:gd name="T1" fmla="*/ 50 h 86"/>
                  <a:gd name="T2" fmla="*/ 85 w 104"/>
                  <a:gd name="T3" fmla="*/ 86 h 86"/>
                  <a:gd name="T4" fmla="*/ 97 w 104"/>
                  <a:gd name="T5" fmla="*/ 83 h 86"/>
                  <a:gd name="T6" fmla="*/ 104 w 104"/>
                  <a:gd name="T7" fmla="*/ 75 h 86"/>
                  <a:gd name="T8" fmla="*/ 63 w 104"/>
                  <a:gd name="T9" fmla="*/ 35 h 86"/>
                  <a:gd name="T10" fmla="*/ 64 w 104"/>
                  <a:gd name="T11" fmla="*/ 33 h 86"/>
                  <a:gd name="T12" fmla="*/ 64 w 104"/>
                  <a:gd name="T13" fmla="*/ 32 h 86"/>
                  <a:gd name="T14" fmla="*/ 66 w 104"/>
                  <a:gd name="T15" fmla="*/ 29 h 86"/>
                  <a:gd name="T16" fmla="*/ 68 w 104"/>
                  <a:gd name="T17" fmla="*/ 25 h 86"/>
                  <a:gd name="T18" fmla="*/ 69 w 104"/>
                  <a:gd name="T19" fmla="*/ 24 h 86"/>
                  <a:gd name="T20" fmla="*/ 71 w 104"/>
                  <a:gd name="T21" fmla="*/ 21 h 86"/>
                  <a:gd name="T22" fmla="*/ 74 w 104"/>
                  <a:gd name="T23" fmla="*/ 18 h 86"/>
                  <a:gd name="T24" fmla="*/ 77 w 104"/>
                  <a:gd name="T25" fmla="*/ 16 h 86"/>
                  <a:gd name="T26" fmla="*/ 79 w 104"/>
                  <a:gd name="T27" fmla="*/ 14 h 86"/>
                  <a:gd name="T28" fmla="*/ 83 w 104"/>
                  <a:gd name="T29" fmla="*/ 13 h 86"/>
                  <a:gd name="T30" fmla="*/ 85 w 104"/>
                  <a:gd name="T31" fmla="*/ 12 h 86"/>
                  <a:gd name="T32" fmla="*/ 87 w 104"/>
                  <a:gd name="T33" fmla="*/ 11 h 86"/>
                  <a:gd name="T34" fmla="*/ 90 w 104"/>
                  <a:gd name="T35" fmla="*/ 10 h 86"/>
                  <a:gd name="T36" fmla="*/ 97 w 104"/>
                  <a:gd name="T37" fmla="*/ 9 h 86"/>
                  <a:gd name="T38" fmla="*/ 95 w 104"/>
                  <a:gd name="T39" fmla="*/ 3 h 86"/>
                  <a:gd name="T40" fmla="*/ 88 w 104"/>
                  <a:gd name="T41" fmla="*/ 1 h 86"/>
                  <a:gd name="T42" fmla="*/ 85 w 104"/>
                  <a:gd name="T43" fmla="*/ 1 h 86"/>
                  <a:gd name="T44" fmla="*/ 82 w 104"/>
                  <a:gd name="T45" fmla="*/ 1 h 86"/>
                  <a:gd name="T46" fmla="*/ 77 w 104"/>
                  <a:gd name="T47" fmla="*/ 1 h 86"/>
                  <a:gd name="T48" fmla="*/ 71 w 104"/>
                  <a:gd name="T49" fmla="*/ 1 h 86"/>
                  <a:gd name="T50" fmla="*/ 66 w 104"/>
                  <a:gd name="T51" fmla="*/ 3 h 86"/>
                  <a:gd name="T52" fmla="*/ 60 w 104"/>
                  <a:gd name="T53" fmla="*/ 5 h 86"/>
                  <a:gd name="T54" fmla="*/ 55 w 104"/>
                  <a:gd name="T55" fmla="*/ 7 h 86"/>
                  <a:gd name="T56" fmla="*/ 54 w 104"/>
                  <a:gd name="T57" fmla="*/ 8 h 86"/>
                  <a:gd name="T58" fmla="*/ 49 w 104"/>
                  <a:gd name="T59" fmla="*/ 11 h 86"/>
                  <a:gd name="T60" fmla="*/ 47 w 104"/>
                  <a:gd name="T61" fmla="*/ 12 h 86"/>
                  <a:gd name="T62" fmla="*/ 44 w 104"/>
                  <a:gd name="T63" fmla="*/ 15 h 86"/>
                  <a:gd name="T64" fmla="*/ 31 w 104"/>
                  <a:gd name="T65" fmla="*/ 23 h 86"/>
                  <a:gd name="T66" fmla="*/ 0 w 104"/>
                  <a:gd name="T67" fmla="*/ 50 h 86"/>
                  <a:gd name="T68" fmla="*/ 47 w 104"/>
                  <a:gd name="T69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86">
                    <a:moveTo>
                      <a:pt x="47" y="51"/>
                    </a:moveTo>
                    <a:cubicBezTo>
                      <a:pt x="48" y="51"/>
                      <a:pt x="49" y="51"/>
                      <a:pt x="49" y="50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7" y="84"/>
                      <a:pt x="90" y="82"/>
                      <a:pt x="94" y="82"/>
                    </a:cubicBezTo>
                    <a:cubicBezTo>
                      <a:pt x="95" y="82"/>
                      <a:pt x="96" y="82"/>
                      <a:pt x="97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5"/>
                      <a:pt x="63" y="35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7"/>
                      <a:pt x="67" y="26"/>
                      <a:pt x="68" y="25"/>
                    </a:cubicBezTo>
                    <a:cubicBezTo>
                      <a:pt x="68" y="25"/>
                      <a:pt x="68" y="25"/>
                      <a:pt x="69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0" y="22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2" y="20"/>
                      <a:pt x="73" y="19"/>
                      <a:pt x="74" y="19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5" y="18"/>
                      <a:pt x="75" y="17"/>
                      <a:pt x="75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5"/>
                      <a:pt x="79" y="15"/>
                      <a:pt x="79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3"/>
                      <a:pt x="82" y="13"/>
                      <a:pt x="83" y="13"/>
                    </a:cubicBezTo>
                    <a:cubicBezTo>
                      <a:pt x="83" y="13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5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1"/>
                      <a:pt x="88" y="11"/>
                      <a:pt x="89" y="11"/>
                    </a:cubicBezTo>
                    <a:cubicBezTo>
                      <a:pt x="89" y="11"/>
                      <a:pt x="90" y="10"/>
                      <a:pt x="90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6" y="10"/>
                      <a:pt x="96" y="9"/>
                      <a:pt x="97" y="9"/>
                    </a:cubicBezTo>
                    <a:cubicBezTo>
                      <a:pt x="97" y="8"/>
                      <a:pt x="98" y="7"/>
                      <a:pt x="98" y="7"/>
                    </a:cubicBezTo>
                    <a:cubicBezTo>
                      <a:pt x="98" y="5"/>
                      <a:pt x="97" y="4"/>
                      <a:pt x="95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7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3" y="1"/>
                      <a:pt x="83" y="1"/>
                    </a:cubicBezTo>
                    <a:cubicBezTo>
                      <a:pt x="83" y="1"/>
                      <a:pt x="82" y="1"/>
                      <a:pt x="82" y="1"/>
                    </a:cubicBezTo>
                    <a:cubicBezTo>
                      <a:pt x="82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1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6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3" y="3"/>
                      <a:pt x="61" y="4"/>
                      <a:pt x="60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6"/>
                      <a:pt x="57" y="6"/>
                      <a:pt x="55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2" y="9"/>
                      <a:pt x="50" y="10"/>
                      <a:pt x="49" y="11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4" y="14"/>
                      <a:pt x="44" y="15"/>
                    </a:cubicBezTo>
                    <a:cubicBezTo>
                      <a:pt x="41" y="15"/>
                      <a:pt x="38" y="17"/>
                      <a:pt x="35" y="19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29" y="25"/>
                      <a:pt x="28" y="28"/>
                      <a:pt x="26" y="30"/>
                    </a:cubicBezTo>
                    <a:cubicBezTo>
                      <a:pt x="20" y="29"/>
                      <a:pt x="12" y="38"/>
                      <a:pt x="0" y="5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7" y="69"/>
                      <a:pt x="49" y="57"/>
                      <a:pt x="4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3216" y="670"/>
                <a:ext cx="129" cy="88"/>
              </a:xfrm>
              <a:custGeom>
                <a:avLst/>
                <a:gdLst>
                  <a:gd name="T0" fmla="*/ 5 w 54"/>
                  <a:gd name="T1" fmla="*/ 34 h 37"/>
                  <a:gd name="T2" fmla="*/ 23 w 54"/>
                  <a:gd name="T3" fmla="*/ 37 h 37"/>
                  <a:gd name="T4" fmla="*/ 40 w 54"/>
                  <a:gd name="T5" fmla="*/ 15 h 37"/>
                  <a:gd name="T6" fmla="*/ 54 w 54"/>
                  <a:gd name="T7" fmla="*/ 10 h 37"/>
                  <a:gd name="T8" fmla="*/ 54 w 54"/>
                  <a:gd name="T9" fmla="*/ 0 h 37"/>
                  <a:gd name="T10" fmla="*/ 28 w 54"/>
                  <a:gd name="T11" fmla="*/ 0 h 37"/>
                  <a:gd name="T12" fmla="*/ 28 w 54"/>
                  <a:gd name="T13" fmla="*/ 21 h 37"/>
                  <a:gd name="T14" fmla="*/ 0 w 54"/>
                  <a:gd name="T15" fmla="*/ 21 h 37"/>
                  <a:gd name="T16" fmla="*/ 5 w 54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7">
                    <a:moveTo>
                      <a:pt x="5" y="34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3" y="11"/>
                      <a:pt x="49" y="9"/>
                      <a:pt x="54" y="1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5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2811" y="720"/>
                <a:ext cx="55" cy="43"/>
              </a:xfrm>
              <a:custGeom>
                <a:avLst/>
                <a:gdLst>
                  <a:gd name="T0" fmla="*/ 43 w 55"/>
                  <a:gd name="T1" fmla="*/ 43 h 43"/>
                  <a:gd name="T2" fmla="*/ 55 w 55"/>
                  <a:gd name="T3" fmla="*/ 0 h 43"/>
                  <a:gd name="T4" fmla="*/ 0 w 55"/>
                  <a:gd name="T5" fmla="*/ 0 h 43"/>
                  <a:gd name="T6" fmla="*/ 43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43" y="43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2654" y="567"/>
                <a:ext cx="710" cy="764"/>
              </a:xfrm>
              <a:custGeom>
                <a:avLst/>
                <a:gdLst>
                  <a:gd name="T0" fmla="*/ 290 w 298"/>
                  <a:gd name="T1" fmla="*/ 110 h 320"/>
                  <a:gd name="T2" fmla="*/ 261 w 298"/>
                  <a:gd name="T3" fmla="*/ 131 h 320"/>
                  <a:gd name="T4" fmla="*/ 264 w 298"/>
                  <a:gd name="T5" fmla="*/ 176 h 320"/>
                  <a:gd name="T6" fmla="*/ 194 w 298"/>
                  <a:gd name="T7" fmla="*/ 176 h 320"/>
                  <a:gd name="T8" fmla="*/ 228 w 298"/>
                  <a:gd name="T9" fmla="*/ 129 h 320"/>
                  <a:gd name="T10" fmla="*/ 289 w 298"/>
                  <a:gd name="T11" fmla="*/ 72 h 320"/>
                  <a:gd name="T12" fmla="*/ 281 w 298"/>
                  <a:gd name="T13" fmla="*/ 70 h 320"/>
                  <a:gd name="T14" fmla="*/ 233 w 298"/>
                  <a:gd name="T15" fmla="*/ 91 h 320"/>
                  <a:gd name="T16" fmla="*/ 242 w 298"/>
                  <a:gd name="T17" fmla="*/ 39 h 320"/>
                  <a:gd name="T18" fmla="*/ 239 w 298"/>
                  <a:gd name="T19" fmla="*/ 32 h 320"/>
                  <a:gd name="T20" fmla="*/ 196 w 298"/>
                  <a:gd name="T21" fmla="*/ 104 h 320"/>
                  <a:gd name="T22" fmla="*/ 152 w 298"/>
                  <a:gd name="T23" fmla="*/ 157 h 320"/>
                  <a:gd name="T24" fmla="*/ 168 w 298"/>
                  <a:gd name="T25" fmla="*/ 176 h 320"/>
                  <a:gd name="T26" fmla="*/ 159 w 298"/>
                  <a:gd name="T27" fmla="*/ 170 h 320"/>
                  <a:gd name="T28" fmla="*/ 100 w 298"/>
                  <a:gd name="T29" fmla="*/ 117 h 320"/>
                  <a:gd name="T30" fmla="*/ 110 w 298"/>
                  <a:gd name="T31" fmla="*/ 124 h 320"/>
                  <a:gd name="T32" fmla="*/ 109 w 298"/>
                  <a:gd name="T33" fmla="*/ 137 h 320"/>
                  <a:gd name="T34" fmla="*/ 103 w 298"/>
                  <a:gd name="T35" fmla="*/ 163 h 320"/>
                  <a:gd name="T36" fmla="*/ 112 w 298"/>
                  <a:gd name="T37" fmla="*/ 176 h 320"/>
                  <a:gd name="T38" fmla="*/ 93 w 298"/>
                  <a:gd name="T39" fmla="*/ 176 h 320"/>
                  <a:gd name="T40" fmla="*/ 103 w 298"/>
                  <a:gd name="T41" fmla="*/ 133 h 320"/>
                  <a:gd name="T42" fmla="*/ 102 w 298"/>
                  <a:gd name="T43" fmla="*/ 122 h 320"/>
                  <a:gd name="T44" fmla="*/ 118 w 298"/>
                  <a:gd name="T45" fmla="*/ 35 h 320"/>
                  <a:gd name="T46" fmla="*/ 125 w 298"/>
                  <a:gd name="T47" fmla="*/ 23 h 320"/>
                  <a:gd name="T48" fmla="*/ 117 w 298"/>
                  <a:gd name="T49" fmla="*/ 0 h 320"/>
                  <a:gd name="T50" fmla="*/ 107 w 298"/>
                  <a:gd name="T51" fmla="*/ 32 h 320"/>
                  <a:gd name="T52" fmla="*/ 83 w 298"/>
                  <a:gd name="T53" fmla="*/ 116 h 320"/>
                  <a:gd name="T54" fmla="*/ 66 w 298"/>
                  <a:gd name="T55" fmla="*/ 117 h 320"/>
                  <a:gd name="T56" fmla="*/ 61 w 298"/>
                  <a:gd name="T57" fmla="*/ 129 h 320"/>
                  <a:gd name="T58" fmla="*/ 38 w 298"/>
                  <a:gd name="T59" fmla="*/ 176 h 320"/>
                  <a:gd name="T60" fmla="*/ 34 w 298"/>
                  <a:gd name="T61" fmla="*/ 131 h 320"/>
                  <a:gd name="T62" fmla="*/ 55 w 298"/>
                  <a:gd name="T63" fmla="*/ 120 h 320"/>
                  <a:gd name="T64" fmla="*/ 30 w 298"/>
                  <a:gd name="T65" fmla="*/ 86 h 320"/>
                  <a:gd name="T66" fmla="*/ 8 w 298"/>
                  <a:gd name="T67" fmla="*/ 111 h 320"/>
                  <a:gd name="T68" fmla="*/ 0 w 298"/>
                  <a:gd name="T69" fmla="*/ 176 h 320"/>
                  <a:gd name="T70" fmla="*/ 52 w 298"/>
                  <a:gd name="T71" fmla="*/ 320 h 320"/>
                  <a:gd name="T72" fmla="*/ 298 w 298"/>
                  <a:gd name="T73" fmla="*/ 268 h 320"/>
                  <a:gd name="T74" fmla="*/ 290 w 298"/>
                  <a:gd name="T75" fmla="*/ 176 h 320"/>
                  <a:gd name="T76" fmla="*/ 93 w 298"/>
                  <a:gd name="T77" fmla="*/ 140 h 320"/>
                  <a:gd name="T78" fmla="*/ 89 w 298"/>
                  <a:gd name="T79" fmla="*/ 176 h 320"/>
                  <a:gd name="T80" fmla="*/ 85 w 298"/>
                  <a:gd name="T81" fmla="*/ 144 h 320"/>
                  <a:gd name="T82" fmla="*/ 72 w 298"/>
                  <a:gd name="T83" fmla="*/ 133 h 320"/>
                  <a:gd name="T84" fmla="*/ 66 w 298"/>
                  <a:gd name="T85" fmla="*/ 176 h 320"/>
                  <a:gd name="T86" fmla="*/ 64 w 298"/>
                  <a:gd name="T87" fmla="*/ 13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8" h="320">
                    <a:moveTo>
                      <a:pt x="290" y="176"/>
                    </a:move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110"/>
                      <a:pt x="289" y="111"/>
                      <a:pt x="288" y="111"/>
                    </a:cubicBezTo>
                    <a:cubicBezTo>
                      <a:pt x="281" y="121"/>
                      <a:pt x="272" y="127"/>
                      <a:pt x="261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03" y="176"/>
                      <a:pt x="203" y="176"/>
                      <a:pt x="203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27" y="131"/>
                      <a:pt x="228" y="130"/>
                      <a:pt x="228" y="129"/>
                    </a:cubicBezTo>
                    <a:cubicBezTo>
                      <a:pt x="247" y="134"/>
                      <a:pt x="267" y="128"/>
                      <a:pt x="279" y="112"/>
                    </a:cubicBezTo>
                    <a:cubicBezTo>
                      <a:pt x="288" y="101"/>
                      <a:pt x="292" y="86"/>
                      <a:pt x="289" y="72"/>
                    </a:cubicBezTo>
                    <a:cubicBezTo>
                      <a:pt x="288" y="70"/>
                      <a:pt x="287" y="69"/>
                      <a:pt x="286" y="68"/>
                    </a:cubicBezTo>
                    <a:cubicBezTo>
                      <a:pt x="284" y="68"/>
                      <a:pt x="282" y="68"/>
                      <a:pt x="281" y="70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33" y="91"/>
                      <a:pt x="233" y="91"/>
                      <a:pt x="233" y="91"/>
                    </a:cubicBezTo>
                    <a:cubicBezTo>
                      <a:pt x="221" y="66"/>
                      <a:pt x="221" y="66"/>
                      <a:pt x="221" y="66"/>
                    </a:cubicBezTo>
                    <a:cubicBezTo>
                      <a:pt x="242" y="39"/>
                      <a:pt x="242" y="39"/>
                      <a:pt x="242" y="39"/>
                    </a:cubicBezTo>
                    <a:cubicBezTo>
                      <a:pt x="243" y="38"/>
                      <a:pt x="244" y="36"/>
                      <a:pt x="243" y="34"/>
                    </a:cubicBezTo>
                    <a:cubicBezTo>
                      <a:pt x="242" y="33"/>
                      <a:pt x="241" y="32"/>
                      <a:pt x="239" y="32"/>
                    </a:cubicBezTo>
                    <a:cubicBezTo>
                      <a:pt x="224" y="32"/>
                      <a:pt x="211" y="39"/>
                      <a:pt x="202" y="51"/>
                    </a:cubicBezTo>
                    <a:cubicBezTo>
                      <a:pt x="189" y="66"/>
                      <a:pt x="188" y="87"/>
                      <a:pt x="196" y="104"/>
                    </a:cubicBezTo>
                    <a:cubicBezTo>
                      <a:pt x="196" y="105"/>
                      <a:pt x="195" y="106"/>
                      <a:pt x="195" y="106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5" y="170"/>
                      <a:pt x="167" y="173"/>
                      <a:pt x="168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74"/>
                      <a:pt x="161" y="172"/>
                      <a:pt x="159" y="170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6" y="119"/>
                      <a:pt x="109" y="121"/>
                      <a:pt x="110" y="124"/>
                    </a:cubicBezTo>
                    <a:cubicBezTo>
                      <a:pt x="112" y="126"/>
                      <a:pt x="112" y="129"/>
                      <a:pt x="111" y="132"/>
                    </a:cubicBezTo>
                    <a:cubicBezTo>
                      <a:pt x="111" y="134"/>
                      <a:pt x="110" y="135"/>
                      <a:pt x="109" y="137"/>
                    </a:cubicBezTo>
                    <a:cubicBezTo>
                      <a:pt x="109" y="139"/>
                      <a:pt x="109" y="142"/>
                      <a:pt x="108" y="145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39"/>
                      <a:pt x="104" y="136"/>
                      <a:pt x="103" y="133"/>
                    </a:cubicBezTo>
                    <a:cubicBezTo>
                      <a:pt x="105" y="132"/>
                      <a:pt x="106" y="131"/>
                      <a:pt x="106" y="129"/>
                    </a:cubicBezTo>
                    <a:cubicBezTo>
                      <a:pt x="107" y="126"/>
                      <a:pt x="105" y="123"/>
                      <a:pt x="102" y="122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83" y="116"/>
                      <a:pt x="83" y="116"/>
                      <a:pt x="83" y="116"/>
                    </a:cubicBezTo>
                    <a:cubicBezTo>
                      <a:pt x="74" y="113"/>
                      <a:pt x="74" y="113"/>
                      <a:pt x="74" y="113"/>
                    </a:cubicBezTo>
                    <a:cubicBezTo>
                      <a:pt x="70" y="112"/>
                      <a:pt x="67" y="114"/>
                      <a:pt x="66" y="117"/>
                    </a:cubicBezTo>
                    <a:cubicBezTo>
                      <a:pt x="65" y="119"/>
                      <a:pt x="66" y="120"/>
                      <a:pt x="66" y="122"/>
                    </a:cubicBezTo>
                    <a:cubicBezTo>
                      <a:pt x="64" y="124"/>
                      <a:pt x="62" y="126"/>
                      <a:pt x="61" y="129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38" y="176"/>
                      <a:pt x="38" y="176"/>
                      <a:pt x="38" y="176"/>
                    </a:cubicBezTo>
                    <a:cubicBezTo>
                      <a:pt x="34" y="176"/>
                      <a:pt x="34" y="176"/>
                      <a:pt x="34" y="176"/>
                    </a:cubicBezTo>
                    <a:cubicBezTo>
                      <a:pt x="34" y="131"/>
                      <a:pt x="34" y="131"/>
                      <a:pt x="3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18"/>
                      <a:pt x="56" y="117"/>
                      <a:pt x="58" y="11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26" y="91"/>
                      <a:pt x="22" y="97"/>
                      <a:pt x="16" y="10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6"/>
                      <a:pt x="23" y="320"/>
                      <a:pt x="52" y="320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75" y="320"/>
                      <a:pt x="298" y="296"/>
                      <a:pt x="298" y="268"/>
                    </a:cubicBezTo>
                    <a:cubicBezTo>
                      <a:pt x="298" y="176"/>
                      <a:pt x="298" y="176"/>
                      <a:pt x="298" y="176"/>
                    </a:cubicBezTo>
                    <a:lnTo>
                      <a:pt x="290" y="176"/>
                    </a:lnTo>
                    <a:close/>
                    <a:moveTo>
                      <a:pt x="85" y="144"/>
                    </a:moveTo>
                    <a:cubicBezTo>
                      <a:pt x="86" y="140"/>
                      <a:pt x="90" y="139"/>
                      <a:pt x="93" y="140"/>
                    </a:cubicBezTo>
                    <a:cubicBezTo>
                      <a:pt x="97" y="141"/>
                      <a:pt x="99" y="144"/>
                      <a:pt x="98" y="148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76" y="176"/>
                      <a:pt x="76" y="176"/>
                      <a:pt x="76" y="176"/>
                    </a:cubicBezTo>
                    <a:lnTo>
                      <a:pt x="85" y="144"/>
                    </a:lnTo>
                    <a:close/>
                    <a:moveTo>
                      <a:pt x="64" y="138"/>
                    </a:moveTo>
                    <a:cubicBezTo>
                      <a:pt x="65" y="134"/>
                      <a:pt x="69" y="132"/>
                      <a:pt x="72" y="133"/>
                    </a:cubicBezTo>
                    <a:cubicBezTo>
                      <a:pt x="76" y="134"/>
                      <a:pt x="78" y="138"/>
                      <a:pt x="77" y="141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64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914" y="720"/>
                <a:ext cx="188" cy="160"/>
              </a:xfrm>
              <a:custGeom>
                <a:avLst/>
                <a:gdLst>
                  <a:gd name="T0" fmla="*/ 10 w 79"/>
                  <a:gd name="T1" fmla="*/ 0 h 67"/>
                  <a:gd name="T2" fmla="*/ 0 w 79"/>
                  <a:gd name="T3" fmla="*/ 34 h 67"/>
                  <a:gd name="T4" fmla="*/ 32 w 79"/>
                  <a:gd name="T5" fmla="*/ 67 h 67"/>
                  <a:gd name="T6" fmla="*/ 50 w 79"/>
                  <a:gd name="T7" fmla="*/ 67 h 67"/>
                  <a:gd name="T8" fmla="*/ 79 w 79"/>
                  <a:gd name="T9" fmla="*/ 32 h 67"/>
                  <a:gd name="T10" fmla="*/ 76 w 79"/>
                  <a:gd name="T11" fmla="*/ 0 h 67"/>
                  <a:gd name="T12" fmla="*/ 10 w 7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5" y="22"/>
                      <a:pt x="74" y="11"/>
                      <a:pt x="76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Текстовое поле 12"/>
          <p:cNvSpPr txBox="1"/>
          <p:nvPr/>
        </p:nvSpPr>
        <p:spPr>
          <a:xfrm>
            <a:off x="486410" y="1864360"/>
            <a:ext cx="35775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uk-UA" altLang="ru-RU" sz="2000">
                <a:solidFill>
                  <a:schemeClr val="bg1">
                    <a:lumMod val="85000"/>
                  </a:schemeClr>
                </a:solidFill>
              </a:rPr>
              <a:t>Нами було описано, реалізовано та оцінено моделі лінійної та поліноміальної певних степенів регресії та класифікації на прикладі даних про щастя населення країн. </a:t>
            </a:r>
            <a:endParaRPr lang="uk-UA" altLang="ru-RU" sz="200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uk-UA" altLang="ru-RU" sz="2000">
                <a:solidFill>
                  <a:schemeClr val="bg1">
                    <a:lumMod val="85000"/>
                  </a:schemeClr>
                </a:solidFill>
              </a:rPr>
              <a:t>У результаті аналізу прийшли до висновку, що найефективнішими методами в контексті даної задачі є поліноміальна регресія степеня 3 та методи рандомізованого лісу та градієнтного бустінгу для класифікації.</a:t>
            </a:r>
            <a:endParaRPr lang="uk-UA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4527550" y="1993900"/>
            <a:ext cx="34766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uk-UA" altLang="ru-RU" sz="2000">
                <a:solidFill>
                  <a:schemeClr val="bg1">
                    <a:lumMod val="85000"/>
                  </a:schemeClr>
                </a:solidFill>
              </a:rPr>
              <a:t>Нами було наведено графіки, схеми та діаграми, що описують роботу вищезазначених методів регресійного та класифікаційного аналізу.</a:t>
            </a:r>
            <a:endParaRPr lang="uk-UA" altLang="ru-RU" sz="200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Було показано резул</a:t>
            </a:r>
            <a:r>
              <a:rPr lang="ru-RU" altLang="uk-UA" sz="2000">
                <a:solidFill>
                  <a:schemeClr val="bg1">
                    <a:lumMod val="85000"/>
                  </a:schemeClr>
                </a:solidFill>
                <a:sym typeface="+mn-ea"/>
              </a:rPr>
              <a:t>ь</a:t>
            </a: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тати роботи скриптів, що демострують оцінку точності використаних методів.</a:t>
            </a:r>
            <a:endParaRPr lang="uk-UA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8468360" y="1993900"/>
            <a:ext cx="34258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Було розроблено скрипти за допомог</a:t>
            </a:r>
            <a:r>
              <a:rPr lang="ru-RU" altLang="uk-UA" sz="2000">
                <a:solidFill>
                  <a:schemeClr val="bg1">
                    <a:lumMod val="85000"/>
                  </a:schemeClr>
                </a:solidFill>
                <a:sym typeface="+mn-ea"/>
              </a:rPr>
              <a:t>о</a:t>
            </a: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ю мови </a:t>
            </a: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Python 3 </a:t>
            </a: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та її бібліотек. Сховище даних було створено з використанням  СКБД </a:t>
            </a: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PostgreSQL.</a:t>
            </a: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endParaRPr lang="uk-UA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algn="ctr"/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Було використано бібліотеки</a:t>
            </a:r>
            <a:r>
              <a:rPr lang="en-US" altLang="uk-UA" sz="2000">
                <a:solidFill>
                  <a:schemeClr val="bg1">
                    <a:lumMod val="85000"/>
                  </a:schemeClr>
                </a:solidFill>
                <a:sym typeface="+mn-ea"/>
              </a:rPr>
              <a:t>:</a:t>
            </a: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endParaRPr lang="uk-UA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numpy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matplotlib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seaborn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pandas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scikitlearn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та інші.</a:t>
            </a: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3421380"/>
            <a:ext cx="5322570" cy="1228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</a:t>
            </a:r>
            <a:endParaRPr kumimoji="0" lang="en-US" altLang="zh-CN" sz="8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>
          <a:xfrm>
            <a:off x="5089525" y="4732020"/>
            <a:ext cx="3839845" cy="588645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zh-CN" sz="3200" kern="1200" dirty="0">
                <a:latin typeface="+mn-lt"/>
                <a:ea typeface="Arial" panose="020B0604020202020204" pitchFamily="34" charset="0"/>
                <a:cs typeface="+mn-cs"/>
              </a:rPr>
              <a:t>for your attention</a:t>
            </a:r>
            <a:r>
              <a:rPr lang="uk-UA" altLang="en-US" sz="3200" kern="1200" dirty="0">
                <a:latin typeface="+mn-lt"/>
                <a:ea typeface="Arial" panose="020B0604020202020204" pitchFamily="34" charset="0"/>
                <a:cs typeface="+mn-cs"/>
              </a:rPr>
              <a:t>!</a:t>
            </a:r>
            <a:endParaRPr lang="uk-UA" altLang="en-US" sz="3200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3000" y="365125"/>
            <a:ext cx="5516245" cy="878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Мета ДОСЛІДЖЕННЯ</a:t>
            </a:r>
            <a:endParaRPr kumimoji="0" lang="uk-UA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11549380" y="124460"/>
            <a:ext cx="541338" cy="539750"/>
          </a:xfrm>
          <a:prstGeom prst="round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4" name="Freeform 9"/>
          <p:cNvSpPr>
            <a:spLocks noEditPoints="1"/>
          </p:cNvSpPr>
          <p:nvPr/>
        </p:nvSpPr>
        <p:spPr>
          <a:xfrm>
            <a:off x="11650980" y="226060"/>
            <a:ext cx="338138" cy="338138"/>
          </a:xfrm>
          <a:custGeom>
            <a:avLst/>
            <a:gdLst/>
            <a:ahLst/>
            <a:cxnLst>
              <a:cxn ang="0">
                <a:pos x="321972" y="104931"/>
              </a:cxn>
              <a:cxn ang="0">
                <a:pos x="307285" y="119781"/>
              </a:cxn>
              <a:cxn ang="0">
                <a:pos x="218510" y="31169"/>
              </a:cxn>
              <a:cxn ang="0">
                <a:pos x="233360" y="16319"/>
              </a:cxn>
              <a:cxn ang="0">
                <a:pos x="292435" y="16319"/>
              </a:cxn>
              <a:cxn ang="0">
                <a:pos x="321972" y="45856"/>
              </a:cxn>
              <a:cxn ang="0">
                <a:pos x="321972" y="104931"/>
              </a:cxn>
              <a:cxn ang="0">
                <a:pos x="115212" y="282154"/>
              </a:cxn>
              <a:cxn ang="0">
                <a:pos x="115212" y="297004"/>
              </a:cxn>
              <a:cxn ang="0">
                <a:pos x="129899" y="297004"/>
              </a:cxn>
              <a:cxn ang="0">
                <a:pos x="292435" y="134468"/>
              </a:cxn>
              <a:cxn ang="0">
                <a:pos x="277585" y="119781"/>
              </a:cxn>
              <a:cxn ang="0">
                <a:pos x="115212" y="282154"/>
              </a:cxn>
              <a:cxn ang="0">
                <a:pos x="41287" y="208392"/>
              </a:cxn>
              <a:cxn ang="0">
                <a:pos x="41287" y="223079"/>
              </a:cxn>
              <a:cxn ang="0">
                <a:pos x="56137" y="223079"/>
              </a:cxn>
              <a:cxn ang="0">
                <a:pos x="218510" y="60706"/>
              </a:cxn>
              <a:cxn ang="0">
                <a:pos x="203823" y="45856"/>
              </a:cxn>
              <a:cxn ang="0">
                <a:pos x="41287" y="208392"/>
              </a:cxn>
              <a:cxn ang="0">
                <a:pos x="233360" y="75393"/>
              </a:cxn>
              <a:cxn ang="0">
                <a:pos x="70824" y="237930"/>
              </a:cxn>
              <a:cxn ang="0">
                <a:pos x="70824" y="267467"/>
              </a:cxn>
              <a:cxn ang="0">
                <a:pos x="100361" y="267304"/>
              </a:cxn>
              <a:cxn ang="0">
                <a:pos x="262898" y="104931"/>
              </a:cxn>
              <a:cxn ang="0">
                <a:pos x="233360" y="75393"/>
              </a:cxn>
              <a:cxn ang="0">
                <a:pos x="100361" y="311691"/>
              </a:cxn>
              <a:cxn ang="0">
                <a:pos x="92039" y="293740"/>
              </a:cxn>
              <a:cxn ang="0">
                <a:pos x="85674" y="294393"/>
              </a:cxn>
              <a:cxn ang="0">
                <a:pos x="56137" y="282154"/>
              </a:cxn>
              <a:cxn ang="0">
                <a:pos x="43898" y="252617"/>
              </a:cxn>
              <a:cxn ang="0">
                <a:pos x="44387" y="246579"/>
              </a:cxn>
              <a:cxn ang="0">
                <a:pos x="26600" y="237930"/>
              </a:cxn>
              <a:cxn ang="0">
                <a:pos x="25457" y="236298"/>
              </a:cxn>
              <a:cxn ang="0">
                <a:pos x="0" y="338291"/>
              </a:cxn>
              <a:cxn ang="0">
                <a:pos x="101830" y="312834"/>
              </a:cxn>
              <a:cxn ang="0">
                <a:pos x="100361" y="311691"/>
              </a:cxn>
            </a:cxnLst>
            <a:pathLst>
              <a:path w="2073" h="2073">
                <a:moveTo>
                  <a:pt x="1973" y="643"/>
                </a:moveTo>
                <a:cubicBezTo>
                  <a:pt x="1883" y="734"/>
                  <a:pt x="1883" y="734"/>
                  <a:pt x="1883" y="734"/>
                </a:cubicBezTo>
                <a:cubicBezTo>
                  <a:pt x="1339" y="191"/>
                  <a:pt x="1339" y="191"/>
                  <a:pt x="1339" y="191"/>
                </a:cubicBezTo>
                <a:cubicBezTo>
                  <a:pt x="1430" y="100"/>
                  <a:pt x="1430" y="100"/>
                  <a:pt x="1430" y="100"/>
                </a:cubicBezTo>
                <a:cubicBezTo>
                  <a:pt x="1530" y="0"/>
                  <a:pt x="1692" y="0"/>
                  <a:pt x="1792" y="100"/>
                </a:cubicBezTo>
                <a:cubicBezTo>
                  <a:pt x="1973" y="281"/>
                  <a:pt x="1973" y="281"/>
                  <a:pt x="1973" y="281"/>
                </a:cubicBezTo>
                <a:cubicBezTo>
                  <a:pt x="2073" y="381"/>
                  <a:pt x="2073" y="543"/>
                  <a:pt x="1973" y="643"/>
                </a:cubicBezTo>
                <a:close/>
                <a:moveTo>
                  <a:pt x="706" y="1729"/>
                </a:moveTo>
                <a:cubicBezTo>
                  <a:pt x="681" y="1754"/>
                  <a:pt x="681" y="1795"/>
                  <a:pt x="706" y="1820"/>
                </a:cubicBezTo>
                <a:cubicBezTo>
                  <a:pt x="731" y="1845"/>
                  <a:pt x="771" y="1845"/>
                  <a:pt x="796" y="1820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01" y="734"/>
                  <a:pt x="1701" y="734"/>
                  <a:pt x="1701" y="734"/>
                </a:cubicBezTo>
                <a:lnTo>
                  <a:pt x="706" y="1729"/>
                </a:lnTo>
                <a:close/>
                <a:moveTo>
                  <a:pt x="253" y="1277"/>
                </a:moveTo>
                <a:cubicBezTo>
                  <a:pt x="228" y="1302"/>
                  <a:pt x="228" y="1342"/>
                  <a:pt x="253" y="1367"/>
                </a:cubicBezTo>
                <a:cubicBezTo>
                  <a:pt x="278" y="1392"/>
                  <a:pt x="319" y="1392"/>
                  <a:pt x="344" y="1367"/>
                </a:cubicBezTo>
                <a:cubicBezTo>
                  <a:pt x="1339" y="372"/>
                  <a:pt x="1339" y="372"/>
                  <a:pt x="1339" y="372"/>
                </a:cubicBezTo>
                <a:cubicBezTo>
                  <a:pt x="1249" y="281"/>
                  <a:pt x="1249" y="281"/>
                  <a:pt x="1249" y="281"/>
                </a:cubicBezTo>
                <a:lnTo>
                  <a:pt x="253" y="1277"/>
                </a:lnTo>
                <a:close/>
                <a:moveTo>
                  <a:pt x="1430" y="462"/>
                </a:moveTo>
                <a:cubicBezTo>
                  <a:pt x="434" y="1458"/>
                  <a:pt x="434" y="1458"/>
                  <a:pt x="434" y="1458"/>
                </a:cubicBezTo>
                <a:cubicBezTo>
                  <a:pt x="384" y="1507"/>
                  <a:pt x="384" y="1589"/>
                  <a:pt x="434" y="1639"/>
                </a:cubicBezTo>
                <a:cubicBezTo>
                  <a:pt x="484" y="1689"/>
                  <a:pt x="565" y="1689"/>
                  <a:pt x="615" y="1638"/>
                </a:cubicBezTo>
                <a:cubicBezTo>
                  <a:pt x="1611" y="643"/>
                  <a:pt x="1611" y="643"/>
                  <a:pt x="1611" y="643"/>
                </a:cubicBezTo>
                <a:lnTo>
                  <a:pt x="1430" y="462"/>
                </a:lnTo>
                <a:close/>
                <a:moveTo>
                  <a:pt x="615" y="1910"/>
                </a:moveTo>
                <a:cubicBezTo>
                  <a:pt x="584" y="1879"/>
                  <a:pt x="570" y="1840"/>
                  <a:pt x="564" y="1800"/>
                </a:cubicBezTo>
                <a:cubicBezTo>
                  <a:pt x="551" y="1802"/>
                  <a:pt x="538" y="1804"/>
                  <a:pt x="525" y="1804"/>
                </a:cubicBezTo>
                <a:cubicBezTo>
                  <a:pt x="456" y="1804"/>
                  <a:pt x="392" y="1777"/>
                  <a:pt x="344" y="1729"/>
                </a:cubicBezTo>
                <a:cubicBezTo>
                  <a:pt x="295" y="1681"/>
                  <a:pt x="269" y="1617"/>
                  <a:pt x="269" y="1548"/>
                </a:cubicBezTo>
                <a:cubicBezTo>
                  <a:pt x="269" y="1536"/>
                  <a:pt x="271" y="1524"/>
                  <a:pt x="272" y="1511"/>
                </a:cubicBezTo>
                <a:cubicBezTo>
                  <a:pt x="231" y="1506"/>
                  <a:pt x="193" y="1488"/>
                  <a:pt x="163" y="1458"/>
                </a:cubicBezTo>
                <a:cubicBezTo>
                  <a:pt x="160" y="1455"/>
                  <a:pt x="159" y="1451"/>
                  <a:pt x="156" y="1448"/>
                </a:cubicBezTo>
                <a:cubicBezTo>
                  <a:pt x="0" y="2073"/>
                  <a:pt x="0" y="2073"/>
                  <a:pt x="0" y="2073"/>
                </a:cubicBezTo>
                <a:cubicBezTo>
                  <a:pt x="624" y="1917"/>
                  <a:pt x="624" y="1917"/>
                  <a:pt x="624" y="1917"/>
                </a:cubicBezTo>
                <a:cubicBezTo>
                  <a:pt x="621" y="1914"/>
                  <a:pt x="618" y="1912"/>
                  <a:pt x="615" y="19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734560" y="1243965"/>
            <a:ext cx="707009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Wingdings" panose="05000000000000000000" charset="0"/>
              <a:buChar char="q"/>
            </a:pPr>
            <a:r>
              <a:rPr lang="uk-UA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Створення сховища даних типу «сніжинка», розроблення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ETL </a:t>
            </a:r>
            <a:r>
              <a:rPr lang="uk-UA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засобів для завантаження даних до сховища</a:t>
            </a:r>
            <a:endParaRPr lang="uk-UA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uk-UA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Відбір даних шляхом кореляційного аналізу, їх візуалізація</a:t>
            </a:r>
            <a:endParaRPr lang="uk-UA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uk-UA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Р</a:t>
            </a: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  <a:sym typeface="+mn-ea"/>
              </a:rPr>
              <a:t>озробка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 ПО, що </a:t>
            </a: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  <a:sym typeface="+mn-ea"/>
              </a:rPr>
              <a:t>дозволяє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виокремити із переліку параметрів, що впливають на рівень щастя населення, ті, що впливають суттєво, та розробити математичну модель прогнозування рівня щастя населення за даними конкретними параметрами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Розробка моделі класифікації країн за рівнем розвитку</a:t>
            </a:r>
            <a:endParaRPr lang="uk-UA" altLang="en-US" sz="2400" dirty="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rcRect l="14016" r="12239"/>
          <a:stretch>
            <a:fillRect/>
          </a:stretch>
        </p:blipFill>
        <p:spPr>
          <a:xfrm>
            <a:off x="568960" y="2225675"/>
            <a:ext cx="4165600" cy="3138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626485" y="2880360"/>
            <a:ext cx="8105140" cy="2092960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ОПИС ТЕХНОЛОГІЙ ТА ЛІТЕРАТУРИ</a:t>
            </a:r>
            <a:endParaRPr lang="uk-UA" altLang="ru-RU" sz="6600" kern="1200" dirty="0">
              <a:solidFill>
                <a:schemeClr val="bg1">
                  <a:lumMod val="85000"/>
                </a:schemeClr>
              </a:solidFill>
              <a:latin typeface="+mj-lt"/>
              <a:ea typeface="Arial" panose="020B0604020202020204" pitchFamily="34" charset="0"/>
              <a:cs typeface="+mj-cs"/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390015" y="2962910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1520825" y="3097530"/>
            <a:ext cx="1659255" cy="1659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7240" y="456565"/>
            <a:ext cx="5871845" cy="9505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885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Технологічний </a:t>
            </a:r>
            <a:r>
              <a:rPr kumimoji="0" lang="uk-UA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стек</a:t>
            </a:r>
            <a:endParaRPr kumimoji="0" lang="uk-UA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8" name="Изображение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869950" y="2386965"/>
            <a:ext cx="2134870" cy="965835"/>
          </a:xfrm>
          <a:prstGeom prst="roundRect">
            <a:avLst>
              <a:gd name="adj" fmla="val 26079"/>
            </a:avLst>
          </a:prstGeom>
          <a:noFill/>
          <a:ln w="9525">
            <a:noFill/>
          </a:ln>
        </p:spPr>
      </p:pic>
      <p:pic>
        <p:nvPicPr>
          <p:cNvPr id="110" name="Изображение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5085080" y="1407160"/>
            <a:ext cx="1596390" cy="1596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 descr="Matplotlib logo — Matplotlib 3.5.2 documentation"/>
          <p:cNvPicPr>
            <a:picLocks noChangeAspect="1" noChangeArrowheads="1"/>
          </p:cNvPicPr>
          <p:nvPr/>
        </p:nvPicPr>
        <p:blipFill>
          <a:blip r:embed="rId3">
            <a:lum bright="24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51" y="2557144"/>
            <a:ext cx="3127688" cy="625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83" y="4738799"/>
            <a:ext cx="2344617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>
            <a:lum brigh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54" y="3272932"/>
            <a:ext cx="3000375" cy="12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cussion of seaborn logo · Issue #2243 · mwaskom/seaborn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00" y="4408208"/>
            <a:ext cx="2112056" cy="2112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 NumPy logo · Issue #428 · gilbarbara/logos · 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03" y="4407963"/>
            <a:ext cx="1924541" cy="19245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545205" y="2797810"/>
            <a:ext cx="8105140" cy="2092960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ОБҐРУНТУВАННЯ ВИБРАНИХ МЕТОДІВ</a:t>
            </a:r>
            <a:endParaRPr lang="uk-UA" sz="6600" dirty="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390015" y="2962910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461135" y="3032760"/>
            <a:ext cx="1788795" cy="178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33765" cy="9099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885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</a:t>
            </a:r>
            <a:r>
              <a:rPr lang="uk-UA" sz="4885" dirty="0">
                <a:solidFill>
                  <a:schemeClr val="bg1">
                    <a:lumMod val="85000"/>
                  </a:schemeClr>
                </a:solidFill>
                <a:sym typeface="+mn-ea"/>
              </a:rPr>
              <a:t>Ґ</a:t>
            </a:r>
            <a:r>
              <a:rPr kumimoji="0" lang="uk-UA" altLang="en-US" sz="4885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РУНТУВАННЯ </a:t>
            </a:r>
            <a:r>
              <a:rPr kumimoji="0" lang="uk-UA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Обраних методів</a:t>
            </a:r>
            <a:endParaRPr kumimoji="0" lang="uk-UA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852160" y="1414780"/>
            <a:ext cx="590296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Регресійний аналіз: лінійна регресія, поліноміальна регресія різних </a:t>
            </a:r>
            <a:r>
              <a:rPr lang="uk-UA" sz="2400" dirty="0" err="1">
                <a:solidFill>
                  <a:schemeClr val="bg1">
                    <a:lumMod val="85000"/>
                  </a:schemeClr>
                </a:solidFill>
                <a:sym typeface="+mn-ea"/>
              </a:rPr>
              <a:t>степенів</a:t>
            </a: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. Вони мають достатню в більшості випадків точність та їх реалізація і перевірка не створюють складнощів.</a:t>
            </a:r>
            <a:endParaRPr lang="uk-UA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Класифікація: логістична регресія, дерева рішень, </a:t>
            </a:r>
            <a:r>
              <a:rPr lang="uk-UA" sz="2400" dirty="0" err="1">
                <a:solidFill>
                  <a:schemeClr val="bg1">
                    <a:lumMod val="85000"/>
                  </a:schemeClr>
                </a:solidFill>
                <a:sym typeface="+mn-ea"/>
              </a:rPr>
              <a:t>ранодомізоване</a:t>
            </a: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 дерево рішень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,</a:t>
            </a:r>
            <a:r>
              <a:rPr lang="uk-UA" sz="24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 градієнтний </a:t>
            </a:r>
            <a:r>
              <a:rPr lang="uk-UA" sz="2400" dirty="0" err="1">
                <a:solidFill>
                  <a:schemeClr val="bg1">
                    <a:lumMod val="85000"/>
                  </a:schemeClr>
                </a:solidFill>
                <a:sym typeface="+mn-ea"/>
              </a:rPr>
              <a:t>бустінг. Дані методи зазвичай показують гарні результати аналізу та прості у імплементації.</a:t>
            </a:r>
            <a:endParaRPr lang="uk-UA" altLang="en-US" sz="2400" dirty="0" err="1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08150"/>
            <a:ext cx="5572125" cy="3978275"/>
          </a:xfrm>
          <a:prstGeom prst="rect">
            <a:avLst/>
          </a:prstGeom>
          <a:noFill/>
          <a:ln w="9525"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3162300" y="2880995"/>
            <a:ext cx="9029700" cy="2092960"/>
          </a:xfrm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uk-UA" sz="6600" dirty="0">
                <a:solidFill>
                  <a:schemeClr val="bg1">
                    <a:lumMod val="85000"/>
                  </a:schemeClr>
                </a:solidFill>
                <a:sym typeface="+mn-ea"/>
              </a:rPr>
              <a:t>МЕТОДИ РЕГРЕСІЙНОГО АНАЛІЗУ</a:t>
            </a:r>
            <a:endParaRPr lang="uk-UA" sz="6600" dirty="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graphicFrame>
        <p:nvGraphicFramePr>
          <p:cNvPr id="22534" name="图表 7"/>
          <p:cNvGraphicFramePr/>
          <p:nvPr/>
        </p:nvGraphicFramePr>
        <p:xfrm>
          <a:off x="9660255" y="-589915"/>
          <a:ext cx="34607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68370" imgH="3352800" progId="Excel.Chart.8">
                  <p:embed/>
                </p:oleObj>
              </mc:Choice>
              <mc:Fallback>
                <p:oleObj name="" r:id="rId1" imgW="3468370" imgH="3352800" progId="Excel.Chart.8">
                  <p:embed/>
                  <p:pic>
                    <p:nvPicPr>
                      <p:cNvPr id="0" name="Изображение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0255" y="-589915"/>
                        <a:ext cx="3460750" cy="334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2"/>
          <p:cNvSpPr>
            <a:spLocks noChangeAspect="1"/>
          </p:cNvSpPr>
          <p:nvPr/>
        </p:nvSpPr>
        <p:spPr>
          <a:xfrm>
            <a:off x="1390015" y="2962910"/>
            <a:ext cx="1920875" cy="1927860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4" name="Изображение 113"/>
          <p:cNvPicPr/>
          <p:nvPr/>
        </p:nvPicPr>
        <p:blipFill>
          <a:blip r:embed="rId3"/>
          <a:stretch>
            <a:fillRect/>
          </a:stretch>
        </p:blipFill>
        <p:spPr>
          <a:xfrm>
            <a:off x="1482090" y="3068955"/>
            <a:ext cx="1757680" cy="1757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>
                <a:sym typeface="+mn-ea"/>
              </a:rPr>
              <a:t>ЛІНІЙНА РЕГРЕСІЯ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029835" y="1212850"/>
            <a:ext cx="70142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solidFill>
                  <a:schemeClr val="bg1">
                    <a:lumMod val="85000"/>
                  </a:schemeClr>
                </a:solidFill>
              </a:rPr>
              <a:t>Регресійний аналіз </a:t>
            </a:r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– це метод моделювання даних, які вимірюються, та дослідження їх властивостей.</a:t>
            </a:r>
            <a:endParaRPr lang="ru-RU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ru-RU" altLang="en-US" sz="24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altLang="en-US" sz="2400" b="1">
                <a:solidFill>
                  <a:schemeClr val="bg1">
                    <a:lumMod val="85000"/>
                  </a:schemeClr>
                </a:solidFill>
              </a:rPr>
              <a:t>Регресійна модель </a:t>
            </a:r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– це функція незалежної величини та коефіцієнтів з включеними випадковими змінними. </a:t>
            </a:r>
            <a:endParaRPr lang="ru-RU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ru-RU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altLang="en-US" sz="2400" b="1">
                <a:solidFill>
                  <a:schemeClr val="bg1">
                    <a:lumMod val="85000"/>
                  </a:schemeClr>
                </a:solidFill>
              </a:rPr>
              <a:t>Лінійна регресія </a:t>
            </a:r>
            <a:r>
              <a:rPr lang="ru-RU" altLang="en-US" sz="2400">
                <a:solidFill>
                  <a:schemeClr val="bg1">
                    <a:lumMod val="85000"/>
                  </a:schemeClr>
                </a:solidFill>
              </a:rPr>
              <a:t>намагається провести лінію, яка наближається до даних, знаходячи нахил та перехват, що визначають лінію та мінімізують помилки регресії.</a:t>
            </a:r>
            <a:endParaRPr lang="ru-RU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5" name="Изображение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2450"/>
            <a:ext cx="4963160" cy="3889375"/>
          </a:xfrm>
          <a:prstGeom prst="rect">
            <a:avLst/>
          </a:prstGeom>
          <a:noFill/>
          <a:ln w="9525">
            <a:noFill/>
          </a:ln>
          <a:effectLst/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5481320"/>
            <a:ext cx="4737735" cy="767080"/>
          </a:xfrm>
          <a:prstGeom prst="roundRect">
            <a:avLst>
              <a:gd name="adj" fmla="val 23261"/>
            </a:avLst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WPS Presentation</Application>
  <PresentationFormat>宽屏</PresentationFormat>
  <Paragraphs>113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 Light</vt:lpstr>
      <vt:lpstr>Microsoft YaHei</vt:lpstr>
      <vt:lpstr>Arial Unicode MS</vt:lpstr>
      <vt:lpstr>Calibri Light</vt:lpstr>
      <vt:lpstr>Wingdings</vt:lpstr>
      <vt:lpstr>Office Theme</vt:lpstr>
      <vt:lpstr>Excel.Chart.8</vt:lpstr>
      <vt:lpstr>Excel.Chart.8</vt:lpstr>
      <vt:lpstr>Excel.Chart.8</vt:lpstr>
      <vt:lpstr>Excel.Chart.8</vt:lpstr>
      <vt:lpstr>Excel.Chart.8</vt:lpstr>
      <vt:lpstr>Excel.Chart.8</vt:lpstr>
      <vt:lpstr>Add your title</vt:lpstr>
      <vt:lpstr>Add your title</vt:lpstr>
      <vt:lpstr>Your  Title  Here</vt:lpstr>
      <vt:lpstr>МЕТА ДОСЛІДЖЕННЯ</vt:lpstr>
      <vt:lpstr>Your  Title  Here</vt:lpstr>
      <vt:lpstr>ОПИС ТЕХНОЛОГІЙ ТА ЛІТЕРАТУРИ</vt:lpstr>
      <vt:lpstr>Your  Title  Here</vt:lpstr>
      <vt:lpstr>ОБҐРУНТУВАННЯ ВИБРАНИХ МЕТОДІВ</vt:lpstr>
      <vt:lpstr>МОДЕЛЬ 1 – ЛІНІЙНА РЕГРЕСІЯ</vt:lpstr>
      <vt:lpstr>МОДЕЛЬ 1 – ЛІНІЙНА РЕГРЕСІЯ</vt:lpstr>
      <vt:lpstr>Your  Title  Here</vt:lpstr>
      <vt:lpstr>МОДЕЛЬ 2 – РЕЗУЛЬТАТИ &amp; НАСЛІДКИ</vt:lpstr>
      <vt:lpstr>МОДЕЛЬ 2 – РЕЗУЛЬТАТИ &amp; НАСЛІДКИ</vt:lpstr>
      <vt:lpstr>МОДЕЛЬ 1 – РЕЗУЛЬТАТИ &amp; НАСЛІДКИ</vt:lpstr>
      <vt:lpstr>МЕТОДИ РЕГРЕСІЙНОГО АНАЛІЗУ</vt:lpstr>
      <vt:lpstr>МОДЕЛЬ 1 – ЛІНІЙНА РЕГРЕСІЯ</vt:lpstr>
      <vt:lpstr>Your  Title  Here</vt:lpstr>
      <vt:lpstr>РЕЗУЛЬТАТИ &amp; НАСЛІДКИ</vt:lpstr>
      <vt:lpstr>Your  Title  Here</vt:lpstr>
      <vt:lpstr>МЕТОДИ  КЛАСИФІКАЦІЇ</vt:lpstr>
      <vt:lpstr>Your  Title  Here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Богдан Зараник</cp:lastModifiedBy>
  <cp:revision>33</cp:revision>
  <dcterms:created xsi:type="dcterms:W3CDTF">2015-10-06T12:45:00Z</dcterms:created>
  <dcterms:modified xsi:type="dcterms:W3CDTF">2022-06-20T16:47:50Z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1049-11.2.0.11156</vt:lpwstr>
  </property>
  <property fmtid="{D5CDD505-2E9C-101B-9397-08002B2CF9AE}" pid="3" name="ICV">
    <vt:lpwstr>BC1B4DF7E10C45C4A2D6FAE5B92FF756</vt:lpwstr>
  </property>
</Properties>
</file>