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3"/>
    <p:sldId id="274" r:id="rId4"/>
    <p:sldId id="311" r:id="rId5"/>
    <p:sldId id="307" r:id="rId6"/>
    <p:sldId id="312" r:id="rId7"/>
    <p:sldId id="339" r:id="rId8"/>
    <p:sldId id="340" r:id="rId9"/>
    <p:sldId id="309" r:id="rId10"/>
    <p:sldId id="308" r:id="rId11"/>
    <p:sldId id="310" r:id="rId12"/>
    <p:sldId id="314" r:id="rId13"/>
    <p:sldId id="313" r:id="rId14"/>
    <p:sldId id="341" r:id="rId15"/>
    <p:sldId id="342" r:id="rId16"/>
    <p:sldId id="316" r:id="rId17"/>
    <p:sldId id="344" r:id="rId18"/>
    <p:sldId id="319" r:id="rId19"/>
    <p:sldId id="317" r:id="rId20"/>
    <p:sldId id="318" r:id="rId21"/>
    <p:sldId id="320" r:id="rId22"/>
    <p:sldId id="326" r:id="rId23"/>
    <p:sldId id="327" r:id="rId24"/>
    <p:sldId id="328" r:id="rId25"/>
    <p:sldId id="329" r:id="rId26"/>
    <p:sldId id="330" r:id="rId27"/>
    <p:sldId id="331" r:id="rId28"/>
    <p:sldId id="334" r:id="rId29"/>
    <p:sldId id="332" r:id="rId30"/>
    <p:sldId id="333" r:id="rId31"/>
    <p:sldId id="259" r:id="rId32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18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77545" y="892175"/>
            <a:ext cx="10515600" cy="581660"/>
          </a:xfrm>
        </p:spPr>
        <p:txBody>
          <a:bodyPr/>
          <a:lstStyle>
            <a:lvl1pPr>
              <a:defRPr sz="2800" b="0">
                <a:solidFill>
                  <a:schemeClr val="bg2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单击此处编辑一级标题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&lt;&gt;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tags" Target="../tags/tag16.xml"/><Relationship Id="rId2" Type="http://schemas.openxmlformats.org/officeDocument/2006/relationships/image" Target="../media/image18.png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姓名："/>
          <p:cNvSpPr txBox="1"/>
          <p:nvPr/>
        </p:nvSpPr>
        <p:spPr>
          <a:xfrm>
            <a:off x="2200206" y="5804030"/>
            <a:ext cx="508000" cy="23495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b="0">
                <a:solidFill>
                  <a:srgbClr val="5E5E5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sz="1200" dirty="0" err="1"/>
              <a:t>姓名</a:t>
            </a:r>
            <a:r>
              <a:rPr sz="1200" dirty="0"/>
              <a:t>：</a:t>
            </a:r>
            <a:endParaRPr sz="1200" dirty="0"/>
          </a:p>
        </p:txBody>
      </p:sp>
      <p:sp>
        <p:nvSpPr>
          <p:cNvPr id="121" name="团队："/>
          <p:cNvSpPr txBox="1"/>
          <p:nvPr/>
        </p:nvSpPr>
        <p:spPr>
          <a:xfrm>
            <a:off x="4327079" y="5804029"/>
            <a:ext cx="508000" cy="23495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b="0">
                <a:solidFill>
                  <a:srgbClr val="5E5E5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sz="1200"/>
              <a:t>团队：</a:t>
            </a:r>
            <a:endParaRPr sz="1200"/>
          </a:p>
        </p:txBody>
      </p:sp>
      <p:sp>
        <p:nvSpPr>
          <p:cNvPr id="122" name="申请岗位："/>
          <p:cNvSpPr txBox="1"/>
          <p:nvPr/>
        </p:nvSpPr>
        <p:spPr>
          <a:xfrm>
            <a:off x="6453951" y="5804029"/>
            <a:ext cx="812800" cy="23495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b="0">
                <a:solidFill>
                  <a:srgbClr val="5E5E5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sz="1200"/>
              <a:t>申请岗位：</a:t>
            </a:r>
            <a:endParaRPr sz="1200"/>
          </a:p>
        </p:txBody>
      </p:sp>
      <p:sp>
        <p:nvSpPr>
          <p:cNvPr id="123" name="申请职级："/>
          <p:cNvSpPr txBox="1"/>
          <p:nvPr/>
        </p:nvSpPr>
        <p:spPr>
          <a:xfrm>
            <a:off x="8961824" y="5804029"/>
            <a:ext cx="812800" cy="23495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b="0">
                <a:solidFill>
                  <a:srgbClr val="5E5E5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sz="1200"/>
              <a:t>申请职级：</a:t>
            </a:r>
            <a:endParaRPr sz="1200"/>
          </a:p>
        </p:txBody>
      </p:sp>
      <p:sp>
        <p:nvSpPr>
          <p:cNvPr id="3" name="TextBox 2"/>
          <p:cNvSpPr txBox="1"/>
          <p:nvPr/>
        </p:nvSpPr>
        <p:spPr>
          <a:xfrm>
            <a:off x="2737468" y="5808910"/>
            <a:ext cx="576064" cy="234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l"/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王海锐</a:t>
            </a:r>
            <a:endParaRPr lang="zh-CN" altLang="en-US" sz="1200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1560" y="5815013"/>
            <a:ext cx="973455" cy="234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l"/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飞羽工作室</a:t>
            </a:r>
            <a:endParaRPr lang="zh-CN" altLang="en-US" sz="1200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5680" y="5815013"/>
            <a:ext cx="1047750" cy="234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l"/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客户端</a:t>
            </a:r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开发</a:t>
            </a:r>
            <a:endParaRPr lang="zh-CN" altLang="en-US" sz="1200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66260" y="5814814"/>
            <a:ext cx="576064" cy="234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l"/>
            <a:r>
              <a:rPr lang="en-US" altLang="zh-CN" sz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T2-2</a:t>
            </a:r>
            <a:endParaRPr lang="en-US" altLang="zh-CN" sz="1200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性能分析</a:t>
            </a:r>
            <a:r>
              <a:rPr lang="en-US" altLang="zh-CN"/>
              <a:t> -- UnityProfiler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7545" y="1670685"/>
            <a:ext cx="63169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性能分析</a:t>
            </a:r>
            <a:r>
              <a:rPr lang="en-US" altLang="zh-CN"/>
              <a:t> -- LuaProfiler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692910"/>
            <a:ext cx="10515600" cy="38487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性能分析</a:t>
            </a:r>
            <a:r>
              <a:rPr lang="en-US" altLang="zh-CN"/>
              <a:t> -- MemoryProfiler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2475" y="1629410"/>
            <a:ext cx="10515600" cy="3598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2475" y="5546725"/>
            <a:ext cx="7705090" cy="396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+mn-ea"/>
                <a:cs typeface="+mn-ea"/>
              </a:rPr>
              <a:t>在特定位置</a:t>
            </a:r>
            <a:r>
              <a:rPr lang="en-US" altLang="zh-CN">
                <a:latin typeface="+mn-ea"/>
                <a:cs typeface="+mn-ea"/>
              </a:rPr>
              <a:t> </a:t>
            </a:r>
            <a:r>
              <a:rPr lang="zh-CN" altLang="en-US">
                <a:latin typeface="+mn-ea"/>
                <a:cs typeface="+mn-ea"/>
              </a:rPr>
              <a:t>清理内存后</a:t>
            </a:r>
            <a:r>
              <a:rPr lang="en-US" altLang="zh-CN">
                <a:latin typeface="+mn-ea"/>
                <a:cs typeface="+mn-ea"/>
              </a:rPr>
              <a:t> </a:t>
            </a:r>
            <a:r>
              <a:rPr lang="zh-CN" altLang="en-US">
                <a:latin typeface="+mn-ea"/>
                <a:cs typeface="+mn-ea"/>
              </a:rPr>
              <a:t>检查残留内存情况</a:t>
            </a:r>
            <a:r>
              <a:rPr lang="en-US" altLang="zh-CN">
                <a:latin typeface="+mn-ea"/>
                <a:cs typeface="+mn-ea"/>
              </a:rPr>
              <a:t> </a:t>
            </a:r>
            <a:r>
              <a:rPr lang="zh-CN" altLang="en-US">
                <a:latin typeface="+mn-ea"/>
                <a:cs typeface="+mn-ea"/>
              </a:rPr>
              <a:t>找出不应该继续存在的引用</a:t>
            </a:r>
            <a:endParaRPr lang="zh-CN" altLang="en-US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性能分析</a:t>
            </a:r>
            <a:r>
              <a:rPr lang="en-US" altLang="zh-CN"/>
              <a:t> -- MemoryProfiler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52475" y="5546725"/>
            <a:ext cx="7705090" cy="396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>
              <a:latin typeface="+mn-ea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473835"/>
            <a:ext cx="8096250" cy="4191000"/>
          </a:xfrm>
          <a:prstGeom prst="rect">
            <a:avLst/>
          </a:prstGeom>
        </p:spPr>
      </p:pic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性能分析</a:t>
            </a:r>
            <a:r>
              <a:rPr lang="en-US" altLang="zh-CN"/>
              <a:t> -- MemoryProfiler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52475" y="5546725"/>
            <a:ext cx="7705090" cy="396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>
              <a:latin typeface="+mn-ea"/>
              <a:cs typeface="+mn-ea"/>
            </a:endParaRPr>
          </a:p>
        </p:txBody>
      </p:sp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8039100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业务设计开发</a:t>
            </a:r>
            <a:r>
              <a:rPr lang="en-US" altLang="zh-CN"/>
              <a:t> -- </a:t>
            </a:r>
            <a:r>
              <a:rPr lang="zh-CN" altLang="en-US"/>
              <a:t>引导</a:t>
            </a:r>
            <a:r>
              <a:rPr lang="zh-CN" altLang="en-US"/>
              <a:t>系统重构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5120"/>
            <a:ext cx="10515600" cy="4351338"/>
          </a:xfrm>
        </p:spPr>
        <p:txBody>
          <a:bodyPr/>
          <a:p>
            <a:pPr lvl="0"/>
            <a:r>
              <a:rPr lang="zh-CN" altLang="en-US"/>
              <a:t>由于旧版引导系统过于依赖服务端</a:t>
            </a:r>
            <a:r>
              <a:rPr lang="en-US" altLang="zh-CN"/>
              <a:t> </a:t>
            </a:r>
            <a:r>
              <a:rPr lang="zh-CN" altLang="en-US"/>
              <a:t>在网络不稳定的情况下很容易出现异常情况</a:t>
            </a:r>
            <a:r>
              <a:rPr lang="en-US" altLang="zh-CN"/>
              <a:t> </a:t>
            </a:r>
            <a:r>
              <a:rPr lang="zh-CN" altLang="en-US"/>
              <a:t>而且难以考察全面</a:t>
            </a:r>
            <a:r>
              <a:rPr lang="en-US" altLang="zh-CN"/>
              <a:t> </a:t>
            </a:r>
            <a:r>
              <a:rPr lang="zh-CN" altLang="en-US"/>
              <a:t>出现问题时</a:t>
            </a:r>
            <a:r>
              <a:rPr lang="en-US" altLang="zh-CN"/>
              <a:t>debug</a:t>
            </a:r>
            <a:r>
              <a:rPr lang="zh-CN" altLang="en-US"/>
              <a:t>困难</a:t>
            </a:r>
            <a:r>
              <a:rPr lang="en-US" altLang="zh-CN"/>
              <a:t> </a:t>
            </a:r>
            <a:r>
              <a:rPr lang="zh-CN" altLang="en-US"/>
              <a:t>引导之间的关联性又很强</a:t>
            </a:r>
            <a:r>
              <a:rPr lang="en-US" altLang="zh-CN"/>
              <a:t> </a:t>
            </a:r>
            <a:r>
              <a:rPr lang="zh-CN" altLang="en-US"/>
              <a:t>不便于对各种情况做对应处理</a:t>
            </a:r>
            <a:r>
              <a:rPr lang="en-US" altLang="zh-CN"/>
              <a:t> </a:t>
            </a:r>
            <a:r>
              <a:rPr lang="zh-CN" altLang="en-US"/>
              <a:t>因此此次重构的重点是引导的逻辑中尽可能不去依赖</a:t>
            </a:r>
            <a:r>
              <a:rPr lang="zh-CN" altLang="en-US"/>
              <a:t>服务端</a:t>
            </a:r>
            <a:endParaRPr lang="zh-CN" altLang="en-US"/>
          </a:p>
          <a:p>
            <a:pPr lvl="0"/>
            <a:r>
              <a:rPr lang="zh-CN" altLang="en-US"/>
              <a:t>网络</a:t>
            </a:r>
            <a:r>
              <a:rPr lang="zh-CN" altLang="en-US"/>
              <a:t>可能引起的</a:t>
            </a:r>
            <a:r>
              <a:rPr lang="zh-CN" altLang="en-US"/>
              <a:t>问题</a:t>
            </a:r>
            <a:endParaRPr lang="zh-CN" altLang="en-US"/>
          </a:p>
          <a:p>
            <a:pPr lvl="1"/>
            <a:r>
              <a:rPr lang="zh-CN" altLang="en-US"/>
              <a:t>延迟</a:t>
            </a:r>
            <a:endParaRPr lang="zh-CN" altLang="en-US"/>
          </a:p>
          <a:p>
            <a:pPr lvl="2"/>
            <a:r>
              <a:rPr lang="zh-CN" altLang="en-US"/>
              <a:t>延迟接收开启引导消息 实际玩家已经完成后续引导的关键步骤 或者消耗了引导所需的重要资源等等原因 导致引导无法正常继续 最严重的导致引导无法关闭 卡住玩家.</a:t>
            </a:r>
            <a:endParaRPr lang="zh-CN" altLang="en-US"/>
          </a:p>
          <a:p>
            <a:pPr lvl="2"/>
            <a:r>
              <a:rPr lang="zh-CN" altLang="en-US"/>
              <a:t>延迟接收关闭引导消息 玩家可能在一段时间内 被关联的循环引导卡住.</a:t>
            </a:r>
            <a:endParaRPr lang="zh-CN" altLang="en-US"/>
          </a:p>
          <a:p>
            <a:pPr lvl="1"/>
            <a:r>
              <a:rPr lang="zh-CN" altLang="en-US"/>
              <a:t>断线或者丢包</a:t>
            </a:r>
            <a:endParaRPr lang="zh-CN" altLang="en-US"/>
          </a:p>
          <a:p>
            <a:pPr lvl="2"/>
            <a:r>
              <a:rPr lang="zh-CN" altLang="en-US"/>
              <a:t>未接收到开启引导消息 玩家会错过引导 </a:t>
            </a:r>
            <a:endParaRPr lang="zh-CN" altLang="en-US"/>
          </a:p>
          <a:p>
            <a:pPr lvl="2"/>
            <a:r>
              <a:rPr lang="zh-CN" altLang="en-US"/>
              <a:t>未接受到关闭引导消息 该引导如果有关联的循环引导 可能导致玩家卡流程 一直在做某一步引导无法推进.</a:t>
            </a:r>
            <a:endParaRPr lang="zh-CN" altLang="en-US"/>
          </a:p>
          <a:p>
            <a:pPr lvl="2"/>
            <a:r>
              <a:rPr lang="zh-CN" altLang="en-US"/>
              <a:t>关闭请求丢失 同上.</a:t>
            </a:r>
            <a:endParaRPr lang="zh-CN" altLang="en-US"/>
          </a:p>
          <a:p>
            <a:pPr lvl="2"/>
            <a:r>
              <a:rPr lang="zh-CN" altLang="en-US"/>
              <a:t>跳过请求丢失 同上.</a:t>
            </a:r>
            <a:endParaRPr lang="zh-CN" altLang="en-US"/>
          </a:p>
          <a:p>
            <a:pPr lvl="0"/>
            <a:r>
              <a:rPr lang="zh-CN" altLang="en-US"/>
              <a:t>目前引导任务只跟踪当前步骤</a:t>
            </a:r>
            <a:r>
              <a:rPr lang="en-US" altLang="zh-CN"/>
              <a:t> </a:t>
            </a:r>
            <a:r>
              <a:rPr lang="zh-CN" altLang="en-US"/>
              <a:t>如果当前步骤因为某些特殊原因无法找到</a:t>
            </a:r>
            <a:r>
              <a:rPr lang="en-US" altLang="zh-CN"/>
              <a:t> </a:t>
            </a:r>
            <a:r>
              <a:rPr lang="zh-CN" altLang="en-US"/>
              <a:t>整个引导就卡住</a:t>
            </a:r>
            <a:r>
              <a:rPr lang="zh-CN" altLang="en-US"/>
              <a:t>了</a:t>
            </a:r>
            <a:endParaRPr lang="zh-CN" altLang="en-US"/>
          </a:p>
          <a:p>
            <a:pPr lvl="0"/>
            <a:r>
              <a:rPr lang="zh-CN" altLang="en-US"/>
              <a:t>目前引导跳过条件在执行第一步时才能检查</a:t>
            </a:r>
            <a:r>
              <a:rPr lang="en-US" altLang="zh-CN"/>
              <a:t> </a:t>
            </a:r>
            <a:r>
              <a:rPr lang="zh-CN" altLang="en-US"/>
              <a:t>不满足需求</a:t>
            </a:r>
            <a:r>
              <a:rPr lang="en-US" altLang="zh-CN"/>
              <a:t> </a:t>
            </a:r>
            <a:r>
              <a:rPr lang="zh-CN" altLang="en-US"/>
              <a:t>需要在创建引导时就持续做</a:t>
            </a:r>
            <a:r>
              <a:rPr lang="zh-CN" altLang="en-US"/>
              <a:t>检查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业务设计开发</a:t>
            </a:r>
            <a:r>
              <a:rPr lang="en-US" altLang="zh-CN"/>
              <a:t> -- </a:t>
            </a:r>
            <a:r>
              <a:rPr lang="zh-CN" altLang="en-US"/>
              <a:t>引导</a:t>
            </a:r>
            <a:r>
              <a:rPr lang="zh-CN" altLang="en-US"/>
              <a:t>系统重构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新引导</a:t>
            </a:r>
            <a:r>
              <a:rPr lang="zh-CN" altLang="en-US"/>
              <a:t>方案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引导的触发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消失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执行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跳过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完成以及关闭由客户端完成。服务端只存储当前的引导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列表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外加一个存储时的时间戳用于用户登陆时跟本地对比选择最新数据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最大化减少网络的影响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接口</a:t>
            </a:r>
            <a:endParaRPr lang="zh-CN" altLang="en-US"/>
          </a:p>
          <a:p>
            <a:pPr lvl="2"/>
            <a:r>
              <a:rPr lang="zh-CN" altLang="en-US"/>
              <a:t>登录向客户端同步开启的引导id列表(新号初始有几个默认引导存在)</a:t>
            </a:r>
            <a:r>
              <a:rPr lang="en-US" altLang="zh-CN"/>
              <a:t> </a:t>
            </a:r>
            <a:r>
              <a:rPr lang="zh-CN" altLang="en-US"/>
              <a:t>选择最新数据</a:t>
            </a:r>
            <a:r>
              <a:rPr lang="en-US" altLang="zh-CN"/>
              <a:t> </a:t>
            </a:r>
            <a:r>
              <a:rPr lang="zh-CN" altLang="en-US"/>
              <a:t>同同步给</a:t>
            </a:r>
            <a:r>
              <a:rPr lang="zh-CN" altLang="en-US"/>
              <a:t>服务端</a:t>
            </a:r>
            <a:endParaRPr lang="zh-CN" altLang="en-US"/>
          </a:p>
          <a:p>
            <a:pPr lvl="2"/>
            <a:r>
              <a:rPr lang="zh-CN" altLang="en-US"/>
              <a:t>触发和关闭引导时向服务端</a:t>
            </a:r>
            <a:r>
              <a:rPr lang="zh-CN" altLang="en-US"/>
              <a:t>同步</a:t>
            </a:r>
            <a:endParaRPr lang="zh-CN" altLang="en-US"/>
          </a:p>
          <a:p>
            <a:pPr lvl="1"/>
            <a:r>
              <a:rPr lang="zh-CN" altLang="en-US"/>
              <a:t>初始化合法性</a:t>
            </a:r>
            <a:r>
              <a:rPr lang="zh-CN" altLang="en-US"/>
              <a:t>检查</a:t>
            </a:r>
            <a:endParaRPr lang="zh-CN" altLang="en-US"/>
          </a:p>
          <a:p>
            <a:pPr lvl="2"/>
            <a:r>
              <a:rPr lang="zh-CN" altLang="en-US"/>
              <a:t>选择某端数据后 对当前引导列表内的引导做合法性检查(是否已满足消失条件 是否满足开启条件)</a:t>
            </a:r>
            <a:endParaRPr lang="zh-CN" altLang="en-US"/>
          </a:p>
          <a:p>
            <a:pPr lvl="1"/>
            <a:r>
              <a:rPr lang="zh-CN" altLang="en-US"/>
              <a:t>引导任务记录当前步骤以及上一步数据</a:t>
            </a:r>
            <a:r>
              <a:rPr lang="en-US" altLang="zh-CN"/>
              <a:t> </a:t>
            </a:r>
            <a:r>
              <a:rPr lang="zh-CN" altLang="en-US"/>
              <a:t>这样在下一步由于特殊原因找不到的时候</a:t>
            </a:r>
            <a:r>
              <a:rPr lang="en-US" altLang="zh-CN"/>
              <a:t> </a:t>
            </a:r>
            <a:r>
              <a:rPr lang="zh-CN" altLang="en-US"/>
              <a:t>还能回到上一步重新</a:t>
            </a:r>
            <a:r>
              <a:rPr lang="zh-CN" altLang="en-US"/>
              <a:t>尝试</a:t>
            </a:r>
            <a:endParaRPr lang="zh-CN" altLang="en-US"/>
          </a:p>
          <a:p>
            <a:pPr lvl="1"/>
            <a:r>
              <a:rPr lang="zh-CN" altLang="en-US"/>
              <a:t>引导跳过</a:t>
            </a:r>
            <a:r>
              <a:rPr lang="zh-CN" altLang="en-US"/>
              <a:t>或关闭时需要递归式的去检查所有要关闭的</a:t>
            </a:r>
            <a:r>
              <a:rPr lang="zh-CN" altLang="en-US"/>
              <a:t>引导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编辑器工具</a:t>
            </a:r>
            <a:r>
              <a:rPr lang="en-US" altLang="zh-CN"/>
              <a:t> -- 快速创建文件夹</a:t>
            </a:r>
            <a:r>
              <a:rPr lang="zh-CN" altLang="en-US"/>
              <a:t>（辅助整理</a:t>
            </a:r>
            <a:r>
              <a:rPr lang="zh-CN" altLang="en-US"/>
              <a:t>图集）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85135" y="1825625"/>
            <a:ext cx="62204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编辑器工具</a:t>
            </a:r>
            <a:r>
              <a:rPr lang="en-US" altLang="zh-CN"/>
              <a:t> -- </a:t>
            </a:r>
            <a:r>
              <a:rPr lang="zh-CN" altLang="en-US"/>
              <a:t>右键文件夹自动创建规范化</a:t>
            </a:r>
            <a:r>
              <a:rPr lang="zh-CN" altLang="en-US"/>
              <a:t>图集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42260" y="1473835"/>
            <a:ext cx="5576570" cy="52971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编辑器工具</a:t>
            </a:r>
            <a:r>
              <a:rPr lang="en-US" altLang="zh-CN"/>
              <a:t> -- defaultAsset查找器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7560" y="3261995"/>
            <a:ext cx="4648200" cy="167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28970" y="1752600"/>
            <a:ext cx="6010275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项目架构</a:t>
            </a:r>
            <a:r>
              <a:rPr lang="en-US" altLang="zh-CN"/>
              <a:t> -- </a:t>
            </a:r>
            <a:r>
              <a:rPr lang="zh-CN" altLang="en-US"/>
              <a:t>概览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0590" y="1541780"/>
            <a:ext cx="7055485" cy="52768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安全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3835"/>
            <a:ext cx="10515600" cy="4351338"/>
          </a:xfrm>
        </p:spPr>
        <p:txBody>
          <a:bodyPr/>
          <a:p>
            <a:r>
              <a:rPr lang="en-US" altLang="zh-CN"/>
              <a:t>lua</a:t>
            </a:r>
            <a:r>
              <a:rPr lang="zh-CN" altLang="en-US"/>
              <a:t>加密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对称加密（代码文件</a:t>
            </a:r>
            <a:r>
              <a:rPr lang="zh-CN" altLang="en-US">
                <a:sym typeface="+mn-ea"/>
              </a:rPr>
              <a:t>加密）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LuaC</a:t>
            </a:r>
            <a:r>
              <a:rPr lang="zh-CN" altLang="en-US">
                <a:sym typeface="+mn-ea"/>
              </a:rPr>
              <a:t>加密（内存加密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无法</a:t>
            </a:r>
            <a:r>
              <a:rPr lang="en-US" altLang="zh-CN">
                <a:sym typeface="+mn-ea"/>
              </a:rPr>
              <a:t>dump</a:t>
            </a:r>
            <a:r>
              <a:rPr lang="zh-CN" altLang="en-US">
                <a:sym typeface="+mn-ea"/>
              </a:rPr>
              <a:t>出</a:t>
            </a:r>
            <a:r>
              <a:rPr lang="zh-CN" altLang="en-US">
                <a:sym typeface="+mn-ea"/>
              </a:rPr>
              <a:t>明文）</a:t>
            </a:r>
            <a:endParaRPr lang="zh-CN" altLang="en-US"/>
          </a:p>
          <a:p>
            <a:pPr lvl="2"/>
            <a:r>
              <a:rPr lang="zh-CN" altLang="en-US"/>
              <a:t>用加固后的Luac编译器，编译源码生成字节码；</a:t>
            </a:r>
            <a:endParaRPr lang="zh-CN" altLang="en-US"/>
          </a:p>
          <a:p>
            <a:pPr lvl="2"/>
            <a:r>
              <a:rPr lang="zh-CN" altLang="en-US"/>
              <a:t>用加固后的Lua解释器执行乱序后的Lua字节码文件。</a:t>
            </a:r>
            <a:endParaRPr lang="zh-CN" altLang="en-US"/>
          </a:p>
          <a:p>
            <a:pPr lvl="2"/>
            <a:r>
              <a:rPr lang="zh-CN" altLang="en-US"/>
              <a:t>核心就是将lua代码文件根据opcode编译成二进制文件，反编译成源代码需要知道opcode的顺序</a:t>
            </a:r>
            <a:endParaRPr lang="zh-CN" altLang="en-US"/>
          </a:p>
          <a:p>
            <a:pPr lvl="0"/>
            <a:r>
              <a:rPr lang="zh-CN" altLang="en-US" sz="2000"/>
              <a:t>资源加密</a:t>
            </a:r>
            <a:endParaRPr lang="zh-CN" altLang="en-US" sz="2000"/>
          </a:p>
          <a:p>
            <a:pPr lvl="1"/>
            <a:r>
              <a:rPr lang="zh-CN" altLang="en-US" sz="1800"/>
              <a:t>有外部加壳</a:t>
            </a:r>
            <a:endParaRPr lang="zh-CN" altLang="en-US"/>
          </a:p>
          <a:p>
            <a:pPr lvl="0" algn="l"/>
            <a:r>
              <a:rPr lang="zh-CN" altLang="en-US"/>
              <a:t>网络通信</a:t>
            </a:r>
            <a:r>
              <a:rPr lang="zh-CN" altLang="en-US"/>
              <a:t>加密</a:t>
            </a:r>
            <a:endParaRPr lang="zh-CN" altLang="en-US"/>
          </a:p>
          <a:p>
            <a:pPr lvl="1"/>
            <a:r>
              <a:rPr lang="zh-CN" altLang="en-US" sz="1800"/>
              <a:t>数据包</a:t>
            </a:r>
            <a:r>
              <a:rPr lang="en-US" altLang="zh-CN" sz="1800"/>
              <a:t>AES</a:t>
            </a:r>
            <a:r>
              <a:rPr lang="zh-CN" altLang="en-US" sz="1800"/>
              <a:t>加密</a:t>
            </a:r>
            <a:endParaRPr lang="zh-CN" altLang="en-US" sz="1800"/>
          </a:p>
          <a:p>
            <a:pPr lvl="1"/>
            <a:r>
              <a:rPr lang="zh-CN" altLang="en-US" sz="1800"/>
              <a:t>动态密钥机制</a:t>
            </a:r>
            <a:endParaRPr lang="zh-CN" altLang="en-US" sz="1800"/>
          </a:p>
          <a:p>
            <a:pPr lvl="0"/>
            <a:r>
              <a:rPr lang="zh-CN" altLang="en-US" sz="2000"/>
              <a:t>业务</a:t>
            </a:r>
            <a:r>
              <a:rPr lang="zh-CN" altLang="en-US" sz="2000"/>
              <a:t>安全</a:t>
            </a:r>
            <a:endParaRPr lang="zh-CN" altLang="en-US" sz="2000"/>
          </a:p>
          <a:p>
            <a:pPr lvl="1"/>
            <a:r>
              <a:rPr lang="zh-CN" altLang="en-US" sz="1800"/>
              <a:t>没使用的但具有实际功能的函数需要移除</a:t>
            </a:r>
            <a:r>
              <a:rPr lang="en-US" altLang="zh-CN" sz="1800"/>
              <a:t> </a:t>
            </a:r>
            <a:r>
              <a:rPr lang="zh-CN" altLang="en-US" sz="1800"/>
              <a:t>因为这些代码没有经过</a:t>
            </a:r>
            <a:r>
              <a:rPr lang="en-US" altLang="zh-CN" sz="1800"/>
              <a:t>QA</a:t>
            </a:r>
            <a:r>
              <a:rPr lang="zh-CN" altLang="en-US" sz="1800"/>
              <a:t>验收</a:t>
            </a:r>
            <a:r>
              <a:rPr lang="en-US" altLang="zh-CN" sz="1800"/>
              <a:t> </a:t>
            </a:r>
            <a:r>
              <a:rPr lang="zh-CN" altLang="en-US" sz="1800"/>
              <a:t>可能被恶意</a:t>
            </a:r>
            <a:r>
              <a:rPr lang="zh-CN" altLang="en-US" sz="1800"/>
              <a:t>调用</a:t>
            </a:r>
            <a:endParaRPr lang="zh-CN" altLang="en-US" sz="1800"/>
          </a:p>
          <a:p>
            <a:pPr lvl="1"/>
            <a:r>
              <a:rPr lang="zh-CN" altLang="en-US" sz="1800"/>
              <a:t>聊天</a:t>
            </a:r>
            <a:r>
              <a:rPr lang="zh-CN" altLang="en-US" sz="1800"/>
              <a:t>文本安全审核</a:t>
            </a:r>
            <a:endParaRPr lang="zh-CN" altLang="en-US" sz="1800"/>
          </a:p>
          <a:p>
            <a:pPr lvl="1"/>
            <a:r>
              <a:rPr lang="zh-CN" altLang="en-US" sz="1800"/>
              <a:t>关键数据</a:t>
            </a:r>
            <a:r>
              <a:rPr lang="en-US" altLang="zh-CN" sz="1800"/>
              <a:t> </a:t>
            </a:r>
            <a:r>
              <a:rPr lang="zh-CN" altLang="en-US" sz="1800"/>
              <a:t>服务端</a:t>
            </a:r>
            <a:r>
              <a:rPr lang="zh-CN" altLang="en-US" sz="1800"/>
              <a:t>做数据校验</a:t>
            </a:r>
            <a:endParaRPr lang="zh-CN" altLang="en-US" sz="1800"/>
          </a:p>
          <a:p>
            <a:pPr lvl="1"/>
            <a:r>
              <a:rPr lang="zh-CN" altLang="en-US">
                <a:sym typeface="+mn-ea"/>
              </a:rPr>
              <a:t>一些不希望被恶意调用的关键代码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变量名可以设置成意义没那么明确的名字</a:t>
            </a:r>
            <a:endParaRPr lang="zh-CN" altLang="en-US"/>
          </a:p>
          <a:p>
            <a:pPr lvl="1"/>
            <a:endParaRPr lang="zh-CN" altLang="en-US" sz="1800"/>
          </a:p>
          <a:p>
            <a:pPr lvl="1"/>
            <a:endParaRPr lang="zh-CN" altLang="en-US" sz="1800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自主研究心得</a:t>
            </a:r>
            <a:r>
              <a:rPr lang="en-US" altLang="zh-CN"/>
              <a:t> -- </a:t>
            </a:r>
            <a:r>
              <a:rPr lang="zh-CN" altLang="en-US"/>
              <a:t>安卓</a:t>
            </a:r>
            <a:r>
              <a:rPr lang="zh-CN" altLang="en-US"/>
              <a:t>打包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环境</a:t>
            </a:r>
            <a:r>
              <a:rPr lang="zh-CN" altLang="en-US"/>
              <a:t>配置</a:t>
            </a:r>
            <a:endParaRPr lang="zh-CN" altLang="en-US"/>
          </a:p>
          <a:p>
            <a:pPr lvl="1"/>
            <a:r>
              <a:rPr lang="zh-CN" altLang="en-US"/>
              <a:t>Build界面切换unity平台为安卓</a:t>
            </a:r>
            <a:endParaRPr lang="zh-CN" altLang="en-US"/>
          </a:p>
          <a:p>
            <a:pPr lvl="1"/>
            <a:r>
              <a:rPr lang="zh-CN" altLang="en-US"/>
              <a:t>官网安装</a:t>
            </a:r>
            <a:r>
              <a:rPr lang="en-US" altLang="zh-CN"/>
              <a:t>jdk8</a:t>
            </a:r>
            <a:endParaRPr lang="en-US" altLang="zh-CN"/>
          </a:p>
          <a:p>
            <a:pPr lvl="1"/>
            <a:r>
              <a:rPr lang="zh-CN" altLang="en-US"/>
              <a:t>用</a:t>
            </a:r>
            <a:r>
              <a:rPr lang="en-US" altLang="zh-CN"/>
              <a:t>androidStudio</a:t>
            </a:r>
            <a:r>
              <a:rPr lang="zh-CN" altLang="en-US"/>
              <a:t>安装需要打包范围内的所有sdk和</a:t>
            </a:r>
            <a:r>
              <a:rPr lang="en-US" altLang="zh-CN"/>
              <a:t> ndk</a:t>
            </a:r>
            <a:endParaRPr lang="zh-CN" altLang="en-US"/>
          </a:p>
          <a:p>
            <a:pPr lvl="1"/>
            <a:r>
              <a:rPr lang="zh-CN" altLang="en-US"/>
              <a:t>获取内网登陆配置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获取字节登录配置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实际请求路径</a:t>
            </a:r>
            <a:endParaRPr lang="zh-CN" altLang="en-US">
              <a:sym typeface="+mn-ea"/>
            </a:endParaRPr>
          </a:p>
          <a:p>
            <a:pPr lvl="3"/>
            <a:r>
              <a:rPr lang="zh-CN" altLang="en-US">
                <a:sym typeface="+mn-ea"/>
              </a:rPr>
              <a:t>[内网还是字节配置]?v=[版本号]&amp;area[归属域]</a:t>
            </a:r>
            <a:endParaRPr lang="zh-CN" altLang="en-US">
              <a:sym typeface="+mn-ea"/>
            </a:endParaRPr>
          </a:p>
          <a:p>
            <a:pPr lvl="3"/>
            <a:r>
              <a:rPr lang="zh-CN" altLang="en-US"/>
              <a:t>所以需要根据登录配置 在对应后台设置包体的版本号和归属域</a:t>
            </a:r>
            <a:endParaRPr lang="zh-CN" altLang="en-US"/>
          </a:p>
          <a:p>
            <a:pPr lvl="1"/>
            <a:r>
              <a:rPr lang="en-US" altLang="zh-CN" sz="1800"/>
              <a:t>gradle</a:t>
            </a:r>
            <a:r>
              <a:rPr lang="zh-CN" altLang="en-US" sz="1800"/>
              <a:t>使用</a:t>
            </a:r>
            <a:r>
              <a:rPr lang="en-US" altLang="zh-CN" sz="1800"/>
              <a:t>5.1.1</a:t>
            </a:r>
            <a:r>
              <a:rPr lang="zh-CN" altLang="en-US" sz="1800"/>
              <a:t>版本</a:t>
            </a:r>
            <a:endParaRPr lang="zh-CN" altLang="en-US" sz="1800"/>
          </a:p>
          <a:p>
            <a:pPr lvl="2"/>
            <a:r>
              <a:rPr lang="zh-CN" altLang="en-US"/>
              <a:t>build.gradle中的classpath（gradle plugin版本）和gradle文件夹下的gradle-wrapper.properties中的distributionUrl（gradle版本）必须匹配		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自主研究心得</a:t>
            </a:r>
            <a:r>
              <a:rPr lang="en-US" altLang="zh-CN"/>
              <a:t> -- </a:t>
            </a:r>
            <a:r>
              <a:rPr lang="zh-CN" altLang="en-US"/>
              <a:t>安卓</a:t>
            </a:r>
            <a:r>
              <a:rPr lang="zh-CN" altLang="en-US"/>
              <a:t>打包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通用流程</a:t>
            </a:r>
            <a:endParaRPr lang="zh-CN" altLang="en-US"/>
          </a:p>
          <a:p>
            <a:pPr lvl="1"/>
            <a:r>
              <a:rPr lang="zh-CN" altLang="en-US"/>
              <a:t>luatotxt 然后最好把lua代码文件reimport一下</a:t>
            </a:r>
            <a:endParaRPr lang="zh-CN" altLang="en-US"/>
          </a:p>
          <a:p>
            <a:pPr lvl="1"/>
            <a:r>
              <a:rPr lang="zh-CN" altLang="en-US"/>
              <a:t>登录配置相关</a:t>
            </a:r>
            <a:endParaRPr lang="zh-CN" altLang="en-US"/>
          </a:p>
          <a:p>
            <a:pPr lvl="2"/>
            <a:r>
              <a:rPr lang="zh-CN" altLang="en-US"/>
              <a:t>获取内网登陆配置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获取字节登录配置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实际请求路径</a:t>
            </a:r>
            <a:endParaRPr lang="zh-CN" altLang="en-US">
              <a:sym typeface="+mn-ea"/>
            </a:endParaRPr>
          </a:p>
          <a:p>
            <a:pPr lvl="3"/>
            <a:r>
              <a:rPr lang="zh-CN" altLang="en-US">
                <a:sym typeface="+mn-ea"/>
              </a:rPr>
              <a:t>[内网还是字节配置]?v=[版本号]&amp;area[归属域]</a:t>
            </a:r>
            <a:endParaRPr lang="zh-CN" altLang="en-US">
              <a:sym typeface="+mn-ea"/>
            </a:endParaRPr>
          </a:p>
          <a:p>
            <a:pPr lvl="3"/>
            <a:r>
              <a:rPr lang="zh-CN" altLang="en-US"/>
              <a:t>所以需要根据登录配置 在对应后台设置包体的版本号和归属域</a:t>
            </a:r>
            <a:endParaRPr lang="zh-CN" altLang="en-US"/>
          </a:p>
          <a:p>
            <a:pPr lvl="1"/>
            <a:r>
              <a:rPr lang="zh-CN" altLang="en-US"/>
              <a:t>签名</a:t>
            </a:r>
            <a:endParaRPr lang="zh-CN" altLang="en-US" sz="1800"/>
          </a:p>
          <a:p>
            <a:pPr lvl="2"/>
            <a:r>
              <a:rPr lang="zh-CN" altLang="en-US"/>
              <a:t>测试包用debug签名</a:t>
            </a:r>
            <a:endParaRPr lang="zh-CN" altLang="en-US" sz="1600"/>
          </a:p>
          <a:p>
            <a:pPr lvl="2"/>
            <a:r>
              <a:rPr lang="zh-CN" altLang="en-US"/>
              <a:t>正式包用签名文件		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自主研究心得</a:t>
            </a:r>
            <a:r>
              <a:rPr lang="en-US" altLang="zh-CN"/>
              <a:t> -- </a:t>
            </a:r>
            <a:r>
              <a:rPr lang="zh-CN" altLang="en-US"/>
              <a:t>安卓</a:t>
            </a:r>
            <a:r>
              <a:rPr lang="zh-CN" altLang="en-US"/>
              <a:t>打包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全量包（</a:t>
            </a:r>
            <a:r>
              <a:rPr lang="zh-CN" altLang="en-US"/>
              <a:t>不热更）</a:t>
            </a:r>
            <a:endParaRPr lang="zh-CN" altLang="en-US"/>
          </a:p>
          <a:p>
            <a:pPr lvl="1"/>
            <a:r>
              <a:rPr lang="zh-CN" altLang="en-US"/>
              <a:t>所有资源的加载和打包路径都设置为本地</a:t>
            </a:r>
            <a:r>
              <a:rPr lang="en-US" altLang="zh-CN"/>
              <a:t> 生成资源包</a:t>
            </a:r>
            <a:endParaRPr lang="en-US" altLang="zh-CN"/>
          </a:p>
          <a:p>
            <a:pPr lvl="1"/>
            <a:r>
              <a:rPr lang="zh-CN" altLang="en-US"/>
              <a:t>SKIP_RES_CHECK</a:t>
            </a:r>
            <a:r>
              <a:rPr lang="en-US" altLang="zh-CN"/>
              <a:t> </a:t>
            </a:r>
            <a:r>
              <a:rPr lang="zh-CN" altLang="en-US"/>
              <a:t>跳过热更</a:t>
            </a:r>
            <a:endParaRPr lang="zh-CN" altLang="en-US"/>
          </a:p>
          <a:p>
            <a:pPr lvl="1"/>
            <a:r>
              <a:rPr lang="zh-CN" altLang="en-US"/>
              <a:t>导出成安卓项目</a:t>
            </a:r>
            <a:endParaRPr lang="zh-CN" altLang="en-US"/>
          </a:p>
          <a:p>
            <a:pPr lvl="1"/>
            <a:r>
              <a:rPr lang="zh-CN" altLang="en-US"/>
              <a:t>用AndroidStudio打包	</a:t>
            </a:r>
            <a:endParaRPr lang="zh-CN" altLang="en-US"/>
          </a:p>
          <a:p>
            <a:pPr lvl="0"/>
            <a:r>
              <a:rPr lang="zh-CN" altLang="en-US"/>
              <a:t>非全量包（</a:t>
            </a:r>
            <a:r>
              <a:rPr lang="zh-CN" altLang="en-US"/>
              <a:t>热更）</a:t>
            </a:r>
            <a:endParaRPr lang="zh-CN" altLang="en-US"/>
          </a:p>
          <a:p>
            <a:pPr lvl="1"/>
            <a:r>
              <a:rPr lang="en-US" altLang="zh-CN"/>
              <a:t>资源根据导入规则设置好加载和打包路径</a:t>
            </a:r>
            <a:endParaRPr lang="en-US" altLang="zh-CN"/>
          </a:p>
          <a:p>
            <a:pPr lvl="1"/>
            <a:r>
              <a:rPr lang="en-US" altLang="zh-CN"/>
              <a:t> 远端cdn加载路径配置到使用的登录配置中</a:t>
            </a:r>
            <a:endParaRPr lang="en-US" altLang="zh-CN"/>
          </a:p>
          <a:p>
            <a:pPr lvl="1"/>
            <a:r>
              <a:rPr lang="en-US" altLang="zh-CN"/>
              <a:t>修改addressables的profile 配置好远端打包和加载路径（cdn路径）</a:t>
            </a:r>
            <a:endParaRPr lang="en-US" altLang="zh-CN"/>
          </a:p>
          <a:p>
            <a:pPr lvl="1"/>
            <a:r>
              <a:rPr lang="en-US" altLang="zh-CN"/>
              <a:t>生成资源包</a:t>
            </a:r>
            <a:endParaRPr lang="en-US" altLang="zh-CN"/>
          </a:p>
          <a:p>
            <a:pPr lvl="1"/>
            <a:r>
              <a:rPr lang="en-US" altLang="zh-CN"/>
              <a:t>远端资源和catalog上传到cdn 注意catalog需要根据代码写的加载路径修改对应的命名方式</a:t>
            </a:r>
            <a:endParaRPr lang="en-US" altLang="zh-CN"/>
          </a:p>
          <a:p>
            <a:pPr lvl="1"/>
            <a:r>
              <a:rPr lang="en-US" altLang="zh-CN"/>
              <a:t>SKIP_FYSDK</a:t>
            </a:r>
            <a:r>
              <a:rPr lang="zh-CN" altLang="en-US"/>
              <a:t>（是否带</a:t>
            </a:r>
            <a:r>
              <a:rPr lang="en-US" altLang="zh-CN"/>
              <a:t>sdk </a:t>
            </a:r>
            <a:r>
              <a:rPr lang="zh-CN" altLang="en-US"/>
              <a:t>一般自己测试不用</a:t>
            </a:r>
            <a:r>
              <a:rPr lang="zh-CN" altLang="en-US"/>
              <a:t>带上）</a:t>
            </a:r>
            <a:endParaRPr lang="zh-CN" altLang="en-US"/>
          </a:p>
          <a:p>
            <a:pPr lvl="1"/>
            <a:r>
              <a:rPr lang="zh-CN" altLang="en-US"/>
              <a:t>导出安卓项目 用AndroidStudio打包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自主研究心得</a:t>
            </a:r>
            <a:r>
              <a:rPr lang="en-US" altLang="zh-CN"/>
              <a:t> -- </a:t>
            </a:r>
            <a:r>
              <a:rPr lang="zh-CN" altLang="en-US"/>
              <a:t>安卓</a:t>
            </a:r>
            <a:r>
              <a:rPr lang="zh-CN" altLang="en-US"/>
              <a:t>打包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遇到的</a:t>
            </a:r>
            <a:r>
              <a:rPr lang="zh-CN" altLang="en-US"/>
              <a:t>问题</a:t>
            </a:r>
            <a:endParaRPr lang="zh-CN" altLang="en-US"/>
          </a:p>
          <a:p>
            <a:pPr lvl="1"/>
            <a:r>
              <a:rPr lang="zh-CN" altLang="en-US"/>
              <a:t>使用31.0.0及以上版本的build-tools编译android应用时,遇到如下报错: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2"/>
            <a:r>
              <a:rPr lang="zh-CN" altLang="en-US"/>
              <a:t>把</a:t>
            </a:r>
            <a:r>
              <a:rPr lang="en-US" altLang="zh-CN"/>
              <a:t>build tools</a:t>
            </a:r>
            <a:r>
              <a:rPr lang="zh-CN" altLang="en-US"/>
              <a:t>里的d8.bat和d8.jar改成dx</a:t>
            </a:r>
            <a:endParaRPr lang="zh-CN" altLang="en-US"/>
          </a:p>
          <a:p>
            <a:pPr lvl="1"/>
            <a:r>
              <a:rPr lang="zh-CN" altLang="en-US"/>
              <a:t>签名要换成debug签名</a:t>
            </a:r>
            <a:endParaRPr lang="zh-CN" altLang="en-US"/>
          </a:p>
          <a:p>
            <a:pPr lvl="1"/>
            <a:r>
              <a:rPr lang="zh-CN" altLang="en-US"/>
              <a:t>目标cpu 架构测试选7m就可以</a:t>
            </a:r>
            <a:endParaRPr lang="zh-CN" altLang="en-US"/>
          </a:p>
          <a:p>
            <a:pPr lvl="1"/>
            <a:r>
              <a:rPr lang="zh-CN" altLang="en-US"/>
              <a:t>gradle版本和gradle plugin对不上 </a:t>
            </a:r>
            <a:endParaRPr lang="zh-CN" altLang="en-US"/>
          </a:p>
          <a:p>
            <a:pPr lvl="1"/>
            <a:r>
              <a:rPr lang="zh-CN" altLang="en-US"/>
              <a:t>luatotxt之后 可能没有更新addressables路径 最好reimport一下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2740" y="2496185"/>
            <a:ext cx="47091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使用心得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为什么单分支开发不好？（有段时间一直用</a:t>
            </a:r>
            <a:r>
              <a:rPr lang="en-US" altLang="zh-CN"/>
              <a:t>bug</a:t>
            </a:r>
            <a:r>
              <a:rPr lang="zh-CN" altLang="en-US"/>
              <a:t>分支</a:t>
            </a:r>
            <a:r>
              <a:rPr lang="zh-CN" altLang="en-US"/>
              <a:t>开发）</a:t>
            </a:r>
            <a:endParaRPr lang="zh-CN" altLang="en-US"/>
          </a:p>
          <a:p>
            <a:pPr lvl="1"/>
            <a:r>
              <a:rPr lang="zh-CN" altLang="en-US"/>
              <a:t>每次提交需要先拉取合并 这样导致提交流程不顺畅以及merge提交过多 提交记录可读性变差</a:t>
            </a:r>
            <a:endParaRPr lang="zh-CN" altLang="en-US" sz="1800"/>
          </a:p>
          <a:p>
            <a:pPr lvl="1"/>
            <a:r>
              <a:rPr lang="zh-CN" altLang="en-US"/>
              <a:t>自己或别人的提交可能导致程序无法正常运行 不得不等待修改 这样会影响大家的工作进度</a:t>
            </a:r>
            <a:endParaRPr lang="zh-CN" altLang="en-US"/>
          </a:p>
          <a:p>
            <a:pPr lvl="1"/>
            <a:r>
              <a:rPr lang="zh-CN" altLang="en-US"/>
              <a:t>bug分支原本只是程序修改自测分支 属于不稳定环境 测试验收应该在dev验收而不应该在bug验收</a:t>
            </a:r>
            <a:endParaRPr lang="zh-CN" altLang="en-US"/>
          </a:p>
          <a:p>
            <a:pPr lvl="1"/>
            <a:r>
              <a:rPr lang="zh-CN" altLang="en-US"/>
              <a:t>如果有必须拉取到的提交发送到bug线 但是在使用个人分支的人不希望或者不能合并bug线（bug线是不稳定的分支 包含的改动太多）如果是提交到dev线 就可以直接合并即可。如果提交到主分支</a:t>
            </a:r>
            <a:r>
              <a:rPr lang="en-US" altLang="zh-CN"/>
              <a:t> </a:t>
            </a:r>
            <a:r>
              <a:rPr lang="zh-CN" altLang="en-US"/>
              <a:t>就不会有这种</a:t>
            </a:r>
            <a:r>
              <a:rPr lang="zh-CN" altLang="en-US"/>
              <a:t>问题</a:t>
            </a:r>
            <a:endParaRPr lang="zh-CN" altLang="en-US"/>
          </a:p>
          <a:p>
            <a:pPr lvl="0"/>
            <a:r>
              <a:rPr lang="zh-CN" altLang="en-US"/>
              <a:t>多分支也有他的</a:t>
            </a:r>
            <a:r>
              <a:rPr lang="zh-CN" altLang="en-US"/>
              <a:t>麻烦</a:t>
            </a:r>
            <a:endParaRPr lang="zh-CN" altLang="en-US"/>
          </a:p>
          <a:p>
            <a:pPr lvl="1"/>
            <a:r>
              <a:rPr lang="zh-CN" altLang="en-US"/>
              <a:t>由于美术资源合并并不直观</a:t>
            </a:r>
            <a:r>
              <a:rPr lang="en-US" altLang="zh-CN"/>
              <a:t> </a:t>
            </a:r>
            <a:r>
              <a:rPr lang="zh-CN" altLang="en-US"/>
              <a:t>少量修改可以手动解决冲突</a:t>
            </a:r>
            <a:r>
              <a:rPr lang="en-US" altLang="zh-CN"/>
              <a:t> </a:t>
            </a:r>
            <a:r>
              <a:rPr lang="zh-CN" altLang="en-US"/>
              <a:t>如果改动很大</a:t>
            </a:r>
            <a:r>
              <a:rPr lang="en-US" altLang="zh-CN"/>
              <a:t> </a:t>
            </a:r>
            <a:r>
              <a:rPr lang="zh-CN" altLang="en-US"/>
              <a:t>基本无法手动合并。如果在单分支开发中</a:t>
            </a:r>
            <a:r>
              <a:rPr lang="en-US" altLang="zh-CN"/>
              <a:t> </a:t>
            </a:r>
            <a:r>
              <a:rPr lang="zh-CN" altLang="en-US"/>
              <a:t>出现这种情况会更少（只有两个人同时修改才会冲突）而且出现冲突通常能很快发现</a:t>
            </a:r>
            <a:r>
              <a:rPr lang="en-US" altLang="zh-CN"/>
              <a:t>  </a:t>
            </a:r>
            <a:r>
              <a:rPr lang="zh-CN" altLang="en-US"/>
              <a:t>可以通过协商选择某个提交</a:t>
            </a:r>
            <a:r>
              <a:rPr lang="en-US" altLang="zh-CN"/>
              <a:t> </a:t>
            </a:r>
            <a:r>
              <a:rPr lang="zh-CN" altLang="en-US"/>
              <a:t>让另一个人重新修改自己的改动即可</a:t>
            </a:r>
            <a:r>
              <a:rPr lang="en-US" altLang="zh-CN"/>
              <a:t> </a:t>
            </a:r>
            <a:r>
              <a:rPr lang="zh-CN" altLang="en-US"/>
              <a:t>但是如果是多分支开发合并回主线的时候才发现有冲突</a:t>
            </a:r>
            <a:r>
              <a:rPr lang="en-US" altLang="zh-CN"/>
              <a:t> </a:t>
            </a:r>
            <a:r>
              <a:rPr lang="zh-CN" altLang="en-US"/>
              <a:t>这时候会比较麻烦</a:t>
            </a:r>
            <a:r>
              <a:rPr lang="en-US" altLang="zh-CN"/>
              <a:t> </a:t>
            </a:r>
            <a:r>
              <a:rPr lang="zh-CN" altLang="en-US"/>
              <a:t>一个是双方对改动记忆不会非常清楚</a:t>
            </a:r>
            <a:r>
              <a:rPr lang="en-US" altLang="zh-CN"/>
              <a:t> </a:t>
            </a:r>
            <a:r>
              <a:rPr lang="zh-CN" altLang="en-US"/>
              <a:t>选择谁的提交也是一个难题</a:t>
            </a:r>
            <a:r>
              <a:rPr lang="en-US" altLang="zh-CN"/>
              <a:t> </a:t>
            </a:r>
            <a:r>
              <a:rPr lang="zh-CN" altLang="en-US"/>
              <a:t>总会有个人很难受</a:t>
            </a:r>
            <a:r>
              <a:rPr lang="en-US" altLang="zh-CN"/>
              <a:t> </a:t>
            </a:r>
            <a:r>
              <a:rPr lang="zh-CN" altLang="en-US"/>
              <a:t>所以在多分支开发的时候</a:t>
            </a:r>
            <a:r>
              <a:rPr lang="en-US" altLang="zh-CN"/>
              <a:t> </a:t>
            </a:r>
            <a:r>
              <a:rPr lang="zh-CN" altLang="en-US"/>
              <a:t>对于那些可能被别人改到的面板</a:t>
            </a:r>
            <a:r>
              <a:rPr lang="en-US" altLang="zh-CN"/>
              <a:t> </a:t>
            </a:r>
            <a:r>
              <a:rPr lang="zh-CN" altLang="en-US"/>
              <a:t>我的做法是避免在自己分支做这些内容</a:t>
            </a:r>
            <a:r>
              <a:rPr lang="en-US" altLang="zh-CN"/>
              <a:t> </a:t>
            </a:r>
            <a:r>
              <a:rPr lang="zh-CN" altLang="en-US"/>
              <a:t>而是合并回去之后在开发线直接开发</a:t>
            </a:r>
            <a:r>
              <a:rPr lang="zh-CN" altLang="en-US"/>
              <a:t>提交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使用心得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何时单分支开发</a:t>
            </a:r>
            <a:r>
              <a:rPr lang="en-US" altLang="zh-CN"/>
              <a:t> </a:t>
            </a:r>
            <a:r>
              <a:rPr lang="zh-CN" altLang="en-US"/>
              <a:t>何时多分支</a:t>
            </a:r>
            <a:r>
              <a:rPr lang="zh-CN" altLang="en-US"/>
              <a:t>开发</a:t>
            </a:r>
            <a:endParaRPr lang="zh-CN" altLang="en-US"/>
          </a:p>
          <a:p>
            <a:pPr lvl="1"/>
            <a:r>
              <a:rPr lang="zh-CN" altLang="en-US"/>
              <a:t>开发只有自己会去做</a:t>
            </a:r>
            <a:r>
              <a:rPr lang="zh-CN" altLang="en-US"/>
              <a:t>的功能可以直接切自己分支</a:t>
            </a:r>
            <a:r>
              <a:rPr lang="en-US" altLang="zh-CN"/>
              <a:t> </a:t>
            </a:r>
            <a:r>
              <a:rPr lang="zh-CN" altLang="en-US"/>
              <a:t>不用担心冲突</a:t>
            </a:r>
            <a:r>
              <a:rPr lang="en-US" altLang="zh-CN"/>
              <a:t> </a:t>
            </a:r>
            <a:r>
              <a:rPr lang="zh-CN" altLang="en-US"/>
              <a:t>更省心</a:t>
            </a:r>
            <a:endParaRPr lang="zh-CN" altLang="en-US"/>
          </a:p>
          <a:p>
            <a:pPr lvl="1"/>
            <a:r>
              <a:rPr lang="zh-CN" altLang="en-US"/>
              <a:t>开发到可能别人也会用到的功能</a:t>
            </a:r>
            <a:endParaRPr lang="zh-CN" altLang="en-US"/>
          </a:p>
          <a:p>
            <a:pPr lvl="2"/>
            <a:r>
              <a:rPr lang="zh-CN" altLang="en-US" sz="1600"/>
              <a:t>如果不用强制所有人拉取</a:t>
            </a:r>
            <a:r>
              <a:rPr lang="en-US" altLang="zh-CN" sz="1600"/>
              <a:t> </a:t>
            </a:r>
            <a:r>
              <a:rPr lang="zh-CN" altLang="en-US"/>
              <a:t>直接开发分支开发</a:t>
            </a:r>
            <a:r>
              <a:rPr lang="zh-CN" altLang="en-US"/>
              <a:t>提交（自测不会</a:t>
            </a:r>
            <a:r>
              <a:rPr lang="zh-CN" altLang="en-US"/>
              <a:t>卡住）</a:t>
            </a:r>
            <a:r>
              <a:rPr lang="en-US" altLang="zh-CN"/>
              <a:t> </a:t>
            </a:r>
            <a:r>
              <a:rPr lang="zh-CN" altLang="en-US"/>
              <a:t>最好能在群里同步一下</a:t>
            </a:r>
            <a:r>
              <a:rPr lang="en-US" altLang="zh-CN"/>
              <a:t> </a:t>
            </a:r>
            <a:r>
              <a:rPr lang="zh-CN" altLang="en-US"/>
              <a:t>可能能减少很多</a:t>
            </a:r>
            <a:r>
              <a:rPr lang="zh-CN" altLang="en-US"/>
              <a:t>冲突</a:t>
            </a:r>
            <a:endParaRPr lang="zh-CN" altLang="en-US"/>
          </a:p>
          <a:p>
            <a:pPr lvl="2"/>
            <a:r>
              <a:rPr lang="zh-CN" altLang="en-US"/>
              <a:t>如果强制所有人必须拉去</a:t>
            </a:r>
            <a:r>
              <a:rPr lang="en-US" altLang="zh-CN"/>
              <a:t> </a:t>
            </a:r>
            <a:r>
              <a:rPr lang="zh-CN" altLang="en-US"/>
              <a:t>在开发分支提交后再合入主线</a:t>
            </a:r>
            <a:r>
              <a:rPr lang="en-US" altLang="zh-CN"/>
              <a:t> </a:t>
            </a:r>
            <a:r>
              <a:rPr lang="zh-CN" altLang="en-US"/>
              <a:t>其他人可以合并主线内容即可</a:t>
            </a:r>
            <a:r>
              <a:rPr lang="en-US" altLang="zh-CN"/>
              <a:t> </a:t>
            </a:r>
            <a:r>
              <a:rPr lang="zh-CN" altLang="en-US"/>
              <a:t>这种一定要</a:t>
            </a:r>
            <a:r>
              <a:rPr lang="zh-CN" altLang="en-US"/>
              <a:t>同步</a:t>
            </a:r>
            <a:endParaRPr lang="zh-CN" altLang="en-US"/>
          </a:p>
          <a:p>
            <a:pPr lvl="0"/>
            <a:r>
              <a:rPr lang="en-US" altLang="zh-CN" sz="2000"/>
              <a:t>git</a:t>
            </a:r>
            <a:r>
              <a:rPr lang="zh-CN" altLang="en-US" sz="2000"/>
              <a:t>默认不区分大小写的问题</a:t>
            </a:r>
            <a:endParaRPr lang="zh-CN" altLang="en-US" sz="2000"/>
          </a:p>
          <a:p>
            <a:pPr lvl="1"/>
            <a:r>
              <a:rPr lang="zh-CN" altLang="en-US"/>
              <a:t>关闭git大小写忽略 git config core.ignorecase false</a:t>
            </a:r>
            <a:endParaRPr lang="zh-CN" altLang="en-US"/>
          </a:p>
          <a:p>
            <a:pPr lvl="0"/>
            <a:r>
              <a:rPr lang="zh-CN" altLang="en-US"/>
              <a:t>git如果有add到工作区未提交的内容 千万不要在这时候做abort操作</a:t>
            </a:r>
            <a:r>
              <a:rPr lang="en-US" altLang="zh-CN"/>
              <a:t> </a:t>
            </a:r>
            <a:r>
              <a:rPr lang="zh-CN" altLang="en-US"/>
              <a:t>会直接丢失工作区的内容</a:t>
            </a:r>
            <a:r>
              <a:rPr lang="en-US" altLang="zh-CN"/>
              <a:t> </a:t>
            </a:r>
            <a:r>
              <a:rPr lang="zh-CN" altLang="en-US"/>
              <a:t>如果是代码文件或许还能在</a:t>
            </a:r>
            <a:r>
              <a:rPr lang="en-US" altLang="zh-CN"/>
              <a:t>git</a:t>
            </a:r>
            <a:r>
              <a:rPr lang="zh-CN" altLang="en-US"/>
              <a:t>里面找回</a:t>
            </a:r>
            <a:r>
              <a:rPr lang="en-US" altLang="zh-CN"/>
              <a:t> </a:t>
            </a:r>
            <a:r>
              <a:rPr lang="zh-CN" altLang="en-US"/>
              <a:t>如果是美术资源文件</a:t>
            </a:r>
            <a:r>
              <a:rPr lang="en-US" altLang="zh-CN"/>
              <a:t> </a:t>
            </a:r>
            <a:r>
              <a:rPr lang="zh-CN" altLang="en-US"/>
              <a:t>就很难</a:t>
            </a:r>
            <a:r>
              <a:rPr lang="zh-CN" altLang="en-US"/>
              <a:t>找了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</a:t>
            </a:r>
            <a:r>
              <a:rPr lang="zh-CN" altLang="en-US"/>
              <a:t>小坑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slider精度问题 宽度13950 取值0~140 越往后 进度条显示的误差就越大 精度不足 单精度只支持六位有效数字 做进度条最好还是不要用slider做了 最好直接用image自己算 至少可以解决精度问题</a:t>
            </a:r>
            <a:endParaRPr lang="zh-CN" altLang="en-US"/>
          </a:p>
          <a:p>
            <a:r>
              <a:rPr lang="zh-CN" altLang="en-US"/>
              <a:t>于write defaults踩坑 animator初始化时 会遍历所有使用的clip 收集他们控制的属性值 并记录他们此时的值作为默认值如果state设置了write defaults 在执行此state时 没有被此state控制的属性值会被默认值覆盖</a:t>
            </a:r>
            <a:endParaRPr lang="zh-CN" altLang="en-US"/>
          </a:p>
          <a:p>
            <a:r>
              <a:rPr lang="zh-CN" altLang="en-US"/>
              <a:t>踩坑 json.encode必须用序列数据 不能用字典数据 由于我们的战报id数字很大 encode之后使用了精度不足的科学计数法 导致传过去是错的 要先转成字符串</a:t>
            </a:r>
            <a:endParaRPr lang="zh-CN" altLang="en-US"/>
          </a:p>
          <a:p>
            <a:pPr lvl="1"/>
            <a:endParaRPr lang="zh-CN" alt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未来提升</a:t>
            </a:r>
            <a:r>
              <a:rPr lang="zh-CN" altLang="en-US"/>
              <a:t>规划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吃透项目内的技术和策略</a:t>
            </a:r>
            <a:endParaRPr lang="zh-CN" altLang="en-US"/>
          </a:p>
          <a:p>
            <a:r>
              <a:rPr lang="zh-CN" altLang="en-US"/>
              <a:t>学习更多的游戏开发框架 GameFrameWork ILRuntime热更新 面向数据编程</a:t>
            </a:r>
            <a:endParaRPr lang="zh-CN" altLang="en-US"/>
          </a:p>
          <a:p>
            <a:r>
              <a:rPr lang="zh-CN" altLang="en-US"/>
              <a:t>unity shader实战与进阶</a:t>
            </a:r>
            <a:endParaRPr lang="zh-CN" altLang="en-US"/>
          </a:p>
          <a:p>
            <a:r>
              <a:rPr lang="zh-CN" altLang="en-US"/>
              <a:t>unity编辑器开发进阶</a:t>
            </a:r>
            <a:endParaRPr lang="zh-CN" altLang="en-US"/>
          </a:p>
          <a:p>
            <a:r>
              <a:rPr lang="zh-CN" altLang="en-US"/>
              <a:t>补充3d开发相关的知识和技术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3041015"/>
            <a:ext cx="10515600" cy="581660"/>
          </a:xfrm>
        </p:spPr>
        <p:txBody>
          <a:bodyPr/>
          <a:p>
            <a:pPr algn="ctr"/>
            <a:r>
              <a:rPr lang="zh-CN" altLang="en-US" sz="6000"/>
              <a:t>感谢聆听！</a:t>
            </a:r>
            <a:endParaRPr lang="zh-CN" altLang="en-US" sz="6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项目架构</a:t>
            </a:r>
            <a:r>
              <a:rPr lang="en-US" altLang="zh-CN"/>
              <a:t> -- </a:t>
            </a:r>
            <a:r>
              <a:rPr lang="zh-CN" altLang="en-US"/>
              <a:t>消息分发（观察者</a:t>
            </a:r>
            <a:r>
              <a:rPr lang="zh-CN" altLang="en-US"/>
              <a:t>模式）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82365" y="2900680"/>
            <a:ext cx="4505325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项目架构</a:t>
            </a:r>
            <a:r>
              <a:rPr lang="en-US" altLang="zh-CN"/>
              <a:t> -- </a:t>
            </a:r>
            <a:r>
              <a:rPr lang="zh-CN" altLang="en-US"/>
              <a:t>资源管理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9620" y="2073910"/>
            <a:ext cx="10515600" cy="38538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项目架构</a:t>
            </a:r>
            <a:r>
              <a:rPr lang="en-US" altLang="zh-CN"/>
              <a:t> -- </a:t>
            </a:r>
            <a:r>
              <a:rPr lang="zh-CN" altLang="en-US"/>
              <a:t>热</a:t>
            </a:r>
            <a:r>
              <a:rPr lang="zh-CN" altLang="en-US"/>
              <a:t>更新</a:t>
            </a:r>
            <a:r>
              <a:rPr lang="zh-CN" altLang="en-US"/>
              <a:t>框架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09445" y="1962785"/>
            <a:ext cx="8372475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项目架构</a:t>
            </a:r>
            <a:r>
              <a:rPr lang="en-US" altLang="zh-CN"/>
              <a:t> -- </a:t>
            </a:r>
            <a:r>
              <a:rPr lang="zh-CN" altLang="en-US"/>
              <a:t>网络</a:t>
            </a:r>
            <a:r>
              <a:rPr lang="zh-CN" altLang="en-US"/>
              <a:t>通信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33445" y="2853055"/>
            <a:ext cx="532447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项目架构</a:t>
            </a:r>
            <a:r>
              <a:rPr lang="en-US" altLang="zh-CN"/>
              <a:t> -- </a:t>
            </a:r>
            <a:r>
              <a:rPr lang="zh-CN" altLang="en-US"/>
              <a:t>配置</a:t>
            </a:r>
            <a:r>
              <a:rPr lang="zh-CN" altLang="en-US"/>
              <a:t>数据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28365" y="3195955"/>
            <a:ext cx="533400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项目架构</a:t>
            </a:r>
            <a:r>
              <a:rPr lang="en-US" altLang="zh-CN"/>
              <a:t> -- UI</a:t>
            </a:r>
            <a:r>
              <a:rPr lang="zh-CN" altLang="en-US"/>
              <a:t>管理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89375" y="2934970"/>
            <a:ext cx="4257675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项目架构</a:t>
            </a:r>
            <a:r>
              <a:rPr lang="en-US" altLang="zh-CN"/>
              <a:t> -- </a:t>
            </a:r>
            <a:r>
              <a:rPr lang="zh-CN" altLang="en-US"/>
              <a:t>业务开发</a:t>
            </a:r>
            <a:r>
              <a:rPr lang="en-US" altLang="zh-CN"/>
              <a:t>MVC</a:t>
            </a:r>
            <a:r>
              <a:rPr lang="zh-CN" altLang="en-US"/>
              <a:t>框架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29635" y="1825625"/>
            <a:ext cx="5011420" cy="43516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PP_MARK_KEY" val="77d076f4-a6a4-42e5-bb98-5c82662678cd"/>
  <p:tag name="COMMONDATA" val="eyJoZGlkIjoiYTA2YmE1MTI3Y2ZjMmNiNGRmNTA2ODZkNjAwMjdhZDc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3521</Words>
  <Application>WPS 演示</Application>
  <PresentationFormat>宽屏</PresentationFormat>
  <Paragraphs>213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PowerPoint 演示文稿</vt:lpstr>
      <vt:lpstr>项目架构 -- 概览</vt:lpstr>
      <vt:lpstr>项目架构 -- 消息分发（观察者模式）</vt:lpstr>
      <vt:lpstr>项目架构 -- 资源管理</vt:lpstr>
      <vt:lpstr>项目架构 -- 热更新框架</vt:lpstr>
      <vt:lpstr>项目架构 -- 热更新框架</vt:lpstr>
      <vt:lpstr>项目架构 -- 网络通信</vt:lpstr>
      <vt:lpstr>项目架构 -- UI管理</vt:lpstr>
      <vt:lpstr>项目架构 -- 业务开发MVC框架</vt:lpstr>
      <vt:lpstr>性能分析 -- UnityProfiler</vt:lpstr>
      <vt:lpstr>性能分析 -- LuaProfiler</vt:lpstr>
      <vt:lpstr>性能分析 -- MemoryProfiler</vt:lpstr>
      <vt:lpstr>性能分析 -- MemoryProfiler</vt:lpstr>
      <vt:lpstr>性能分析 -- MemoryProfiler</vt:lpstr>
      <vt:lpstr>业务设计开发 -- 引导系统重构</vt:lpstr>
      <vt:lpstr>业务设计开发 -- 引导系统重构</vt:lpstr>
      <vt:lpstr>编辑器工具 -- 快速创建文件夹（辅助整理图集）</vt:lpstr>
      <vt:lpstr>编辑器工具 -- 右键文件夹自动创建规范化图集</vt:lpstr>
      <vt:lpstr>编辑器工具 -- defaultAsset查找器</vt:lpstr>
      <vt:lpstr>安全 -- lua加密</vt:lpstr>
      <vt:lpstr>自主研究心得 -- 安卓打包</vt:lpstr>
      <vt:lpstr>自主研究心得 -- 安卓打包</vt:lpstr>
      <vt:lpstr>自主研究心得 -- 安卓打包</vt:lpstr>
      <vt:lpstr>自主研究心得 -- 安卓打包</vt:lpstr>
      <vt:lpstr>git使用心得</vt:lpstr>
      <vt:lpstr>git使用心得</vt:lpstr>
      <vt:lpstr>一些小坑</vt:lpstr>
      <vt:lpstr>未来提升规划</vt:lpstr>
      <vt:lpstr>感谢聆听！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feiyu</cp:lastModifiedBy>
  <cp:revision>49</cp:revision>
  <dcterms:created xsi:type="dcterms:W3CDTF">2021-11-04T07:51:00Z</dcterms:created>
  <dcterms:modified xsi:type="dcterms:W3CDTF">2023-06-19T09:05:38Z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A647CAF37B3C410EA378868B0B085A51_12</vt:lpwstr>
  </property>
  <property fmtid="{D5CDD505-2E9C-101B-9397-08002B2CF9AE}" pid="3" name="KSOProductBuildVer">
    <vt:lpwstr>2052-11.1.0.14309</vt:lpwstr>
  </property>
  <property fmtid="{D5CDD505-2E9C-101B-9397-08002B2CF9AE}" pid="4" name="commondata">
    <vt:lpwstr>eyJoZGlkIjoiMmZhYzY1NTZjNTkxNDMwMjc4YzQ1ZDIwOTA5ZTk2NDYifQ==</vt:lpwstr>
  </property>
</Properties>
</file>