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1"/>
  </p:handoutMasterIdLst>
  <p:sldIdLst>
    <p:sldId id="359" r:id="rId3"/>
    <p:sldId id="360" r:id="rId5"/>
    <p:sldId id="361" r:id="rId6"/>
    <p:sldId id="257" r:id="rId7"/>
    <p:sldId id="262" r:id="rId8"/>
    <p:sldId id="367" r:id="rId9"/>
    <p:sldId id="364" r:id="rId10"/>
    <p:sldId id="280" r:id="rId11"/>
    <p:sldId id="365" r:id="rId12"/>
    <p:sldId id="279" r:id="rId13"/>
    <p:sldId id="263" r:id="rId14"/>
    <p:sldId id="264" r:id="rId15"/>
    <p:sldId id="265" r:id="rId16"/>
    <p:sldId id="266" r:id="rId17"/>
    <p:sldId id="267" r:id="rId18"/>
    <p:sldId id="268" r:id="rId19"/>
    <p:sldId id="294" r:id="rId20"/>
    <p:sldId id="295" r:id="rId21"/>
    <p:sldId id="296" r:id="rId22"/>
    <p:sldId id="297" r:id="rId23"/>
    <p:sldId id="298" r:id="rId24"/>
    <p:sldId id="299" r:id="rId25"/>
    <p:sldId id="308" r:id="rId26"/>
    <p:sldId id="309" r:id="rId27"/>
    <p:sldId id="270" r:id="rId28"/>
    <p:sldId id="368" r:id="rId29"/>
    <p:sldId id="369" r:id="rId30"/>
    <p:sldId id="286" r:id="rId31"/>
    <p:sldId id="271" r:id="rId32"/>
    <p:sldId id="272" r:id="rId33"/>
    <p:sldId id="273" r:id="rId34"/>
    <p:sldId id="274" r:id="rId35"/>
    <p:sldId id="275" r:id="rId36"/>
    <p:sldId id="276" r:id="rId37"/>
    <p:sldId id="277" r:id="rId38"/>
    <p:sldId id="278" r:id="rId39"/>
    <p:sldId id="289"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01" r:id="rId53"/>
    <p:sldId id="302" r:id="rId54"/>
    <p:sldId id="304" r:id="rId55"/>
    <p:sldId id="303" r:id="rId56"/>
    <p:sldId id="305" r:id="rId57"/>
    <p:sldId id="307" r:id="rId58"/>
    <p:sldId id="290" r:id="rId59"/>
    <p:sldId id="306"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295275"/>
            <a:ext cx="10515600" cy="685800"/>
          </a:xfrm>
        </p:spPr>
        <p:txBody>
          <a:bodyPr>
            <a:normAutofit fontScale="90000"/>
          </a:bodyPr>
          <a:p>
            <a:r>
              <a:rPr lang="zh-CN" altLang="en-US">
                <a:latin typeface="微软雅黑" panose="020B0503020204020204" charset="-122"/>
                <a:ea typeface="微软雅黑" panose="020B0503020204020204" charset="-122"/>
              </a:rPr>
              <a:t>目录</a:t>
            </a:r>
            <a:endParaRPr lang="zh-CN" altLang="en-US">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981710"/>
            <a:ext cx="10515600" cy="5195570"/>
          </a:xfrm>
        </p:spPr>
        <p:txBody>
          <a:bodyPr/>
          <a:p>
            <a:r>
              <a:rPr lang="zh-CN" altLang="en-US" sz="2000">
                <a:latin typeface="微软雅黑" panose="020B0503020204020204" charset="-122"/>
                <a:ea typeface="微软雅黑" panose="020B0503020204020204" charset="-122"/>
              </a:rPr>
              <a:t>公司介绍  </a:t>
            </a:r>
            <a:endParaRPr lang="en-US" altLang="zh-CN"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上交所介绍  </a:t>
            </a:r>
            <a:endParaRPr lang="en-US" altLang="zh-CN"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产品介绍</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产品优势</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交易软件介绍</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产品名词解释</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实战技巧概要</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产品对比</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股票，纸黄金，实物，微盘</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影响黄金走势的因素</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风险控制</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技术分析</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78205"/>
          </a:xfrm>
        </p:spPr>
        <p:txBody>
          <a:bodyPr/>
          <a:p>
            <a:r>
              <a:rPr lang="zh-CN" altLang="en-US" sz="4000">
                <a:latin typeface="微软雅黑" panose="020B0503020204020204" charset="-122"/>
                <a:ea typeface="微软雅黑" panose="020B0503020204020204" charset="-122"/>
              </a:rPr>
              <a:t>黄金TD延期费是什么</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43330"/>
            <a:ext cx="10515600" cy="4933950"/>
          </a:xfrm>
        </p:spPr>
        <p:txBody>
          <a:bodyPr>
            <a:normAutofit fontScale="90000"/>
          </a:bodyPr>
          <a:p>
            <a:r>
              <a:rPr lang="zh-CN" altLang="en-US" sz="2000">
                <a:latin typeface="微软雅黑" panose="020B0503020204020204" charset="-122"/>
                <a:ea typeface="微软雅黑" panose="020B0503020204020204" charset="-122"/>
              </a:rPr>
              <a:t>黄金t+d延期费又名延期补偿费，是上海黄金交易所为了平衡交收市场而指定的一条规则。延期费为客户延期交收发生的资金或黄金实物的融通成本，延期费的支付方向根据交收申报数量对比确定。</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当交货申报量小于收货申报量时，空头持仓向多头持仓支付延期费；当交货申报量大于收货申报量时，多头持仓向空头持仓付延期费；当交货申报量等于收货申报量时，不发生延期费支付。</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黄金t+d延期费=持仓量×当日结算价×延期费率。延期费有逐日收付和定期收付两种收付方式。</a:t>
            </a:r>
            <a:endParaRPr lang="zh-CN" altLang="en-US" sz="2000">
              <a:solidFill>
                <a:srgbClr val="FF0000"/>
              </a:solidFill>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比如，持有</a:t>
            </a:r>
            <a:r>
              <a:rPr lang="en-US" altLang="zh-CN" sz="2000">
                <a:solidFill>
                  <a:srgbClr val="FF0000"/>
                </a:solidFill>
                <a:latin typeface="微软雅黑" panose="020B0503020204020204" charset="-122"/>
                <a:ea typeface="微软雅黑" panose="020B0503020204020204" charset="-122"/>
              </a:rPr>
              <a:t>5</a:t>
            </a:r>
            <a:r>
              <a:rPr lang="zh-CN" altLang="en-US" sz="2000">
                <a:solidFill>
                  <a:srgbClr val="FF0000"/>
                </a:solidFill>
                <a:latin typeface="微软雅黑" panose="020B0503020204020204" charset="-122"/>
                <a:ea typeface="微软雅黑" panose="020B0503020204020204" charset="-122"/>
              </a:rPr>
              <a:t>手黄金，持有</a:t>
            </a:r>
            <a:r>
              <a:rPr lang="en-US" altLang="zh-CN" sz="2000">
                <a:solidFill>
                  <a:srgbClr val="FF0000"/>
                </a:solidFill>
                <a:latin typeface="微软雅黑" panose="020B0503020204020204" charset="-122"/>
                <a:ea typeface="微软雅黑" panose="020B0503020204020204" charset="-122"/>
              </a:rPr>
              <a:t>2</a:t>
            </a:r>
            <a:r>
              <a:rPr lang="zh-CN" altLang="en-US" sz="2000">
                <a:solidFill>
                  <a:srgbClr val="FF0000"/>
                </a:solidFill>
                <a:latin typeface="微软雅黑" panose="020B0503020204020204" charset="-122"/>
                <a:ea typeface="微软雅黑" panose="020B0503020204020204" charset="-122"/>
              </a:rPr>
              <a:t>天，那么每天的延期费都不一样。具体可以查看 http://www.sge.com.cn/sjzx/mrhqsj </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黄金t+d合约的延期费按自然日逐日收付，节假日按节假日前一交易日确定的方向提前收（付）延期费。t+d合约的延期费率为万分之</a:t>
            </a:r>
            <a:r>
              <a:rPr lang="en-US" altLang="zh-CN" sz="2000">
                <a:latin typeface="微软雅黑" panose="020B0503020204020204" charset="-122"/>
                <a:ea typeface="微软雅黑" panose="020B0503020204020204" charset="-122"/>
              </a:rPr>
              <a:t>1.75</a:t>
            </a:r>
            <a:r>
              <a:rPr lang="zh-CN" altLang="en-US" sz="2000">
                <a:latin typeface="微软雅黑" panose="020B0503020204020204" charset="-122"/>
                <a:ea typeface="微软雅黑" panose="020B0503020204020204" charset="-122"/>
              </a:rPr>
              <a:t>。另外注意的一点是，如果当天后面是非交易日，递延费方向不变。也就是，周五晚上的递延费是按三份（周五、周六、周日）收取或支付的。</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上海金交所可根据市场情况对延期合约的延期费率进行调整。</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746760"/>
          </a:xfrm>
        </p:spPr>
        <p:txBody>
          <a:bodyPr>
            <a:normAutofit fontScale="90000"/>
          </a:bodyPr>
          <a:p>
            <a:r>
              <a:rPr lang="zh-CN" altLang="en-US">
                <a:latin typeface="微软雅黑" panose="020B0503020204020204" charset="-122"/>
                <a:ea typeface="微软雅黑" panose="020B0503020204020204" charset="-122"/>
              </a:rPr>
              <a:t>产品优势</a:t>
            </a:r>
            <a:endParaRPr lang="zh-CN" altLang="en-US">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383665"/>
            <a:ext cx="10515600" cy="4793615"/>
          </a:xfrm>
        </p:spPr>
        <p:txBody>
          <a:bodyPr/>
          <a:p>
            <a:r>
              <a:rPr lang="zh-CN" altLang="en-US" sz="2400">
                <a:latin typeface="微软雅黑" panose="020B0503020204020204" charset="-122"/>
                <a:ea typeface="微软雅黑" panose="020B0503020204020204" charset="-122"/>
              </a:rPr>
              <a:t>1、交易时间灵活，更适合上班族投资</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由于"T+D"可以在晚上进行交易，而且波动最活跃的时候也恰恰是在晚上，所以非常适合平时白天需要上班的投资者，免去了以前炒股票时要在白天看盘的麻烦，这样白天可以专心的工作，而晚上在看电视的同时就可以赚到钱，何乐而不为呢？</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25500"/>
          </a:xfrm>
        </p:spPr>
        <p:txBody>
          <a:bodyPr>
            <a:normAutofit/>
          </a:bodyPr>
          <a:p>
            <a:r>
              <a:rPr lang="zh-CN" altLang="en-US">
                <a:latin typeface="微软雅黑" panose="020B0503020204020204" charset="-122"/>
                <a:ea typeface="微软雅黑" panose="020B0503020204020204" charset="-122"/>
                <a:sym typeface="+mn-ea"/>
              </a:rPr>
              <a:t>产品优势</a:t>
            </a:r>
            <a:endParaRPr lang="zh-CN" altLang="en-US"/>
          </a:p>
        </p:txBody>
      </p:sp>
      <p:sp>
        <p:nvSpPr>
          <p:cNvPr id="3" name="内容占位符 2"/>
          <p:cNvSpPr>
            <a:spLocks noGrp="1"/>
          </p:cNvSpPr>
          <p:nvPr>
            <p:ph idx="1"/>
          </p:nvPr>
        </p:nvSpPr>
        <p:spPr>
          <a:xfrm>
            <a:off x="838200" y="1299210"/>
            <a:ext cx="10515600" cy="4878070"/>
          </a:xfrm>
        </p:spPr>
        <p:txBody>
          <a:bodyPr>
            <a:normAutofit/>
          </a:bodyPr>
          <a:p>
            <a:r>
              <a:rPr lang="zh-CN" altLang="en-US" sz="2000">
                <a:latin typeface="微软雅黑" panose="020B0503020204020204" charset="-122"/>
                <a:ea typeface="微软雅黑" panose="020B0503020204020204" charset="-122"/>
              </a:rPr>
              <a:t>2、交易多样化，有做空机制，无需担心资金被套牢</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现在中国炒股票的人非常多，在众多股民中资金没有被套过的有多少人呢？应该说是凤毛麟角，资金一旦被套住通常都会在一年以上，只能等到股票价格涨上去了才会盈利，要是一直在跌的话就只能等着或是斩仓，投资者比较被动。而黄金"T+D"拥有做空机制，一但多单入场后行情发生反转，那么就可以平掉多单，反手做空，这样不但会把亏损的钱补回来，还可以有所盈余，投资者会比较主动、灵活，不必像股票一样被动地等待行情。</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例如：假设现在是165每克，你觉得现在会跌，你现在可以先卖出1克165价格的黄金，你拥有165元，和1克黄金订单，等价格跑到160的时候，你在买入黄金，以平你之前的1克黄金订单。你只要花160元，165-160=5，那个5元就是你的盈利。</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628650"/>
          </a:xfrm>
        </p:spPr>
        <p:txBody>
          <a:bodyPr>
            <a:normAutofit fontScale="90000"/>
          </a:bodyPr>
          <a:p>
            <a:r>
              <a:rPr lang="zh-CN" altLang="en-US">
                <a:latin typeface="微软雅黑" panose="020B0503020204020204" charset="-122"/>
                <a:ea typeface="微软雅黑" panose="020B0503020204020204" charset="-122"/>
                <a:sym typeface="+mn-ea"/>
              </a:rPr>
              <a:t>产品优势</a:t>
            </a:r>
            <a:endParaRPr lang="zh-CN" altLang="en-US"/>
          </a:p>
        </p:txBody>
      </p:sp>
      <p:sp>
        <p:nvSpPr>
          <p:cNvPr id="3" name="内容占位符 2"/>
          <p:cNvSpPr>
            <a:spLocks noGrp="1"/>
          </p:cNvSpPr>
          <p:nvPr>
            <p:ph idx="1"/>
          </p:nvPr>
        </p:nvSpPr>
        <p:spPr>
          <a:xfrm>
            <a:off x="838200" y="1154430"/>
            <a:ext cx="10515600" cy="5272405"/>
          </a:xfrm>
        </p:spPr>
        <p:txBody>
          <a:bodyPr>
            <a:noAutofit/>
          </a:bodyPr>
          <a:p>
            <a:r>
              <a:rPr lang="zh-CN" altLang="en-US" sz="2000">
                <a:latin typeface="微软雅黑" panose="020B0503020204020204" charset="-122"/>
                <a:ea typeface="微软雅黑" panose="020B0503020204020204" charset="-122"/>
              </a:rPr>
              <a:t>3、保证金模式—利用“杠杆”原理，投入资金少</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越来越多的投资者愿意投资于黄金市场主要看重了黄金的保值作用，而传统实物黄金投资的一次性投入资金较大，交易手续繁琐，令很多的投资者望而却步，黄金"T+D"业务给广大的投资者提供了一个很完备的交易平台，只需要1</a:t>
            </a:r>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%的保证金就可以投资，这种交易手段减轻了市场参与者的资金压力，是一款真正意义上的黄金投资产品。</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例如：按照150元人民币/克的价格来计算，买一手黄金即壹千克。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传统的实物黄金交易需要投资者一次性投入15万元人民币，然后取走一公斤的黄金，等到金价上涨之后再带着黄金到交易所卖掉，赚取差价。这样一来既耽误投资者的时间又会产生一定的风险。</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如果要是在"T+D"的业务里做的话只需要15万的1</a:t>
            </a:r>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%--1.</a:t>
            </a:r>
            <a:r>
              <a:rPr lang="en-US" altLang="zh-CN" sz="2000">
                <a:latin typeface="微软雅黑" panose="020B0503020204020204" charset="-122"/>
                <a:ea typeface="微软雅黑" panose="020B0503020204020204" charset="-122"/>
              </a:rPr>
              <a:t>6</a:t>
            </a:r>
            <a:r>
              <a:rPr lang="zh-CN" altLang="en-US" sz="2000">
                <a:latin typeface="微软雅黑" panose="020B0503020204020204" charset="-122"/>
                <a:ea typeface="微软雅黑" panose="020B0503020204020204" charset="-122"/>
              </a:rPr>
              <a:t>5万就可以在家自己进行交易，不但节省了投资者的时间，而且没有了随身携带黄金所带来的风险，轻轻松松赚钱。</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78205"/>
          </a:xfrm>
        </p:spPr>
        <p:txBody>
          <a:bodyPr>
            <a:normAutofit/>
          </a:bodyPr>
          <a:p>
            <a:r>
              <a:rPr lang="zh-CN" altLang="en-US">
                <a:latin typeface="微软雅黑" panose="020B0503020204020204" charset="-122"/>
                <a:ea typeface="微软雅黑" panose="020B0503020204020204" charset="-122"/>
                <a:sym typeface="+mn-ea"/>
              </a:rPr>
              <a:t>产品优势</a:t>
            </a:r>
            <a:endParaRPr lang="zh-CN" altLang="en-US"/>
          </a:p>
        </p:txBody>
      </p:sp>
      <p:sp>
        <p:nvSpPr>
          <p:cNvPr id="3" name="内容占位符 2"/>
          <p:cNvSpPr>
            <a:spLocks noGrp="1"/>
          </p:cNvSpPr>
          <p:nvPr>
            <p:ph idx="1"/>
          </p:nvPr>
        </p:nvSpPr>
        <p:spPr>
          <a:xfrm>
            <a:off x="838200" y="1378585"/>
            <a:ext cx="10515600" cy="4798695"/>
          </a:xfrm>
        </p:spPr>
        <p:txBody>
          <a:bodyPr>
            <a:normAutofit/>
          </a:bodyPr>
          <a:p>
            <a:r>
              <a:rPr lang="zh-CN" altLang="en-US" sz="2000">
                <a:latin typeface="微软雅黑" panose="020B0503020204020204" charset="-122"/>
                <a:ea typeface="微软雅黑" panose="020B0503020204020204" charset="-122"/>
              </a:rPr>
              <a:t>4、无交割时间限制，大大减少了操作成本</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黄金"T+D"业务中没有交割的时间限制，持仓多久均可，由投资者自己把握，不必像期货那样到期后无论价格多少必须交割，可以大大减少投资者的操作成本。</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5、手续费用</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手续费用上，银行纸黄金点差双边点差为0.8-1元/克；上海黄金交易所是采取交易总额万分之八（0.</a:t>
            </a:r>
            <a:r>
              <a:rPr lang="en-US" altLang="zh-CN" sz="2000">
                <a:latin typeface="微软雅黑" panose="020B0503020204020204" charset="-122"/>
                <a:ea typeface="微软雅黑" panose="020B0503020204020204" charset="-122"/>
              </a:rPr>
              <a:t>2</a:t>
            </a:r>
            <a:r>
              <a:rPr lang="zh-CN" altLang="en-US" sz="2000">
                <a:latin typeface="微软雅黑" panose="020B0503020204020204" charset="-122"/>
                <a:ea typeface="微软雅黑" panose="020B0503020204020204" charset="-122"/>
              </a:rPr>
              <a:t>元/克左右）。银行黄金都是实盘交易，资金占有量高，而上海黄金交易所T+D黄金延期交易采取保证金模式，只需1</a:t>
            </a:r>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%资金可以操作，还有一个做空机制，即你在高价先卖出，在低价再买入平仓赚取差额。</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p:txBody>
          <a:bodyPr>
            <a:normAutofit/>
          </a:bodyPr>
          <a:p>
            <a:r>
              <a:rPr lang="zh-CN" altLang="en-US">
                <a:latin typeface="微软雅黑" panose="020B0503020204020204" charset="-122"/>
                <a:ea typeface="微软雅黑" panose="020B0503020204020204" charset="-122"/>
                <a:sym typeface="+mn-ea"/>
              </a:rPr>
              <a:t>产品优势</a:t>
            </a:r>
            <a:endParaRPr lang="zh-CN" altLang="en-US"/>
          </a:p>
        </p:txBody>
      </p:sp>
      <p:sp>
        <p:nvSpPr>
          <p:cNvPr id="3" name="内容占位符 2"/>
          <p:cNvSpPr>
            <a:spLocks noGrp="1"/>
          </p:cNvSpPr>
          <p:nvPr>
            <p:ph idx="1"/>
          </p:nvPr>
        </p:nvSpPr>
        <p:spPr/>
        <p:txBody>
          <a:bodyPr/>
          <a:p>
            <a:r>
              <a:rPr lang="zh-CN" altLang="en-US" sz="2400">
                <a:latin typeface="微软雅黑" panose="020B0503020204020204" charset="-122"/>
                <a:ea typeface="微软雅黑" panose="020B0503020204020204" charset="-122"/>
              </a:rPr>
              <a:t>6、新兴投资产品，中国市场潜力巨大</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目前我国人均黄金拥有量为3.5克，而世界平均水平是25克，在这方面中国的黄金市场还是前景广阔。而随着中国经济的发展，人们的需求也在不断变化，当衣、食、住、行都解决之后，必然是“藏”的问题，即家庭储备，而无论哪个国家的货币都或多或少存在一定的风险，这里需求的就是黄金了，自古以来大家对于黄金的保值作用都是深信不疑的。</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25500"/>
          </a:xfrm>
        </p:spPr>
        <p:txBody>
          <a:bodyPr/>
          <a:p>
            <a:r>
              <a:rPr lang="zh-CN" altLang="en-US" sz="4000">
                <a:latin typeface="微软雅黑" panose="020B0503020204020204" charset="-122"/>
                <a:ea typeface="微软雅黑" panose="020B0503020204020204" charset="-122"/>
              </a:rPr>
              <a:t>名词解释</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431290"/>
            <a:ext cx="10515600" cy="4745990"/>
          </a:xfrm>
        </p:spPr>
        <p:txBody>
          <a:bodyPr>
            <a:normAutofit/>
          </a:bodyPr>
          <a:p>
            <a:r>
              <a:rPr lang="zh-CN" altLang="en-US" sz="2000">
                <a:latin typeface="微软雅黑" panose="020B0503020204020204" charset="-122"/>
                <a:ea typeface="微软雅黑" panose="020B0503020204020204" charset="-122"/>
              </a:rPr>
              <a:t>黄金t+d爆仓是什么意思</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，可用资金出现负数时，发出追加保证金的通知（注：此通知为增值服务）客户需关注自己的资金帐户。当保证金低于金交所保证金要求（</a:t>
            </a:r>
            <a:r>
              <a:rPr lang="en-US" altLang="zh-CN" sz="2000">
                <a:latin typeface="微软雅黑" panose="020B0503020204020204" charset="-122"/>
                <a:ea typeface="微软雅黑" panose="020B0503020204020204" charset="-122"/>
              </a:rPr>
              <a:t>11</a:t>
            </a:r>
            <a:r>
              <a:rPr lang="zh-CN" altLang="en-US" sz="2000">
                <a:latin typeface="微软雅黑" panose="020B0503020204020204" charset="-122"/>
                <a:ea typeface="微软雅黑" panose="020B0503020204020204" charset="-122"/>
              </a:rPr>
              <a:t>%）时，将适时进行强行平仓处理，不再另行通知。</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在出现可用资金小于等于零的时候将会强行适时平仓，详见各大银行的合同标准。</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黄金t+d爆仓就是亏损大于你的帐户中去除保证金后的可用资金。由银行强平后剩余资金是总资金减去你的亏损，一般还剩一部分。</a:t>
            </a:r>
            <a:endParaRPr lang="zh-CN" altLang="en-US" sz="2000">
              <a:latin typeface="微软雅黑" panose="020B0503020204020204" charset="-122"/>
              <a:ea typeface="微软雅黑" panose="020B0503020204020204" charset="-122"/>
              <a:sym typeface="+mn-ea"/>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2、因违规受到交易所强行平仓处罚的。</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3、根据交易所紧急措施应进行强行平仓的。</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681990"/>
          </a:xfrm>
        </p:spPr>
        <p:txBody>
          <a:bodyPr>
            <a:normAutofit fontScale="90000"/>
          </a:bodyPr>
          <a:p>
            <a:r>
              <a:rPr lang="zh-CN" altLang="en-US">
                <a:latin typeface="微软雅黑" panose="020B0503020204020204" charset="-122"/>
                <a:ea typeface="微软雅黑" panose="020B0503020204020204" charset="-122"/>
              </a:rPr>
              <a:t>名词解释</a:t>
            </a:r>
            <a:endParaRPr lang="zh-CN" altLang="en-US">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047115"/>
            <a:ext cx="10515600" cy="5130165"/>
          </a:xfrm>
        </p:spPr>
        <p:txBody>
          <a:bodyPr>
            <a:normAutofit fontScale="70000"/>
          </a:bodyPr>
          <a:p>
            <a:r>
              <a:rPr lang="zh-CN" altLang="en-US">
                <a:latin typeface="微软雅黑" panose="020B0503020204020204" charset="-122"/>
                <a:ea typeface="微软雅黑" panose="020B0503020204020204" charset="-122"/>
              </a:rPr>
              <a:t>【黄金延期】是上海黄金交易所推出的独具特色的交易品种，是以分期付款的方式进行买卖，投资者仅需交纳1</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%的预付款，就可以“预先买进”</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或“预先卖出”黄金现货，同时投资者可以选择合约当日交割，也可选择一定的交收延长时间。</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【开盘价】某品种某合约每一交易日开市进行集合竞价所形成的价格。</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【收盘价】某品种某合约每一交易日收市的最后一笔成交价。</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【可用资金】可以划出体现的资金。（如果当前交易日未做任何操作，可用资金=可提资金；如果当前交易日客户下过单并撤单，由于</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保证金被冻结，所以可提资金&lt;可用资金，差额=保证金+手续费，当日黄金交易所清算完成后，可用资金=可提资金）</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【买、卖保证金】目前持有合约所占用的保证金数额。    总保证金=买保证金+卖保证金</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【上日结存】前一交易日结算完成后，交易账号上的余额。</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【今日盈亏】从上一交易日到今日黄金交易所结算时客户的盈亏情况。</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31545"/>
          </a:xfrm>
        </p:spPr>
        <p:txBody>
          <a:bodyPr>
            <a:normAutofit/>
          </a:bodyPr>
          <a:p>
            <a:r>
              <a:rPr lang="zh-CN" altLang="en-US">
                <a:latin typeface="微软雅黑" panose="020B0503020204020204" charset="-122"/>
                <a:ea typeface="微软雅黑" panose="020B0503020204020204" charset="-122"/>
                <a:sym typeface="+mn-ea"/>
              </a:rPr>
              <a:t>名词解释</a:t>
            </a:r>
            <a:endParaRPr lang="zh-CN" altLang="en-US"/>
          </a:p>
        </p:txBody>
      </p:sp>
      <p:sp>
        <p:nvSpPr>
          <p:cNvPr id="3" name="内容占位符 2"/>
          <p:cNvSpPr>
            <a:spLocks noGrp="1"/>
          </p:cNvSpPr>
          <p:nvPr>
            <p:ph idx="1"/>
          </p:nvPr>
        </p:nvSpPr>
        <p:spPr>
          <a:xfrm>
            <a:off x="838200" y="1153160"/>
            <a:ext cx="10515600" cy="5024120"/>
          </a:xfrm>
        </p:spPr>
        <p:txBody>
          <a:bodyPr>
            <a:normAutofit/>
          </a:bodyPr>
          <a:p>
            <a:r>
              <a:rPr lang="zh-CN" altLang="en-US" sz="2000">
                <a:latin typeface="微软雅黑" panose="020B0503020204020204" charset="-122"/>
                <a:ea typeface="微软雅黑" panose="020B0503020204020204" charset="-122"/>
              </a:rPr>
              <a:t>【浮动盈亏】又称持仓盈亏，指按持仓合约的初始成交价与当日结算价计算的潜在盈亏，是未实现的盈亏。</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【买开仓均价】开仓合约价格相同，合约价格就是开仓均价。开仓价格不同，每手开仓合约价格的平均值。</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【买持仓均价】买持仓均价对您的绝对盈亏没有影响，持仓均价是在前一交易日的结算价格，如果您在当日交易中有新开仓，持仓均价是前一日的</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持仓价格与新开仓价格的平均值</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【上日结存】前一交易日清算完成后交易账号的资金余额。</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【今日结存】今日黄金交易所清算完成后交易账号的资金余额。</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【最高价】是指当日所成交的价格中的最高价位。</a:t>
            </a:r>
            <a:endParaRPr lang="zh-CN" altLang="en-US" sz="2000">
              <a:latin typeface="微软雅黑" panose="020B0503020204020204" charset="-122"/>
              <a:ea typeface="微软雅黑" panose="020B0503020204020204" charset="-122"/>
            </a:endParaRPr>
          </a:p>
          <a:p>
            <a:pPr marL="0" indent="0">
              <a:buNone/>
            </a:pPr>
            <a:r>
              <a:rPr lang="zh-CN" altLang="en-US" sz="2000">
                <a:latin typeface="微软雅黑" panose="020B0503020204020204" charset="-122"/>
                <a:ea typeface="微软雅黑" panose="020B0503020204020204" charset="-122"/>
              </a:rPr>
              <a:t>    【最低价】是指当日所成交的价格中的最低价位。</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【结算价】某品种某合约当天的成交价格按照成交量的加权平均计算出来的价格它是反映保证金帐户当天盈亏的价格。</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52805"/>
          </a:xfrm>
        </p:spPr>
        <p:txBody>
          <a:bodyPr>
            <a:normAutofit/>
          </a:bodyPr>
          <a:p>
            <a:r>
              <a:rPr lang="zh-CN" altLang="en-US" sz="4000">
                <a:latin typeface="微软雅黑" panose="020B0503020204020204" charset="-122"/>
                <a:ea typeface="微软雅黑" panose="020B0503020204020204" charset="-122"/>
                <a:sym typeface="+mn-ea"/>
              </a:rPr>
              <a:t>名词解释</a:t>
            </a:r>
            <a:endParaRPr lang="zh-CN" altLang="en-US" sz="4000"/>
          </a:p>
        </p:txBody>
      </p:sp>
      <p:sp>
        <p:nvSpPr>
          <p:cNvPr id="3" name="内容占位符 2"/>
          <p:cNvSpPr>
            <a:spLocks noGrp="1"/>
          </p:cNvSpPr>
          <p:nvPr>
            <p:ph idx="1"/>
          </p:nvPr>
        </p:nvSpPr>
        <p:spPr>
          <a:xfrm>
            <a:off x="838200" y="1351915"/>
            <a:ext cx="10515600" cy="4825365"/>
          </a:xfrm>
        </p:spPr>
        <p:txBody>
          <a:bodyPr>
            <a:normAutofit/>
          </a:bodyPr>
          <a:p>
            <a:r>
              <a:rPr lang="zh-CN" altLang="en-US" sz="2000">
                <a:latin typeface="微软雅黑" panose="020B0503020204020204" charset="-122"/>
                <a:ea typeface="微软雅黑" panose="020B0503020204020204" charset="-122"/>
              </a:rPr>
              <a:t>【当日加权平均价】指某一交易品种当日成交总额除以当日交易总量的平均价。</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【合约单位】是国际上通用的计算成交量的单位。必须是最小合约的整数倍才能办理交易。目前的上海黄金交易所黄金交易的计算单位是“手”。</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【成交量】反映成交的数量。单位为手按买卖双边计算总和。</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【价位】喊价的升降单位。价位的高低随合约的不同而不同。</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【涨跌】以每天的收盘价与前一天的结算价相比较反映合约价格是涨还是跌。</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【停板】交易所规定的期价一个交易日内涨（跌）最大幅度为前一日结算价的百分数不能超过此限以此限制投机和操纵市场价格的行为。目前上海交易所为 7%</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【开仓】交易者新买入或新卖出一定数量的标准合约。</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【平仓】交易者通过笔数相等﹑方向相反的交易来对冲原来持有的合约的过程。</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37820"/>
            <a:ext cx="10515600" cy="560705"/>
          </a:xfrm>
        </p:spPr>
        <p:txBody>
          <a:bodyPr>
            <a:normAutofit fontScale="90000"/>
          </a:bodyPr>
          <a:p>
            <a:r>
              <a:rPr lang="zh-CN" altLang="en-US">
                <a:latin typeface="微软雅黑" panose="020B0503020204020204" charset="-122"/>
                <a:ea typeface="微软雅黑" panose="020B0503020204020204" charset="-122"/>
              </a:rPr>
              <a:t>公司介绍</a:t>
            </a:r>
            <a:endParaRPr lang="zh-CN" altLang="en-US">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898525"/>
            <a:ext cx="10515600" cy="5278755"/>
          </a:xfrm>
        </p:spPr>
        <p:txBody>
          <a:bodyPr>
            <a:normAutofit lnSpcReduction="10000"/>
          </a:bodyPr>
          <a:p>
            <a:r>
              <a:rPr lang="zh-CN" altLang="en-US" sz="2000">
                <a:solidFill>
                  <a:srgbClr val="FF0000"/>
                </a:solidFill>
                <a:latin typeface="微软雅黑" panose="020B0503020204020204" charset="-122"/>
                <a:ea typeface="微软雅黑" panose="020B0503020204020204" charset="-122"/>
              </a:rPr>
              <a:t>公司是集团化构造</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杭州数游软件旗下有杭州集金号网络科技有限公司 ，杭州数游视景有限公司，杭州热尔网络科技有限公司，三家公司构成。</a:t>
            </a:r>
            <a:r>
              <a:rPr lang="zh-CN" altLang="en-US" sz="2000">
                <a:solidFill>
                  <a:srgbClr val="FF0000"/>
                </a:solidFill>
                <a:latin typeface="微软雅黑" panose="020B0503020204020204" charset="-122"/>
                <a:ea typeface="微软雅黑" panose="020B0503020204020204" charset="-122"/>
              </a:rPr>
              <a:t>公司从</a:t>
            </a:r>
            <a:r>
              <a:rPr lang="en-US" altLang="zh-CN" sz="2000">
                <a:solidFill>
                  <a:srgbClr val="FF0000"/>
                </a:solidFill>
                <a:latin typeface="微软雅黑" panose="020B0503020204020204" charset="-122"/>
                <a:ea typeface="微软雅黑" panose="020B0503020204020204" charset="-122"/>
              </a:rPr>
              <a:t>2006</a:t>
            </a:r>
            <a:r>
              <a:rPr lang="zh-CN" altLang="en-US" sz="2000">
                <a:solidFill>
                  <a:srgbClr val="FF0000"/>
                </a:solidFill>
                <a:latin typeface="微软雅黑" panose="020B0503020204020204" charset="-122"/>
                <a:ea typeface="微软雅黑" panose="020B0503020204020204" charset="-122"/>
              </a:rPr>
              <a:t>年成立</a:t>
            </a:r>
            <a:r>
              <a:rPr lang="zh-CN" altLang="en-US" sz="2000">
                <a:latin typeface="微软雅黑" panose="020B0503020204020204" charset="-122"/>
                <a:ea typeface="微软雅黑" panose="020B0503020204020204" charset="-122"/>
              </a:rPr>
              <a:t>，发展历史：</a:t>
            </a:r>
            <a:r>
              <a:rPr lang="en-US" altLang="zh-CN" sz="2000">
                <a:latin typeface="微软雅黑" panose="020B0503020204020204" charset="-122"/>
                <a:ea typeface="微软雅黑" panose="020B0503020204020204" charset="-122"/>
              </a:rPr>
              <a:t>08</a:t>
            </a:r>
            <a:r>
              <a:rPr lang="zh-CN" altLang="en-US" sz="2000">
                <a:latin typeface="微软雅黑" panose="020B0503020204020204" charset="-122"/>
                <a:ea typeface="微软雅黑" panose="020B0503020204020204" charset="-122"/>
              </a:rPr>
              <a:t>年合作开发</a:t>
            </a:r>
            <a:r>
              <a:rPr lang="en-US" altLang="zh-CN" sz="2000">
                <a:latin typeface="微软雅黑" panose="020B0503020204020204" charset="-122"/>
                <a:ea typeface="微软雅黑" panose="020B0503020204020204" charset="-122"/>
              </a:rPr>
              <a:t>TD</a:t>
            </a:r>
            <a:r>
              <a:rPr lang="zh-CN" altLang="en-US" sz="2000">
                <a:latin typeface="微软雅黑" panose="020B0503020204020204" charset="-122"/>
                <a:ea typeface="微软雅黑" panose="020B0503020204020204" charset="-122"/>
              </a:rPr>
              <a:t>市场，</a:t>
            </a:r>
            <a:r>
              <a:rPr lang="en-US" altLang="zh-CN" sz="2000">
                <a:latin typeface="微软雅黑" panose="020B0503020204020204" charset="-122"/>
                <a:ea typeface="微软雅黑" panose="020B0503020204020204" charset="-122"/>
              </a:rPr>
              <a:t>13</a:t>
            </a:r>
            <a:r>
              <a:rPr lang="zh-CN" altLang="en-US" sz="2000">
                <a:latin typeface="微软雅黑" panose="020B0503020204020204" charset="-122"/>
                <a:ea typeface="微软雅黑" panose="020B0503020204020204" charset="-122"/>
              </a:rPr>
              <a:t>年粤贵银，天通银，北油，前海，九州油。</a:t>
            </a:r>
            <a:endParaRPr lang="en-US" altLang="zh-CN"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证监会规定，一家公司只能代理一个交易所，所以，用杭州集金号网络科技有限公司代理了上交所的TD产品</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热尔网络科技有限公司代理的是广东贵金属交易中心产品</a:t>
            </a:r>
            <a:endParaRPr lang="en-US" altLang="zh-CN"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金投网，只是我们集金号公司的一个门户网站，是专门做金融服务的网站，目前市值</a:t>
            </a:r>
            <a:r>
              <a:rPr lang="en-US" altLang="zh-CN" sz="2000">
                <a:latin typeface="微软雅黑" panose="020B0503020204020204" charset="-122"/>
                <a:ea typeface="微软雅黑" panose="020B0503020204020204" charset="-122"/>
              </a:rPr>
              <a:t>35</a:t>
            </a:r>
            <a:r>
              <a:rPr lang="zh-CN" altLang="en-US" sz="2000">
                <a:latin typeface="微软雅黑" panose="020B0503020204020204" charset="-122"/>
                <a:ea typeface="微软雅黑" panose="020B0503020204020204" charset="-122"/>
              </a:rPr>
              <a:t>个亿，艾瑞网排名前十</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上交所的会员单位，有银行和结算中心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银行开户后，没有后续的服务</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结算中心，不负责开户，都是由下面的代理商服务产品推广的</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我们是结算中心的一级代理商，就是负责推广上交所业务的</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没有额外的费用，一切按照证监会规定的交易手续费正常交易收取</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52805"/>
          </a:xfrm>
        </p:spPr>
        <p:txBody>
          <a:bodyPr>
            <a:normAutofit/>
          </a:bodyPr>
          <a:p>
            <a:r>
              <a:rPr lang="zh-CN" altLang="en-US" sz="4000">
                <a:latin typeface="微软雅黑" panose="020B0503020204020204" charset="-122"/>
                <a:ea typeface="微软雅黑" panose="020B0503020204020204" charset="-122"/>
                <a:sym typeface="+mn-ea"/>
              </a:rPr>
              <a:t>名词解释</a:t>
            </a:r>
            <a:endParaRPr lang="zh-CN" altLang="en-US" sz="4000"/>
          </a:p>
        </p:txBody>
      </p:sp>
      <p:sp>
        <p:nvSpPr>
          <p:cNvPr id="3" name="内容占位符 2"/>
          <p:cNvSpPr>
            <a:spLocks noGrp="1"/>
          </p:cNvSpPr>
          <p:nvPr>
            <p:ph idx="1"/>
          </p:nvPr>
        </p:nvSpPr>
        <p:spPr>
          <a:xfrm>
            <a:off x="838200" y="1536065"/>
            <a:ext cx="10515600" cy="4641215"/>
          </a:xfrm>
        </p:spPr>
        <p:txBody>
          <a:bodyPr>
            <a:normAutofit/>
          </a:bodyPr>
          <a:p>
            <a:r>
              <a:rPr lang="zh-CN" altLang="en-US" sz="2000">
                <a:latin typeface="微软雅黑" panose="020B0503020204020204" charset="-122"/>
                <a:ea typeface="微软雅黑" panose="020B0503020204020204" charset="-122"/>
              </a:rPr>
              <a:t>【买进开仓】：是指投资者对未来价格趋势看涨而采取的交易手段，买进持有看涨合约，意味着帐户资金买进合约而冻结。</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【卖出平仓】：是指投资者对未来价格趋势不看好而采取的交易手段，而将原来买进的看涨合约卖出，投资者资金帐户解冻。</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【卖出开仓】：是指投资者对未来价格趋势看跌而采取的交易手段，卖出看跌合约。卖出开仓，帐户资金冻结。</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【买进平仓】：是指投资者将持有的卖出合约对未来行情不再看跌而补回以前卖出合约，与原来的卖出合约对冲抵消退出市场，帐户资金解冻。</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【持仓】持仓是交易者持有合约的过程。也称“未平仓头寸”是指开仓之后还没有平仓的合约。</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【持仓量】交易者多持有的未平仓合约的数量。</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721360"/>
          </a:xfrm>
        </p:spPr>
        <p:txBody>
          <a:bodyPr>
            <a:normAutofit fontScale="90000"/>
          </a:bodyPr>
          <a:p>
            <a:r>
              <a:rPr lang="zh-CN" altLang="en-US">
                <a:latin typeface="微软雅黑" panose="020B0503020204020204" charset="-122"/>
                <a:ea typeface="微软雅黑" panose="020B0503020204020204" charset="-122"/>
                <a:sym typeface="+mn-ea"/>
              </a:rPr>
              <a:t>名词解释</a:t>
            </a:r>
            <a:endParaRPr lang="zh-CN" altLang="en-US"/>
          </a:p>
        </p:txBody>
      </p:sp>
      <p:sp>
        <p:nvSpPr>
          <p:cNvPr id="3" name="内容占位符 2"/>
          <p:cNvSpPr>
            <a:spLocks noGrp="1"/>
          </p:cNvSpPr>
          <p:nvPr>
            <p:ph idx="1"/>
          </p:nvPr>
        </p:nvSpPr>
        <p:spPr>
          <a:xfrm>
            <a:off x="838200" y="1085850"/>
            <a:ext cx="10515600" cy="5091430"/>
          </a:xfrm>
        </p:spPr>
        <p:txBody>
          <a:bodyPr>
            <a:normAutofit lnSpcReduction="10000"/>
          </a:bodyPr>
          <a:p>
            <a:r>
              <a:rPr lang="zh-CN" altLang="en-US" sz="1600">
                <a:latin typeface="微软雅黑" panose="020B0503020204020204" charset="-122"/>
                <a:ea typeface="微软雅黑" panose="020B0503020204020204" charset="-122"/>
              </a:rPr>
              <a:t>【多头持仓】买入合约后所持有的头寸叫多头头寸简称“多头”。表示未来要付出全额资金，得到黄金实物。</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【空头持仓】卖出合约后所持有的头寸叫空头头寸简称“空头”。示未来要付出黄金实物，得到资金。</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【交割】交易者将其持有的合约通过实物交割来了结的过程叫交割。</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【跳空】市场受到强烈“利多”或“利空”消息的刺激，价格开始大幅跳动，在上涨时，当天的开盘或最低价高于前一天的收盘价称“向上跳空”；下跌</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时当天的开盘或最高价低于前一天的收盘价称“向下跳空”</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【回档】是指价格上升过程中因上涨过速而暂时回跌的现象。</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【多头市场】也称“牛市”就是价格普遍上涨的市场。</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【空头市场】也称“熊市”价格呈长期下降趋势的市场，“空头市场”中价格的变动情况是大跌小涨。</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【利空】促使价格下跌对空头有利的因素和消息。</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【利多】是刺激价格上涨对多头有利的因素和消息。</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【套期保值】是指通过在现货市场与期货市场同时做相反的交易而达到为其现货保值的目的的交易方式。黄金的延期交易同样可以实现套期保值的目的。</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【支撑位】：价格在一定时间内呈下跌趋势，跌至某一价位区间而止跌的价位称之为支撑位。</a:t>
            </a:r>
            <a:endParaRPr lang="zh-CN" altLang="en-US" sz="1600">
              <a:latin typeface="微软雅黑" panose="020B0503020204020204" charset="-122"/>
              <a:ea typeface="微软雅黑" panose="020B0503020204020204" charset="-122"/>
            </a:endParaRPr>
          </a:p>
          <a:p>
            <a:r>
              <a:rPr lang="zh-CN" altLang="en-US" sz="1600">
                <a:latin typeface="微软雅黑" panose="020B0503020204020204" charset="-122"/>
                <a:ea typeface="微软雅黑" panose="020B0503020204020204" charset="-122"/>
              </a:rPr>
              <a:t>【阻力位】：价格在一定时间内呈上涨趋势，涨至某一价位区间止涨的价位称之为阻力位。</a:t>
            </a:r>
            <a:endParaRPr lang="zh-CN" altLang="en-US" sz="1600">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299085"/>
            <a:ext cx="10515600" cy="709930"/>
          </a:xfrm>
        </p:spPr>
        <p:txBody>
          <a:bodyPr>
            <a:normAutofit fontScale="90000"/>
          </a:bodyPr>
          <a:p>
            <a:r>
              <a:rPr lang="zh-CN" altLang="en-US">
                <a:latin typeface="微软雅黑" panose="020B0503020204020204" charset="-122"/>
                <a:ea typeface="微软雅黑" panose="020B0503020204020204" charset="-122"/>
                <a:sym typeface="+mn-ea"/>
              </a:rPr>
              <a:t>名词解释</a:t>
            </a:r>
            <a:endParaRPr lang="zh-CN" altLang="en-US"/>
          </a:p>
        </p:txBody>
      </p:sp>
      <p:sp>
        <p:nvSpPr>
          <p:cNvPr id="3" name="内容占位符 2"/>
          <p:cNvSpPr>
            <a:spLocks noGrp="1"/>
          </p:cNvSpPr>
          <p:nvPr>
            <p:ph idx="1"/>
          </p:nvPr>
        </p:nvSpPr>
        <p:spPr>
          <a:xfrm>
            <a:off x="838200" y="1099820"/>
            <a:ext cx="10515600" cy="5208270"/>
          </a:xfrm>
        </p:spPr>
        <p:txBody>
          <a:bodyPr>
            <a:normAutofit lnSpcReduction="20000"/>
          </a:bodyPr>
          <a:p>
            <a:r>
              <a:rPr lang="zh-CN" altLang="en-US" sz="2000">
                <a:latin typeface="微软雅黑" panose="020B0503020204020204" charset="-122"/>
                <a:ea typeface="微软雅黑" panose="020B0503020204020204" charset="-122"/>
              </a:rPr>
              <a:t>委托手数的上限＝可交易资金/[（保证金比率＋手续费率）×委托价格×1000]</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手续费冻结＝未成交手数×委托价格×1000×手续费率</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保证金冻结＝未成交手数×委托价格×1000×保证金比率   分为（买保证金和卖保证金）</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冻结资金＝∑“已报、部成”委托单的（手续费冻结＋买保证金冻结＋卖保证金冻结）</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冻结资金＝价格×数量×1000×（保证金比率＋手续费率）</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持仓保证金＝∑买保证金＋∑卖保证金</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可交易资金＝上日结存＋入金－出金－手续费＋平仓盈亏＋浮动盈亏＋递延费－持仓保证金－冻结资金</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可提取资金＝可交易资金－∑当日平仓成交单的成交手数×成交价格</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风险率＝持仓保证金/（持仓保证金+可用资金+基础保证金）×100%</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当日结存＝上日结存＋入金－出金－手续费＋当日盈亏＋递延费</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空付多：递延费＝（买持量－卖持量）×当日结算价×1000×延期补偿费率×天数（节假日顺延）     </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多付空：递延费＝（卖持量－买持量）×当日结算价×1000×延期补偿费率×天数（节假日顺延）</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84250"/>
          </a:xfrm>
        </p:spPr>
        <p:txBody>
          <a:bodyPr/>
          <a:p>
            <a:r>
              <a:rPr lang="zh-CN" altLang="en-US" sz="4000">
                <a:latin typeface="微软雅黑" panose="020B0503020204020204" charset="-122"/>
                <a:ea typeface="微软雅黑" panose="020B0503020204020204" charset="-122"/>
              </a:rPr>
              <a:t>“中立仓”？</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497330"/>
            <a:ext cx="10515600" cy="4679950"/>
          </a:xfrm>
        </p:spPr>
        <p:txBody>
          <a:bodyPr/>
          <a:p>
            <a:r>
              <a:rPr lang="zh-CN" altLang="en-US" sz="2000">
                <a:latin typeface="微软雅黑" panose="020B0503020204020204" charset="-122"/>
                <a:ea typeface="微软雅黑" panose="020B0503020204020204" charset="-122"/>
              </a:rPr>
              <a:t>简介：</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中立仓是指通过资金（或实物）满足交收申报差额部分的交收需求来获取延期费收益的一类市场参与者。</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当交收申报结果为收货量大于交货量时，中立仓以交实物的形式入市，收回货款并按当日结算价获得多头持仓；</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当交收申报的结果为交货量大于收货量时，中立仓以出资金的形式入市，收进黄金并按当日结算价获得空头持仓。</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31545"/>
          </a:xfrm>
        </p:spPr>
        <p:txBody>
          <a:bodyPr>
            <a:normAutofit/>
          </a:bodyPr>
          <a:p>
            <a:r>
              <a:rPr lang="zh-CN" altLang="en-US" sz="4000">
                <a:latin typeface="微软雅黑" panose="020B0503020204020204" charset="-122"/>
                <a:ea typeface="微软雅黑" panose="020B0503020204020204" charset="-122"/>
                <a:sym typeface="+mn-ea"/>
              </a:rPr>
              <a:t>“中立仓”？</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97305"/>
            <a:ext cx="10515600" cy="4879975"/>
          </a:xfrm>
        </p:spPr>
        <p:txBody>
          <a:bodyPr>
            <a:normAutofit lnSpcReduction="10000"/>
          </a:bodyPr>
          <a:p>
            <a:r>
              <a:rPr lang="zh-CN" altLang="en-US" sz="2000">
                <a:latin typeface="微软雅黑" panose="020B0503020204020204" charset="-122"/>
                <a:ea typeface="微软雅黑" panose="020B0503020204020204" charset="-122"/>
              </a:rPr>
              <a:t>交易模式：客户在15:31—15:40可就交收申报量较小一方的方向进行中立仓申报，并以当日结算价冻结获取持仓所需的保证金。黄金的中立仓最小申报量为1千克、白银的中立仓最小申报量为15千克，并按整数倍进行申报。中立仓申报结束前，客户可以撤销申报。 　　</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就是说每天交易完后，可能还有多单或者空单没有被平掉的那部分仓位。那部分仓位上金所会在交易时间外另外发通告，组织交易。 　　</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在市场上，多仓和空仓永远是相等的，假设市场上有1000手多仓，1000手空仓。在交割申报时，多仓方面有800手欲进行收金操作，而在空仓方面，有500手欲进行交金操作。这样就造成了市场的交收不平衡，多仓方面有300手欲收金的客户不能成功交割。　</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因此上海黄金交易所推出中立仓的概念，也就是一些有资金或者有库存的会员可以选择中立仓操作来平衡交收情况。如上述情况，有库存的会员可以选择为那些不想做交金操作的空仓持有者做300手的交金操作，满足了多仓想收金的客户需求。</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99490"/>
          </a:xfrm>
        </p:spPr>
        <p:txBody>
          <a:bodyPr/>
          <a:p>
            <a:r>
              <a:rPr lang="zh-CN" altLang="en-US" sz="4000">
                <a:latin typeface="微软雅黑" panose="020B0503020204020204" charset="-122"/>
                <a:ea typeface="微软雅黑" panose="020B0503020204020204" charset="-122"/>
                <a:sym typeface="+mn-ea"/>
              </a:rPr>
              <a:t>黄金t+d溢价</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46505"/>
            <a:ext cx="10515600" cy="4930775"/>
          </a:xfrm>
        </p:spPr>
        <p:txBody>
          <a:bodyPr>
            <a:normAutofit/>
          </a:bodyPr>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溢价乃指所支付的实际金额超过证券或股票的名目价值或面值。而在基金上，则专指封闭型基金市场的买卖价高于基金单位净资产的价值。我们通常说一支股票有溢价，是指在减掉各种手续费等费用之后还有钱。我们说一支股票有多少的溢价空间，是指离我们判断这支股票的目标价格和股票票面价格之间的价差。溢价是指交易价格超过证券票面价格，只要超过了就叫做溢价。溢价空间是指交易价格超过证券票面价格的多少。</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交易时段的限制：黄金t+d停盘了，外盘还在交易，溢价自然就出来了。</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涨跌停的限制：就算在交易时段，黄金t+d也会涨跌停，外盘继续交易，溢价自然就有了。</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追涨杀跌：大家都是看外盘做黄金t+d，溢价很大的情况下也有人追涨杀跌，溢价自然越来越大。</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703580"/>
          </a:xfrm>
        </p:spPr>
        <p:txBody>
          <a:bodyPr>
            <a:normAutofit fontScale="90000"/>
          </a:bodyPr>
          <a:p>
            <a:r>
              <a:rPr lang="en-US" altLang="zh-CN" sz="4000">
                <a:latin typeface="微软雅黑" panose="020B0503020204020204" charset="-122"/>
                <a:ea typeface="微软雅黑" panose="020B0503020204020204" charset="-122"/>
              </a:rPr>
              <a:t>TD</a:t>
            </a:r>
            <a:r>
              <a:rPr lang="zh-CN" altLang="en-US" sz="4000">
                <a:latin typeface="微软雅黑" panose="020B0503020204020204" charset="-122"/>
                <a:ea typeface="微软雅黑" panose="020B0503020204020204" charset="-122"/>
              </a:rPr>
              <a:t>，纸黄金白银，股票，实物区别</a:t>
            </a:r>
            <a:endParaRPr lang="zh-CN" altLang="en-US" sz="4000">
              <a:latin typeface="微软雅黑" panose="020B0503020204020204" charset="-122"/>
              <a:ea typeface="微软雅黑" panose="020B0503020204020204" charset="-122"/>
            </a:endParaRPr>
          </a:p>
        </p:txBody>
      </p:sp>
      <p:pic>
        <p:nvPicPr>
          <p:cNvPr id="4" name="内容占位符 3"/>
          <p:cNvPicPr>
            <a:picLocks noChangeAspect="1"/>
          </p:cNvPicPr>
          <p:nvPr>
            <p:ph idx="1"/>
          </p:nvPr>
        </p:nvPicPr>
        <p:blipFill>
          <a:blip r:embed="rId1"/>
          <a:stretch>
            <a:fillRect/>
          </a:stretch>
        </p:blipFill>
        <p:spPr>
          <a:xfrm>
            <a:off x="1074420" y="1250950"/>
            <a:ext cx="9330055" cy="41344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606425"/>
          </a:xfrm>
        </p:spPr>
        <p:txBody>
          <a:bodyPr>
            <a:normAutofit fontScale="90000"/>
          </a:bodyPr>
          <a:p>
            <a:r>
              <a:rPr lang="zh-CN" altLang="en-US" sz="4000">
                <a:latin typeface="微软雅黑" panose="020B0503020204020204" charset="-122"/>
                <a:ea typeface="微软雅黑" panose="020B0503020204020204" charset="-122"/>
                <a:sym typeface="+mn-ea"/>
              </a:rPr>
              <a:t>黄金最佳交易时间</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971550"/>
            <a:ext cx="10791825" cy="5371465"/>
          </a:xfrm>
        </p:spPr>
        <p:txBody>
          <a:bodyPr>
            <a:normAutofit fontScale="90000" lnSpcReduction="20000"/>
          </a:bodyPr>
          <a:p>
            <a:r>
              <a:rPr lang="zh-CN" altLang="en-US" sz="2000">
                <a:latin typeface="微软雅黑" panose="020B0503020204020204" charset="-122"/>
                <a:ea typeface="微软雅黑" panose="020B0503020204020204" charset="-122"/>
              </a:rPr>
              <a:t>1、早5-14点行情一般及其清淡 这主要是由于亚洲市场的推动力量较小所为！一般震荡幅</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度较小，没有明显的方向。多为调整和回调行情。一般与当天的方向走势相反，如：若当</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天走势上涨则这段时间多为小幅震荡的下跌。此时段间，若价位合适可适当进货。</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2、午间14-18点为欧洲上午市场。</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欧洲开始交易后资金就会增加， 且此时段也会伴随着一些对欧洲货币有影响力的数据的公</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布！此时段间，若价位合适可适当进货。</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3、傍晚18-20点为欧洲的中午休息和美洲市场的清晨，较为清淡！这段时间是欧洲的中午</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休时，也是等待美国开始的前夕。此时间段宜观望。</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4、20点--24点为欧洲市场的下午盘和美洲市场的上午盘！这段时间是行情波动最大的时</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候，也是资金量和参与人数最多的时段。这段时间则是会完全按照当天的方向去行动，所</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以判断这次行情就要根据大势了，此时间段是出货的大好时机。</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5、24点后到清晨，为美国的下午盘，一般此时已经走出了较大的行情，这段时间多为对前面行情的技</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术调整。宜观望。</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其实在中国的炒金者拥有别的时区不能比拟的时间优势，就是能够抓住21点到24点的这个波</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动最大的时间段，其对于一般的投资者而言都是从事非黄金专业的工作，下午5点下班到24点这段时间</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是自由时间，正好可以用来做黄金投资，不必为工作的事情分心。</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44880"/>
          </a:xfrm>
        </p:spPr>
        <p:txBody>
          <a:bodyPr/>
          <a:p>
            <a:r>
              <a:rPr lang="zh-CN" altLang="en-US" sz="4000">
                <a:latin typeface="微软雅黑" panose="020B0503020204020204" charset="-122"/>
                <a:ea typeface="微软雅黑" panose="020B0503020204020204" charset="-122"/>
              </a:rPr>
              <a:t>黄金T+D有哪些操作模式</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310640"/>
            <a:ext cx="10515600" cy="4866640"/>
          </a:xfrm>
        </p:spPr>
        <p:txBody>
          <a:bodyPr>
            <a:normAutofit fontScale="90000" lnSpcReduction="20000"/>
          </a:bodyPr>
          <a:p>
            <a:r>
              <a:rPr lang="zh-CN" altLang="en-US" sz="2000">
                <a:latin typeface="微软雅黑" panose="020B0503020204020204" charset="-122"/>
                <a:ea typeface="微软雅黑" panose="020B0503020204020204" charset="-122"/>
              </a:rPr>
              <a:t>黄金t+d是指由上海黄金交易所统一制定的、规定在将来某一特定的时间和地点交割一定数量标的物</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的标准化合约。这种买卖是由转移价格波动风险的生产经营者和承受价格风险而获利的风险投资者参</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加的，在交易所内依法公平竞争而进行的，并且有保证金制度为保障。</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黄金T+D有哪些操作模式</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1、黄金t+d长线投资模式：适合没有时间关注行情的投资者，一般长线指持有时间以年来计算。</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2、黄金t+d中线投资模式：适合关注行情时间教少的投资者，一般中线指持有时间以月来计算。</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3、黄金t+d短线投资模式：适合关注行情时间教多的投资者，一般短线指持有时间以周或天来</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计算。</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总之，对于黄金t+d投资而言，投资者需保持良好的心态，建立自己的操作体系，追求稳健的操</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作风格，控制风险为第一前提，赚取属于自己的利润。</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746760"/>
          </a:xfrm>
        </p:spPr>
        <p:txBody>
          <a:bodyPr>
            <a:normAutofit/>
          </a:bodyPr>
          <a:p>
            <a:r>
              <a:rPr lang="zh-CN" altLang="en-US" sz="4000">
                <a:latin typeface="微软雅黑" panose="020B0503020204020204" charset="-122"/>
                <a:ea typeface="微软雅黑" panose="020B0503020204020204" charset="-122"/>
                <a:sym typeface="+mn-ea"/>
              </a:rPr>
              <a:t>黄金T+D实战技巧概要</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99845"/>
            <a:ext cx="10515600" cy="4877435"/>
          </a:xfrm>
        </p:spPr>
        <p:txBody>
          <a:bodyPr>
            <a:normAutofit/>
          </a:bodyPr>
          <a:p>
            <a:r>
              <a:rPr lang="zh-CN" altLang="en-US" sz="2000">
                <a:latin typeface="微软雅黑" panose="020B0503020204020204" charset="-122"/>
                <a:ea typeface="微软雅黑" panose="020B0503020204020204" charset="-122"/>
              </a:rPr>
              <a:t>1、学会建立帐户的头寸、止损斩仓和获利平仓</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建立头寸"就是开盘也叫敞口，即买进一种货币，同时卖出另一种货币的行为。开盘之后，买进的称为多头，卖出的称为空头。选择适当的时机建立头寸是盈利的前提。如果入市时机较好，获利的机会就大；相反，如果入市的时机不当，就容易发生亏损。</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“止损斩仓”是在建立头寸后，为防止亏损过高而采取的出仓止损措施。有时交易者不认赔，而坚持等待下去，这样当一味下滑时会遭受巨大亏损。</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获利”的时机比较难掌握。在建立头寸后，当汇率已朝着对自己有利的方向发展时，平仓就可以获利。掌握获利的时机十分重要，平盘太早，获利不多；平盘太晚，可能延误了时机，汇率走势发生逆转，不盈反亏。</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668020"/>
          </a:xfrm>
        </p:spPr>
        <p:txBody>
          <a:bodyPr>
            <a:normAutofit fontScale="90000"/>
          </a:bodyPr>
          <a:p>
            <a:r>
              <a:rPr lang="zh-CN" altLang="en-US" sz="4000">
                <a:latin typeface="微软雅黑" panose="020B0503020204020204" charset="-122"/>
                <a:ea typeface="微软雅黑" panose="020B0503020204020204" charset="-122"/>
                <a:sym typeface="+mn-ea"/>
              </a:rPr>
              <a:t>上交所介绍  </a:t>
            </a:r>
            <a:endParaRPr lang="zh-CN" altLang="en-US" sz="4000"/>
          </a:p>
        </p:txBody>
      </p:sp>
      <p:sp>
        <p:nvSpPr>
          <p:cNvPr id="3" name="内容占位符 2"/>
          <p:cNvSpPr>
            <a:spLocks noGrp="1"/>
          </p:cNvSpPr>
          <p:nvPr>
            <p:ph idx="1"/>
          </p:nvPr>
        </p:nvSpPr>
        <p:spPr>
          <a:xfrm>
            <a:off x="838200" y="1141095"/>
            <a:ext cx="10515600" cy="5036185"/>
          </a:xfrm>
        </p:spPr>
        <p:txBody>
          <a:bodyPr/>
          <a:p>
            <a:r>
              <a:rPr lang="zh-CN" altLang="en-US" sz="2000">
                <a:latin typeface="微软雅黑" panose="020B0503020204020204" charset="-122"/>
                <a:ea typeface="微软雅黑" panose="020B0503020204020204" charset="-122"/>
              </a:rPr>
              <a:t>上海黄金交易所是</a:t>
            </a:r>
            <a:r>
              <a:rPr lang="zh-CN" altLang="en-US" sz="2000">
                <a:solidFill>
                  <a:srgbClr val="FF0000"/>
                </a:solidFill>
                <a:latin typeface="微软雅黑" panose="020B0503020204020204" charset="-122"/>
                <a:ea typeface="微软雅黑" panose="020B0503020204020204" charset="-122"/>
              </a:rPr>
              <a:t>经国务院批准</a:t>
            </a:r>
            <a:r>
              <a:rPr lang="zh-CN" altLang="en-US" sz="2000">
                <a:latin typeface="微软雅黑" panose="020B0503020204020204" charset="-122"/>
                <a:ea typeface="微软雅黑" panose="020B0503020204020204" charset="-122"/>
              </a:rPr>
              <a:t>，由</a:t>
            </a:r>
            <a:r>
              <a:rPr lang="zh-CN" altLang="en-US" sz="2000">
                <a:solidFill>
                  <a:srgbClr val="FF0000"/>
                </a:solidFill>
                <a:latin typeface="微软雅黑" panose="020B0503020204020204" charset="-122"/>
                <a:ea typeface="微软雅黑" panose="020B0503020204020204" charset="-122"/>
              </a:rPr>
              <a:t>中国人民银行组建</a:t>
            </a:r>
            <a:r>
              <a:rPr lang="zh-CN" altLang="en-US" sz="2000">
                <a:latin typeface="微软雅黑" panose="020B0503020204020204" charset="-122"/>
                <a:ea typeface="微软雅黑" panose="020B0503020204020204" charset="-122"/>
              </a:rPr>
              <a:t>，在</a:t>
            </a:r>
            <a:r>
              <a:rPr lang="zh-CN" altLang="en-US" sz="2000">
                <a:solidFill>
                  <a:srgbClr val="FF0000"/>
                </a:solidFill>
                <a:latin typeface="微软雅黑" panose="020B0503020204020204" charset="-122"/>
                <a:ea typeface="微软雅黑" panose="020B0503020204020204" charset="-122"/>
              </a:rPr>
              <a:t>国家工商行政管理总局登记</a:t>
            </a:r>
            <a:r>
              <a:rPr lang="zh-CN" altLang="en-US" sz="2000">
                <a:latin typeface="微软雅黑" panose="020B0503020204020204" charset="-122"/>
                <a:ea typeface="微软雅黑" panose="020B0503020204020204" charset="-122"/>
              </a:rPr>
              <a:t>注册的，</a:t>
            </a:r>
            <a:r>
              <a:rPr lang="zh-CN" altLang="en-US" sz="2000">
                <a:solidFill>
                  <a:srgbClr val="FF0000"/>
                </a:solidFill>
                <a:latin typeface="微软雅黑" panose="020B0503020204020204" charset="-122"/>
                <a:ea typeface="微软雅黑" panose="020B0503020204020204" charset="-122"/>
              </a:rPr>
              <a:t>中国唯一合法从事黄金交易的国家级市场</a:t>
            </a:r>
            <a:r>
              <a:rPr lang="zh-CN" altLang="en-US" sz="2000">
                <a:latin typeface="微软雅黑" panose="020B0503020204020204" charset="-122"/>
                <a:ea typeface="微软雅黑" panose="020B0503020204020204" charset="-122"/>
              </a:rPr>
              <a:t>，遵循公开、公平、公正和诚实信用的原则组织黄金交易，不以营利为目的，实行自律性管理的社团法人。</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成立时间：2002年10月30日</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上海黄金交易所的建立，使中国的黄金市场与货币市场、证券市场、外汇市场一起构筑成中国完整的金融市场体系，为中国黄金市场的参与者提供了现货交易平台，使黄金生产与消费企业的产需供求实现了衔接，完成了黄金统购统配向市场交易的平稳过渡。</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交易所主要实行标准化撮合交易方式。交易时间为每周一至五（节假日除外）上午9:00-11:30，下午13:30-15:30，晚上20:00-2:30。交易所的商品有黄金、白银和铂金</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交易所实物交割实行“一户一码制”的交割原则，在全国37个城市设立55家指定仓库，金锭和金条由交易所统一调运配送。</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049020"/>
          </a:xfrm>
        </p:spPr>
        <p:txBody>
          <a:bodyPr>
            <a:normAutofit/>
          </a:bodyPr>
          <a:p>
            <a:r>
              <a:rPr lang="zh-CN" altLang="en-US">
                <a:latin typeface="微软雅黑" panose="020B0503020204020204" charset="-122"/>
                <a:ea typeface="微软雅黑" panose="020B0503020204020204" charset="-122"/>
                <a:sym typeface="+mn-ea"/>
              </a:rPr>
              <a:t>黄金T+D实战技巧概要</a:t>
            </a:r>
            <a:endParaRPr lang="zh-CN" altLang="en-US"/>
          </a:p>
        </p:txBody>
      </p:sp>
      <p:sp>
        <p:nvSpPr>
          <p:cNvPr id="3" name="内容占位符 2"/>
          <p:cNvSpPr>
            <a:spLocks noGrp="1"/>
          </p:cNvSpPr>
          <p:nvPr>
            <p:ph idx="1"/>
          </p:nvPr>
        </p:nvSpPr>
        <p:spPr>
          <a:xfrm>
            <a:off x="838200" y="1563370"/>
            <a:ext cx="10515600" cy="4613910"/>
          </a:xfrm>
        </p:spPr>
        <p:txBody>
          <a:bodyPr>
            <a:normAutofit/>
          </a:bodyPr>
          <a:p>
            <a:r>
              <a:rPr lang="zh-CN" altLang="en-US" sz="2000">
                <a:latin typeface="微软雅黑" panose="020B0503020204020204" charset="-122"/>
                <a:ea typeface="微软雅黑" panose="020B0503020204020204" charset="-122"/>
              </a:rPr>
              <a:t>2、买涨不买跌的原则</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宁买升，不买跌。因为在黄金价格上升的过程中只有一点是买错了的，即价格上升到顶点的时候。除了这一点，其他任意一点买入都是对的。下跌时买入，只有一点是买对的，即已经落到最低点。除此之外，其他点买入都是错的。</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由于在价格上升时买入，只有一点是买错的，但在价格下降时买入却只有一点是买对的，因此，在价格上升时买入盈利的机会比在价格下跌时买入的机率大得多。</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050290"/>
          </a:xfrm>
        </p:spPr>
        <p:txBody>
          <a:bodyPr>
            <a:normAutofit/>
          </a:bodyPr>
          <a:p>
            <a:r>
              <a:rPr lang="zh-CN" altLang="en-US" sz="4000">
                <a:latin typeface="微软雅黑" panose="020B0503020204020204" charset="-122"/>
                <a:ea typeface="微软雅黑" panose="020B0503020204020204" charset="-122"/>
                <a:sym typeface="+mn-ea"/>
              </a:rPr>
              <a:t>黄金T+D实战技巧概要</a:t>
            </a:r>
            <a:endParaRPr lang="zh-CN" altLang="en-US" sz="4000"/>
          </a:p>
        </p:txBody>
      </p:sp>
      <p:sp>
        <p:nvSpPr>
          <p:cNvPr id="3" name="内容占位符 2"/>
          <p:cNvSpPr>
            <a:spLocks noGrp="1"/>
          </p:cNvSpPr>
          <p:nvPr>
            <p:ph idx="1"/>
          </p:nvPr>
        </p:nvSpPr>
        <p:spPr/>
        <p:txBody>
          <a:bodyPr/>
          <a:p>
            <a:r>
              <a:rPr lang="zh-CN" altLang="en-US" sz="2400">
                <a:latin typeface="微软雅黑" panose="020B0503020204020204" charset="-122"/>
                <a:ea typeface="微软雅黑" panose="020B0503020204020204" charset="-122"/>
              </a:rPr>
              <a:t>3、“金字塔”加码的原则</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金字塔”加码的意思是：在第一次买入之后，该品种上升，眼看投资正确，若想加码增加投资，应当遵循“每次加码的数量比上次少”的原则。这样逐次加买数会越来越少，就如：“金字塔”一样。因为价格越高，接近上涨顶峰的可能性越大，危险也越大。同时，在上升时买入，会引起多头的平均成本增加，从而降低收益率。</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84250"/>
          </a:xfrm>
        </p:spPr>
        <p:txBody>
          <a:bodyPr>
            <a:normAutofit/>
          </a:bodyPr>
          <a:p>
            <a:r>
              <a:rPr lang="zh-CN" altLang="en-US" sz="4000">
                <a:latin typeface="微软雅黑" panose="020B0503020204020204" charset="-122"/>
                <a:ea typeface="微软雅黑" panose="020B0503020204020204" charset="-122"/>
                <a:sym typeface="+mn-ea"/>
              </a:rPr>
              <a:t>黄金T+D实战技巧概要</a:t>
            </a:r>
            <a:endParaRPr lang="zh-CN" altLang="en-US" sz="4000"/>
          </a:p>
        </p:txBody>
      </p:sp>
      <p:sp>
        <p:nvSpPr>
          <p:cNvPr id="3" name="内容占位符 2"/>
          <p:cNvSpPr>
            <a:spLocks noGrp="1"/>
          </p:cNvSpPr>
          <p:nvPr>
            <p:ph idx="1"/>
          </p:nvPr>
        </p:nvSpPr>
        <p:spPr>
          <a:xfrm>
            <a:off x="838200" y="1444625"/>
            <a:ext cx="10515600" cy="4732655"/>
          </a:xfrm>
        </p:spPr>
        <p:txBody>
          <a:bodyPr/>
          <a:p>
            <a:r>
              <a:rPr lang="zh-CN" altLang="en-US" sz="2400">
                <a:latin typeface="微软雅黑" panose="020B0503020204020204" charset="-122"/>
                <a:ea typeface="微软雅黑" panose="020B0503020204020204" charset="-122"/>
              </a:rPr>
              <a:t>4、于传言时买入（卖出），于事实时卖出（买入）的原则</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黄金市场的市场与别的市场一样，经常流传一些小道消息甚至谣言，有些消息事后证明是真实的，有些消息事后证实只不过是谣传，甚至是庄家特意布下的陷阱。交易者的做法是，在听到好消息时立即买入，一旦消息得到证实，便立即获利出仓。反之亦然，当坏消息传出时，立即卖出，一旦消息得到证实，就立即买回。如若交易不够迅速很有可能因行情变动而招至损失，或错过赢利机会。</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023620"/>
          </a:xfrm>
        </p:spPr>
        <p:txBody>
          <a:bodyPr>
            <a:normAutofit/>
          </a:bodyPr>
          <a:p>
            <a:r>
              <a:rPr lang="zh-CN" altLang="en-US" sz="4000">
                <a:latin typeface="微软雅黑" panose="020B0503020204020204" charset="-122"/>
                <a:ea typeface="微软雅黑" panose="020B0503020204020204" charset="-122"/>
                <a:sym typeface="+mn-ea"/>
              </a:rPr>
              <a:t>黄金T+D实战技巧概要</a:t>
            </a:r>
            <a:endParaRPr lang="zh-CN" altLang="en-US" sz="4000"/>
          </a:p>
        </p:txBody>
      </p:sp>
      <p:sp>
        <p:nvSpPr>
          <p:cNvPr id="3" name="内容占位符 2"/>
          <p:cNvSpPr>
            <a:spLocks noGrp="1"/>
          </p:cNvSpPr>
          <p:nvPr>
            <p:ph idx="1"/>
          </p:nvPr>
        </p:nvSpPr>
        <p:spPr>
          <a:xfrm>
            <a:off x="838200" y="1388745"/>
            <a:ext cx="10515600" cy="4788535"/>
          </a:xfrm>
        </p:spPr>
        <p:txBody>
          <a:bodyPr>
            <a:normAutofit/>
          </a:bodyPr>
          <a:p>
            <a:r>
              <a:rPr lang="zh-CN" altLang="en-US" sz="2400">
                <a:latin typeface="微软雅黑" panose="020B0503020204020204" charset="-122"/>
                <a:ea typeface="微软雅黑" panose="020B0503020204020204" charset="-122"/>
              </a:rPr>
              <a:t>5、不要在赔钱时加码的原则</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在买入或卖出一种外汇后，遇到市场突然以相反的方向急进时，有些人会想加码再做，这是很危险的。例如，当连续上涨一段时间后，交易者追高买进了该品种, 突然行情扭转，猛跌向下，眼看赔钱，便想在低价位加码买一单，企图拉低头一单，并在反弹时，二单一起平仓，避免亏损。这种加码做法要特别小心。</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如果已经上升了一段时间，你买的可能是一个“顶”，如果越跌越买，连续加码，但总不回头，那么结果无疑是恶性亏损。在外汇里的里森就是在这种心理下将著名的巴林银行搞跨的。</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089660"/>
          </a:xfrm>
        </p:spPr>
        <p:txBody>
          <a:bodyPr>
            <a:normAutofit/>
          </a:bodyPr>
          <a:p>
            <a:r>
              <a:rPr lang="zh-CN" altLang="en-US" sz="4000">
                <a:latin typeface="微软雅黑" panose="020B0503020204020204" charset="-122"/>
                <a:ea typeface="微软雅黑" panose="020B0503020204020204" charset="-122"/>
                <a:sym typeface="+mn-ea"/>
              </a:rPr>
              <a:t>黄金T+D实战技巧概要</a:t>
            </a:r>
            <a:endParaRPr lang="zh-CN" altLang="en-US" sz="4000"/>
          </a:p>
        </p:txBody>
      </p:sp>
      <p:sp>
        <p:nvSpPr>
          <p:cNvPr id="3" name="内容占位符 2"/>
          <p:cNvSpPr>
            <a:spLocks noGrp="1"/>
          </p:cNvSpPr>
          <p:nvPr>
            <p:ph idx="1"/>
          </p:nvPr>
        </p:nvSpPr>
        <p:spPr>
          <a:xfrm>
            <a:off x="838200" y="1454785"/>
            <a:ext cx="10515600" cy="4722495"/>
          </a:xfrm>
        </p:spPr>
        <p:txBody>
          <a:bodyPr>
            <a:normAutofit/>
          </a:bodyPr>
          <a:p>
            <a:r>
              <a:rPr lang="zh-CN" altLang="en-US" sz="2000">
                <a:latin typeface="微软雅黑" panose="020B0503020204020204" charset="-122"/>
                <a:ea typeface="微软雅黑" panose="020B0503020204020204" charset="-122"/>
              </a:rPr>
              <a:t>6、不参与不明朗的市场活动</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当感到走势不够明朗，自己又缺乏信心时，以不入场交易为宜。否则很容易做出错误的判断。</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7、不要肓目追求整数点</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交易中，有时会为了强争几个点而误事，有的人在建立头寸后，给自己定下一个盈利目标，比如要赚够500美元或1000人民币等，心里时刻等待这一时刻的到来。有时价格已经接近目标，机会很好，只是还差几个点未到位，本来可以平仓收钱，但是碍于原来的目标，在等待中错过了最好的价位，坐失良机。</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023620"/>
          </a:xfrm>
        </p:spPr>
        <p:txBody>
          <a:bodyPr>
            <a:normAutofit/>
          </a:bodyPr>
          <a:p>
            <a:r>
              <a:rPr lang="zh-CN" altLang="en-US" sz="4000">
                <a:latin typeface="微软雅黑" panose="020B0503020204020204" charset="-122"/>
                <a:ea typeface="微软雅黑" panose="020B0503020204020204" charset="-122"/>
                <a:sym typeface="+mn-ea"/>
              </a:rPr>
              <a:t>黄金T+D实战技巧概要</a:t>
            </a:r>
            <a:endParaRPr lang="zh-CN" altLang="en-US" sz="4000"/>
          </a:p>
        </p:txBody>
      </p:sp>
      <p:sp>
        <p:nvSpPr>
          <p:cNvPr id="3" name="内容占位符 2"/>
          <p:cNvSpPr>
            <a:spLocks noGrp="1"/>
          </p:cNvSpPr>
          <p:nvPr>
            <p:ph idx="1"/>
          </p:nvPr>
        </p:nvSpPr>
        <p:spPr>
          <a:xfrm>
            <a:off x="838200" y="1470025"/>
            <a:ext cx="10515600" cy="4707255"/>
          </a:xfrm>
        </p:spPr>
        <p:txBody>
          <a:bodyPr/>
          <a:p>
            <a:r>
              <a:rPr lang="zh-CN" altLang="en-US" sz="2400">
                <a:latin typeface="微软雅黑" panose="020B0503020204020204" charset="-122"/>
                <a:ea typeface="微软雅黑" panose="020B0503020204020204" charset="-122"/>
              </a:rPr>
              <a:t>8、在盘局突破时建立头寸</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盘局指牛皮行市，波幅狭窄。盘局是买家和卖家势均力敌，暂时处于平衡的表现。无论是上升过程还是下跌过程中的盘局，一旦盘局结束时，市价就会破关而上或下，呈突破式前进。这是入市建立头寸的大好时机，如果盘局属于长期牛皮，突破盘局时所建立的头寸获大利的机会更大。</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38835"/>
          </a:xfrm>
        </p:spPr>
        <p:txBody>
          <a:bodyPr/>
          <a:p>
            <a:r>
              <a:rPr lang="zh-CN" altLang="en-US" sz="4000">
                <a:latin typeface="微软雅黑" panose="020B0503020204020204" charset="-122"/>
                <a:ea typeface="微软雅黑" panose="020B0503020204020204" charset="-122"/>
              </a:rPr>
              <a:t>黄金TD止损设置技巧</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379220"/>
            <a:ext cx="10515600" cy="4798060"/>
          </a:xfrm>
        </p:spPr>
        <p:txBody>
          <a:bodyPr>
            <a:normAutofit fontScale="70000"/>
          </a:bodyPr>
          <a:p>
            <a:r>
              <a:rPr lang="zh-CN" altLang="en-US">
                <a:latin typeface="微软雅黑" panose="020B0503020204020204" charset="-122"/>
                <a:ea typeface="微软雅黑" panose="020B0503020204020204" charset="-122"/>
              </a:rPr>
              <a:t>黄金t+d止损设置的基本方法</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做多的时候，止损基本设置方法就是将止损设置在关键支撑下方。做空的时候，止损基本设置方法就是将止损设置在关键阻力上方。</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设置止损是手段，而不是目的，投资者设置止损的目的不是为了亏损，而是要降低操作风险。但控制操作风险的最有效方法并不是止损，止损只是我们控制风险的最后一道关卡，所以在设置止损之前，必须要做的事情还很多，比如入场时选择的交易方向，选择哪些交易机会，用多大仓位交易，入场的时机都共同决定了风险的大小，后面几个方面的问题作为一笔交易不可缺少的部分。</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从长期的操作来看，盈利和亏损总是相辅相成的，只有承认错误的客观存在才可能去寻求减小错误的解决之道。止损涉及到止损的具体形态(价位)、止损的幅度控制、止损的调整、止损的心理控制等问题。</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17575"/>
          </a:xfrm>
        </p:spPr>
        <p:txBody>
          <a:bodyPr/>
          <a:p>
            <a:r>
              <a:rPr lang="zh-CN" altLang="en-US" sz="4000">
                <a:latin typeface="微软雅黑" panose="020B0503020204020204" charset="-122"/>
                <a:ea typeface="微软雅黑" panose="020B0503020204020204" charset="-122"/>
              </a:rPr>
              <a:t>黄金t+d不同趋势下跌止损要点</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82700"/>
            <a:ext cx="10515600" cy="4894580"/>
          </a:xfrm>
        </p:spPr>
        <p:txBody>
          <a:bodyPr>
            <a:normAutofit/>
          </a:bodyPr>
          <a:p>
            <a:r>
              <a:rPr lang="zh-CN" altLang="en-US" sz="2000">
                <a:latin typeface="微软雅黑" panose="020B0503020204020204" charset="-122"/>
                <a:ea typeface="微软雅黑" panose="020B0503020204020204" charset="-122"/>
              </a:rPr>
              <a:t>我们所提倡的“止损”是指：根据事先设定的价位进行判别，一旦市场运行方向、节奏与预期出现了明显差异，就应该及时按照设定的价位主动离场，达到将风险控制在最小范围内的目的，以保护资金安全。</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不同趋势下，设置有效止损的方法：  在设定止损价位的分析过程中，首先需要确认的是市场运行趋势，也就是方向，在不同的趋势下操作有不同的止损设置方法。</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核心的止损设置方法要点是：顺势操作，比如涨势中买入(跌势中卖空)，止损价位的选择要在表明涨势发生转变的时候，设置在潜在转变点下方是最有效的。逆势操作，比如跌势中买入(涨势中卖空)，止损价位的选择要在表明跌势仍在延续的时候；而如果遇到横盘震荡走势，止损价位的选择显然只能在盘整区间发生突破的时候。 </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694055"/>
          </a:xfrm>
        </p:spPr>
        <p:txBody>
          <a:bodyPr>
            <a:normAutofit fontScale="90000"/>
          </a:bodyPr>
          <a:p>
            <a:r>
              <a:rPr lang="zh-CN" altLang="en-US" sz="4000">
                <a:latin typeface="微软雅黑" panose="020B0503020204020204" charset="-122"/>
                <a:ea typeface="微软雅黑" panose="020B0503020204020204" charset="-122"/>
              </a:rPr>
              <a:t>什么是黄金现货投资</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059180"/>
            <a:ext cx="10515600" cy="5118100"/>
          </a:xfrm>
        </p:spPr>
        <p:txBody>
          <a:bodyPr>
            <a:normAutofit fontScale="90000" lnSpcReduction="10000"/>
          </a:bodyPr>
          <a:p>
            <a:r>
              <a:rPr lang="zh-CN" altLang="en-US" sz="2000">
                <a:latin typeface="微软雅黑" panose="020B0503020204020204" charset="-122"/>
                <a:ea typeface="微软雅黑" panose="020B0503020204020204" charset="-122"/>
              </a:rPr>
              <a:t>现货黄金也叫国际黄金和伦敦金，是既期交易，指在交易成交后交割或数天内交割。</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通常也称现货黄金是世界第一大股票。因为现货黄金每天的交易量巨大，日交易量约为20</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万亿美元。因此没有任何财团和机构能够认为操控如此巨大的市场，完全靠市场自发调节。</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现货黄金市场没有庄家，市场规范，自律性强，法规健全。</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现货黄金交易是利用资金杠杆原理进行的一种合约式买卖。根据国际黄金保证金合约的交</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易标准，利用一盎司的价格购买一百盎司的黄金的交易权。利用这100盎司的黄金的交易权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进行买涨卖跌，赚取中间的差额利润。并且如果补充足差价可以提取实物黄金。最低100盎</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司。</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现货黄金是一种国际性的理财产品，由各黄金公司建立交易平台，以杠杆比例的形式向坐</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市商进行网上买卖交易，形成的投资理财项目。</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做市商即国际五大金商：美国汇丰银行、加拿大枫叶银行、美国共和银行、洛希尔国际投资银行和德</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意志银行。</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286385"/>
            <a:ext cx="10515600" cy="904240"/>
          </a:xfrm>
        </p:spPr>
        <p:txBody>
          <a:bodyPr>
            <a:normAutofit/>
          </a:bodyPr>
          <a:p>
            <a:r>
              <a:rPr lang="zh-CN" altLang="en-US" sz="4000">
                <a:latin typeface="微软雅黑" panose="020B0503020204020204" charset="-122"/>
                <a:ea typeface="微软雅黑" panose="020B0503020204020204" charset="-122"/>
              </a:rPr>
              <a:t>什么因素影响国际现货黄金价格</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190625"/>
            <a:ext cx="10515600" cy="4986655"/>
          </a:xfrm>
        </p:spPr>
        <p:txBody>
          <a:bodyPr>
            <a:normAutofit lnSpcReduction="10000"/>
          </a:bodyPr>
          <a:p>
            <a:r>
              <a:rPr lang="zh-CN" altLang="en-US" sz="2000">
                <a:latin typeface="微软雅黑" panose="020B0503020204020204" charset="-122"/>
                <a:ea typeface="微软雅黑" panose="020B0503020204020204" charset="-122"/>
              </a:rPr>
              <a:t>什么因素影响国际现货黄金价格？据了解，在当下影响国际现货黄金价格走势的因素中，</a:t>
            </a:r>
            <a:endParaRPr lang="zh-CN" altLang="en-US" sz="2000">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首当其冲的就是美元。</a:t>
            </a:r>
            <a:endParaRPr lang="zh-CN" altLang="en-US" sz="2000">
              <a:solidFill>
                <a:srgbClr val="FF0000"/>
              </a:solidFill>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首先，美元是国际支付和外汇交易中的主要货币，是当前国际货币体系的柱石。而黄金所</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具有的货币职能也让它和美元一同成为重要的储备资产，当美元升值并在国际上处于稳定</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的地位时，就削弱了黄金作为储备资产和保值功能的地位。</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其次，国际黄金市场一般以美元作为标价货币，这就导致了当美元贬值时金价会出现上涨</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的情形。</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利率对黄金价格的影响</a:t>
            </a:r>
            <a:endParaRPr lang="zh-CN" altLang="en-US" sz="2000">
              <a:solidFill>
                <a:srgbClr val="FF0000"/>
              </a:solidFill>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实际利率是银行名义利率，指扣除通货膨胀率后的真实利率，它是影响金价的一个重要因</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素。当实际利率为负时，显然拿钱去存银行不如买黄金来得划算。</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618490"/>
          </a:xfrm>
        </p:spPr>
        <p:txBody>
          <a:bodyPr>
            <a:normAutofit fontScale="90000"/>
          </a:bodyPr>
          <a:p>
            <a:r>
              <a:rPr lang="zh-CN" altLang="en-US" sz="4000">
                <a:latin typeface="微软雅黑" panose="020B0503020204020204" charset="-122"/>
                <a:ea typeface="微软雅黑" panose="020B0503020204020204" charset="-122"/>
                <a:sym typeface="+mn-ea"/>
              </a:rPr>
              <a:t>产品介绍</a:t>
            </a:r>
            <a:endParaRPr lang="en-US" altLang="zh-CN" sz="4000">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838200" y="1212850"/>
            <a:ext cx="10515600" cy="4964430"/>
          </a:xfrm>
        </p:spPr>
        <p:txBody>
          <a:bodyPr>
            <a:normAutofit/>
          </a:bodyPr>
          <a:p>
            <a:r>
              <a:rPr lang="zh-CN" altLang="en-US" sz="2000">
                <a:latin typeface="微软雅黑" panose="020B0503020204020204" charset="-122"/>
                <a:ea typeface="微软雅黑" panose="020B0503020204020204" charset="-122"/>
              </a:rPr>
              <a:t>所谓T+D，又称TD，黄金、白银延期交易品种，简称T+D业务。"T"是Trade（交易）的首字母，"D"是Delay（延期）的首字母。</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就是指由上海黄金交易所统一制定的、规定在将来某一特定的时间和地点交割一定数量标的物的标准化合约。这个标的物，又叫基础资产，是T+D合约所对应的现货。其特点是：以分期付款方式进行买卖，交易者可以选择当日交割，也可以无限期的延期交割。</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黄金保证金</a:t>
            </a:r>
            <a:r>
              <a:rPr lang="en-US" altLang="zh-CN" sz="2000">
                <a:latin typeface="微软雅黑" panose="020B0503020204020204" charset="-122"/>
                <a:ea typeface="微软雅黑" panose="020B0503020204020204" charset="-122"/>
                <a:sym typeface="+mn-ea"/>
              </a:rPr>
              <a:t>11%</a:t>
            </a:r>
            <a:r>
              <a:rPr lang="zh-CN" altLang="en-US" sz="2000">
                <a:latin typeface="微软雅黑" panose="020B0503020204020204" charset="-122"/>
                <a:ea typeface="微软雅黑" panose="020B0503020204020204" charset="-122"/>
                <a:sym typeface="+mn-ea"/>
              </a:rPr>
              <a:t>，白银保证金</a:t>
            </a:r>
            <a:r>
              <a:rPr lang="en-US" altLang="zh-CN" sz="2000">
                <a:latin typeface="微软雅黑" panose="020B0503020204020204" charset="-122"/>
                <a:ea typeface="微软雅黑" panose="020B0503020204020204" charset="-122"/>
                <a:sym typeface="+mn-ea"/>
              </a:rPr>
              <a:t>13%</a:t>
            </a:r>
            <a:endParaRPr lang="en-US" altLang="zh-CN"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手续费，单边万分之</a:t>
            </a:r>
            <a:r>
              <a:rPr lang="en-US" altLang="zh-CN" sz="2000">
                <a:latin typeface="微软雅黑" panose="020B0503020204020204" charset="-122"/>
                <a:ea typeface="微软雅黑" panose="020B0503020204020204" charset="-122"/>
                <a:sym typeface="+mn-ea"/>
              </a:rPr>
              <a:t>8</a:t>
            </a:r>
            <a:endParaRPr lang="en-US" altLang="zh-CN"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延期费，万分之</a:t>
            </a:r>
            <a:r>
              <a:rPr lang="en-US" altLang="zh-CN" sz="2000">
                <a:latin typeface="微软雅黑" panose="020B0503020204020204" charset="-122"/>
                <a:ea typeface="微软雅黑" panose="020B0503020204020204" charset="-122"/>
                <a:sym typeface="+mn-ea"/>
              </a:rPr>
              <a:t>1.75/</a:t>
            </a:r>
            <a:r>
              <a:rPr lang="zh-CN" altLang="en-US" sz="2000">
                <a:latin typeface="微软雅黑" panose="020B0503020204020204" charset="-122"/>
                <a:ea typeface="微软雅黑" panose="020B0503020204020204" charset="-122"/>
                <a:sym typeface="+mn-ea"/>
              </a:rPr>
              <a:t>天</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交易时间：晚上</a:t>
            </a:r>
            <a:r>
              <a:rPr lang="en-US" altLang="zh-CN" sz="2000">
                <a:latin typeface="微软雅黑" panose="020B0503020204020204" charset="-122"/>
                <a:ea typeface="微软雅黑" panose="020B0503020204020204" charset="-122"/>
                <a:sym typeface="+mn-ea"/>
              </a:rPr>
              <a:t>20:00-2:30</a:t>
            </a:r>
            <a:r>
              <a:rPr lang="zh-CN" altLang="en-US" sz="2000">
                <a:latin typeface="微软雅黑" panose="020B0503020204020204" charset="-122"/>
                <a:ea typeface="微软雅黑" panose="020B0503020204020204" charset="-122"/>
                <a:sym typeface="+mn-ea"/>
              </a:rPr>
              <a:t>，上午</a:t>
            </a:r>
            <a:r>
              <a:rPr lang="en-US" altLang="zh-CN" sz="2000">
                <a:latin typeface="微软雅黑" panose="020B0503020204020204" charset="-122"/>
                <a:ea typeface="微软雅黑" panose="020B0503020204020204" charset="-122"/>
                <a:sym typeface="+mn-ea"/>
              </a:rPr>
              <a:t>9:00-11.30</a:t>
            </a:r>
            <a:r>
              <a:rPr lang="zh-CN" altLang="en-US" sz="2000">
                <a:latin typeface="微软雅黑" panose="020B0503020204020204" charset="-122"/>
                <a:ea typeface="微软雅黑" panose="020B0503020204020204" charset="-122"/>
                <a:sym typeface="+mn-ea"/>
              </a:rPr>
              <a:t>，下午</a:t>
            </a:r>
            <a:r>
              <a:rPr lang="en-US" altLang="zh-CN" sz="2000">
                <a:latin typeface="微软雅黑" panose="020B0503020204020204" charset="-122"/>
                <a:ea typeface="微软雅黑" panose="020B0503020204020204" charset="-122"/>
                <a:sym typeface="+mn-ea"/>
              </a:rPr>
              <a:t>13:30-15:30</a:t>
            </a:r>
            <a:endParaRPr lang="en-US" altLang="zh-CN"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交易机制：撮合交易</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交易模式：</a:t>
            </a:r>
            <a:r>
              <a:rPr lang="en-US" altLang="zh-CN" sz="2000">
                <a:latin typeface="微软雅黑" panose="020B0503020204020204" charset="-122"/>
                <a:ea typeface="微软雅黑" panose="020B0503020204020204" charset="-122"/>
                <a:sym typeface="+mn-ea"/>
              </a:rPr>
              <a:t>T+0</a:t>
            </a:r>
            <a:r>
              <a:rPr lang="zh-CN" altLang="en-US" sz="2000">
                <a:latin typeface="微软雅黑" panose="020B0503020204020204" charset="-122"/>
                <a:ea typeface="微软雅黑" panose="020B0503020204020204" charset="-122"/>
                <a:sym typeface="+mn-ea"/>
              </a:rPr>
              <a:t>模式 </a:t>
            </a:r>
            <a:r>
              <a:rPr lang="en-US" altLang="zh-CN" sz="2000">
                <a:latin typeface="微软雅黑" panose="020B0503020204020204" charset="-122"/>
                <a:ea typeface="微软雅黑" panose="020B0503020204020204" charset="-122"/>
                <a:sym typeface="+mn-ea"/>
              </a:rPr>
              <a:t>&lt;</a:t>
            </a:r>
            <a:r>
              <a:rPr lang="zh-CN" altLang="en-US" sz="2000">
                <a:latin typeface="微软雅黑" panose="020B0503020204020204" charset="-122"/>
                <a:ea typeface="微软雅黑" panose="020B0503020204020204" charset="-122"/>
                <a:sym typeface="+mn-ea"/>
              </a:rPr>
              <a:t>可以买涨，可以买跌，随时买卖操作</a:t>
            </a:r>
            <a:r>
              <a:rPr lang="en-US" altLang="zh-CN" sz="2000">
                <a:latin typeface="微软雅黑" panose="020B0503020204020204" charset="-122"/>
                <a:ea typeface="微软雅黑" panose="020B0503020204020204" charset="-122"/>
                <a:sym typeface="+mn-ea"/>
              </a:rPr>
              <a:t>&gt;</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18210"/>
          </a:xfrm>
        </p:spPr>
        <p:txBody>
          <a:bodyPr>
            <a:normAutofit/>
          </a:bodyPr>
          <a:p>
            <a:r>
              <a:rPr lang="zh-CN" altLang="en-US" sz="4000">
                <a:latin typeface="微软雅黑" panose="020B0503020204020204" charset="-122"/>
                <a:ea typeface="微软雅黑" panose="020B0503020204020204" charset="-122"/>
                <a:sym typeface="+mn-ea"/>
              </a:rPr>
              <a:t>什么因素影响国际现货黄金价格</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83335"/>
            <a:ext cx="10515600" cy="4893945"/>
          </a:xfrm>
        </p:spPr>
        <p:txBody>
          <a:bodyPr>
            <a:normAutofit/>
          </a:bodyPr>
          <a:p>
            <a:r>
              <a:rPr lang="zh-CN" altLang="en-US" sz="2000">
                <a:solidFill>
                  <a:srgbClr val="FF0000"/>
                </a:solidFill>
                <a:latin typeface="微软雅黑" panose="020B0503020204020204" charset="-122"/>
                <a:ea typeface="微软雅黑" panose="020B0503020204020204" charset="-122"/>
              </a:rPr>
              <a:t>地缘局势对金价的影响</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地缘局势的动荡必然引起市场的恐慌，而人们珍藏黄金的很大一部分原因还是出自于黄金避险功能。自古就有‘盛世古董，乱世黄金’这句话，可见黄金在兵荒马乱时期有着何其重要的价值。</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原油及相关市场的影响</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除了黄金的供应、美元指数、实际利率以及地缘政治局势在一定程度上影响着黄金的走势外，原油及相关市场的影响也是不容小觑。</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70280"/>
          </a:xfrm>
        </p:spPr>
        <p:txBody>
          <a:bodyPr>
            <a:normAutofit/>
          </a:bodyPr>
          <a:p>
            <a:r>
              <a:rPr lang="zh-CN" altLang="en-US">
                <a:latin typeface="微软雅黑" panose="020B0503020204020204" charset="-122"/>
                <a:ea typeface="微软雅黑" panose="020B0503020204020204" charset="-122"/>
                <a:sym typeface="+mn-ea"/>
              </a:rPr>
              <a:t>什么因素影响国际</a:t>
            </a:r>
            <a:r>
              <a:rPr lang="zh-CN" altLang="en-US" sz="4000">
                <a:latin typeface="微软雅黑" panose="020B0503020204020204" charset="-122"/>
                <a:ea typeface="微软雅黑" panose="020B0503020204020204" charset="-122"/>
                <a:sym typeface="+mn-ea"/>
              </a:rPr>
              <a:t>现货</a:t>
            </a:r>
            <a:r>
              <a:rPr lang="zh-CN" altLang="en-US">
                <a:latin typeface="微软雅黑" panose="020B0503020204020204" charset="-122"/>
                <a:ea typeface="微软雅黑" panose="020B0503020204020204" charset="-122"/>
                <a:sym typeface="+mn-ea"/>
              </a:rPr>
              <a:t>黄金价格</a:t>
            </a:r>
            <a:endParaRPr lang="zh-CN" altLang="en-US"/>
          </a:p>
        </p:txBody>
      </p:sp>
      <p:sp>
        <p:nvSpPr>
          <p:cNvPr id="3" name="内容占位符 2"/>
          <p:cNvSpPr>
            <a:spLocks noGrp="1"/>
          </p:cNvSpPr>
          <p:nvPr>
            <p:ph idx="1"/>
          </p:nvPr>
        </p:nvSpPr>
        <p:spPr>
          <a:xfrm>
            <a:off x="838200" y="1482725"/>
            <a:ext cx="10515600" cy="4694555"/>
          </a:xfrm>
        </p:spPr>
        <p:txBody>
          <a:bodyPr>
            <a:normAutofit/>
          </a:bodyPr>
          <a:p>
            <a:r>
              <a:rPr lang="zh-CN" altLang="en-US" sz="2000">
                <a:solidFill>
                  <a:srgbClr val="FF0000"/>
                </a:solidFill>
                <a:latin typeface="微软雅黑" panose="020B0503020204020204" charset="-122"/>
                <a:ea typeface="微软雅黑" panose="020B0503020204020204" charset="-122"/>
              </a:rPr>
              <a:t>股市与商品市场对金价的影响</a:t>
            </a:r>
            <a:endParaRPr lang="zh-CN" altLang="en-US" sz="2000">
              <a:solidFill>
                <a:srgbClr val="FF0000"/>
              </a:solidFill>
              <a:latin typeface="微软雅黑" panose="020B0503020204020204" charset="-122"/>
              <a:ea typeface="微软雅黑" panose="020B0503020204020204" charset="-122"/>
            </a:endParaRPr>
          </a:p>
          <a:p>
            <a:pPr marL="0" indent="0">
              <a:buNone/>
            </a:pP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股票与黄金虽然是两个不同的投资市场，但是两者依然有着联系。股市对金价的影响主要体现在投资者对经济发展前景的预期，如果投资者普遍对经济前景看好，那么资金就会大量流向股市市场，这样黄金市场的投资就会相对减弱，金价就会下跌，反之，就会引起金价的上涨。</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但是，由于我国国内股市相对封闭，黄金价格的涨跌与国内的股市行情没有很直接的影响，与黄金价格有必要联系的基本也是国外一些重要的股票市场，如纽约、东京、伦敦等在国际上有较大影响力的股市。</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036320"/>
          </a:xfrm>
        </p:spPr>
        <p:txBody>
          <a:bodyPr/>
          <a:p>
            <a:r>
              <a:rPr lang="zh-CN" altLang="en-US" sz="4000">
                <a:latin typeface="微软雅黑" panose="020B0503020204020204" charset="-122"/>
                <a:ea typeface="微软雅黑" panose="020B0503020204020204" charset="-122"/>
                <a:sym typeface="+mn-ea"/>
              </a:rPr>
              <a:t>什么因素影响国际现货黄金价格</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401445"/>
            <a:ext cx="10515600" cy="4775835"/>
          </a:xfrm>
        </p:spPr>
        <p:txBody>
          <a:bodyPr/>
          <a:p>
            <a:r>
              <a:rPr lang="zh-CN" altLang="en-US" sz="2000">
                <a:solidFill>
                  <a:srgbClr val="FF0000"/>
                </a:solidFill>
                <a:latin typeface="微软雅黑" panose="020B0503020204020204" charset="-122"/>
                <a:ea typeface="微软雅黑" panose="020B0503020204020204" charset="-122"/>
              </a:rPr>
              <a:t>商品价格指数对金价的影响</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商品市场的价格趋势对金价有着很重要的影响，因此要研究黄金价格就不得不对商品的价格做一个分析。商品价格指数CRB能反应不同时期商品价格水平的变化方向、趋势和程度，是研究价格动态变化的一种工具。</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由于黄金占CRB价格指数权重达到了18%，因此，其价格指数对黄金价格的影响也是投资者所不容忽视的。</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84250"/>
          </a:xfrm>
        </p:spPr>
        <p:txBody>
          <a:bodyPr>
            <a:normAutofit/>
          </a:bodyPr>
          <a:p>
            <a:r>
              <a:rPr lang="zh-CN" altLang="en-US" sz="4000">
                <a:latin typeface="微软雅黑" panose="020B0503020204020204" charset="-122"/>
                <a:ea typeface="微软雅黑" panose="020B0503020204020204" charset="-122"/>
                <a:sym typeface="+mn-ea"/>
              </a:rPr>
              <a:t>什么因素影响国际现货黄金价格</a:t>
            </a:r>
            <a:endParaRPr lang="zh-CN" altLang="en-US" sz="4000"/>
          </a:p>
        </p:txBody>
      </p:sp>
      <p:sp>
        <p:nvSpPr>
          <p:cNvPr id="3" name="内容占位符 2"/>
          <p:cNvSpPr>
            <a:spLocks noGrp="1"/>
          </p:cNvSpPr>
          <p:nvPr>
            <p:ph idx="1"/>
          </p:nvPr>
        </p:nvSpPr>
        <p:spPr>
          <a:xfrm>
            <a:off x="838200" y="1483360"/>
            <a:ext cx="10515600" cy="4693920"/>
          </a:xfrm>
        </p:spPr>
        <p:txBody>
          <a:bodyPr>
            <a:normAutofit/>
          </a:bodyPr>
          <a:p>
            <a:r>
              <a:rPr lang="zh-CN" altLang="en-US" sz="2000">
                <a:solidFill>
                  <a:srgbClr val="FF0000"/>
                </a:solidFill>
                <a:latin typeface="微软雅黑" panose="020B0503020204020204" charset="-122"/>
                <a:ea typeface="微软雅黑" panose="020B0503020204020204" charset="-122"/>
              </a:rPr>
              <a:t>黄金市场指数对金价的影响</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美国股票交易所交易的‘金甲虫’指数和在费城股票交易所交易的费城金银指数是代表黄金市场的两个重要指数。两者的主要区别在于金甲虫是由从事对冲交易不足一年半时间的公司构成。</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黄金价格上涨是，金甲虫便是一种跟踪金价走势的工具，与现货金价保持了高度的正相关性。而当黄金价格呈下跌趋势时，金甲虫就缺少了避险的保护，因此它的下跌幅度往往会比费城金银指数更大。</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78460"/>
            <a:ext cx="10515600" cy="891540"/>
          </a:xfrm>
        </p:spPr>
        <p:txBody>
          <a:bodyPr/>
          <a:p>
            <a:r>
              <a:rPr lang="zh-CN" altLang="en-US" sz="4000">
                <a:latin typeface="微软雅黑" panose="020B0503020204020204" charset="-122"/>
                <a:ea typeface="微软雅黑" panose="020B0503020204020204" charset="-122"/>
              </a:rPr>
              <a:t>细数现货黄金投资骗局</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378585"/>
            <a:ext cx="10515600" cy="4798695"/>
          </a:xfrm>
        </p:spPr>
        <p:txBody>
          <a:bodyPr>
            <a:noAutofit/>
          </a:bodyPr>
          <a:p>
            <a:r>
              <a:rPr lang="zh-CN" altLang="en-US" sz="2000">
                <a:latin typeface="微软雅黑" panose="020B0503020204020204" charset="-122"/>
                <a:ea typeface="微软雅黑" panose="020B0503020204020204" charset="-122"/>
              </a:rPr>
              <a:t>由于黄金市场火热，所以地下炒金这一黄金市场“毒瘤”暗流汹涌，如果稍不注意，投资者误入歧途往往会血本无归。下面就来给大家细数现货黄金投资骗局。</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开户币种</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因为国际市场不认可人民币，人民币不是可自由兑换的货币。一般通用的货币为：美元、欧元、英镑、日元等，所以如果有公司交易是以美元报价而用人民币开户，那么是有问题的，很有可能是对赌交易，投资者的单子根本不是进入国际市场。</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141730"/>
          </a:xfrm>
        </p:spPr>
        <p:txBody>
          <a:bodyPr>
            <a:normAutofit/>
          </a:bodyPr>
          <a:p>
            <a:r>
              <a:rPr lang="zh-CN" altLang="en-US" sz="4000">
                <a:latin typeface="微软雅黑" panose="020B0503020204020204" charset="-122"/>
                <a:ea typeface="微软雅黑" panose="020B0503020204020204" charset="-122"/>
                <a:sym typeface="+mn-ea"/>
              </a:rPr>
              <a:t>细数现货黄金投资骗局</a:t>
            </a:r>
            <a:endParaRPr lang="zh-CN" altLang="en-US" sz="4000"/>
          </a:p>
        </p:txBody>
      </p:sp>
      <p:sp>
        <p:nvSpPr>
          <p:cNvPr id="3" name="内容占位符 2"/>
          <p:cNvSpPr>
            <a:spLocks noGrp="1"/>
          </p:cNvSpPr>
          <p:nvPr>
            <p:ph idx="1"/>
          </p:nvPr>
        </p:nvSpPr>
        <p:spPr>
          <a:xfrm>
            <a:off x="838200" y="1338580"/>
            <a:ext cx="10515600" cy="4838700"/>
          </a:xfrm>
        </p:spPr>
        <p:txBody>
          <a:bodyPr>
            <a:normAutofit/>
          </a:bodyPr>
          <a:p>
            <a:r>
              <a:rPr lang="zh-CN" altLang="en-US" sz="2000">
                <a:solidFill>
                  <a:srgbClr val="FF0000"/>
                </a:solidFill>
                <a:latin typeface="微软雅黑" panose="020B0503020204020204" charset="-122"/>
                <a:ea typeface="微软雅黑" panose="020B0503020204020204" charset="-122"/>
              </a:rPr>
              <a:t>炒外盘</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地下炒金公司的现货黄金投资骗局，往往都是利用投资者不熟悉黄金投资规则，不了解相关金融法规，以“炒外盘”为幌子，声称直接参与国际黄金市场，号称炒“伦敦金”“纽约金”“香港金”。</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专家指出，根据我国法规，国内自然人、法人要到境外投资，只能通过QDII，一些公司到境外投资也需要经过有关部门的审批，除此之外，所谓投资境外的金融产品，涉嫌违规，难以受到保护。</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04875"/>
          </a:xfrm>
        </p:spPr>
        <p:txBody>
          <a:bodyPr>
            <a:normAutofit/>
          </a:bodyPr>
          <a:p>
            <a:r>
              <a:rPr lang="zh-CN" altLang="en-US" sz="4000">
                <a:latin typeface="微软雅黑" panose="020B0503020204020204" charset="-122"/>
                <a:ea typeface="微软雅黑" panose="020B0503020204020204" charset="-122"/>
                <a:sym typeface="+mn-ea"/>
              </a:rPr>
              <a:t>细数现货黄金投资骗局</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69365"/>
            <a:ext cx="10515600" cy="4907915"/>
          </a:xfrm>
        </p:spPr>
        <p:txBody>
          <a:bodyPr>
            <a:normAutofit lnSpcReduction="20000"/>
          </a:bodyPr>
          <a:p>
            <a:r>
              <a:rPr lang="zh-CN" altLang="en-US" sz="2000">
                <a:solidFill>
                  <a:srgbClr val="FF0000"/>
                </a:solidFill>
                <a:latin typeface="微软雅黑" panose="020B0503020204020204" charset="-122"/>
                <a:ea typeface="微软雅黑" panose="020B0503020204020204" charset="-122"/>
              </a:rPr>
              <a:t>开户资金归属</a:t>
            </a:r>
            <a:endParaRPr lang="zh-CN" altLang="en-US" sz="2000">
              <a:solidFill>
                <a:srgbClr val="FF0000"/>
              </a:solidFill>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按照法律的规定不会有境外公司在国内设置代理这种可能，投资者的钱肯定是要直接给境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外黄金做市商或者有相应资质的机构，不可能给到国内的公司，因此，一定要辨别清楚开</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户资金具体是给到哪里。</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交易软件是否正规</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一些不法公司的软件为自行开发，这些公司不仅可以看到投资者的一切交易情况，还可以</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人为调动价格，报出虚假数据，误导投资者，甚至人为造成交易损失。并且在投资者赚钱</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的时候无法登录系统交易等等，都是非常恶劣的行为。</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正规的交易软件应该是包括行情、交易、资讯等为一体的，并且数据为真实市场交易情况。</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建议投资者在开始正式开户和入金交易前先试用该公司软件，并且多对比几家，看看有没</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有问题。</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84250"/>
          </a:xfrm>
        </p:spPr>
        <p:txBody>
          <a:bodyPr>
            <a:normAutofit/>
          </a:bodyPr>
          <a:p>
            <a:r>
              <a:rPr lang="zh-CN" altLang="en-US">
                <a:latin typeface="微软雅黑" panose="020B0503020204020204" charset="-122"/>
                <a:ea typeface="微软雅黑" panose="020B0503020204020204" charset="-122"/>
                <a:sym typeface="+mn-ea"/>
              </a:rPr>
              <a:t>细数现货黄金投资骗局</a:t>
            </a:r>
            <a:endParaRPr lang="zh-CN" altLang="en-US"/>
          </a:p>
        </p:txBody>
      </p:sp>
      <p:sp>
        <p:nvSpPr>
          <p:cNvPr id="3" name="内容占位符 2"/>
          <p:cNvSpPr>
            <a:spLocks noGrp="1"/>
          </p:cNvSpPr>
          <p:nvPr>
            <p:ph idx="1"/>
          </p:nvPr>
        </p:nvSpPr>
        <p:spPr>
          <a:xfrm>
            <a:off x="838200" y="1349375"/>
            <a:ext cx="10515600" cy="4827905"/>
          </a:xfrm>
        </p:spPr>
        <p:txBody>
          <a:bodyPr>
            <a:normAutofit/>
          </a:bodyPr>
          <a:p>
            <a:r>
              <a:rPr lang="zh-CN" altLang="en-US" sz="2000">
                <a:solidFill>
                  <a:srgbClr val="FF0000"/>
                </a:solidFill>
                <a:latin typeface="微软雅黑" panose="020B0503020204020204" charset="-122"/>
                <a:ea typeface="微软雅黑" panose="020B0503020204020204" charset="-122"/>
              </a:rPr>
              <a:t>投资门槛极低，杠杆极高</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相比国内正规黄金投资渠道，地下炒金由于杠杆极高，导致了表面来看投资门槛极低，仿佛10美元就能炒1盎司黄金，而百倍高杠杆也造成了一本万利的假象。</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炒金成本极低的假象</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许多地下炒金公司制定的交易手续费率往往很低，造成交易成本极低的假象，从而鼓动投资者不断交易。地下炒金公司往往与投资者互为交易对手，在实时价格信息上“渗水”，通过不利于投资者的价格完成成交赚取价差，这也是地下炒金渠道能够以极低的手续费招徕投资者的凭借。</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92175"/>
          </a:xfrm>
        </p:spPr>
        <p:txBody>
          <a:bodyPr>
            <a:normAutofit/>
          </a:bodyPr>
          <a:p>
            <a:r>
              <a:rPr lang="zh-CN" altLang="en-US" sz="4000">
                <a:latin typeface="微软雅黑" panose="020B0503020204020204" charset="-122"/>
                <a:ea typeface="微软雅黑" panose="020B0503020204020204" charset="-122"/>
                <a:sym typeface="+mn-ea"/>
              </a:rPr>
              <a:t>细数现货黄金投资骗局</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57935"/>
            <a:ext cx="10515600" cy="4919345"/>
          </a:xfrm>
        </p:spPr>
        <p:txBody>
          <a:bodyPr/>
          <a:p>
            <a:r>
              <a:rPr lang="zh-CN" altLang="en-US" sz="2000">
                <a:solidFill>
                  <a:srgbClr val="FF0000"/>
                </a:solidFill>
                <a:latin typeface="微软雅黑" panose="020B0503020204020204" charset="-122"/>
                <a:ea typeface="微软雅黑" panose="020B0503020204020204" charset="-122"/>
              </a:rPr>
              <a:t>少赔多赚</a:t>
            </a:r>
            <a:endParaRPr lang="zh-CN" altLang="en-US" sz="2000">
              <a:solidFill>
                <a:srgbClr val="FF0000"/>
              </a:solidFill>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地下炒金公司的“专家顾问”会告诉投资者黄金投资风险很小，赚多赔少，甚至只赚不赔。不少地下炒金公司甚至从未将客户保证金投入境外市场，根本就不参与任何交易，直接提供给客户虚拟账户，让他们在公司设置的程序里“内部对冲”，渐渐把本金“输光”。客户以为参与的是一个公平的“赌局”，实际上被人设置了“圈套”，拿走了筹码，纯粹是“骗局”。</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26390"/>
            <a:ext cx="10515600" cy="563245"/>
          </a:xfrm>
        </p:spPr>
        <p:txBody>
          <a:bodyPr>
            <a:normAutofit fontScale="90000"/>
          </a:bodyPr>
          <a:p>
            <a:r>
              <a:rPr lang="zh-CN" altLang="en-US" sz="4000">
                <a:latin typeface="微软雅黑" panose="020B0503020204020204" charset="-122"/>
                <a:ea typeface="微软雅黑" panose="020B0503020204020204" charset="-122"/>
              </a:rPr>
              <a:t>现货黄金投资骗局大揭密</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047115"/>
            <a:ext cx="10791190" cy="5340985"/>
          </a:xfrm>
        </p:spPr>
        <p:txBody>
          <a:bodyPr>
            <a:normAutofit lnSpcReduction="20000"/>
          </a:bodyPr>
          <a:p>
            <a:r>
              <a:rPr lang="zh-CN" altLang="en-US" sz="2000">
                <a:latin typeface="微软雅黑" panose="020B0503020204020204" charset="-122"/>
                <a:ea typeface="微软雅黑" panose="020B0503020204020204" charset="-122"/>
              </a:rPr>
              <a:t>在现货黄金投资逐渐走进寻常百姓家的时候，人们越来越意识到“你不理财，财不理你”</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的重要性，而很多投资骗局也正是捉住了投资者这一赚钱心态。那当前，现货黄金投资骗</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局是怎样的。下面就来给您揭密现货黄金的投资骗局。</a:t>
            </a:r>
            <a:endParaRPr lang="zh-CN" altLang="en-US" sz="2000">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现货黄金投资骗局大揭密：</a:t>
            </a:r>
            <a:endParaRPr lang="zh-CN" altLang="en-US" sz="2000">
              <a:solidFill>
                <a:srgbClr val="FF0000"/>
              </a:solidFill>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一、对赌平台：</a:t>
            </a:r>
            <a:r>
              <a:rPr lang="zh-CN" altLang="en-US" sz="2000">
                <a:latin typeface="微软雅黑" panose="020B0503020204020204" charset="-122"/>
                <a:ea typeface="微软雅黑" panose="020B0503020204020204" charset="-122"/>
              </a:rPr>
              <a:t>客户跟平台对赌，你赚了钱，那么公司就要亏钱。这样一种对赌的平台其</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实就是贵金属的黑平台交易，他们通常会先用一些盈利的例子来吸引投资者的注意，声称</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贵金属的大行情要来了，并口头承诺一定不会亏损，从而使投资者跌入黑平台的骗局。</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但其实这些资金往往是不会流入贵金属交易中，他们会把资金扣住，再以投资者判断行情</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失误为由将资金据为己有。</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solidFill>
                  <a:srgbClr val="FF0000"/>
                </a:solidFill>
                <a:latin typeface="微软雅黑" panose="020B0503020204020204" charset="-122"/>
                <a:ea typeface="微软雅黑" panose="020B0503020204020204" charset="-122"/>
              </a:rPr>
              <a:t>二、以各种借口冻结账户</a:t>
            </a:r>
            <a:r>
              <a:rPr lang="zh-CN" altLang="en-US" sz="2000">
                <a:latin typeface="微软雅黑" panose="020B0503020204020204" charset="-122"/>
                <a:ea typeface="微软雅黑" panose="020B0503020204020204" charset="-122"/>
              </a:rPr>
              <a:t>：任何投资都会有亏损和盈利，有一些贵金属骗局就会利用投资</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者这一心态，先让投资者在贵金属投资者中获取盈利，然后再利诱投资者投入更大的资金。</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当投资者投入了资金准备再次交易的时候，这些黑平台会用密码错误无法交易，或者登陆</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账号会掉线等理由来搪塞，限制出金的时间，冻结账户。而等到投资者发现的时候，账户</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上的资金却就早已亏损甚至见底。</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47420"/>
          </a:xfrm>
        </p:spPr>
        <p:txBody>
          <a:bodyPr/>
          <a:p>
            <a:r>
              <a:rPr lang="zh-CN" altLang="en-US" sz="4000">
                <a:latin typeface="微软雅黑" panose="020B0503020204020204" charset="-122"/>
                <a:ea typeface="微软雅黑" panose="020B0503020204020204" charset="-122"/>
              </a:rPr>
              <a:t>交易时间</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655445"/>
            <a:ext cx="10515600" cy="4521835"/>
          </a:xfrm>
        </p:spPr>
        <p:txBody>
          <a:bodyPr/>
          <a:p>
            <a:r>
              <a:rPr lang="zh-CN" altLang="en-US" sz="2400">
                <a:latin typeface="微软雅黑" panose="020B0503020204020204" charset="-122"/>
                <a:ea typeface="微软雅黑" panose="020B0503020204020204" charset="-122"/>
              </a:rPr>
              <a:t>日市：每周一至周五（国家法定节假日除外） 　　</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09：00---11：30   13：30---15：30 　　</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夜市：每周一至周四（国家法定节假日除外） 　　</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2</a:t>
            </a:r>
            <a:r>
              <a:rPr lang="en-US" altLang="zh-CN" sz="2400">
                <a:latin typeface="微软雅黑" panose="020B0503020204020204" charset="-122"/>
                <a:ea typeface="微软雅黑" panose="020B0503020204020204" charset="-122"/>
              </a:rPr>
              <a:t>0</a:t>
            </a:r>
            <a:r>
              <a:rPr lang="zh-CN" altLang="en-US" sz="2400">
                <a:latin typeface="微软雅黑" panose="020B0503020204020204" charset="-122"/>
                <a:ea typeface="微软雅黑" panose="020B0503020204020204" charset="-122"/>
              </a:rPr>
              <a:t>：00---0</a:t>
            </a:r>
            <a:r>
              <a:rPr lang="en-US" altLang="zh-CN" sz="2400">
                <a:latin typeface="微软雅黑" panose="020B0503020204020204" charset="-122"/>
                <a:ea typeface="微软雅黑" panose="020B0503020204020204" charset="-122"/>
              </a:rPr>
              <a:t>2</a:t>
            </a:r>
            <a:r>
              <a:rPr lang="zh-CN" altLang="en-US" sz="2400">
                <a:latin typeface="微软雅黑" panose="020B0503020204020204" charset="-122"/>
                <a:ea typeface="微软雅黑" panose="020B0503020204020204" charset="-122"/>
              </a:rPr>
              <a:t>：30 　　每日2</a:t>
            </a:r>
            <a:r>
              <a:rPr lang="en-US" altLang="zh-CN" sz="2400">
                <a:latin typeface="微软雅黑" panose="020B0503020204020204" charset="-122"/>
                <a:ea typeface="微软雅黑" panose="020B0503020204020204" charset="-122"/>
              </a:rPr>
              <a:t>0</a:t>
            </a:r>
            <a:r>
              <a:rPr lang="zh-CN" altLang="en-US" sz="2400">
                <a:latin typeface="微软雅黑" panose="020B0503020204020204" charset="-122"/>
                <a:ea typeface="微软雅黑" panose="020B0503020204020204" charset="-122"/>
              </a:rPr>
              <a:t>点开盘到次日15：30收盘为一个交易日</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90905"/>
          </a:xfrm>
        </p:spPr>
        <p:txBody>
          <a:bodyPr>
            <a:normAutofit/>
          </a:bodyPr>
          <a:p>
            <a:r>
              <a:rPr lang="zh-CN" altLang="en-US" sz="4000">
                <a:latin typeface="微软雅黑" panose="020B0503020204020204" charset="-122"/>
                <a:ea typeface="微软雅黑" panose="020B0503020204020204" charset="-122"/>
              </a:rPr>
              <a:t>黄 金 投 资 知 识</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404620"/>
            <a:ext cx="10515600" cy="4772660"/>
          </a:xfrm>
        </p:spPr>
        <p:txBody>
          <a:bodyPr>
            <a:normAutofit/>
          </a:bodyPr>
          <a:p>
            <a:r>
              <a:rPr lang="zh-CN" altLang="en-US" sz="2000">
                <a:latin typeface="微软雅黑" panose="020B0503020204020204" charset="-122"/>
                <a:ea typeface="微软雅黑" panose="020B0503020204020204" charset="-122"/>
              </a:rPr>
              <a:t>一．伦敦现货黄金的市场介绍</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伦敦现货金市场是全球最大的黄金交易市场。</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全球的黄金市场主要分布在欧、亚、北美三个区域。</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欧洲以伦敦、苏黎士黄金市场为代表；</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亚洲主要以香港为代表；</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北美主要以纽约、芝加哥和加拿大的温尼伯为代表。</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全球各大金市的交易时间相互连接，以伦敦时间为准，形成伦敦、纽约（芝加哥）、香港连续不断的黄金交易。</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13435"/>
          </a:xfrm>
        </p:spPr>
        <p:txBody>
          <a:bodyPr/>
          <a:p>
            <a:r>
              <a:rPr lang="zh-CN" altLang="en-US" sz="4000">
                <a:latin typeface="微软雅黑" panose="020B0503020204020204" charset="-122"/>
                <a:ea typeface="微软雅黑" panose="020B0503020204020204" charset="-122"/>
              </a:rPr>
              <a:t>黄金交易的优势</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60475"/>
            <a:ext cx="10515600" cy="4916805"/>
          </a:xfrm>
        </p:spPr>
        <p:txBody>
          <a:bodyPr>
            <a:normAutofit lnSpcReduction="10000"/>
          </a:bodyPr>
          <a:p>
            <a:r>
              <a:rPr lang="zh-CN" altLang="en-US" sz="2000">
                <a:latin typeface="微软雅黑" panose="020B0503020204020204" charset="-122"/>
                <a:ea typeface="微软雅黑" panose="020B0503020204020204" charset="-122"/>
              </a:rPr>
              <a:t>1）T+0,流通性好</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黄金交易当天可以平仓,即时结算,当天盈利情况好或者方向错的时候，我们可以及时平仓，这为我们获得利润，有效地控制风险提供了机制条件;</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而股票是T+1，如果当天买进,情况不对必须等到第二天才能平仓.这就限制了流通性.不能有效控制风险.如果当天利润已经不错,而不能即时收来,则利润无法保证.国债等其他的投资产品同样流通性较差.</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2)双向交易,做空机制</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因为是双向交易，我们就不怕黄金涨或者跌，只要存在波动，涨跌都可以挣钱，无论经济是好是坏，这是一个永远有行情的市场。这些优势是其他市场所不可以比拟的，像股票是在经济形式好，大盘上涨或个股上涨,才能赚钱。如果经济市场不好,则股票只能是亏损,个人资产就会缩水.</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3)</a:t>
            </a:r>
            <a:r>
              <a:rPr lang="en-US" altLang="zh-CN" sz="2000">
                <a:latin typeface="微软雅黑" panose="020B0503020204020204" charset="-122"/>
                <a:ea typeface="微软雅黑" panose="020B0503020204020204" charset="-122"/>
              </a:rPr>
              <a:t>11</a:t>
            </a:r>
            <a:r>
              <a:rPr lang="zh-CN" altLang="en-US" sz="2000">
                <a:latin typeface="微软雅黑" panose="020B0503020204020204" charset="-122"/>
                <a:ea typeface="微软雅黑" panose="020B0503020204020204" charset="-122"/>
              </a:rPr>
              <a:t>个</a:t>
            </a:r>
            <a:r>
              <a:rPr lang="zh-CN" altLang="en-US" sz="2000">
                <a:latin typeface="微软雅黑" panose="020B0503020204020204" charset="-122"/>
                <a:ea typeface="微软雅黑" panose="020B0503020204020204" charset="-122"/>
              </a:rPr>
              <a:t>小时交易</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为你交易的时间安排,提供了很大的便利性,而不需要你在固定的时间,来做交易.</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4)品种成熟,趋势性强,是一个公平,公正的市场</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64870"/>
          </a:xfrm>
        </p:spPr>
        <p:txBody>
          <a:bodyPr>
            <a:normAutofit/>
          </a:bodyPr>
          <a:p>
            <a:r>
              <a:rPr lang="zh-CN" altLang="en-US" sz="4000">
                <a:latin typeface="微软雅黑" panose="020B0503020204020204" charset="-122"/>
                <a:ea typeface="微软雅黑" panose="020B0503020204020204" charset="-122"/>
                <a:sym typeface="+mn-ea"/>
              </a:rPr>
              <a:t>黄金交易的优势</a:t>
            </a:r>
            <a:endParaRPr lang="zh-CN" altLang="en-US" sz="4000"/>
          </a:p>
        </p:txBody>
      </p:sp>
      <p:sp>
        <p:nvSpPr>
          <p:cNvPr id="3" name="内容占位符 2"/>
          <p:cNvSpPr>
            <a:spLocks noGrp="1"/>
          </p:cNvSpPr>
          <p:nvPr>
            <p:ph idx="1"/>
          </p:nvPr>
        </p:nvSpPr>
        <p:spPr>
          <a:xfrm>
            <a:off x="838200" y="1229360"/>
            <a:ext cx="10515600" cy="4947920"/>
          </a:xfrm>
        </p:spPr>
        <p:txBody>
          <a:bodyPr>
            <a:normAutofit/>
          </a:bodyPr>
          <a:p>
            <a:r>
              <a:rPr lang="zh-CN" altLang="en-US" sz="2000">
                <a:latin typeface="微软雅黑" panose="020B0503020204020204" charset="-122"/>
                <a:ea typeface="微软雅黑" panose="020B0503020204020204" charset="-122"/>
              </a:rPr>
              <a:t>5)保证金交易，杠杆效应资金放大倍数高，利润丰厚</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杠杆效应高，资金量放大N倍，即投资1万元拥有N万元的黄金波动所带来的利润,获利高。股票及银行外汇投资要全资买卖，投资本大，利润不多，投资回报率较低。</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6)买卖简单，成交快捷</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黄金买卖资金结算时间短，当日建仓当日可平，当日可进行多次交易，提供更多赚钱机遇，成交快捷，不会错失交易良机。而股票买卖以对盘形式进行，须轮流成交，上涨时，越买越贵，不可能以同一个价格买入大批股票。下跌时，越卖越低，甚至在涨停板或跌停板时无法买卖。</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7）买卖方便，套现能力强</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投资者可以随时一次性平掉手上的黄金单量，套取现金或赚取利润。</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78205"/>
          </a:xfrm>
        </p:spPr>
        <p:txBody>
          <a:bodyPr/>
          <a:p>
            <a:r>
              <a:rPr lang="zh-CN" altLang="en-US" sz="4000">
                <a:latin typeface="微软雅黑" panose="020B0503020204020204" charset="-122"/>
                <a:ea typeface="微软雅黑" panose="020B0503020204020204" charset="-122"/>
              </a:rPr>
              <a:t>黄金是具有金融属性的商品</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43330"/>
            <a:ext cx="10515600" cy="4933950"/>
          </a:xfrm>
        </p:spPr>
        <p:txBody>
          <a:bodyPr>
            <a:normAutofit fontScale="60000"/>
          </a:bodyPr>
          <a:p>
            <a:r>
              <a:rPr lang="zh-CN" altLang="en-US">
                <a:latin typeface="微软雅黑" panose="020B0503020204020204" charset="-122"/>
                <a:ea typeface="微软雅黑" panose="020B0503020204020204" charset="-122"/>
              </a:rPr>
              <a:t>首先,它是商品,是商品就有价值,它的波动永远是道循价值规律在波动.伦敦黄金交易场历史悠久，品种已经相当成熟。</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第二,黄金的价格波动,几乎不存在泡沫.假如黄金每盎司现在价格是＄900,那么它几乎在全球的任何地方都值＄900，黄金的价格是随着大经济环境来变化的。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第三,黄金具有很强的保值性,在以前用一盎司黄金买到的东西,在现在依然可以买的到.</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第四，伦敦现货金市场是全球性最大的一个黄金投资市场,每天交易额在3万亿美元。黄金是投资品种，不是投机品种,市场里面没有人为炒作.没有人可以操纵这个盘面，可以随意改变它的趋势。</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第五，黄金是天然的货币,关系到国家的经济稳定,甚至政治安全。以上这五点直接决定了黄金波动,长期来看是很有规则和趋势性的。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第六，黄金就这一个盘面,投资者只需要把它了解就行了,而不需要像股票市场一样,关注那么多股票.而且还得选股等等.</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但是对于中国的股市，在交易机制成熟性，公正，透明等方面还远不如伦敦黄金交易市场，例如股票中的中石油,半年前48元是它,半年后18元还是它.难道中石油在半年内业绩存在这么大的变化吗?没有！</a:t>
            </a:r>
            <a:r>
              <a:rPr lang="zh-CN" altLang="en-US">
                <a:solidFill>
                  <a:srgbClr val="FF0000"/>
                </a:solidFill>
                <a:latin typeface="微软雅黑" panose="020B0503020204020204" charset="-122"/>
                <a:ea typeface="微软雅黑" panose="020B0503020204020204" charset="-122"/>
              </a:rPr>
              <a:t>而是股票市场的交易机制决定了投机性太强,因为一支股票的总数是有限的，只要掌握一定数量的股票，人为就可以操纵这支股票</a:t>
            </a:r>
            <a:r>
              <a:rPr lang="zh-CN" altLang="en-US">
                <a:latin typeface="微软雅黑" panose="020B0503020204020204" charset="-122"/>
                <a:ea typeface="微软雅黑" panose="020B0503020204020204" charset="-122"/>
              </a:rPr>
              <a:t>，炒作因素比较大,存在一定的泡沫.而且有内幕.每一支个股的走势相对不是很规则，趋势可操作性不强。而黄金是一个非常成熟,趋势性很强,并且很规则的一个投资品种,适合我们去投资。</a:t>
            </a:r>
            <a:endParaRPr lang="zh-CN" altLang="en-US">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05510"/>
          </a:xfrm>
        </p:spPr>
        <p:txBody>
          <a:bodyPr>
            <a:normAutofit/>
          </a:bodyPr>
          <a:p>
            <a:r>
              <a:rPr lang="zh-CN" altLang="en-US" sz="4000">
                <a:latin typeface="微软雅黑" panose="020B0503020204020204" charset="-122"/>
                <a:ea typeface="微软雅黑" panose="020B0503020204020204" charset="-122"/>
                <a:sym typeface="+mn-ea"/>
              </a:rPr>
              <a:t>黄金是具有金融属性的商品</a:t>
            </a:r>
            <a:endParaRPr lang="zh-CN" altLang="en-US" sz="4000"/>
          </a:p>
        </p:txBody>
      </p:sp>
      <p:sp>
        <p:nvSpPr>
          <p:cNvPr id="3" name="内容占位符 2"/>
          <p:cNvSpPr>
            <a:spLocks noGrp="1"/>
          </p:cNvSpPr>
          <p:nvPr>
            <p:ph idx="1"/>
          </p:nvPr>
        </p:nvSpPr>
        <p:spPr>
          <a:xfrm>
            <a:off x="838200" y="1270635"/>
            <a:ext cx="10515600" cy="4906645"/>
          </a:xfrm>
        </p:spPr>
        <p:txBody>
          <a:bodyPr>
            <a:normAutofit/>
          </a:bodyPr>
          <a:p>
            <a:r>
              <a:rPr lang="zh-CN" altLang="en-US" sz="2000">
                <a:latin typeface="微软雅黑" panose="020B0503020204020204" charset="-122"/>
                <a:ea typeface="微软雅黑" panose="020B0503020204020204" charset="-122"/>
              </a:rPr>
              <a:t>四.投资黄金的风险与利润</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黄金现货金市场和股票一样,都是风险投资市场,黄金的风险是怎样呢?我们可以做一个比较: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假如你用了10万做股票,股票每天最大波动是10%,即你的帐户波动在正负1万左右。</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假如你用10万元做黄金,按照风险投资原则,你最大作一手,黄金市场每天的波动一般在2%,现阶段一般每日在20元左右,即每天你的最大波动也在1万左右.和股票风险波动几乎差不多。</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但是不同的是，对于黄金，如果我们做错了，我们当天可以平仓,而且有止损,则你的风险完全可以控制在几千元,而且是双向交易，你可以反手做，来获取利润。</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而股票只能等行情再涨起来,才能盈利。另外，因为黄金是全球性的大市场，相对公平公正，透明度高，人为干预和政策风险很小。由此看,由于黄金交易机制和品种的优势,风险相对较小一些,更利于人去控制风险.</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78205"/>
          </a:xfrm>
        </p:spPr>
        <p:txBody>
          <a:bodyPr/>
          <a:p>
            <a:r>
              <a:rPr lang="zh-CN" altLang="en-US" sz="4000">
                <a:latin typeface="微软雅黑" panose="020B0503020204020204" charset="-122"/>
                <a:ea typeface="微软雅黑" panose="020B0503020204020204" charset="-122"/>
              </a:rPr>
              <a:t>现货延期交易业务与现货业务主要区别</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141095"/>
            <a:ext cx="10515600" cy="5036185"/>
          </a:xfrm>
        </p:spPr>
        <p:txBody>
          <a:bodyPr>
            <a:normAutofit lnSpcReduction="10000"/>
          </a:bodyPr>
          <a:p>
            <a:r>
              <a:rPr lang="zh-CN" altLang="en-US" sz="2000">
                <a:latin typeface="微软雅黑" panose="020B0503020204020204" charset="-122"/>
                <a:ea typeface="微软雅黑" panose="020B0503020204020204" charset="-122"/>
              </a:rPr>
              <a:t>黄金现货延期交收业务与黄金现货业务主要区别在于杠杆比例，是全额资金还是保证金交易。黄金现货需要100%全额资金；黄金延期则有20%左右的杠杆比例。此外黄金现货延期可以做空，而黄金现货只可做多。其他具体区别如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1、在开盘前引入了集合竞价过程；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2、交易过程中实行首付款制度；</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3、在交易环节中，引入了持仓的概念；</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4、交割环节引入了中立仓、延期补偿费机制满足交割需要，平抑供求矛盾</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　　5、 日终结算，实行每日无负债制度。</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52805"/>
          </a:xfrm>
        </p:spPr>
        <p:txBody>
          <a:bodyPr/>
          <a:p>
            <a:r>
              <a:rPr lang="zh-CN" altLang="en-US" sz="4000">
                <a:latin typeface="微软雅黑" panose="020B0503020204020204" charset="-122"/>
                <a:ea typeface="微软雅黑" panose="020B0503020204020204" charset="-122"/>
              </a:rPr>
              <a:t>  黄金t+d交易中必须注意的问题</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17295"/>
            <a:ext cx="10515600" cy="4959985"/>
          </a:xfrm>
        </p:spPr>
        <p:txBody>
          <a:bodyPr>
            <a:normAutofit fontScale="80000"/>
          </a:bodyPr>
          <a:p>
            <a:r>
              <a:rPr lang="zh-CN" altLang="en-US" sz="2000">
                <a:latin typeface="微软雅黑" panose="020B0503020204020204" charset="-122"/>
                <a:ea typeface="微软雅黑" panose="020B0503020204020204" charset="-122"/>
              </a:rPr>
              <a:t>1、作为一笔交易，其最初的构成部分至少包括了：入场价、止损价、目标价、仓位，这四者要结合考虑，从一个</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整体来衡量风险。除非你的交易经验比较丰富，否则不要在进场以后才来考虑止损价位的设置。</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2、止损价位一旦确认就不要向扩大潜在亏损的方向进行调整。如果在汇价达到预设的止损位时，你仍将希望寄予</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下一个支撑位，也就已经失去了止损的价值，因为“支撑位”会不断出现，也就意味着</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你的损失可能不断扩大，永无止境。所以，亏损的时候一定要严格止损。</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3、技术分析所得出来的止损价位往往是能够很好地印证走势，但不一定能够将风险控制在有限的范围内，有时候</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也会产生幅度较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大的潜在亏损。在这种不能将止损幅度控制在有限范围内的时候，应考虑放弃操作，或者减小仓位进行操作。</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4、潜在亏损与潜在收益之间应该有一个合适的比例，个人建议至少在1∶2之上，理想状态为1∶3。这样做的好处</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在于，只要你的分析判断准确率在50%以上，就可以实现长期盈利。</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最后，再次提醒投资者正确对待止损。在长期的外汇交易中如果没有合理的亏损，交易就是虚假的，就不是现实</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中的实战交易，是纸上谈兵。正是因为</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有亏损的存在才形成了完美的市场、完美的交易。</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13435"/>
          </a:xfrm>
        </p:spPr>
        <p:txBody>
          <a:bodyPr/>
          <a:p>
            <a:r>
              <a:rPr lang="zh-CN" altLang="en-US" sz="4000">
                <a:latin typeface="微软雅黑" panose="020B0503020204020204" charset="-122"/>
                <a:ea typeface="微软雅黑" panose="020B0503020204020204" charset="-122"/>
                <a:sym typeface="+mn-ea"/>
              </a:rPr>
              <a:t>黄金从业者的工作意义</a:t>
            </a:r>
            <a:endParaRPr lang="en-US" altLang="zh-CN" sz="4000">
              <a:latin typeface="微软雅黑" panose="020B0503020204020204" charset="-122"/>
              <a:ea typeface="微软雅黑" panose="020B0503020204020204" charset="-122"/>
              <a:sym typeface="+mn-ea"/>
            </a:endParaRPr>
          </a:p>
        </p:txBody>
      </p:sp>
      <p:sp>
        <p:nvSpPr>
          <p:cNvPr id="3" name="内容占位符 2"/>
          <p:cNvSpPr>
            <a:spLocks noGrp="1"/>
          </p:cNvSpPr>
          <p:nvPr>
            <p:ph idx="1"/>
          </p:nvPr>
        </p:nvSpPr>
        <p:spPr>
          <a:xfrm>
            <a:off x="838200" y="1061085"/>
            <a:ext cx="10515600" cy="5116195"/>
          </a:xfrm>
        </p:spPr>
        <p:txBody>
          <a:bodyPr>
            <a:normAutofit/>
          </a:bodyPr>
          <a:p>
            <a:r>
              <a:rPr lang="zh-CN" altLang="en-US" sz="2000">
                <a:latin typeface="微软雅黑" panose="020B0503020204020204" charset="-122"/>
                <a:ea typeface="微软雅黑" panose="020B0503020204020204" charset="-122"/>
              </a:rPr>
              <a:t>2010年上海黄金交易所成交量再创新高，这点对中国黄金市场来说意义重大，说明越来越多的投资者重视和参与黄金这个投资品种，中国黄金市场在中国在亚洲还是有一定影响力，我们更希望看到中国黄金市场在国际黄金市场的影响力，虽然在黄金产量方面连续四年排名世界第一，</a:t>
            </a:r>
            <a:r>
              <a:rPr lang="zh-CN" altLang="en-US" sz="2000">
                <a:solidFill>
                  <a:srgbClr val="FF0000"/>
                </a:solidFill>
                <a:latin typeface="微软雅黑" panose="020B0503020204020204" charset="-122"/>
                <a:ea typeface="微软雅黑" panose="020B0503020204020204" charset="-122"/>
              </a:rPr>
              <a:t>但是目前仍然没有黄金定价权，当然中国还没有到争夺这个话语权的时候，因为这不仅是产量和消费量的问题，其根本上是一个国家金融实力的反映</a:t>
            </a:r>
            <a:r>
              <a:rPr lang="zh-CN" altLang="en-US" sz="2000">
                <a:latin typeface="微软雅黑" panose="020B0503020204020204" charset="-122"/>
                <a:ea typeface="微软雅黑" panose="020B0503020204020204" charset="-122"/>
              </a:rPr>
              <a:t>，黄金在全球黄金市场总量里只有2%是商品层面的交易，98%是金融层面的交易，</a:t>
            </a:r>
            <a:r>
              <a:rPr lang="zh-CN" altLang="en-US" sz="2000">
                <a:solidFill>
                  <a:srgbClr val="FF0000"/>
                </a:solidFill>
                <a:latin typeface="微软雅黑" panose="020B0503020204020204" charset="-122"/>
                <a:ea typeface="微软雅黑" panose="020B0503020204020204" charset="-122"/>
              </a:rPr>
              <a:t>所以黄金定价权是一个国家金融实力的体现</a:t>
            </a:r>
            <a:r>
              <a:rPr lang="zh-CN" altLang="en-US" sz="2000">
                <a:latin typeface="微软雅黑" panose="020B0503020204020204" charset="-122"/>
                <a:ea typeface="微软雅黑" panose="020B0503020204020204" charset="-122"/>
              </a:rPr>
              <a:t>；现在我们外汇不能自由兑换的，这就意味着我们的货币和黄金是不可以自由流进流出的，本身就不具备调控国际市场的能力，中国目前黄金的官方储备只有1054吨，美国是8133吨，德国、法国、意大利都有2400-3000吨的储备，事实上也争不下来这个话语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目前只有做到以下几点：</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一、提高国家黄金储备水平；二、增加市场上流动的黄金交易量；三、让老百姓真正把黄金当作一个投资品，愿意投资和储蓄它；四、加大对黄金生产扶持力度，发展本国黄金生产能力，藏金于国，藏金于民，藏金于市，藏金于未来</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这是我们黄金从业者应该做的事情。</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1007745"/>
          </a:xfrm>
        </p:spPr>
        <p:txBody>
          <a:bodyPr/>
          <a:p>
            <a:r>
              <a:rPr lang="zh-CN" altLang="en-US" sz="4000">
                <a:latin typeface="微软雅黑" panose="020B0503020204020204" charset="-122"/>
                <a:ea typeface="微软雅黑" panose="020B0503020204020204" charset="-122"/>
              </a:rPr>
              <a:t>做空</a:t>
            </a:r>
            <a:r>
              <a:rPr lang="en-US" altLang="zh-CN" sz="4000">
                <a:latin typeface="微软雅黑" panose="020B0503020204020204" charset="-122"/>
                <a:ea typeface="微软雅黑" panose="020B0503020204020204" charset="-122"/>
              </a:rPr>
              <a:t>-</a:t>
            </a:r>
            <a:r>
              <a:rPr lang="zh-CN" altLang="en-US" sz="4000">
                <a:latin typeface="微软雅黑" panose="020B0503020204020204" charset="-122"/>
                <a:ea typeface="微软雅黑" panose="020B0503020204020204" charset="-122"/>
              </a:rPr>
              <a:t>买跌</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231265"/>
            <a:ext cx="10515600" cy="4946015"/>
          </a:xfrm>
        </p:spPr>
        <p:txBody>
          <a:bodyPr/>
          <a:p>
            <a:r>
              <a:rPr lang="zh-CN" altLang="en-US" sz="2000">
                <a:latin typeface="微软雅黑" panose="020B0503020204020204" charset="-122"/>
                <a:ea typeface="微软雅黑" panose="020B0503020204020204" charset="-122"/>
                <a:sym typeface="+mn-ea"/>
              </a:rPr>
              <a:t>做空：做空，又称空头、沽空(香港用语)、卖空(新加坡马来西亚用语)是一种股票、期货等的投资术语。</a:t>
            </a:r>
            <a:endParaRPr lang="zh-CN" altLang="en-US" sz="2000">
              <a:latin typeface="微软雅黑" panose="020B0503020204020204" charset="-122"/>
              <a:ea typeface="微软雅黑" panose="020B0503020204020204" charset="-122"/>
              <a:sym typeface="+mn-ea"/>
            </a:endParaRPr>
          </a:p>
          <a:p>
            <a:r>
              <a:rPr lang="zh-CN" altLang="en-US" sz="2000">
                <a:latin typeface="微软雅黑" panose="020B0503020204020204" charset="-122"/>
                <a:ea typeface="微软雅黑" panose="020B0503020204020204" charset="-122"/>
              </a:rPr>
              <a:t>做空是指预期未来行情下跌，将手中股票按目前价格卖出，待行情跌后买进，获取差价利润。</a:t>
            </a:r>
            <a:r>
              <a:rPr lang="zh-CN" altLang="en-US" sz="2000">
                <a:solidFill>
                  <a:srgbClr val="FF0000"/>
                </a:solidFill>
                <a:latin typeface="微软雅黑" panose="020B0503020204020204" charset="-122"/>
                <a:ea typeface="微软雅黑" panose="020B0503020204020204" charset="-122"/>
              </a:rPr>
              <a:t>其交易行为特点为先卖后买。实际上有点像商业中的赊货交易模式</a:t>
            </a:r>
            <a:r>
              <a:rPr lang="zh-CN" altLang="en-US" sz="2000">
                <a:latin typeface="微软雅黑" panose="020B0503020204020204" charset="-122"/>
                <a:ea typeface="微软雅黑" panose="020B0503020204020204" charset="-122"/>
              </a:rPr>
              <a:t>。这种模式在价格下跌的波段中能够获利，就是先在高位借货进来卖出，等跌了之后再买进归还。</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比如预计某一股票未来会跌，就在当期价位高时借入此股票(实际交易是买入看跌的合约)卖出，再到股价跌到一定程度时买进，以现价还给卖方，产生的差价就是利润。</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做空就是投资者可以向交易所先借一部分投资品种（</a:t>
            </a:r>
            <a:r>
              <a:rPr lang="zh-CN" altLang="en-US" sz="2000">
                <a:solidFill>
                  <a:srgbClr val="FF0000"/>
                </a:solidFill>
                <a:latin typeface="微软雅黑" panose="020B0503020204020204" charset="-122"/>
                <a:ea typeface="微软雅黑" panose="020B0503020204020204" charset="-122"/>
                <a:sym typeface="+mn-ea"/>
              </a:rPr>
              <a:t>用保证金抵押</a:t>
            </a:r>
            <a:r>
              <a:rPr lang="zh-CN" altLang="en-US" sz="2000">
                <a:latin typeface="微软雅黑" panose="020B0503020204020204" charset="-122"/>
                <a:ea typeface="微软雅黑" panose="020B0503020204020204" charset="-122"/>
                <a:sym typeface="+mn-ea"/>
              </a:rPr>
              <a:t>），待投资品种价格跌到目标价位的时候再买回来的一种操作，我国证券市场不可以做空，贵金属、股指期货等是可以做空的。</a:t>
            </a:r>
            <a:endParaRPr lang="zh-CN" altLang="en-US" sz="2000">
              <a:latin typeface="微软雅黑" panose="020B0503020204020204" charset="-122"/>
              <a:ea typeface="微软雅黑" panose="020B0503020204020204" charset="-122"/>
              <a:sym typeface="+mn-ea"/>
            </a:endParaRPr>
          </a:p>
          <a:p>
            <a:endParaRPr lang="zh-CN" altLang="en-US" sz="2000">
              <a:latin typeface="微软雅黑" panose="020B0503020204020204" charset="-122"/>
              <a:ea typeface="微软雅黑" panose="020B0503020204020204" charset="-122"/>
            </a:endParaRPr>
          </a:p>
          <a:p>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994410"/>
          </a:xfrm>
        </p:spPr>
        <p:txBody>
          <a:bodyPr/>
          <a:p>
            <a:r>
              <a:rPr lang="zh-CN" altLang="en-US" sz="4000">
                <a:latin typeface="微软雅黑" panose="020B0503020204020204" charset="-122"/>
                <a:ea typeface="微软雅黑" panose="020B0503020204020204" charset="-122"/>
                <a:sym typeface="+mn-ea"/>
              </a:rPr>
              <a:t>撮合交易</a:t>
            </a:r>
            <a:endParaRPr lang="zh-CN" altLang="en-US" sz="4000"/>
          </a:p>
        </p:txBody>
      </p:sp>
      <p:sp>
        <p:nvSpPr>
          <p:cNvPr id="3" name="内容占位符 2"/>
          <p:cNvSpPr>
            <a:spLocks noGrp="1"/>
          </p:cNvSpPr>
          <p:nvPr>
            <p:ph idx="1"/>
          </p:nvPr>
        </p:nvSpPr>
        <p:spPr>
          <a:xfrm>
            <a:off x="838200" y="1359535"/>
            <a:ext cx="10515600" cy="4817745"/>
          </a:xfrm>
        </p:spPr>
        <p:txBody>
          <a:bodyPr/>
          <a:p>
            <a:r>
              <a:rPr lang="zh-CN" altLang="en-US" sz="2000">
                <a:latin typeface="微软雅黑" panose="020B0503020204020204" charset="-122"/>
                <a:ea typeface="微软雅黑" panose="020B0503020204020204" charset="-122"/>
                <a:sym typeface="+mn-ea"/>
              </a:rPr>
              <a:t>撮合交易是指卖方在交易市场</a:t>
            </a:r>
            <a:r>
              <a:rPr lang="zh-CN" altLang="en-US" sz="2000">
                <a:solidFill>
                  <a:srgbClr val="FF0000"/>
                </a:solidFill>
                <a:latin typeface="微软雅黑" panose="020B0503020204020204" charset="-122"/>
                <a:ea typeface="微软雅黑" panose="020B0503020204020204" charset="-122"/>
                <a:sym typeface="+mn-ea"/>
              </a:rPr>
              <a:t>委托</a:t>
            </a:r>
            <a:r>
              <a:rPr lang="zh-CN" altLang="en-US" sz="2000">
                <a:latin typeface="微软雅黑" panose="020B0503020204020204" charset="-122"/>
                <a:ea typeface="微软雅黑" panose="020B0503020204020204" charset="-122"/>
                <a:sym typeface="+mn-ea"/>
              </a:rPr>
              <a:t>销售定单/销售应单、买方在交易市场委托购买定单/购买应单，</a:t>
            </a:r>
            <a:r>
              <a:rPr lang="zh-CN" altLang="en-US" sz="2000">
                <a:solidFill>
                  <a:srgbClr val="FF0000"/>
                </a:solidFill>
                <a:latin typeface="微软雅黑" panose="020B0503020204020204" charset="-122"/>
                <a:ea typeface="微软雅黑" panose="020B0503020204020204" charset="-122"/>
                <a:sym typeface="+mn-ea"/>
              </a:rPr>
              <a:t>交易市场按照价格优先、时间优先原则</a:t>
            </a:r>
            <a:r>
              <a:rPr lang="zh-CN" altLang="en-US" sz="2000">
                <a:latin typeface="微软雅黑" panose="020B0503020204020204" charset="-122"/>
                <a:ea typeface="微软雅黑" panose="020B0503020204020204" charset="-122"/>
                <a:sym typeface="+mn-ea"/>
              </a:rPr>
              <a:t>确定双方成交价格并生成电子交易合同，并按交易定单指定的交割仓库进行实物交割的交易方式。</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比如，买方出价1399点，卖方出价是1397点。如果前一笔成交价为1397或1397点以下，最新成交价就是1397点；</a:t>
            </a:r>
            <a:endParaRPr lang="zh-CN" altLang="en-US" sz="2000">
              <a:latin typeface="微软雅黑" panose="020B0503020204020204" charset="-122"/>
              <a:ea typeface="微软雅黑" panose="020B0503020204020204" charset="-122"/>
              <a:sym typeface="+mn-ea"/>
            </a:endParaRPr>
          </a:p>
          <a:p>
            <a:r>
              <a:rPr lang="zh-CN" altLang="en-US" sz="2000">
                <a:latin typeface="微软雅黑" panose="020B0503020204020204" charset="-122"/>
                <a:ea typeface="微软雅黑" panose="020B0503020204020204" charset="-122"/>
                <a:sym typeface="+mn-ea"/>
              </a:rPr>
              <a:t>如果前一笔成交价为1399或1399点以上，则最新成交价就是1399点；</a:t>
            </a:r>
            <a:endParaRPr lang="zh-CN" altLang="en-US" sz="2000">
              <a:latin typeface="微软雅黑" panose="020B0503020204020204" charset="-122"/>
              <a:ea typeface="微软雅黑" panose="020B0503020204020204" charset="-122"/>
              <a:sym typeface="+mn-ea"/>
            </a:endParaRPr>
          </a:p>
          <a:p>
            <a:r>
              <a:rPr lang="zh-CN" altLang="en-US" sz="2000">
                <a:latin typeface="微软雅黑" panose="020B0503020204020204" charset="-122"/>
                <a:ea typeface="微软雅黑" panose="020B0503020204020204" charset="-122"/>
                <a:sym typeface="+mn-ea"/>
              </a:rPr>
              <a:t>如果前一笔成交价是1398点，则最新成交价就是1398点。</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这种撮合方法的好处是既显示了公平性，又使成交价格具有相对连续性，避 免了不必要的无规律跳跃。</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648970"/>
          </a:xfrm>
        </p:spPr>
        <p:txBody>
          <a:bodyPr>
            <a:normAutofit fontScale="90000"/>
          </a:bodyPr>
          <a:p>
            <a:r>
              <a:rPr lang="zh-CN" altLang="en-US">
                <a:latin typeface="微软雅黑" panose="020B0503020204020204" charset="-122"/>
                <a:ea typeface="微软雅黑" panose="020B0503020204020204" charset="-122"/>
              </a:rPr>
              <a:t>黄金TD收益是怎样计算的</a:t>
            </a:r>
            <a:endParaRPr lang="zh-CN" altLang="en-US">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014095"/>
            <a:ext cx="10515600" cy="5163185"/>
          </a:xfrm>
        </p:spPr>
        <p:txBody>
          <a:bodyPr>
            <a:normAutofit/>
          </a:bodyPr>
          <a:p>
            <a:r>
              <a:rPr lang="zh-CN" altLang="en-US" sz="2000">
                <a:latin typeface="微软雅黑" panose="020B0503020204020204" charset="-122"/>
                <a:ea typeface="微软雅黑" panose="020B0503020204020204" charset="-122"/>
              </a:rPr>
              <a:t>1、投资者买涨（做多）</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买入价：230（元/每克）开买</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卖出价：240（元/每克）平卖</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1手=1000克</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手数：1</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保证金（以1</a:t>
            </a:r>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%计算）：（买入价×1</a:t>
            </a:r>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%保证金比例×1000克）元/手×手数</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即：保证金=（230*1</a:t>
            </a:r>
            <a:r>
              <a:rPr lang="en-US" altLang="zh-CN" sz="2000">
                <a:latin typeface="微软雅黑" panose="020B0503020204020204" charset="-122"/>
                <a:ea typeface="微软雅黑" panose="020B0503020204020204" charset="-122"/>
              </a:rPr>
              <a:t>1%</a:t>
            </a:r>
            <a:r>
              <a:rPr lang="zh-CN" altLang="en-US" sz="2000">
                <a:latin typeface="微软雅黑" panose="020B0503020204020204" charset="-122"/>
                <a:ea typeface="微软雅黑" panose="020B0503020204020204" charset="-122"/>
              </a:rPr>
              <a:t>*1000）*1=</a:t>
            </a:r>
            <a:r>
              <a:rPr lang="en-US" altLang="zh-CN" sz="2000">
                <a:latin typeface="微软雅黑" panose="020B0503020204020204" charset="-122"/>
                <a:ea typeface="微软雅黑" panose="020B0503020204020204" charset="-122"/>
              </a:rPr>
              <a:t>25300</a:t>
            </a:r>
            <a:r>
              <a:rPr lang="zh-CN" altLang="en-US" sz="2000">
                <a:latin typeface="微软雅黑" panose="020B0503020204020204" charset="-122"/>
                <a:ea typeface="微软雅黑" panose="020B0503020204020204" charset="-122"/>
              </a:rPr>
              <a:t>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手续费（万分之八）：（买入价+卖出价）×1000克×0.</a:t>
            </a:r>
            <a:r>
              <a:rPr lang="en-US" altLang="zh-CN" sz="2000">
                <a:latin typeface="微软雅黑" panose="020B0503020204020204" charset="-122"/>
                <a:ea typeface="微软雅黑" panose="020B0503020204020204" charset="-122"/>
              </a:rPr>
              <a:t>08</a:t>
            </a:r>
            <a:r>
              <a:rPr lang="zh-CN" altLang="en-US" sz="2000">
                <a:latin typeface="微软雅黑" panose="020B0503020204020204" charset="-122"/>
                <a:ea typeface="微软雅黑" panose="020B0503020204020204" charset="-122"/>
              </a:rPr>
              <a:t>%手续费×手数</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即：手续费=（230+240）*1000*0.</a:t>
            </a:r>
            <a:r>
              <a:rPr lang="en-US" altLang="zh-CN" sz="2000">
                <a:latin typeface="微软雅黑" panose="020B0503020204020204" charset="-122"/>
                <a:ea typeface="微软雅黑" panose="020B0503020204020204" charset="-122"/>
              </a:rPr>
              <a:t>08</a:t>
            </a:r>
            <a:r>
              <a:rPr lang="zh-CN" altLang="en-US" sz="2000">
                <a:latin typeface="微软雅黑" panose="020B0503020204020204" charset="-122"/>
                <a:ea typeface="微软雅黑" panose="020B0503020204020204" charset="-122"/>
              </a:rPr>
              <a:t>%*1=</a:t>
            </a:r>
            <a:r>
              <a:rPr lang="en-US" altLang="zh-CN" sz="2000">
                <a:latin typeface="微软雅黑" panose="020B0503020204020204" charset="-122"/>
                <a:ea typeface="微软雅黑" panose="020B0503020204020204" charset="-122"/>
              </a:rPr>
              <a:t>376</a:t>
            </a:r>
            <a:r>
              <a:rPr lang="zh-CN" altLang="en-US" sz="2000">
                <a:latin typeface="微软雅黑" panose="020B0503020204020204" charset="-122"/>
                <a:ea typeface="微软雅黑" panose="020B0503020204020204" charset="-122"/>
              </a:rPr>
              <a:t>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盈亏计算：（卖出价-买入价）×1000克×手数–手续费</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即：黄金td收益=（240-230）*1000*1-</a:t>
            </a:r>
            <a:r>
              <a:rPr lang="en-US" altLang="zh-CN" sz="2000">
                <a:latin typeface="微软雅黑" panose="020B0503020204020204" charset="-122"/>
                <a:ea typeface="微软雅黑" panose="020B0503020204020204" charset="-122"/>
                <a:sym typeface="+mn-ea"/>
              </a:rPr>
              <a:t>376</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9624</a:t>
            </a:r>
            <a:r>
              <a:rPr lang="zh-CN" altLang="en-US" sz="2000">
                <a:latin typeface="微软雅黑" panose="020B0503020204020204" charset="-122"/>
                <a:ea typeface="微软雅黑" panose="020B0503020204020204" charset="-122"/>
              </a:rPr>
              <a:t>元（投资者盈利）</a:t>
            </a:r>
            <a:endParaRPr lang="zh-CN" altLang="en-US" sz="2000">
              <a:latin typeface="微软雅黑" panose="020B0503020204020204" charset="-122"/>
              <a:ea typeface="微软雅黑" panose="020B0503020204020204" charset="-122"/>
            </a:endParaRPr>
          </a:p>
          <a:p>
            <a:pPr marL="0" indent="0">
              <a:buNone/>
            </a:pPr>
            <a:endParaRPr lang="zh-CN" altLang="zh-CN" sz="200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标题 1"/>
          <p:cNvSpPr>
            <a:spLocks noGrp="1"/>
          </p:cNvSpPr>
          <p:nvPr>
            <p:ph type="title"/>
          </p:nvPr>
        </p:nvSpPr>
        <p:spPr>
          <a:xfrm>
            <a:off x="838200" y="365125"/>
            <a:ext cx="10515600" cy="855345"/>
          </a:xfrm>
        </p:spPr>
        <p:txBody>
          <a:bodyPr/>
          <a:p>
            <a:r>
              <a:rPr lang="zh-CN" altLang="en-US" sz="4000">
                <a:latin typeface="微软雅黑" panose="020B0503020204020204" charset="-122"/>
                <a:ea typeface="微软雅黑" panose="020B0503020204020204" charset="-122"/>
              </a:rPr>
              <a:t>白银</a:t>
            </a:r>
            <a:r>
              <a:rPr lang="en-US" altLang="zh-CN" sz="4000">
                <a:latin typeface="微软雅黑" panose="020B0503020204020204" charset="-122"/>
                <a:ea typeface="微软雅黑" panose="020B0503020204020204" charset="-122"/>
              </a:rPr>
              <a:t>TD</a:t>
            </a:r>
            <a:r>
              <a:rPr lang="zh-CN" altLang="en-US" sz="4000">
                <a:latin typeface="微软雅黑" panose="020B0503020204020204" charset="-122"/>
                <a:ea typeface="微软雅黑" panose="020B0503020204020204" charset="-122"/>
              </a:rPr>
              <a:t>收益是怎样计算的</a:t>
            </a:r>
            <a:endParaRPr lang="zh-CN" altLang="en-US" sz="4000">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200" y="1053465"/>
            <a:ext cx="10515600" cy="5193030"/>
          </a:xfrm>
        </p:spPr>
        <p:txBody>
          <a:bodyPr>
            <a:normAutofit/>
          </a:bodyPr>
          <a:p>
            <a:r>
              <a:rPr lang="zh-CN" altLang="en-US" sz="2000">
                <a:latin typeface="微软雅黑" panose="020B0503020204020204" charset="-122"/>
                <a:ea typeface="微软雅黑" panose="020B0503020204020204" charset="-122"/>
                <a:sym typeface="+mn-ea"/>
              </a:rPr>
              <a:t>1、投资者买涨（做多）</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买入价：</a:t>
            </a:r>
            <a:r>
              <a:rPr lang="en-US" altLang="zh-CN" sz="2000">
                <a:latin typeface="微软雅黑" panose="020B0503020204020204" charset="-122"/>
                <a:ea typeface="微软雅黑" panose="020B0503020204020204" charset="-122"/>
                <a:sym typeface="+mn-ea"/>
              </a:rPr>
              <a:t>4100</a:t>
            </a:r>
            <a:r>
              <a:rPr lang="zh-CN" altLang="en-US" sz="2000">
                <a:latin typeface="微软雅黑" panose="020B0503020204020204" charset="-122"/>
                <a:ea typeface="微软雅黑" panose="020B0503020204020204" charset="-122"/>
                <a:sym typeface="+mn-ea"/>
              </a:rPr>
              <a:t>（元/每千克）开买</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卖出价：</a:t>
            </a:r>
            <a:r>
              <a:rPr lang="en-US" altLang="zh-CN" sz="2000">
                <a:latin typeface="微软雅黑" panose="020B0503020204020204" charset="-122"/>
                <a:ea typeface="微软雅黑" panose="020B0503020204020204" charset="-122"/>
                <a:sym typeface="+mn-ea"/>
              </a:rPr>
              <a:t>420</a:t>
            </a:r>
            <a:r>
              <a:rPr lang="zh-CN" altLang="en-US" sz="2000">
                <a:latin typeface="微软雅黑" panose="020B0503020204020204" charset="-122"/>
                <a:ea typeface="微软雅黑" panose="020B0503020204020204" charset="-122"/>
                <a:sym typeface="+mn-ea"/>
              </a:rPr>
              <a:t>0（元/每千克）平卖</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1手=1000克</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手数：1</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保证金（以1</a:t>
            </a:r>
            <a:r>
              <a:rPr lang="en-US" altLang="zh-CN" sz="2000">
                <a:latin typeface="微软雅黑" panose="020B0503020204020204" charset="-122"/>
                <a:ea typeface="微软雅黑" panose="020B0503020204020204" charset="-122"/>
                <a:sym typeface="+mn-ea"/>
              </a:rPr>
              <a:t>3</a:t>
            </a:r>
            <a:r>
              <a:rPr lang="zh-CN" altLang="en-US" sz="2000">
                <a:latin typeface="微软雅黑" panose="020B0503020204020204" charset="-122"/>
                <a:ea typeface="微软雅黑" panose="020B0503020204020204" charset="-122"/>
                <a:sym typeface="+mn-ea"/>
              </a:rPr>
              <a:t>%计算）：（买入价×1</a:t>
            </a:r>
            <a:r>
              <a:rPr lang="en-US" altLang="zh-CN" sz="2000">
                <a:latin typeface="微软雅黑" panose="020B0503020204020204" charset="-122"/>
                <a:ea typeface="微软雅黑" panose="020B0503020204020204" charset="-122"/>
                <a:sym typeface="+mn-ea"/>
              </a:rPr>
              <a:t>1</a:t>
            </a:r>
            <a:r>
              <a:rPr lang="zh-CN" altLang="en-US" sz="2000">
                <a:latin typeface="微软雅黑" panose="020B0503020204020204" charset="-122"/>
                <a:ea typeface="微软雅黑" panose="020B0503020204020204" charset="-122"/>
                <a:sym typeface="+mn-ea"/>
              </a:rPr>
              <a:t>%保证金比例×1000克）元/手×手数</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即：保证金=（</a:t>
            </a:r>
            <a:r>
              <a:rPr lang="en-US" altLang="zh-CN" sz="2000">
                <a:latin typeface="微软雅黑" panose="020B0503020204020204" charset="-122"/>
                <a:ea typeface="微软雅黑" panose="020B0503020204020204" charset="-122"/>
                <a:sym typeface="+mn-ea"/>
              </a:rPr>
              <a:t>4100</a:t>
            </a:r>
            <a:r>
              <a:rPr lang="zh-CN" altLang="en-US" sz="2000">
                <a:latin typeface="微软雅黑" panose="020B0503020204020204" charset="-122"/>
                <a:ea typeface="微软雅黑" panose="020B0503020204020204" charset="-122"/>
                <a:sym typeface="+mn-ea"/>
              </a:rPr>
              <a:t>*1</a:t>
            </a:r>
            <a:r>
              <a:rPr lang="en-US" altLang="zh-CN" sz="2000">
                <a:latin typeface="微软雅黑" panose="020B0503020204020204" charset="-122"/>
                <a:ea typeface="微软雅黑" panose="020B0503020204020204" charset="-122"/>
                <a:sym typeface="+mn-ea"/>
              </a:rPr>
              <a:t>3%</a:t>
            </a:r>
            <a:r>
              <a:rPr lang="zh-CN" altLang="en-US" sz="2000">
                <a:latin typeface="微软雅黑" panose="020B0503020204020204" charset="-122"/>
                <a:ea typeface="微软雅黑" panose="020B0503020204020204" charset="-122"/>
                <a:sym typeface="+mn-ea"/>
              </a:rPr>
              <a:t>）*1=</a:t>
            </a:r>
            <a:r>
              <a:rPr lang="en-US" altLang="zh-CN" sz="2000">
                <a:latin typeface="微软雅黑" panose="020B0503020204020204" charset="-122"/>
                <a:ea typeface="微软雅黑" panose="020B0503020204020204" charset="-122"/>
                <a:sym typeface="+mn-ea"/>
              </a:rPr>
              <a:t>533</a:t>
            </a:r>
            <a:r>
              <a:rPr lang="zh-CN" altLang="en-US" sz="2000">
                <a:latin typeface="微软雅黑" panose="020B0503020204020204" charset="-122"/>
                <a:ea typeface="微软雅黑" panose="020B0503020204020204" charset="-122"/>
                <a:sym typeface="+mn-ea"/>
              </a:rPr>
              <a:t>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手续费（万分之八）：（买入价+卖出价）×0.</a:t>
            </a:r>
            <a:r>
              <a:rPr lang="en-US" altLang="zh-CN" sz="2000">
                <a:latin typeface="微软雅黑" panose="020B0503020204020204" charset="-122"/>
                <a:ea typeface="微软雅黑" panose="020B0503020204020204" charset="-122"/>
                <a:sym typeface="+mn-ea"/>
              </a:rPr>
              <a:t>08</a:t>
            </a:r>
            <a:r>
              <a:rPr lang="zh-CN" altLang="en-US" sz="2000">
                <a:latin typeface="微软雅黑" panose="020B0503020204020204" charset="-122"/>
                <a:ea typeface="微软雅黑" panose="020B0503020204020204" charset="-122"/>
                <a:sym typeface="+mn-ea"/>
              </a:rPr>
              <a:t>%手续费×手数</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即：手续费=（</a:t>
            </a:r>
            <a:r>
              <a:rPr lang="en-US" altLang="zh-CN" sz="2000">
                <a:latin typeface="微软雅黑" panose="020B0503020204020204" charset="-122"/>
                <a:ea typeface="微软雅黑" panose="020B0503020204020204" charset="-122"/>
                <a:sym typeface="+mn-ea"/>
              </a:rPr>
              <a:t>4100</a:t>
            </a:r>
            <a:r>
              <a:rPr lang="zh-CN" altLang="en-US" sz="2000">
                <a:latin typeface="微软雅黑" panose="020B0503020204020204" charset="-122"/>
                <a:ea typeface="微软雅黑" panose="020B0503020204020204" charset="-122"/>
                <a:sym typeface="+mn-ea"/>
              </a:rPr>
              <a:t>+</a:t>
            </a:r>
            <a:r>
              <a:rPr lang="en-US" altLang="zh-CN" sz="2000">
                <a:latin typeface="微软雅黑" panose="020B0503020204020204" charset="-122"/>
                <a:ea typeface="微软雅黑" panose="020B0503020204020204" charset="-122"/>
                <a:sym typeface="+mn-ea"/>
              </a:rPr>
              <a:t>4200</a:t>
            </a:r>
            <a:r>
              <a:rPr lang="zh-CN" altLang="en-US" sz="2000">
                <a:latin typeface="微软雅黑" panose="020B0503020204020204" charset="-122"/>
                <a:ea typeface="微软雅黑" panose="020B0503020204020204" charset="-122"/>
                <a:sym typeface="+mn-ea"/>
              </a:rPr>
              <a:t>）*0.</a:t>
            </a:r>
            <a:r>
              <a:rPr lang="en-US" altLang="zh-CN" sz="2000">
                <a:latin typeface="微软雅黑" panose="020B0503020204020204" charset="-122"/>
                <a:ea typeface="微软雅黑" panose="020B0503020204020204" charset="-122"/>
                <a:sym typeface="+mn-ea"/>
              </a:rPr>
              <a:t>08</a:t>
            </a:r>
            <a:r>
              <a:rPr lang="zh-CN" altLang="en-US" sz="2000">
                <a:latin typeface="微软雅黑" panose="020B0503020204020204" charset="-122"/>
                <a:ea typeface="微软雅黑" panose="020B0503020204020204" charset="-122"/>
                <a:sym typeface="+mn-ea"/>
              </a:rPr>
              <a:t>%*1=</a:t>
            </a:r>
            <a:r>
              <a:rPr lang="en-US" altLang="zh-CN" sz="2000">
                <a:latin typeface="微软雅黑" panose="020B0503020204020204" charset="-122"/>
                <a:ea typeface="微软雅黑" panose="020B0503020204020204" charset="-122"/>
                <a:sym typeface="+mn-ea"/>
              </a:rPr>
              <a:t>6.64</a:t>
            </a:r>
            <a:r>
              <a:rPr lang="zh-CN" altLang="en-US" sz="2000">
                <a:latin typeface="微软雅黑" panose="020B0503020204020204" charset="-122"/>
                <a:ea typeface="微软雅黑" panose="020B0503020204020204" charset="-122"/>
                <a:sym typeface="+mn-ea"/>
              </a:rPr>
              <a:t>元</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盈亏计算：（卖出价-买入价）×手数–手续费</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sym typeface="+mn-ea"/>
              </a:rPr>
              <a:t>即：黄金td收益=（</a:t>
            </a:r>
            <a:r>
              <a:rPr lang="en-US" altLang="zh-CN" sz="2000">
                <a:latin typeface="微软雅黑" panose="020B0503020204020204" charset="-122"/>
                <a:ea typeface="微软雅黑" panose="020B0503020204020204" charset="-122"/>
                <a:sym typeface="+mn-ea"/>
              </a:rPr>
              <a:t>4200-410</a:t>
            </a:r>
            <a:r>
              <a:rPr lang="zh-CN" altLang="en-US" sz="2000">
                <a:latin typeface="微软雅黑" panose="020B0503020204020204" charset="-122"/>
                <a:ea typeface="微软雅黑" panose="020B0503020204020204" charset="-122"/>
                <a:sym typeface="+mn-ea"/>
              </a:rPr>
              <a:t>0）*1-</a:t>
            </a:r>
            <a:r>
              <a:rPr lang="en-US" altLang="zh-CN" sz="2000">
                <a:latin typeface="微软雅黑" panose="020B0503020204020204" charset="-122"/>
                <a:ea typeface="微软雅黑" panose="020B0503020204020204" charset="-122"/>
                <a:sym typeface="+mn-ea"/>
              </a:rPr>
              <a:t>6.64</a:t>
            </a:r>
            <a:r>
              <a:rPr lang="zh-CN" altLang="en-US" sz="2000">
                <a:latin typeface="微软雅黑" panose="020B0503020204020204" charset="-122"/>
                <a:ea typeface="微软雅黑" panose="020B0503020204020204" charset="-122"/>
                <a:sym typeface="+mn-ea"/>
              </a:rPr>
              <a:t>=</a:t>
            </a:r>
            <a:r>
              <a:rPr lang="en-US" altLang="zh-CN" sz="2000">
                <a:latin typeface="微软雅黑" panose="020B0503020204020204" charset="-122"/>
                <a:ea typeface="微软雅黑" panose="020B0503020204020204" charset="-122"/>
                <a:sym typeface="+mn-ea"/>
              </a:rPr>
              <a:t>93.36</a:t>
            </a:r>
            <a:r>
              <a:rPr lang="zh-CN" altLang="en-US" sz="2000">
                <a:latin typeface="微软雅黑" panose="020B0503020204020204" charset="-122"/>
                <a:ea typeface="微软雅黑" panose="020B0503020204020204" charset="-122"/>
                <a:sym typeface="+mn-ea"/>
              </a:rPr>
              <a:t>元（投资者盈利）</a:t>
            </a:r>
            <a:endParaRPr lang="zh-CN" altLang="en-US" sz="2000">
              <a:latin typeface="微软雅黑" panose="020B0503020204020204" charset="-122"/>
              <a:ea typeface="微软雅黑" panose="020B0503020204020204" charset="-122"/>
            </a:endParaRPr>
          </a:p>
          <a:p>
            <a:pPr marL="0" indent="0">
              <a:buNone/>
            </a:pPr>
            <a:endParaRPr lang="zh-CN" altLang="zh-CN" sz="2000">
              <a:latin typeface="微软雅黑" panose="020B0503020204020204" charset="-122"/>
              <a:ea typeface="微软雅黑" panose="020B0503020204020204" charset="-122"/>
            </a:endParaRPr>
          </a:p>
          <a:p>
            <a:endParaRPr lang="zh-CN" altLang="en-US" sz="2000"/>
          </a:p>
        </p:txBody>
      </p:sp>
    </p:spTree>
  </p:cSld>
  <p:clrMapOvr>
    <a:masterClrMapping/>
  </p:clrMapOvr>
</p:sld>
</file>

<file path=ppt/theme/theme1.xml><?xml version="1.0" encoding="utf-8"?>
<a:theme xmlns:a="http://schemas.openxmlformats.org/drawingml/2006/main" name="Office 主题">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16628</Words>
  <Application>WPS 演示</Application>
  <PresentationFormat>宽屏</PresentationFormat>
  <Paragraphs>601</Paragraphs>
  <Slides>57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Arial</vt:lpstr>
      <vt:lpstr>宋体</vt:lpstr>
      <vt:lpstr>Wingdings</vt:lpstr>
      <vt:lpstr>微软雅黑</vt:lpstr>
      <vt:lpstr>Calibri Light</vt:lpstr>
      <vt:lpstr>Calibri</vt:lpstr>
      <vt:lpstr>Office 主题</vt:lpstr>
      <vt:lpstr>目录</vt:lpstr>
      <vt:lpstr>公司介绍</vt:lpstr>
      <vt:lpstr>上交所介绍  </vt:lpstr>
      <vt:lpstr>产品介绍</vt:lpstr>
      <vt:lpstr>交易时间</vt:lpstr>
      <vt:lpstr>做空-买跌</vt:lpstr>
      <vt:lpstr>撮合交易</vt:lpstr>
      <vt:lpstr>黄金TD收益是怎样计算的</vt:lpstr>
      <vt:lpstr>白银TD收益是怎样计算的</vt:lpstr>
      <vt:lpstr>黄金TD延期费是什么</vt:lpstr>
      <vt:lpstr>产品优势</vt:lpstr>
      <vt:lpstr>产品优势</vt:lpstr>
      <vt:lpstr>产品优势</vt:lpstr>
      <vt:lpstr>产品优势</vt:lpstr>
      <vt:lpstr>产品优势</vt:lpstr>
      <vt:lpstr>名词解释</vt:lpstr>
      <vt:lpstr>名词解释</vt:lpstr>
      <vt:lpstr>名词解释</vt:lpstr>
      <vt:lpstr>名词解释</vt:lpstr>
      <vt:lpstr>名词解释</vt:lpstr>
      <vt:lpstr>名词解释</vt:lpstr>
      <vt:lpstr>名词解释</vt:lpstr>
      <vt:lpstr>什么是黄金延期中的“中立仓”？</vt:lpstr>
      <vt:lpstr>什么是黄金延期中的“中立仓”？</vt:lpstr>
      <vt:lpstr>黄金t+d溢价是什么意思</vt:lpstr>
      <vt:lpstr>TD，纸黄金白银，股票，实物，微盘区别</vt:lpstr>
      <vt:lpstr>黄金最佳交易时间</vt:lpstr>
      <vt:lpstr>黄金T+D有哪些操作模式</vt:lpstr>
      <vt:lpstr>黄金T+D实战技巧概要</vt:lpstr>
      <vt:lpstr>黄金T+D实战技巧概要</vt:lpstr>
      <vt:lpstr>黄金T+D实战技巧概要</vt:lpstr>
      <vt:lpstr>黄金T+D实战技巧概要</vt:lpstr>
      <vt:lpstr>黄金T+D实战技巧概要</vt:lpstr>
      <vt:lpstr>黄金T+D实战技巧概要</vt:lpstr>
      <vt:lpstr>黄金T+D实战技巧概要</vt:lpstr>
      <vt:lpstr>黄金TD止损设置技巧</vt:lpstr>
      <vt:lpstr>黄金t+d不同趋势下跌止损要点</vt:lpstr>
      <vt:lpstr>什么是黄金现货投资</vt:lpstr>
      <vt:lpstr>什么因素影响国际现货黄金价格</vt:lpstr>
      <vt:lpstr>什么因素影响国际现货黄金价格</vt:lpstr>
      <vt:lpstr>什么因素影响国际现货黄金价格</vt:lpstr>
      <vt:lpstr>什么因素影响国际现货黄金价格</vt:lpstr>
      <vt:lpstr>什么因素影响国际现货黄金价格</vt:lpstr>
      <vt:lpstr>细数现货黄金投资骗局</vt:lpstr>
      <vt:lpstr>细数现货黄金投资骗局</vt:lpstr>
      <vt:lpstr>细数现货黄金投资骗局</vt:lpstr>
      <vt:lpstr>细数现货黄金投资骗局</vt:lpstr>
      <vt:lpstr>细数现货黄金投资骗局</vt:lpstr>
      <vt:lpstr>现货黄金投资骗局大揭密</vt:lpstr>
      <vt:lpstr>黄 金 投 资 知 识</vt:lpstr>
      <vt:lpstr>黄金交易的优势</vt:lpstr>
      <vt:lpstr>黄金交易的优势</vt:lpstr>
      <vt:lpstr>黄金是具有金融属性的商品</vt:lpstr>
      <vt:lpstr>黄金是具有金融属性的商品</vt:lpstr>
      <vt:lpstr>现货延期交易业务与现货业务主要区别</vt:lpstr>
      <vt:lpstr>  黄金t+d交易中必须注意的问题</vt:lpstr>
      <vt:lpstr>黄金从业者的工作意义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caoweiqi</dc:creator>
  <cp:lastModifiedBy>caoweiqi</cp:lastModifiedBy>
  <cp:revision>132</cp:revision>
  <dcterms:created xsi:type="dcterms:W3CDTF">2015-05-05T08:02:00Z</dcterms:created>
  <dcterms:modified xsi:type="dcterms:W3CDTF">2017-03-14T11:13:42Z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