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Proxima Nova" panose="02010600030101010101"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AA6D35-78A1-40C6-9E31-420FE4DD8F47}">
  <a:tblStyle styleId="{08AA6D35-78A1-40C6-9E31-420FE4DD8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87f2c9594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87f2c9594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29056501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2905650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acrylic pieces and laser cutting, building the house and attaching the components together to make it look nice from the front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629056501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629056501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Issues with bluetooth connections: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87b7d4a0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87b7d4a0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87b7d4a0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87b7d4a0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theme of this quarter’s projects: theme, what problems we discussed and proposed a solution to.</a:t>
            </a:r>
            <a:endParaRPr/>
          </a:p>
          <a:p>
            <a:pPr marL="0" lvl="0" indent="0" algn="l" rtl="0">
              <a:spcBef>
                <a:spcPts val="0"/>
              </a:spcBef>
              <a:spcAft>
                <a:spcPts val="0"/>
              </a:spcAft>
              <a:buNone/>
            </a:pPr>
            <a:r>
              <a:rPr lang="en"/>
              <a:t>Our problem: Lights always on, in school: classrooms, meeting rooms, dining halls, resident halls, etc</a:t>
            </a:r>
            <a:endParaRPr/>
          </a:p>
          <a:p>
            <a:pPr marL="0" lvl="0" indent="0" algn="l" rtl="0">
              <a:spcBef>
                <a:spcPts val="0"/>
              </a:spcBef>
              <a:spcAft>
                <a:spcPts val="0"/>
              </a:spcAft>
              <a:buNone/>
            </a:pPr>
            <a:endParaRPr/>
          </a:p>
          <a:p>
            <a:pPr marL="0" lvl="0" indent="0" algn="l" rtl="0">
              <a:spcBef>
                <a:spcPts val="0"/>
              </a:spcBef>
              <a:spcAft>
                <a:spcPts val="0"/>
              </a:spcAft>
              <a:buNone/>
            </a:pPr>
            <a:r>
              <a:rPr lang="en"/>
              <a:t>Our product: how it differs from public restrooms, emergency: those are motion sensors, eventually turn off, hard to program it in rooms, multiple users or doors</a:t>
            </a:r>
            <a:endParaRPr/>
          </a:p>
          <a:p>
            <a:pPr marL="0" lvl="0" indent="0" algn="l" rtl="0">
              <a:spcBef>
                <a:spcPts val="0"/>
              </a:spcBef>
              <a:spcAft>
                <a:spcPts val="0"/>
              </a:spcAft>
              <a:buNone/>
            </a:pPr>
            <a:r>
              <a:rPr lang="en"/>
              <a:t>Describe: what it is, inputs and outputs, how it solves some of the issues (sleeping, efficiency)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87b7d4a0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87b7d4a0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a:solidFill>
                  <a:srgbClr val="777777"/>
                </a:solidFill>
              </a:rPr>
              <a:t>The central part for this project is the thermal sensor we chose. We actually spent a lot of time finding the correct sensor in our preparation. The big problem: how to distinguish between human and non human objects with only one sensor. E.g. hot water and human objects? Thermal sensor we chose has the function to distinguish between different objects’ emissivity.</a:t>
            </a:r>
            <a:endParaRPr sz="1000">
              <a:solidFill>
                <a:srgbClr val="777777"/>
              </a:solidFill>
            </a:endParaRPr>
          </a:p>
          <a:p>
            <a:pPr marL="0" lvl="0" indent="0" algn="l" rtl="0">
              <a:spcBef>
                <a:spcPts val="0"/>
              </a:spcBef>
              <a:spcAft>
                <a:spcPts val="0"/>
              </a:spcAft>
              <a:buClr>
                <a:srgbClr val="000000"/>
              </a:buClr>
              <a:buSzPts val="1100"/>
              <a:buFont typeface="Arial"/>
              <a:buNone/>
            </a:pPr>
            <a:r>
              <a:rPr lang="en" sz="1000">
                <a:solidFill>
                  <a:srgbClr val="777777"/>
                </a:solidFill>
              </a:rPr>
              <a:t>Emissivity is a relative measure of how efficiently an object radiates heat. A perfect thermal emitter has a emissivity of 1.0, but most real-world objects range from 0 to 1.</a:t>
            </a:r>
            <a:endParaRPr sz="1000">
              <a:solidFill>
                <a:srgbClr val="777777"/>
              </a:solidFill>
            </a:endParaRPr>
          </a:p>
          <a:p>
            <a:pPr marL="0" lvl="0" indent="0" algn="l" rtl="0">
              <a:spcBef>
                <a:spcPts val="0"/>
              </a:spcBef>
              <a:spcAft>
                <a:spcPts val="0"/>
              </a:spcAft>
              <a:buNone/>
            </a:pPr>
            <a:endParaRPr sz="1000">
              <a:solidFill>
                <a:srgbClr val="777777"/>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87b7d4a0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87b7d4a0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in the coding, we can set emissivity for the object that we want the sensor to actually detect. In this project, we set it to human body, which is 0.98. In other scenarios, like detecting pets or something, we can set it to different kinds of fur that pets have for further applications of the project. Basically it will detect the most accurate temperature for the specific emissivity that we set. In this case, the sensor will only detect the temperature of human body, and when it comes other non human objects, it will just return the room temperature or not so accurate one of the unknown object.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87b7d4a0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87b7d4a0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alibri"/>
                <a:ea typeface="Calibri"/>
                <a:cs typeface="Calibri"/>
                <a:sym typeface="Calibri"/>
              </a:rPr>
              <a:t>We designed an app to control the whole intelligent system, which makes it pretty convenient for people to switch on the function whenever they want. This is the main part of the visual programming. I left out the bluetooth setup since that’s not directly related to our project. After clicking the Button (when phone is connected to HM-10), we send 0 to the Arduino if it’s an “off”, and send 1 to Arduino if it’s an “on”, changing the color of the button at the same time. (Green is on and Red is off)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629056501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629056501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main loop, </a:t>
            </a:r>
            <a:r>
              <a:rPr lang="en" b="1">
                <a:latin typeface="Calibri"/>
                <a:ea typeface="Calibri"/>
                <a:cs typeface="Calibri"/>
                <a:sym typeface="Calibri"/>
              </a:rPr>
              <a:t>Check if the board receives any value from the bluetooth. If so, store the value (0 or 1) into character c. Print out c for testing. Set the function off if c is 0 and set it on if c is 1 (48 in ASCII stands for integer 0 and 49 stands for 1).  If the function is on, then we are going to detect human body in the room automatically via the Thermal Sensor. Print “Unable to read” if there’s no value. The difference is 3 after multiple tests. If the difference between the temperature of the object right below the sensor and that of the ambient environment is greater than or equal to 3, we say there’s a human body! Hence we turn on the light and print out the temperature in Celcius to the Serial Monitor. Otherwise, the difference is less than 3, so there’s no human at all and turn the light off. If the function is off, it enters a manual mode. For sleeping or watching movies.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87b7d4a0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87b7d4a0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explain the function of each one: outputs</a:t>
            </a:r>
            <a:endParaRPr/>
          </a:p>
          <a:p>
            <a:pPr marL="0" lvl="0" indent="0" algn="l" rtl="0">
              <a:spcBef>
                <a:spcPts val="0"/>
              </a:spcBef>
              <a:spcAft>
                <a:spcPts val="0"/>
              </a:spcAft>
              <a:buNone/>
            </a:pPr>
            <a:r>
              <a:rPr lang="en"/>
              <a:t>Thermo Sensor: measures ambient temperature, compares it with object temperature </a:t>
            </a:r>
            <a:endParaRPr/>
          </a:p>
          <a:p>
            <a:pPr marL="0" lvl="0" indent="0" algn="l" rtl="0">
              <a:spcBef>
                <a:spcPts val="0"/>
              </a:spcBef>
              <a:spcAft>
                <a:spcPts val="0"/>
              </a:spcAft>
              <a:buNone/>
            </a:pPr>
            <a:r>
              <a:rPr lang="en"/>
              <a:t>Bluetooth Module: ???</a:t>
            </a:r>
            <a:endParaRPr/>
          </a:p>
          <a:p>
            <a:pPr marL="0" lvl="0" indent="0" algn="l" rtl="0">
              <a:spcBef>
                <a:spcPts val="0"/>
              </a:spcBef>
              <a:spcAft>
                <a:spcPts val="0"/>
              </a:spcAft>
              <a:buNone/>
            </a:pPr>
            <a:r>
              <a:rPr lang="en"/>
              <a:t>Arduino UNO: stores the program, and executes 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7bbfdab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7bbfda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87f2c959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87f2c959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13"/>
          <p:cNvGrpSpPr/>
          <p:nvPr/>
        </p:nvGrpSpPr>
        <p:grpSpPr>
          <a:xfrm>
            <a:off x="0" y="4510813"/>
            <a:ext cx="9144000" cy="150575"/>
            <a:chOff x="0" y="3797750"/>
            <a:chExt cx="9144000" cy="150575"/>
          </a:xfrm>
        </p:grpSpPr>
        <p:cxnSp>
          <p:nvCxnSpPr>
            <p:cNvPr id="58" name="Google Shape;58;p13"/>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59" name="Google Shape;59;p13"/>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60" name="Google Shape;60;p13"/>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61" name="Google Shape;61;p13"/>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0" y="4665575"/>
            <a:ext cx="9144000" cy="47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chemeClr val="dk1"/>
              </a:buClr>
              <a:buSzPts val="3200"/>
              <a:buNone/>
              <a:defRPr sz="3200" b="1">
                <a:solidFill>
                  <a:schemeClr val="lt2"/>
                </a:solidFill>
              </a:defRPr>
            </a:lvl1pPr>
            <a:lvl2pPr lvl="1" algn="l">
              <a:lnSpc>
                <a:spcPct val="100000"/>
              </a:lnSpc>
              <a:spcBef>
                <a:spcPts val="0"/>
              </a:spcBef>
              <a:spcAft>
                <a:spcPts val="0"/>
              </a:spcAft>
              <a:buClr>
                <a:schemeClr val="dk1"/>
              </a:buClr>
              <a:buSzPts val="3200"/>
              <a:buNone/>
              <a:defRPr sz="3200" b="1">
                <a:solidFill>
                  <a:schemeClr val="lt2"/>
                </a:solidFill>
              </a:defRPr>
            </a:lvl2pPr>
            <a:lvl3pPr lvl="2" algn="l">
              <a:lnSpc>
                <a:spcPct val="100000"/>
              </a:lnSpc>
              <a:spcBef>
                <a:spcPts val="0"/>
              </a:spcBef>
              <a:spcAft>
                <a:spcPts val="0"/>
              </a:spcAft>
              <a:buClr>
                <a:schemeClr val="dk1"/>
              </a:buClr>
              <a:buSzPts val="3200"/>
              <a:buNone/>
              <a:defRPr sz="3200" b="1">
                <a:solidFill>
                  <a:schemeClr val="lt2"/>
                </a:solidFill>
              </a:defRPr>
            </a:lvl3pPr>
            <a:lvl4pPr lvl="3" algn="l">
              <a:lnSpc>
                <a:spcPct val="100000"/>
              </a:lnSpc>
              <a:spcBef>
                <a:spcPts val="0"/>
              </a:spcBef>
              <a:spcAft>
                <a:spcPts val="0"/>
              </a:spcAft>
              <a:buClr>
                <a:schemeClr val="dk1"/>
              </a:buClr>
              <a:buSzPts val="3200"/>
              <a:buNone/>
              <a:defRPr sz="3200" b="1">
                <a:solidFill>
                  <a:schemeClr val="lt2"/>
                </a:solidFill>
              </a:defRPr>
            </a:lvl4pPr>
            <a:lvl5pPr lvl="4" algn="l">
              <a:lnSpc>
                <a:spcPct val="100000"/>
              </a:lnSpc>
              <a:spcBef>
                <a:spcPts val="0"/>
              </a:spcBef>
              <a:spcAft>
                <a:spcPts val="0"/>
              </a:spcAft>
              <a:buClr>
                <a:schemeClr val="dk1"/>
              </a:buClr>
              <a:buSzPts val="3200"/>
              <a:buNone/>
              <a:defRPr sz="3200" b="1">
                <a:solidFill>
                  <a:schemeClr val="lt2"/>
                </a:solidFill>
              </a:defRPr>
            </a:lvl5pPr>
            <a:lvl6pPr lvl="5" algn="l">
              <a:lnSpc>
                <a:spcPct val="100000"/>
              </a:lnSpc>
              <a:spcBef>
                <a:spcPts val="0"/>
              </a:spcBef>
              <a:spcAft>
                <a:spcPts val="0"/>
              </a:spcAft>
              <a:buClr>
                <a:schemeClr val="dk1"/>
              </a:buClr>
              <a:buSzPts val="3200"/>
              <a:buNone/>
              <a:defRPr sz="3200" b="1">
                <a:solidFill>
                  <a:schemeClr val="lt2"/>
                </a:solidFill>
              </a:defRPr>
            </a:lvl6pPr>
            <a:lvl7pPr lvl="6" algn="l">
              <a:lnSpc>
                <a:spcPct val="100000"/>
              </a:lnSpc>
              <a:spcBef>
                <a:spcPts val="0"/>
              </a:spcBef>
              <a:spcAft>
                <a:spcPts val="0"/>
              </a:spcAft>
              <a:buClr>
                <a:schemeClr val="dk1"/>
              </a:buClr>
              <a:buSzPts val="3200"/>
              <a:buNone/>
              <a:defRPr sz="3200" b="1">
                <a:solidFill>
                  <a:schemeClr val="lt2"/>
                </a:solidFill>
              </a:defRPr>
            </a:lvl7pPr>
            <a:lvl8pPr lvl="7" algn="l">
              <a:lnSpc>
                <a:spcPct val="100000"/>
              </a:lnSpc>
              <a:spcBef>
                <a:spcPts val="0"/>
              </a:spcBef>
              <a:spcAft>
                <a:spcPts val="0"/>
              </a:spcAft>
              <a:buClr>
                <a:schemeClr val="dk1"/>
              </a:buClr>
              <a:buSzPts val="3200"/>
              <a:buNone/>
              <a:defRPr sz="3200" b="1">
                <a:solidFill>
                  <a:schemeClr val="lt2"/>
                </a:solidFill>
              </a:defRPr>
            </a:lvl8pPr>
            <a:lvl9pPr lvl="8" algn="l">
              <a:lnSpc>
                <a:spcPct val="100000"/>
              </a:lnSpc>
              <a:spcBef>
                <a:spcPts val="0"/>
              </a:spcBef>
              <a:spcAft>
                <a:spcPts val="0"/>
              </a:spcAft>
              <a:buClr>
                <a:schemeClr val="dk1"/>
              </a:buClr>
              <a:buSzPts val="3200"/>
              <a:buNone/>
              <a:defRPr sz="3200" b="1">
                <a:solidFill>
                  <a:schemeClr val="lt2"/>
                </a:solidFill>
              </a:defRPr>
            </a:lvl9pPr>
          </a:lstStyle>
          <a:p>
            <a:endParaRPr/>
          </a:p>
        </p:txBody>
      </p:sp>
      <p:sp>
        <p:nvSpPr>
          <p:cNvPr id="67" name="Google Shape;67;p14"/>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68" name="Google Shape;68;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69"/>
        <p:cNvGrpSpPr/>
        <p:nvPr/>
      </p:nvGrpSpPr>
      <p:grpSpPr>
        <a:xfrm>
          <a:off x="0" y="0"/>
          <a:ext cx="0" cy="0"/>
          <a:chOff x="0" y="0"/>
          <a:chExt cx="0" cy="0"/>
        </a:xfrm>
      </p:grpSpPr>
      <p:sp>
        <p:nvSpPr>
          <p:cNvPr id="70" name="Google Shape;70;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0" y="4665575"/>
            <a:ext cx="9144000" cy="47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5"/>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73" name="Google Shape;73;p15"/>
          <p:cNvSpPr txBox="1">
            <a:spLocks noGrp="1"/>
          </p:cNvSpPr>
          <p:nvPr>
            <p:ph type="title"/>
          </p:nvPr>
        </p:nvSpPr>
        <p:spPr>
          <a:xfrm>
            <a:off x="1128750" y="394200"/>
            <a:ext cx="6886500" cy="1412100"/>
          </a:xfrm>
          <a:prstGeom prst="rect">
            <a:avLst/>
          </a:prstGeom>
          <a:noFill/>
        </p:spPr>
        <p:txBody>
          <a:bodyPr spcFirstLastPara="1" wrap="square" lIns="91425" tIns="91425" rIns="91425" bIns="91425" anchor="b" anchorCtr="0"/>
          <a:lstStyle>
            <a:lvl1pPr lvl="0" algn="ctr">
              <a:lnSpc>
                <a:spcPct val="100000"/>
              </a:lnSpc>
              <a:spcBef>
                <a:spcPts val="0"/>
              </a:spcBef>
              <a:spcAft>
                <a:spcPts val="0"/>
              </a:spcAft>
              <a:buClr>
                <a:schemeClr val="dk1"/>
              </a:buClr>
              <a:buSzPts val="3600"/>
              <a:buNone/>
              <a:defRPr sz="3600" b="1">
                <a:solidFill>
                  <a:schemeClr val="lt2"/>
                </a:solidFill>
              </a:defRPr>
            </a:lvl1pPr>
            <a:lvl2pPr lvl="1" algn="ctr">
              <a:lnSpc>
                <a:spcPct val="100000"/>
              </a:lnSpc>
              <a:spcBef>
                <a:spcPts val="0"/>
              </a:spcBef>
              <a:spcAft>
                <a:spcPts val="0"/>
              </a:spcAft>
              <a:buClr>
                <a:schemeClr val="dk1"/>
              </a:buClr>
              <a:buSzPts val="3600"/>
              <a:buNone/>
              <a:defRPr sz="3600" b="1">
                <a:solidFill>
                  <a:schemeClr val="lt2"/>
                </a:solidFill>
              </a:defRPr>
            </a:lvl2pPr>
            <a:lvl3pPr lvl="2" algn="ctr">
              <a:lnSpc>
                <a:spcPct val="100000"/>
              </a:lnSpc>
              <a:spcBef>
                <a:spcPts val="0"/>
              </a:spcBef>
              <a:spcAft>
                <a:spcPts val="0"/>
              </a:spcAft>
              <a:buClr>
                <a:schemeClr val="dk1"/>
              </a:buClr>
              <a:buSzPts val="3600"/>
              <a:buNone/>
              <a:defRPr sz="3600" b="1">
                <a:solidFill>
                  <a:schemeClr val="lt2"/>
                </a:solidFill>
              </a:defRPr>
            </a:lvl3pPr>
            <a:lvl4pPr lvl="3" algn="ctr">
              <a:lnSpc>
                <a:spcPct val="100000"/>
              </a:lnSpc>
              <a:spcBef>
                <a:spcPts val="0"/>
              </a:spcBef>
              <a:spcAft>
                <a:spcPts val="0"/>
              </a:spcAft>
              <a:buClr>
                <a:schemeClr val="dk1"/>
              </a:buClr>
              <a:buSzPts val="3600"/>
              <a:buNone/>
              <a:defRPr sz="3600" b="1">
                <a:solidFill>
                  <a:schemeClr val="lt2"/>
                </a:solidFill>
              </a:defRPr>
            </a:lvl4pPr>
            <a:lvl5pPr lvl="4" algn="ctr">
              <a:lnSpc>
                <a:spcPct val="100000"/>
              </a:lnSpc>
              <a:spcBef>
                <a:spcPts val="0"/>
              </a:spcBef>
              <a:spcAft>
                <a:spcPts val="0"/>
              </a:spcAft>
              <a:buClr>
                <a:schemeClr val="dk1"/>
              </a:buClr>
              <a:buSzPts val="3600"/>
              <a:buNone/>
              <a:defRPr sz="3600" b="1">
                <a:solidFill>
                  <a:schemeClr val="lt2"/>
                </a:solidFill>
              </a:defRPr>
            </a:lvl5pPr>
            <a:lvl6pPr lvl="5" algn="ctr">
              <a:lnSpc>
                <a:spcPct val="100000"/>
              </a:lnSpc>
              <a:spcBef>
                <a:spcPts val="0"/>
              </a:spcBef>
              <a:spcAft>
                <a:spcPts val="0"/>
              </a:spcAft>
              <a:buClr>
                <a:schemeClr val="dk1"/>
              </a:buClr>
              <a:buSzPts val="3600"/>
              <a:buNone/>
              <a:defRPr sz="3600" b="1">
                <a:solidFill>
                  <a:schemeClr val="lt2"/>
                </a:solidFill>
              </a:defRPr>
            </a:lvl6pPr>
            <a:lvl7pPr lvl="6" algn="ctr">
              <a:lnSpc>
                <a:spcPct val="100000"/>
              </a:lnSpc>
              <a:spcBef>
                <a:spcPts val="0"/>
              </a:spcBef>
              <a:spcAft>
                <a:spcPts val="0"/>
              </a:spcAft>
              <a:buClr>
                <a:schemeClr val="dk1"/>
              </a:buClr>
              <a:buSzPts val="3600"/>
              <a:buNone/>
              <a:defRPr sz="3600" b="1">
                <a:solidFill>
                  <a:schemeClr val="lt2"/>
                </a:solidFill>
              </a:defRPr>
            </a:lvl7pPr>
            <a:lvl8pPr lvl="7" algn="ctr">
              <a:lnSpc>
                <a:spcPct val="100000"/>
              </a:lnSpc>
              <a:spcBef>
                <a:spcPts val="0"/>
              </a:spcBef>
              <a:spcAft>
                <a:spcPts val="0"/>
              </a:spcAft>
              <a:buClr>
                <a:schemeClr val="dk1"/>
              </a:buClr>
              <a:buSzPts val="3600"/>
              <a:buNone/>
              <a:defRPr sz="3600" b="1">
                <a:solidFill>
                  <a:schemeClr val="lt2"/>
                </a:solidFill>
              </a:defRPr>
            </a:lvl8pPr>
            <a:lvl9pPr lvl="8" algn="ctr">
              <a:lnSpc>
                <a:spcPct val="100000"/>
              </a:lnSpc>
              <a:spcBef>
                <a:spcPts val="0"/>
              </a:spcBef>
              <a:spcAft>
                <a:spcPts val="0"/>
              </a:spcAft>
              <a:buClr>
                <a:schemeClr val="dk1"/>
              </a:buClr>
              <a:buSzPts val="3600"/>
              <a:buNone/>
              <a:defRPr sz="3600" b="1">
                <a:solidFill>
                  <a:schemeClr val="lt2"/>
                </a:solidFill>
              </a:defRPr>
            </a:lvl9pPr>
          </a:lstStyle>
          <a:p>
            <a:endParaRPr/>
          </a:p>
        </p:txBody>
      </p:sp>
      <p:sp>
        <p:nvSpPr>
          <p:cNvPr id="74" name="Google Shape;74;p15"/>
          <p:cNvSpPr txBox="1">
            <a:spLocks noGrp="1"/>
          </p:cNvSpPr>
          <p:nvPr>
            <p:ph type="body" idx="1"/>
          </p:nvPr>
        </p:nvSpPr>
        <p:spPr>
          <a:xfrm>
            <a:off x="1128750" y="2225463"/>
            <a:ext cx="6886500" cy="2197200"/>
          </a:xfrm>
          <a:prstGeom prst="rect">
            <a:avLst/>
          </a:prstGeom>
          <a:noFill/>
        </p:spPr>
        <p:txBody>
          <a:bodyPr spcFirstLastPara="1" wrap="square" lIns="91425" tIns="91425" rIns="91425" bIns="91425" anchor="t" anchorCtr="0"/>
          <a:lstStyle>
            <a:lvl1pPr marL="457200" lvl="0" indent="-330200" algn="ctr">
              <a:lnSpc>
                <a:spcPct val="115000"/>
              </a:lnSpc>
              <a:spcBef>
                <a:spcPts val="0"/>
              </a:spcBef>
              <a:spcAft>
                <a:spcPts val="0"/>
              </a:spcAft>
              <a:buClr>
                <a:schemeClr val="dk2"/>
              </a:buClr>
              <a:buSzPts val="1600"/>
              <a:buChar char="●"/>
              <a:defRPr sz="1600">
                <a:solidFill>
                  <a:schemeClr val="dk2"/>
                </a:solidFill>
              </a:defRPr>
            </a:lvl1pPr>
            <a:lvl2pPr marL="914400" lvl="1" indent="-317500" algn="ctr">
              <a:lnSpc>
                <a:spcPct val="115000"/>
              </a:lnSpc>
              <a:spcBef>
                <a:spcPts val="1600"/>
              </a:spcBef>
              <a:spcAft>
                <a:spcPts val="0"/>
              </a:spcAft>
              <a:buClr>
                <a:schemeClr val="dk2"/>
              </a:buClr>
              <a:buSzPts val="1400"/>
              <a:buChar char="○"/>
              <a:defRPr sz="1400">
                <a:solidFill>
                  <a:schemeClr val="dk2"/>
                </a:solidFill>
              </a:defRPr>
            </a:lvl2pPr>
            <a:lvl3pPr marL="1371600" lvl="2" indent="-317500" algn="ctr">
              <a:lnSpc>
                <a:spcPct val="115000"/>
              </a:lnSpc>
              <a:spcBef>
                <a:spcPts val="1600"/>
              </a:spcBef>
              <a:spcAft>
                <a:spcPts val="0"/>
              </a:spcAft>
              <a:buClr>
                <a:schemeClr val="dk2"/>
              </a:buClr>
              <a:buSzPts val="1400"/>
              <a:buChar char="■"/>
              <a:defRPr sz="1400">
                <a:solidFill>
                  <a:schemeClr val="dk2"/>
                </a:solidFill>
              </a:defRPr>
            </a:lvl3pPr>
            <a:lvl4pPr marL="1828800" lvl="3" indent="-317500" algn="ctr">
              <a:lnSpc>
                <a:spcPct val="115000"/>
              </a:lnSpc>
              <a:spcBef>
                <a:spcPts val="1600"/>
              </a:spcBef>
              <a:spcAft>
                <a:spcPts val="0"/>
              </a:spcAft>
              <a:buClr>
                <a:schemeClr val="dk2"/>
              </a:buClr>
              <a:buSzPts val="1400"/>
              <a:buChar char="●"/>
              <a:defRPr sz="1400">
                <a:solidFill>
                  <a:schemeClr val="dk2"/>
                </a:solidFill>
              </a:defRPr>
            </a:lvl4pPr>
            <a:lvl5pPr marL="2286000" lvl="4" indent="-317500" algn="ctr">
              <a:lnSpc>
                <a:spcPct val="115000"/>
              </a:lnSpc>
              <a:spcBef>
                <a:spcPts val="1600"/>
              </a:spcBef>
              <a:spcAft>
                <a:spcPts val="0"/>
              </a:spcAft>
              <a:buClr>
                <a:schemeClr val="dk2"/>
              </a:buClr>
              <a:buSzPts val="1400"/>
              <a:buChar char="○"/>
              <a:defRPr sz="1400">
                <a:solidFill>
                  <a:schemeClr val="dk2"/>
                </a:solidFill>
              </a:defRPr>
            </a:lvl5pPr>
            <a:lvl6pPr marL="2743200" lvl="5" indent="-317500" algn="ctr">
              <a:lnSpc>
                <a:spcPct val="115000"/>
              </a:lnSpc>
              <a:spcBef>
                <a:spcPts val="1600"/>
              </a:spcBef>
              <a:spcAft>
                <a:spcPts val="0"/>
              </a:spcAft>
              <a:buClr>
                <a:schemeClr val="dk2"/>
              </a:buClr>
              <a:buSzPts val="1400"/>
              <a:buChar char="■"/>
              <a:defRPr sz="1400">
                <a:solidFill>
                  <a:schemeClr val="dk2"/>
                </a:solidFill>
              </a:defRPr>
            </a:lvl6pPr>
            <a:lvl7pPr marL="3200400" lvl="6" indent="-317500" algn="ctr">
              <a:lnSpc>
                <a:spcPct val="115000"/>
              </a:lnSpc>
              <a:spcBef>
                <a:spcPts val="1600"/>
              </a:spcBef>
              <a:spcAft>
                <a:spcPts val="0"/>
              </a:spcAft>
              <a:buClr>
                <a:schemeClr val="dk2"/>
              </a:buClr>
              <a:buSzPts val="1400"/>
              <a:buChar char="●"/>
              <a:defRPr sz="1400">
                <a:solidFill>
                  <a:schemeClr val="dk2"/>
                </a:solidFill>
              </a:defRPr>
            </a:lvl7pPr>
            <a:lvl8pPr marL="3657600" lvl="7" indent="-317500" algn="ctr">
              <a:lnSpc>
                <a:spcPct val="115000"/>
              </a:lnSpc>
              <a:spcBef>
                <a:spcPts val="1600"/>
              </a:spcBef>
              <a:spcAft>
                <a:spcPts val="0"/>
              </a:spcAft>
              <a:buClr>
                <a:schemeClr val="dk2"/>
              </a:buClr>
              <a:buSzPts val="1400"/>
              <a:buChar char="○"/>
              <a:defRPr sz="1400">
                <a:solidFill>
                  <a:schemeClr val="dk2"/>
                </a:solidFill>
              </a:defRPr>
            </a:lvl8pPr>
            <a:lvl9pPr marL="4114800" lvl="8" indent="-317500" algn="ctr">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75" name="Google Shape;75;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Team 3:</a:t>
            </a:r>
            <a:endParaRPr sz="4000"/>
          </a:p>
          <a:p>
            <a:pPr marL="0" lvl="0" indent="0" algn="l" rtl="0">
              <a:spcBef>
                <a:spcPts val="0"/>
              </a:spcBef>
              <a:spcAft>
                <a:spcPts val="0"/>
              </a:spcAft>
              <a:buNone/>
            </a:pPr>
            <a:r>
              <a:rPr lang="en" sz="4700"/>
              <a:t>Smart Lighting Control System</a:t>
            </a:r>
            <a:endParaRPr sz="4700"/>
          </a:p>
        </p:txBody>
      </p:sp>
      <p:sp>
        <p:nvSpPr>
          <p:cNvPr id="81" name="Google Shape;81;p16"/>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Shihao, Dylan, Tsz-Wai</a:t>
            </a:r>
            <a:endParaRPr/>
          </a:p>
        </p:txBody>
      </p:sp>
      <p:pic>
        <p:nvPicPr>
          <p:cNvPr id="82" name="Google Shape;82;p16"/>
          <p:cNvPicPr preferRelativeResize="0"/>
          <p:nvPr/>
        </p:nvPicPr>
        <p:blipFill>
          <a:blip r:embed="rId3">
            <a:alphaModFix/>
          </a:blip>
          <a:stretch>
            <a:fillRect/>
          </a:stretch>
        </p:blipFill>
        <p:spPr>
          <a:xfrm>
            <a:off x="6693625" y="2693125"/>
            <a:ext cx="2450375" cy="2450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90250" y="526350"/>
            <a:ext cx="59493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Going Through Tests</a:t>
            </a:r>
            <a:endParaRPr/>
          </a:p>
        </p:txBody>
      </p:sp>
      <p:sp>
        <p:nvSpPr>
          <p:cNvPr id="159" name="Google Shape;159;p25"/>
          <p:cNvSpPr txBox="1"/>
          <p:nvPr/>
        </p:nvSpPr>
        <p:spPr>
          <a:xfrm>
            <a:off x="490250" y="1775950"/>
            <a:ext cx="28662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Debugging process</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sp>
        <p:nvSpPr>
          <p:cNvPr id="162" name="Google Shape;162;p25"/>
          <p:cNvSpPr txBox="1"/>
          <p:nvPr/>
        </p:nvSpPr>
        <p:spPr>
          <a:xfrm>
            <a:off x="490250" y="2350650"/>
            <a:ext cx="28662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Learning experience</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pic>
        <p:nvPicPr>
          <p:cNvPr id="1026" name="Picture 2" descr="https://lh3.googleusercontent.com/L0jqafSJM61_dkvK0HHQNtn3N2FOT6UkFVTAqKJ1bRHPlQwTtAOJgbNzj5q_JlpiqQFFKn_G50UOWE68h5mFzffu5cSaj-LY7Bce0N_4Mm6lA9WREDUz2S-HPIVpTMb9-v8xWyIvwyk">
            <a:extLst>
              <a:ext uri="{FF2B5EF4-FFF2-40B4-BE49-F238E27FC236}">
                <a16:creationId xmlns:a16="http://schemas.microsoft.com/office/drawing/2014/main" id="{7CD82172-9A78-4049-8701-B66C81960B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55" b="14610"/>
          <a:stretch/>
        </p:blipFill>
        <p:spPr bwMode="auto">
          <a:xfrm>
            <a:off x="3562748" y="1425555"/>
            <a:ext cx="2658759" cy="35227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lClceUr-7atV7RjfQX3awfbvXLth_X2EBOoUvxy_czwb7uBo5g8eIIdA0dmcZkDS2-1KokXzQ7Vup1gu1wjuvWvGW1LmFAeIs9nzhfhzwQ6NAnDs4tWHLwX6Zl1ufDe4epx9nc5rly8">
            <a:extLst>
              <a:ext uri="{FF2B5EF4-FFF2-40B4-BE49-F238E27FC236}">
                <a16:creationId xmlns:a16="http://schemas.microsoft.com/office/drawing/2014/main" id="{6F63AA45-8C1F-425B-87D3-0BB150BA45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158" b="8019"/>
          <a:stretch/>
        </p:blipFill>
        <p:spPr bwMode="auto">
          <a:xfrm>
            <a:off x="6240953" y="1425555"/>
            <a:ext cx="2565333" cy="3522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1000"/>
                                        <p:tgtEl>
                                          <p:spTgt spid="15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 calcmode="lin" valueType="num">
                                      <p:cBhvr additive="base">
                                        <p:cTn id="12" dur="1000"/>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Putting it all together</a:t>
            </a:r>
            <a:endParaRPr>
              <a:solidFill>
                <a:schemeClr val="dk1"/>
              </a:solidFill>
            </a:endParaRPr>
          </a:p>
        </p:txBody>
      </p:sp>
      <p:pic>
        <p:nvPicPr>
          <p:cNvPr id="2050" name="Picture 2" descr="https://lh3.googleusercontent.com/zEaDJ2B4dKnQA7FQceMUptBYg4-iW8M6GlCLVd42geb2OBPFlvnSGAi2KbX0a6QcAZ12IpcjKJZ70j480HBiM5wnA4gxiaS9-AyGob5B7pzYKm4JjNP5ojy50P80kVY2UWZNcGbKqbg">
            <a:extLst>
              <a:ext uri="{FF2B5EF4-FFF2-40B4-BE49-F238E27FC236}">
                <a16:creationId xmlns:a16="http://schemas.microsoft.com/office/drawing/2014/main" id="{95202A51-DC54-4AEA-87E9-1B5282EDA1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525" b="9694"/>
          <a:stretch/>
        </p:blipFill>
        <p:spPr bwMode="auto">
          <a:xfrm>
            <a:off x="502962" y="1329714"/>
            <a:ext cx="3857625" cy="28690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0zCIOMFDUxcXdrhmZV7p9j_u4C8TqQJ3Hw4DsRwEgcNLYpR8l-FA9k24Kg6eESa6bbxcWuj2uXzCYGoNoBjsktdRfcfQG0VvR157b206ImcROxUYvG_raDP1a8gWwCyZuDEKXJqadXc">
            <a:extLst>
              <a:ext uri="{FF2B5EF4-FFF2-40B4-BE49-F238E27FC236}">
                <a16:creationId xmlns:a16="http://schemas.microsoft.com/office/drawing/2014/main" id="{0559DEC3-DF78-4BE6-BEF6-B60104EEA4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52" b="18366"/>
          <a:stretch/>
        </p:blipFill>
        <p:spPr bwMode="auto">
          <a:xfrm>
            <a:off x="4783413" y="1329713"/>
            <a:ext cx="3857625" cy="2869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8"/>
          <p:cNvPicPr preferRelativeResize="0"/>
          <p:nvPr/>
        </p:nvPicPr>
        <p:blipFill>
          <a:blip r:embed="rId3">
            <a:alphaModFix amt="12000"/>
          </a:blip>
          <a:stretch>
            <a:fillRect/>
          </a:stretch>
        </p:blipFill>
        <p:spPr>
          <a:xfrm>
            <a:off x="0" y="0"/>
            <a:ext cx="9144000" cy="4838700"/>
          </a:xfrm>
          <a:prstGeom prst="rect">
            <a:avLst/>
          </a:prstGeom>
          <a:noFill/>
          <a:ln>
            <a:noFill/>
          </a:ln>
        </p:spPr>
      </p:pic>
      <p:sp>
        <p:nvSpPr>
          <p:cNvPr id="182" name="Google Shape;182;p28"/>
          <p:cNvSpPr txBox="1">
            <a:spLocks noGrp="1"/>
          </p:cNvSpPr>
          <p:nvPr>
            <p:ph type="title"/>
          </p:nvPr>
        </p:nvSpPr>
        <p:spPr>
          <a:xfrm>
            <a:off x="1128750" y="394200"/>
            <a:ext cx="6886500" cy="14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2"/>
                </a:solidFill>
              </a:rPr>
              <a:t>Some Issues We Faced</a:t>
            </a:r>
            <a:endParaRPr>
              <a:solidFill>
                <a:schemeClr val="dk2"/>
              </a:solidFill>
            </a:endParaRPr>
          </a:p>
        </p:txBody>
      </p:sp>
      <p:sp>
        <p:nvSpPr>
          <p:cNvPr id="183" name="Google Shape;183;p28"/>
          <p:cNvSpPr txBox="1">
            <a:spLocks noGrp="1"/>
          </p:cNvSpPr>
          <p:nvPr>
            <p:ph type="body" idx="1"/>
          </p:nvPr>
        </p:nvSpPr>
        <p:spPr>
          <a:xfrm>
            <a:off x="1128750" y="2073063"/>
            <a:ext cx="6886500" cy="2197200"/>
          </a:xfrm>
          <a:prstGeom prst="rect">
            <a:avLst/>
          </a:prstGeom>
        </p:spPr>
        <p:txBody>
          <a:bodyPr spcFirstLastPara="1" wrap="square" lIns="91425" tIns="91425" rIns="91425" bIns="91425" anchor="t" anchorCtr="0">
            <a:noAutofit/>
          </a:bodyPr>
          <a:lstStyle/>
          <a:p>
            <a:pPr marL="457200" lvl="0" indent="-330200" algn="ctr" rtl="0">
              <a:spcBef>
                <a:spcPts val="0"/>
              </a:spcBef>
              <a:spcAft>
                <a:spcPts val="0"/>
              </a:spcAft>
              <a:buSzPts val="1600"/>
              <a:buChar char="-"/>
            </a:pPr>
            <a:r>
              <a:rPr lang="en"/>
              <a:t>Bluetooth not working</a:t>
            </a:r>
            <a:endParaRPr/>
          </a:p>
          <a:p>
            <a:pPr marL="0" lvl="0" indent="0" algn="ctr" rtl="0">
              <a:spcBef>
                <a:spcPts val="1600"/>
              </a:spcBef>
              <a:spcAft>
                <a:spcPts val="0"/>
              </a:spcAft>
              <a:buNone/>
            </a:pPr>
            <a:endParaRPr/>
          </a:p>
          <a:p>
            <a:pPr marL="457200" lvl="0" indent="-330200" algn="ctr" rtl="0">
              <a:spcBef>
                <a:spcPts val="1600"/>
              </a:spcBef>
              <a:spcAft>
                <a:spcPts val="0"/>
              </a:spcAft>
              <a:buSzPts val="1600"/>
              <a:buChar char="-"/>
            </a:pPr>
            <a:r>
              <a:rPr lang="en"/>
              <a:t>Weird wiring setup</a:t>
            </a:r>
            <a:endParaRPr/>
          </a:p>
          <a:p>
            <a:pPr marL="0" lvl="0" indent="0" algn="ctr" rtl="0">
              <a:spcBef>
                <a:spcPts val="1600"/>
              </a:spcBef>
              <a:spcAft>
                <a:spcPts val="0"/>
              </a:spcAft>
              <a:buNone/>
            </a:pPr>
            <a:endParaRPr/>
          </a:p>
          <a:p>
            <a:pPr marL="457200" lvl="0" indent="-330200" algn="ctr" rtl="0">
              <a:spcBef>
                <a:spcPts val="1600"/>
              </a:spcBef>
              <a:spcAft>
                <a:spcPts val="0"/>
              </a:spcAft>
              <a:buSzPts val="1600"/>
              <a:buChar char="-"/>
            </a:pPr>
            <a:r>
              <a:rPr lang="en"/>
              <a:t>Arduino board fried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Conclusion</a:t>
            </a:r>
            <a:endParaRPr>
              <a:solidFill>
                <a:schemeClr val="dk2"/>
              </a:solidFill>
            </a:endParaRPr>
          </a:p>
        </p:txBody>
      </p:sp>
      <p:sp>
        <p:nvSpPr>
          <p:cNvPr id="189" name="Google Shape;189;p29"/>
          <p:cNvSpPr txBox="1">
            <a:spLocks noGrp="1"/>
          </p:cNvSpPr>
          <p:nvPr>
            <p:ph type="body" idx="1"/>
          </p:nvPr>
        </p:nvSpPr>
        <p:spPr>
          <a:xfrm>
            <a:off x="349300" y="1147425"/>
            <a:ext cx="74070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Accomplishments of the project</a:t>
            </a:r>
            <a:endParaRPr/>
          </a:p>
          <a:p>
            <a:pPr marL="457200" lvl="0" indent="-330200" algn="l" rtl="0">
              <a:spcBef>
                <a:spcPts val="1600"/>
              </a:spcBef>
              <a:spcAft>
                <a:spcPts val="0"/>
              </a:spcAft>
              <a:buSzPts val="1600"/>
              <a:buChar char="-"/>
            </a:pPr>
            <a:r>
              <a:rPr lang="en"/>
              <a:t>Lights switch on when the thermal sensor detects human presence </a:t>
            </a:r>
            <a:endParaRPr/>
          </a:p>
          <a:p>
            <a:pPr marL="457200" lvl="0" indent="-330200" algn="l" rtl="0">
              <a:spcBef>
                <a:spcPts val="0"/>
              </a:spcBef>
              <a:spcAft>
                <a:spcPts val="0"/>
              </a:spcAft>
              <a:buSzPts val="1600"/>
              <a:buChar char="-"/>
            </a:pPr>
            <a:r>
              <a:rPr lang="en"/>
              <a:t>App can toggle the sensor and its output</a:t>
            </a:r>
            <a:endParaRPr/>
          </a:p>
          <a:p>
            <a:pPr marL="457200" lvl="0" indent="-330200" algn="l" rtl="0">
              <a:spcBef>
                <a:spcPts val="0"/>
              </a:spcBef>
              <a:spcAft>
                <a:spcPts val="0"/>
              </a:spcAft>
              <a:buSzPts val="1600"/>
              <a:buChar char="-"/>
            </a:pPr>
            <a:r>
              <a:rPr lang="en"/>
              <a:t>House looks ‘nice’ from the front</a:t>
            </a:r>
            <a:endParaRPr/>
          </a:p>
          <a:p>
            <a:pPr marL="0" lvl="0" indent="0" algn="l" rtl="0">
              <a:spcBef>
                <a:spcPts val="1600"/>
              </a:spcBef>
              <a:spcAft>
                <a:spcPts val="0"/>
              </a:spcAft>
              <a:buNone/>
            </a:pPr>
            <a:r>
              <a:rPr lang="en"/>
              <a:t>Potential Further extensions</a:t>
            </a:r>
            <a:endParaRPr/>
          </a:p>
          <a:p>
            <a:pPr marL="457200" lvl="0" indent="-330200" algn="l" rtl="0">
              <a:spcBef>
                <a:spcPts val="1600"/>
              </a:spcBef>
              <a:spcAft>
                <a:spcPts val="0"/>
              </a:spcAft>
              <a:buSzPts val="1600"/>
              <a:buChar char="-"/>
            </a:pPr>
            <a:r>
              <a:rPr lang="en"/>
              <a:t>Larger scale</a:t>
            </a:r>
            <a:endParaRPr/>
          </a:p>
          <a:p>
            <a:pPr marL="457200" lvl="0" indent="-330200" algn="l" rtl="0">
              <a:spcBef>
                <a:spcPts val="0"/>
              </a:spcBef>
              <a:spcAft>
                <a:spcPts val="0"/>
              </a:spcAft>
              <a:buSzPts val="1600"/>
              <a:buChar char="-"/>
            </a:pPr>
            <a:r>
              <a:rPr lang="en"/>
              <a:t>Potential further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mt="45000"/>
          </a:blip>
          <a:stretch>
            <a:fillRect/>
          </a:stretch>
        </p:blipFill>
        <p:spPr>
          <a:xfrm>
            <a:off x="-4275" y="1725"/>
            <a:ext cx="9144000" cy="5144877"/>
          </a:xfrm>
          <a:prstGeom prst="rect">
            <a:avLst/>
          </a:prstGeom>
          <a:noFill/>
          <a:ln>
            <a:noFill/>
          </a:ln>
        </p:spPr>
      </p:pic>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Theme: </a:t>
            </a:r>
            <a:r>
              <a:rPr lang="en" u="sng"/>
              <a:t>Environmental Sustainability</a:t>
            </a:r>
            <a:endParaRPr u="sng"/>
          </a:p>
          <a:p>
            <a:pPr marL="0" lvl="0" indent="0" algn="l" rtl="0">
              <a:spcBef>
                <a:spcPts val="1600"/>
              </a:spcBef>
              <a:spcAft>
                <a:spcPts val="0"/>
              </a:spcAft>
              <a:buNone/>
            </a:pPr>
            <a:r>
              <a:rPr lang="en" b="1"/>
              <a:t>Problem</a:t>
            </a:r>
            <a:r>
              <a:rPr lang="en"/>
              <a:t>:	People forget to turn off lights</a:t>
            </a:r>
            <a:endParaRPr/>
          </a:p>
          <a:p>
            <a:pPr marL="0" lvl="0" indent="0" algn="l" rtl="0">
              <a:spcBef>
                <a:spcPts val="1600"/>
              </a:spcBef>
              <a:spcAft>
                <a:spcPts val="0"/>
              </a:spcAft>
              <a:buNone/>
            </a:pPr>
            <a:r>
              <a:rPr lang="en" b="1"/>
              <a:t>Solution</a:t>
            </a:r>
            <a:r>
              <a:rPr lang="en"/>
              <a:t>:		We built a product that helps people turn off lights</a:t>
            </a:r>
            <a:endParaRPr/>
          </a:p>
          <a:p>
            <a:pPr marL="0" lvl="0" indent="0" algn="l" rtl="0">
              <a:spcBef>
                <a:spcPts val="1600"/>
              </a:spcBef>
              <a:spcAft>
                <a:spcPts val="0"/>
              </a:spcAft>
              <a:buNone/>
            </a:pPr>
            <a:endParaRPr/>
          </a:p>
          <a:p>
            <a:pPr marL="0" lvl="0" indent="0" algn="l" rtl="0">
              <a:spcBef>
                <a:spcPts val="1600"/>
              </a:spcBef>
              <a:spcAft>
                <a:spcPts val="0"/>
              </a:spcAft>
              <a:buNone/>
            </a:pPr>
            <a:r>
              <a:rPr lang="en"/>
              <a:t>How our product works:</a:t>
            </a:r>
            <a:endParaRPr/>
          </a:p>
          <a:p>
            <a:pPr marL="0" lvl="0" indent="0" algn="l" rtl="0">
              <a:spcBef>
                <a:spcPts val="1600"/>
              </a:spcBef>
              <a:spcAft>
                <a:spcPts val="0"/>
              </a:spcAft>
              <a:buNone/>
            </a:pPr>
            <a:r>
              <a:rPr lang="en" b="1"/>
              <a:t>Input:</a:t>
            </a:r>
            <a:r>
              <a:rPr lang="en"/>
              <a:t> 		Thermo Sensors to detect the presence of users</a:t>
            </a:r>
            <a:endParaRPr/>
          </a:p>
          <a:p>
            <a:pPr marL="0" lvl="0" indent="0" algn="l" rtl="0">
              <a:spcBef>
                <a:spcPts val="1600"/>
              </a:spcBef>
              <a:spcAft>
                <a:spcPts val="0"/>
              </a:spcAft>
              <a:buNone/>
            </a:pPr>
            <a:r>
              <a:rPr lang="en" b="1"/>
              <a:t>Output:</a:t>
            </a:r>
            <a:r>
              <a:rPr lang="en"/>
              <a:t>		System that turns on / switches off lights</a:t>
            </a:r>
            <a:endParaRPr/>
          </a:p>
          <a:p>
            <a:pPr marL="0" lvl="0" indent="0" algn="l" rtl="0">
              <a:spcBef>
                <a:spcPts val="1600"/>
              </a:spcBef>
              <a:spcAft>
                <a:spcPts val="1600"/>
              </a:spcAft>
              <a:buNone/>
            </a:pPr>
            <a:endParaRPr/>
          </a:p>
        </p:txBody>
      </p:sp>
      <p:pic>
        <p:nvPicPr>
          <p:cNvPr id="90" name="Google Shape;90;p17" descr="Image result for people forget to switch off lights"/>
          <p:cNvPicPr preferRelativeResize="0"/>
          <p:nvPr/>
        </p:nvPicPr>
        <p:blipFill>
          <a:blip r:embed="rId4">
            <a:alphaModFix/>
          </a:blip>
          <a:stretch>
            <a:fillRect/>
          </a:stretch>
        </p:blipFill>
        <p:spPr>
          <a:xfrm>
            <a:off x="7268650" y="1517900"/>
            <a:ext cx="1563650" cy="241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Process: Thermal IR Sensor</a:t>
            </a:r>
            <a:endParaRPr/>
          </a:p>
        </p:txBody>
      </p:sp>
      <p:sp>
        <p:nvSpPr>
          <p:cNvPr id="96" name="Google Shape;9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Distinguish between human body and non human objects</a:t>
            </a:r>
            <a:endParaRPr/>
          </a:p>
          <a:p>
            <a:pPr marL="0" lvl="0" indent="0" algn="l" rtl="0">
              <a:spcBef>
                <a:spcPts val="1600"/>
              </a:spcBef>
              <a:spcAft>
                <a:spcPts val="1600"/>
              </a:spcAft>
              <a:buNone/>
            </a:pPr>
            <a:endParaRPr/>
          </a:p>
        </p:txBody>
      </p:sp>
      <p:graphicFrame>
        <p:nvGraphicFramePr>
          <p:cNvPr id="97" name="Google Shape;97;p18"/>
          <p:cNvGraphicFramePr/>
          <p:nvPr/>
        </p:nvGraphicFramePr>
        <p:xfrm>
          <a:off x="952500" y="1901875"/>
          <a:ext cx="7239000" cy="2773470"/>
        </p:xfrm>
        <a:graphic>
          <a:graphicData uri="http://schemas.openxmlformats.org/drawingml/2006/table">
            <a:tbl>
              <a:tblPr>
                <a:noFill/>
                <a:tableStyleId>{08AA6D35-78A1-40C6-9E31-420FE4DD8F47}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Material</a:t>
                      </a:r>
                      <a:endParaRPr/>
                    </a:p>
                  </a:txBody>
                  <a:tcPr marL="91425" marR="91425" marT="91425" marB="91425"/>
                </a:tc>
                <a:tc>
                  <a:txBody>
                    <a:bodyPr/>
                    <a:lstStyle/>
                    <a:p>
                      <a:pPr marL="0" lvl="0" indent="0" algn="ctr" rtl="0">
                        <a:spcBef>
                          <a:spcPts val="0"/>
                        </a:spcBef>
                        <a:spcAft>
                          <a:spcPts val="0"/>
                        </a:spcAft>
                        <a:buNone/>
                      </a:pPr>
                      <a:r>
                        <a:rPr lang="en"/>
                        <a:t>Emissivity Value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50"/>
                        <a:t>Polished Aluminum</a:t>
                      </a:r>
                      <a:endParaRPr/>
                    </a:p>
                  </a:txBody>
                  <a:tcPr marL="91425" marR="91425" marT="91425" marB="91425"/>
                </a:tc>
                <a:tc>
                  <a:txBody>
                    <a:bodyPr/>
                    <a:lstStyle/>
                    <a:p>
                      <a:pPr marL="0" lvl="0" indent="0" algn="l" rtl="0">
                        <a:spcBef>
                          <a:spcPts val="0"/>
                        </a:spcBef>
                        <a:spcAft>
                          <a:spcPts val="0"/>
                        </a:spcAft>
                        <a:buNone/>
                      </a:pPr>
                      <a:r>
                        <a:rPr lang="en"/>
                        <a:t>0.05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50"/>
                        <a:t>Cement</a:t>
                      </a:r>
                      <a:endParaRPr/>
                    </a:p>
                  </a:txBody>
                  <a:tcPr marL="91425" marR="91425" marT="91425" marB="91425"/>
                </a:tc>
                <a:tc>
                  <a:txBody>
                    <a:bodyPr/>
                    <a:lstStyle/>
                    <a:p>
                      <a:pPr marL="0" lvl="0" indent="0" algn="l" rtl="0">
                        <a:spcBef>
                          <a:spcPts val="0"/>
                        </a:spcBef>
                        <a:spcAft>
                          <a:spcPts val="0"/>
                        </a:spcAft>
                        <a:buNone/>
                      </a:pPr>
                      <a:r>
                        <a:rPr lang="en"/>
                        <a:t>0.54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50"/>
                        <a:t>Concrete</a:t>
                      </a:r>
                      <a:endParaRPr/>
                    </a:p>
                  </a:txBody>
                  <a:tcPr marL="91425" marR="91425" marT="91425" marB="91425"/>
                </a:tc>
                <a:tc>
                  <a:txBody>
                    <a:bodyPr/>
                    <a:lstStyle/>
                    <a:p>
                      <a:pPr marL="0" lvl="0" indent="0" algn="l" rtl="0">
                        <a:spcBef>
                          <a:spcPts val="0"/>
                        </a:spcBef>
                        <a:spcAft>
                          <a:spcPts val="0"/>
                        </a:spcAft>
                        <a:buNone/>
                      </a:pPr>
                      <a:r>
                        <a:rPr lang="en"/>
                        <a:t>0.92</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150"/>
                        <a:t>Glass</a:t>
                      </a:r>
                      <a:endParaRPr/>
                    </a:p>
                  </a:txBody>
                  <a:tcPr marL="91425" marR="91425" marT="91425" marB="91425"/>
                </a:tc>
                <a:tc>
                  <a:txBody>
                    <a:bodyPr/>
                    <a:lstStyle/>
                    <a:p>
                      <a:pPr marL="0" lvl="0" indent="0" algn="l" rtl="0">
                        <a:spcBef>
                          <a:spcPts val="0"/>
                        </a:spcBef>
                        <a:spcAft>
                          <a:spcPts val="0"/>
                        </a:spcAft>
                        <a:buNone/>
                      </a:pPr>
                      <a:r>
                        <a:rPr lang="en"/>
                        <a:t>0.92</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150"/>
                        <a:t>Sand</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150" b="1"/>
                        <a:t>Skin, human</a:t>
                      </a:r>
                      <a:endParaRPr b="1"/>
                    </a:p>
                  </a:txBody>
                  <a:tcPr marL="91425" marR="91425" marT="91425" marB="91425"/>
                </a:tc>
                <a:tc>
                  <a:txBody>
                    <a:bodyPr/>
                    <a:lstStyle/>
                    <a:p>
                      <a:pPr marL="0" lvl="0" indent="0" algn="l" rtl="0">
                        <a:spcBef>
                          <a:spcPts val="0"/>
                        </a:spcBef>
                        <a:spcAft>
                          <a:spcPts val="0"/>
                        </a:spcAft>
                        <a:buNone/>
                      </a:pPr>
                      <a:r>
                        <a:rPr lang="en" b="1"/>
                        <a:t>0.98</a:t>
                      </a:r>
                      <a:endParaRPr b="1"/>
                    </a:p>
                  </a:txBody>
                  <a:tcPr marL="91425" marR="91425" marT="91425" marB="91425"/>
                </a:tc>
                <a:extLst>
                  <a:ext uri="{0D108BD9-81ED-4DB2-BD59-A6C34878D82A}">
                    <a16:rowId xmlns:a16="http://schemas.microsoft.com/office/drawing/2014/main" val="10006"/>
                  </a:ext>
                </a:extLst>
              </a:tr>
            </a:tbl>
          </a:graphicData>
        </a:graphic>
      </p:graphicFrame>
      <p:pic>
        <p:nvPicPr>
          <p:cNvPr id="98" name="Google Shape;98;p18"/>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Process: Thermal IR Sensor</a:t>
            </a: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Distinguish between human body and non human objects</a:t>
            </a:r>
            <a:endParaRPr/>
          </a:p>
          <a:p>
            <a:pPr marL="0" lvl="0" indent="0" algn="l" rtl="0">
              <a:spcBef>
                <a:spcPts val="1600"/>
              </a:spcBef>
              <a:spcAft>
                <a:spcPts val="1600"/>
              </a:spcAft>
              <a:buNone/>
            </a:pPr>
            <a:endParaRPr/>
          </a:p>
        </p:txBody>
      </p:sp>
      <p:pic>
        <p:nvPicPr>
          <p:cNvPr id="105" name="Google Shape;105;p19"/>
          <p:cNvPicPr preferRelativeResize="0"/>
          <p:nvPr/>
        </p:nvPicPr>
        <p:blipFill>
          <a:blip r:embed="rId3">
            <a:alphaModFix/>
          </a:blip>
          <a:stretch>
            <a:fillRect/>
          </a:stretch>
        </p:blipFill>
        <p:spPr>
          <a:xfrm>
            <a:off x="1942513" y="1760475"/>
            <a:ext cx="5258975" cy="3100975"/>
          </a:xfrm>
          <a:prstGeom prst="rect">
            <a:avLst/>
          </a:prstGeom>
          <a:noFill/>
          <a:ln>
            <a:noFill/>
          </a:ln>
        </p:spPr>
      </p:pic>
      <p:cxnSp>
        <p:nvCxnSpPr>
          <p:cNvPr id="106" name="Google Shape;106;p19"/>
          <p:cNvCxnSpPr/>
          <p:nvPr/>
        </p:nvCxnSpPr>
        <p:spPr>
          <a:xfrm flipH="1">
            <a:off x="4844675" y="4241225"/>
            <a:ext cx="442500" cy="546300"/>
          </a:xfrm>
          <a:prstGeom prst="straightConnector1">
            <a:avLst/>
          </a:prstGeom>
          <a:noFill/>
          <a:ln w="76200" cap="flat" cmpd="sng">
            <a:solidFill>
              <a:srgbClr val="FF0000"/>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Process: App Inventor: Mobile App Control</a:t>
            </a:r>
            <a:endParaRPr/>
          </a:p>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0"/>
          <p:cNvPicPr preferRelativeResize="0"/>
          <p:nvPr/>
        </p:nvPicPr>
        <p:blipFill rotWithShape="1">
          <a:blip r:embed="rId3">
            <a:alphaModFix/>
          </a:blip>
          <a:srcRect t="15816" b="2404"/>
          <a:stretch/>
        </p:blipFill>
        <p:spPr>
          <a:xfrm>
            <a:off x="3620975" y="1363813"/>
            <a:ext cx="5292750" cy="3342825"/>
          </a:xfrm>
          <a:prstGeom prst="rect">
            <a:avLst/>
          </a:prstGeom>
          <a:noFill/>
          <a:ln>
            <a:noFill/>
          </a:ln>
        </p:spPr>
      </p:pic>
      <p:pic>
        <p:nvPicPr>
          <p:cNvPr id="114" name="Google Shape;114;p20"/>
          <p:cNvPicPr preferRelativeResize="0"/>
          <p:nvPr/>
        </p:nvPicPr>
        <p:blipFill>
          <a:blip r:embed="rId4">
            <a:alphaModFix/>
          </a:blip>
          <a:stretch>
            <a:fillRect/>
          </a:stretch>
        </p:blipFill>
        <p:spPr>
          <a:xfrm>
            <a:off x="592300" y="1170063"/>
            <a:ext cx="2448250" cy="3730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Build Process: Software</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1" name="Google Shape;121;p21"/>
          <p:cNvPicPr preferRelativeResize="0"/>
          <p:nvPr/>
        </p:nvPicPr>
        <p:blipFill>
          <a:blip r:embed="rId3">
            <a:alphaModFix/>
          </a:blip>
          <a:stretch>
            <a:fillRect/>
          </a:stretch>
        </p:blipFill>
        <p:spPr>
          <a:xfrm>
            <a:off x="311700" y="1152463"/>
            <a:ext cx="2609850" cy="1609725"/>
          </a:xfrm>
          <a:prstGeom prst="rect">
            <a:avLst/>
          </a:prstGeom>
          <a:noFill/>
          <a:ln w="19050" cap="flat" cmpd="sng">
            <a:solidFill>
              <a:schemeClr val="dk2"/>
            </a:solidFill>
            <a:prstDash val="solid"/>
            <a:round/>
            <a:headEnd type="none" w="sm" len="sm"/>
            <a:tailEnd type="none" w="sm" len="sm"/>
          </a:ln>
        </p:spPr>
      </p:pic>
      <p:pic>
        <p:nvPicPr>
          <p:cNvPr id="122" name="Google Shape;122;p21"/>
          <p:cNvPicPr preferRelativeResize="0"/>
          <p:nvPr/>
        </p:nvPicPr>
        <p:blipFill>
          <a:blip r:embed="rId4">
            <a:alphaModFix/>
          </a:blip>
          <a:stretch>
            <a:fillRect/>
          </a:stretch>
        </p:blipFill>
        <p:spPr>
          <a:xfrm>
            <a:off x="3283525" y="1152472"/>
            <a:ext cx="5548784" cy="3416400"/>
          </a:xfrm>
          <a:prstGeom prst="rect">
            <a:avLst/>
          </a:prstGeom>
          <a:noFill/>
          <a:ln w="19050" cap="flat" cmpd="sng">
            <a:solidFill>
              <a:srgbClr val="0000FF"/>
            </a:solidFill>
            <a:prstDash val="solid"/>
            <a:round/>
            <a:headEnd type="none" w="sm" len="sm"/>
            <a:tailEnd type="none" w="sm" len="sm"/>
          </a:ln>
        </p:spPr>
      </p:pic>
      <p:cxnSp>
        <p:nvCxnSpPr>
          <p:cNvPr id="123" name="Google Shape;123;p21"/>
          <p:cNvCxnSpPr/>
          <p:nvPr/>
        </p:nvCxnSpPr>
        <p:spPr>
          <a:xfrm rot="10800000" flipH="1">
            <a:off x="2825575" y="1166475"/>
            <a:ext cx="431100" cy="1254900"/>
          </a:xfrm>
          <a:prstGeom prst="straightConnector1">
            <a:avLst/>
          </a:prstGeom>
          <a:noFill/>
          <a:ln w="28575" cap="flat" cmpd="sng">
            <a:solidFill>
              <a:srgbClr val="0000FF"/>
            </a:solidFill>
            <a:prstDash val="solid"/>
            <a:round/>
            <a:headEnd type="oval" w="med" len="med"/>
            <a:tailEnd type="triangle" w="med" len="med"/>
          </a:ln>
        </p:spPr>
      </p:cxnSp>
      <p:pic>
        <p:nvPicPr>
          <p:cNvPr id="124" name="Google Shape;124;p21"/>
          <p:cNvPicPr preferRelativeResize="0"/>
          <p:nvPr/>
        </p:nvPicPr>
        <p:blipFill>
          <a:blip r:embed="rId5">
            <a:alphaModFix/>
          </a:blip>
          <a:stretch>
            <a:fillRect/>
          </a:stretch>
        </p:blipFill>
        <p:spPr>
          <a:xfrm>
            <a:off x="3571888" y="1860550"/>
            <a:ext cx="4972050" cy="2000250"/>
          </a:xfrm>
          <a:prstGeom prst="rect">
            <a:avLst/>
          </a:prstGeom>
          <a:noFill/>
          <a:ln w="19050" cap="flat" cmpd="sng">
            <a:solidFill>
              <a:srgbClr val="FF0000"/>
            </a:solidFill>
            <a:prstDash val="solid"/>
            <a:round/>
            <a:headEnd type="none" w="sm" len="sm"/>
            <a:tailEnd type="none" w="sm" len="sm"/>
          </a:ln>
        </p:spPr>
      </p:pic>
      <p:cxnSp>
        <p:nvCxnSpPr>
          <p:cNvPr id="125" name="Google Shape;125;p21"/>
          <p:cNvCxnSpPr>
            <a:endCxn id="124" idx="1"/>
          </p:cNvCxnSpPr>
          <p:nvPr/>
        </p:nvCxnSpPr>
        <p:spPr>
          <a:xfrm>
            <a:off x="2816188" y="2124175"/>
            <a:ext cx="755700" cy="736500"/>
          </a:xfrm>
          <a:prstGeom prst="straightConnector1">
            <a:avLst/>
          </a:prstGeom>
          <a:noFill/>
          <a:ln w="28575" cap="flat" cmpd="sng">
            <a:solidFill>
              <a:srgbClr val="FF0000"/>
            </a:solidFill>
            <a:prstDash val="solid"/>
            <a:round/>
            <a:headEnd type="oval"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10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2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000"/>
                                          </p:stCondLst>
                                        </p:cTn>
                                        <p:tgtEl>
                                          <p:spTgt spid="12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fade">
                                      <p:cBhvr>
                                        <p:cTn id="21" dur="1000"/>
                                        <p:tgtEl>
                                          <p:spTgt spid="124"/>
                                        </p:tgtEl>
                                      </p:cBhvr>
                                    </p:animEffect>
                                  </p:childTnLst>
                                </p:cTn>
                              </p:par>
                              <p:par>
                                <p:cTn id="22" presetID="10" presetClass="entr" presetSubtype="0" fill="hold" nodeType="withEffect">
                                  <p:stCondLst>
                                    <p:cond delay="0"/>
                                  </p:stCondLst>
                                  <p:childTnLst>
                                    <p:set>
                                      <p:cBhvr>
                                        <p:cTn id="23" dur="1" fill="hold">
                                          <p:stCondLst>
                                            <p:cond delay="0"/>
                                          </p:stCondLst>
                                        </p:cTn>
                                        <p:tgtEl>
                                          <p:spTgt spid="125"/>
                                        </p:tgtEl>
                                        <p:attrNameLst>
                                          <p:attrName>style.visibility</p:attrName>
                                        </p:attrNameLst>
                                      </p:cBhvr>
                                      <p:to>
                                        <p:strVal val="visible"/>
                                      </p:to>
                                    </p:set>
                                    <p:animEffect transition="in" filter="fade">
                                      <p:cBhvr>
                                        <p:cTn id="24"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Process: Hardware</a:t>
            </a:r>
            <a:endParaRPr/>
          </a:p>
        </p:txBody>
      </p:sp>
      <p:pic>
        <p:nvPicPr>
          <p:cNvPr id="131" name="Google Shape;131;p22" descr="Image result for HiLetgo GY-906 InfraredTemperature Sensor"/>
          <p:cNvPicPr preferRelativeResize="0"/>
          <p:nvPr/>
        </p:nvPicPr>
        <p:blipFill>
          <a:blip r:embed="rId3">
            <a:alphaModFix/>
          </a:blip>
          <a:stretch>
            <a:fillRect/>
          </a:stretch>
        </p:blipFill>
        <p:spPr>
          <a:xfrm>
            <a:off x="350375" y="1457038"/>
            <a:ext cx="2047700" cy="2047700"/>
          </a:xfrm>
          <a:prstGeom prst="rect">
            <a:avLst/>
          </a:prstGeom>
          <a:noFill/>
          <a:ln>
            <a:noFill/>
          </a:ln>
        </p:spPr>
      </p:pic>
      <p:sp>
        <p:nvSpPr>
          <p:cNvPr id="132" name="Google Shape;132;p22"/>
          <p:cNvSpPr txBox="1"/>
          <p:nvPr/>
        </p:nvSpPr>
        <p:spPr>
          <a:xfrm>
            <a:off x="3225" y="3179800"/>
            <a:ext cx="27420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Thermo Sensor</a:t>
            </a:r>
            <a:endParaRPr/>
          </a:p>
        </p:txBody>
      </p:sp>
      <p:pic>
        <p:nvPicPr>
          <p:cNvPr id="133" name="Google Shape;133;p22" descr="Image result for DSD Tech HM-10 Bluetooth"/>
          <p:cNvPicPr preferRelativeResize="0"/>
          <p:nvPr/>
        </p:nvPicPr>
        <p:blipFill>
          <a:blip r:embed="rId4">
            <a:alphaModFix/>
          </a:blip>
          <a:stretch>
            <a:fillRect/>
          </a:stretch>
        </p:blipFill>
        <p:spPr>
          <a:xfrm>
            <a:off x="2683875" y="1132175"/>
            <a:ext cx="2697425" cy="2697425"/>
          </a:xfrm>
          <a:prstGeom prst="rect">
            <a:avLst/>
          </a:prstGeom>
          <a:noFill/>
          <a:ln>
            <a:noFill/>
          </a:ln>
        </p:spPr>
      </p:pic>
      <p:pic>
        <p:nvPicPr>
          <p:cNvPr id="134" name="Google Shape;134;p22" descr="Image result for arduino uno"/>
          <p:cNvPicPr preferRelativeResize="0"/>
          <p:nvPr/>
        </p:nvPicPr>
        <p:blipFill>
          <a:blip r:embed="rId5">
            <a:alphaModFix/>
          </a:blip>
          <a:stretch>
            <a:fillRect/>
          </a:stretch>
        </p:blipFill>
        <p:spPr>
          <a:xfrm>
            <a:off x="5548521" y="1152463"/>
            <a:ext cx="3595475" cy="2274724"/>
          </a:xfrm>
          <a:prstGeom prst="rect">
            <a:avLst/>
          </a:prstGeom>
          <a:noFill/>
          <a:ln>
            <a:noFill/>
          </a:ln>
        </p:spPr>
      </p:pic>
      <p:sp>
        <p:nvSpPr>
          <p:cNvPr id="135" name="Google Shape;135;p22"/>
          <p:cNvSpPr txBox="1"/>
          <p:nvPr/>
        </p:nvSpPr>
        <p:spPr>
          <a:xfrm>
            <a:off x="2661588" y="3179800"/>
            <a:ext cx="27420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Bluetooth Module</a:t>
            </a:r>
            <a:endParaRPr/>
          </a:p>
        </p:txBody>
      </p:sp>
      <p:sp>
        <p:nvSpPr>
          <p:cNvPr id="136" name="Google Shape;136;p22"/>
          <p:cNvSpPr txBox="1"/>
          <p:nvPr/>
        </p:nvSpPr>
        <p:spPr>
          <a:xfrm>
            <a:off x="5975263" y="3504750"/>
            <a:ext cx="27420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Arduino UNO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490250" y="526350"/>
            <a:ext cx="52518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Piecing Together</a:t>
            </a:r>
            <a:endParaRPr/>
          </a:p>
        </p:txBody>
      </p:sp>
      <p:pic>
        <p:nvPicPr>
          <p:cNvPr id="142" name="Google Shape;142;p23"/>
          <p:cNvPicPr preferRelativeResize="0"/>
          <p:nvPr/>
        </p:nvPicPr>
        <p:blipFill>
          <a:blip r:embed="rId3">
            <a:alphaModFix/>
          </a:blip>
          <a:stretch>
            <a:fillRect/>
          </a:stretch>
        </p:blipFill>
        <p:spPr>
          <a:xfrm rot="-5400000">
            <a:off x="4881050" y="880550"/>
            <a:ext cx="3653950" cy="4871950"/>
          </a:xfrm>
          <a:prstGeom prst="rect">
            <a:avLst/>
          </a:prstGeom>
          <a:noFill/>
          <a:ln>
            <a:noFill/>
          </a:ln>
        </p:spPr>
      </p:pic>
      <p:sp>
        <p:nvSpPr>
          <p:cNvPr id="143" name="Google Shape;143;p23"/>
          <p:cNvSpPr txBox="1"/>
          <p:nvPr/>
        </p:nvSpPr>
        <p:spPr>
          <a:xfrm>
            <a:off x="490250" y="1520425"/>
            <a:ext cx="47046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Many electrical components </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sp>
        <p:nvSpPr>
          <p:cNvPr id="144" name="Google Shape;144;p23"/>
          <p:cNvSpPr txBox="1"/>
          <p:nvPr/>
        </p:nvSpPr>
        <p:spPr>
          <a:xfrm>
            <a:off x="490250" y="2097388"/>
            <a:ext cx="47046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Different circuits on 1 board</a:t>
            </a:r>
            <a:endParaRPr sz="1800"/>
          </a:p>
          <a:p>
            <a:pPr marL="457200" lvl="0" indent="0" algn="l" rtl="0">
              <a:lnSpc>
                <a:spcPct val="200000"/>
              </a:lnSpc>
              <a:spcBef>
                <a:spcPts val="0"/>
              </a:spcBef>
              <a:spcAft>
                <a:spcPts val="0"/>
              </a:spcAft>
              <a:buNone/>
            </a:pPr>
            <a:endParaRPr sz="1800"/>
          </a:p>
        </p:txBody>
      </p:sp>
      <p:sp>
        <p:nvSpPr>
          <p:cNvPr id="145" name="Google Shape;145;p23"/>
          <p:cNvSpPr txBox="1"/>
          <p:nvPr/>
        </p:nvSpPr>
        <p:spPr>
          <a:xfrm>
            <a:off x="490250" y="2674375"/>
            <a:ext cx="47046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Communication with Arduino</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1000"/>
                                        <p:tgtEl>
                                          <p:spTgt spid="1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 calcmode="lin" valueType="num">
                                      <p:cBhvr additive="base">
                                        <p:cTn id="12" dur="1000"/>
                                        <p:tgtEl>
                                          <p:spTgt spid="1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4011925" y="1623300"/>
            <a:ext cx="5132075" cy="3569725"/>
          </a:xfrm>
          <a:prstGeom prst="rect">
            <a:avLst/>
          </a:prstGeom>
          <a:noFill/>
          <a:ln>
            <a:noFill/>
          </a:ln>
        </p:spPr>
      </p:pic>
      <p:sp>
        <p:nvSpPr>
          <p:cNvPr id="151" name="Google Shape;151;p24"/>
          <p:cNvSpPr txBox="1">
            <a:spLocks noGrp="1"/>
          </p:cNvSpPr>
          <p:nvPr>
            <p:ph type="title"/>
          </p:nvPr>
        </p:nvSpPr>
        <p:spPr>
          <a:xfrm>
            <a:off x="490250" y="526350"/>
            <a:ext cx="52518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Creating Parts</a:t>
            </a:r>
            <a:endParaRPr/>
          </a:p>
        </p:txBody>
      </p:sp>
      <p:sp>
        <p:nvSpPr>
          <p:cNvPr id="152" name="Google Shape;152;p24"/>
          <p:cNvSpPr txBox="1"/>
          <p:nvPr/>
        </p:nvSpPr>
        <p:spPr>
          <a:xfrm>
            <a:off x="490250" y="1775950"/>
            <a:ext cx="47046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Design through InkScape</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sp>
        <p:nvSpPr>
          <p:cNvPr id="153" name="Google Shape;153;p24"/>
          <p:cNvSpPr txBox="1"/>
          <p:nvPr/>
        </p:nvSpPr>
        <p:spPr>
          <a:xfrm>
            <a:off x="490250" y="2350650"/>
            <a:ext cx="4704600" cy="44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Many imperfections </a:t>
            </a:r>
            <a:endParaRPr sz="1800"/>
          </a:p>
          <a:p>
            <a:pPr marL="0" lvl="0" indent="0" algn="l" rtl="0">
              <a:lnSpc>
                <a:spcPct val="200000"/>
              </a:lnSpc>
              <a:spcBef>
                <a:spcPts val="0"/>
              </a:spcBef>
              <a:spcAft>
                <a:spcPts val="0"/>
              </a:spcAft>
              <a:buNone/>
            </a:pPr>
            <a:endParaRPr sz="1800"/>
          </a:p>
          <a:p>
            <a:pPr marL="457200" lvl="0" indent="0" algn="l" rtl="0">
              <a:lnSpc>
                <a:spcPct val="200000"/>
              </a:lnSpc>
              <a:spcBef>
                <a:spcPts val="0"/>
              </a:spcBef>
              <a:spcAft>
                <a:spcPts val="0"/>
              </a:spcAft>
              <a:buNone/>
            </a:pP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gtEl>
                                        <p:attrNameLst>
                                          <p:attrName>style.visibility</p:attrName>
                                        </p:attrNameLst>
                                      </p:cBhvr>
                                      <p:to>
                                        <p:strVal val="visible"/>
                                      </p:to>
                                    </p:set>
                                    <p:animEffect transition="in" filter="fade">
                                      <p:cBhvr>
                                        <p:cTn id="12"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864</Words>
  <Application>Microsoft Office PowerPoint</Application>
  <PresentationFormat>全屏显示(16:9)</PresentationFormat>
  <Paragraphs>76</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Proxima Nova</vt:lpstr>
      <vt:lpstr>Calibri</vt:lpstr>
      <vt:lpstr>Spearmint</vt:lpstr>
      <vt:lpstr>Team 3: Smart Lighting Control System</vt:lpstr>
      <vt:lpstr>Introduction</vt:lpstr>
      <vt:lpstr>Build Process: Thermal IR Sensor</vt:lpstr>
      <vt:lpstr>Build Process: Thermal IR Sensor</vt:lpstr>
      <vt:lpstr>Build Process: App Inventor: Mobile App Control </vt:lpstr>
      <vt:lpstr>Build Process: Software</vt:lpstr>
      <vt:lpstr>Build Process: Hardware</vt:lpstr>
      <vt:lpstr>Piecing Together</vt:lpstr>
      <vt:lpstr>Creating Parts</vt:lpstr>
      <vt:lpstr>Going Through Tests</vt:lpstr>
      <vt:lpstr>Putting it all together</vt:lpstr>
      <vt:lpstr>Some Issues We Faced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Smart Lighting Control System</dc:title>
  <cp:lastModifiedBy>Kelvin Shen</cp:lastModifiedBy>
  <cp:revision>3</cp:revision>
  <dcterms:modified xsi:type="dcterms:W3CDTF">2018-12-03T00:32:36Z</dcterms:modified>
</cp:coreProperties>
</file>