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9048" autoAdjust="0"/>
  </p:normalViewPr>
  <p:slideViewPr>
    <p:cSldViewPr snapToGrid="0">
      <p:cViewPr varScale="1">
        <p:scale>
          <a:sx n="50" d="100"/>
          <a:sy n="50" d="100"/>
        </p:scale>
        <p:origin x="12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E5D4-5AA6-4AFD-82E7-432DE16EDFD8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CF925-AE37-49E9-B671-A2511DE6F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3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#include&lt;</a:t>
            </a:r>
            <a:r>
              <a:rPr lang="en-US" altLang="zh-CN" dirty="0" err="1" smtClean="0">
                <a:ea typeface="宋体" panose="02010600030101010101" pitchFamily="2" charset="-122"/>
              </a:rPr>
              <a:t>iostream</a:t>
            </a:r>
            <a:r>
              <a:rPr lang="en-US" altLang="zh-CN" dirty="0" smtClean="0">
                <a:ea typeface="宋体" panose="02010600030101010101" pitchFamily="2" charset="-122"/>
              </a:rPr>
              <a:t>&gt;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namespace ns1{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a=1;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}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namespace ns2{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a=2;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using namespace ns1;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using namespace </a:t>
            </a:r>
            <a:r>
              <a:rPr lang="en-US" altLang="zh-CN" dirty="0" err="1" smtClean="0">
                <a:ea typeface="宋体" panose="02010600030101010101" pitchFamily="2" charset="-122"/>
              </a:rPr>
              <a:t>std</a:t>
            </a:r>
            <a:r>
              <a:rPr lang="en-US" altLang="zh-CN" dirty="0" smtClean="0"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main(){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ea typeface="宋体" panose="02010600030101010101" pitchFamily="2" charset="-122"/>
              </a:rPr>
              <a:t>cout</a:t>
            </a:r>
            <a:r>
              <a:rPr lang="en-US" altLang="zh-CN" dirty="0" smtClean="0">
                <a:ea typeface="宋体" panose="02010600030101010101" pitchFamily="2" charset="-122"/>
              </a:rPr>
              <a:t>&lt;&lt;a&lt;&lt;</a:t>
            </a:r>
            <a:r>
              <a:rPr lang="en-US" altLang="zh-CN" dirty="0" err="1" smtClean="0">
                <a:ea typeface="宋体" panose="02010600030101010101" pitchFamily="2" charset="-122"/>
              </a:rPr>
              <a:t>endl</a:t>
            </a:r>
            <a:r>
              <a:rPr lang="en-US" altLang="zh-CN" dirty="0" smtClean="0"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ea typeface="宋体" panose="02010600030101010101" pitchFamily="2" charset="-122"/>
              </a:rPr>
              <a:t>cout</a:t>
            </a:r>
            <a:r>
              <a:rPr lang="en-US" altLang="zh-CN" dirty="0" smtClean="0">
                <a:ea typeface="宋体" panose="02010600030101010101" pitchFamily="2" charset="-122"/>
              </a:rPr>
              <a:t>&lt;&lt;ns2::a&lt;&lt;</a:t>
            </a:r>
            <a:r>
              <a:rPr lang="en-US" altLang="zh-CN" dirty="0" err="1" smtClean="0">
                <a:ea typeface="宋体" panose="02010600030101010101" pitchFamily="2" charset="-122"/>
              </a:rPr>
              <a:t>endl</a:t>
            </a:r>
            <a:r>
              <a:rPr lang="en-US" altLang="zh-CN" dirty="0" smtClean="0"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	return 0;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D34BBFA9-11BF-4FD5-8237-4293119E7339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40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CF925-AE37-49E9-B671-A2511DE6FC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8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F87-3989-4002-A71C-89A378869A1E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4AF-C56D-425A-B5F4-0E669F852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8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F87-3989-4002-A71C-89A378869A1E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4AF-C56D-425A-B5F4-0E669F852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6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F87-3989-4002-A71C-89A378869A1E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4AF-C56D-425A-B5F4-0E669F852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6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F87-3989-4002-A71C-89A378869A1E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4AF-C56D-425A-B5F4-0E669F852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4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F87-3989-4002-A71C-89A378869A1E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4AF-C56D-425A-B5F4-0E669F852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F87-3989-4002-A71C-89A378869A1E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4AF-C56D-425A-B5F4-0E669F852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2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F87-3989-4002-A71C-89A378869A1E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4AF-C56D-425A-B5F4-0E669F852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F87-3989-4002-A71C-89A378869A1E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4AF-C56D-425A-B5F4-0E669F852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F87-3989-4002-A71C-89A378869A1E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4AF-C56D-425A-B5F4-0E669F852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3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F87-3989-4002-A71C-89A378869A1E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4AF-C56D-425A-B5F4-0E669F852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F87-3989-4002-A71C-89A378869A1E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4AF-C56D-425A-B5F4-0E669F852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24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C9F87-3989-4002-A71C-89A378869A1E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84AF-C56D-425A-B5F4-0E669F852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2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69751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11374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C++=C+</a:t>
            </a:r>
            <a:r>
              <a:rPr lang="zh-CN" altLang="en-US" sz="4400" dirty="0" smtClean="0"/>
              <a:t>对象（类）</a:t>
            </a:r>
            <a:r>
              <a:rPr lang="en-US" altLang="zh-CN" sz="4400" dirty="0" smtClean="0"/>
              <a:t>+</a:t>
            </a:r>
            <a:r>
              <a:rPr lang="zh-CN" altLang="en-US" sz="4400" dirty="0" smtClean="0"/>
              <a:t>泛型（</a:t>
            </a:r>
            <a:r>
              <a:rPr lang="en-US" altLang="zh-CN" sz="4400" dirty="0" smtClean="0"/>
              <a:t>STL</a:t>
            </a:r>
            <a:r>
              <a:rPr lang="zh-CN" altLang="en-US" sz="4400" dirty="0" smtClean="0"/>
              <a:t>）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964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49372" y="155332"/>
            <a:ext cx="9072562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（从面向过程到面向对象）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7236" y="1125538"/>
            <a:ext cx="9798172" cy="55959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 smtClean="0"/>
              <a:t>扩展名 ： </a:t>
            </a:r>
            <a:r>
              <a:rPr lang="en-US" altLang="zh-CN" dirty="0" smtClean="0"/>
              <a:t>.C  </a:t>
            </a:r>
            <a:r>
              <a:rPr lang="en-US" altLang="zh-CN" dirty="0" smtClean="0">
                <a:sym typeface="Wingdings" panose="05000000000000000000" pitchFamily="2" charset="2"/>
              </a:rPr>
              <a:t>  </a:t>
            </a:r>
            <a:r>
              <a:rPr lang="en-US" altLang="zh-CN" dirty="0" smtClean="0"/>
              <a:t>.CPP</a:t>
            </a:r>
          </a:p>
          <a:p>
            <a:pPr>
              <a:defRPr/>
            </a:pPr>
            <a:r>
              <a:rPr lang="zh-CN" altLang="en-US" dirty="0" smtClean="0"/>
              <a:t>命名空间：将名字划分到不同的使用空间；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最常用的命名空间：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打开命名空间：</a:t>
            </a:r>
            <a:r>
              <a:rPr lang="en-US" altLang="zh-CN" dirty="0" smtClean="0">
                <a:solidFill>
                  <a:srgbClr val="FF0000"/>
                </a:solidFill>
              </a:rPr>
              <a:t>using namespace</a:t>
            </a:r>
          </a:p>
          <a:p>
            <a:pPr>
              <a:defRPr/>
            </a:pPr>
            <a:r>
              <a:rPr lang="zh-CN" altLang="en-US" dirty="0" smtClean="0"/>
              <a:t>输入输出：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头文件：</a:t>
            </a:r>
            <a:r>
              <a:rPr lang="en-US" altLang="zh-CN" dirty="0" err="1" smtClean="0"/>
              <a:t>iostream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命名空间：</a:t>
            </a:r>
            <a:r>
              <a:rPr lang="en-US" altLang="zh-CN" dirty="0" err="1" smtClean="0"/>
              <a:t>std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输入 ： </a:t>
            </a:r>
            <a:r>
              <a:rPr lang="en-US" altLang="zh-CN" dirty="0" err="1" smtClean="0">
                <a:solidFill>
                  <a:srgbClr val="FF0000"/>
                </a:solidFill>
              </a:rPr>
              <a:t>cin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变量；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输出：</a:t>
            </a:r>
            <a:r>
              <a:rPr lang="en-US" altLang="zh-CN" dirty="0" err="1" smtClean="0">
                <a:solidFill>
                  <a:srgbClr val="FF0000"/>
                </a:solidFill>
              </a:rPr>
              <a:t>cout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变量 ；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endl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（换行）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>
                <a:sym typeface="Wingdings" panose="05000000000000000000" pitchFamily="2" charset="2"/>
              </a:rPr>
              <a:t>头文件</a:t>
            </a:r>
            <a:r>
              <a:rPr lang="en-US" altLang="zh-CN" dirty="0">
                <a:sym typeface="Wingdings" panose="05000000000000000000" pitchFamily="2" charset="2"/>
              </a:rPr>
              <a:t>.h c</a:t>
            </a:r>
            <a:r>
              <a:rPr lang="zh-CN" altLang="en-US" dirty="0">
                <a:sym typeface="Wingdings" panose="05000000000000000000" pitchFamily="2" charset="2"/>
              </a:rPr>
              <a:t>开头：</a:t>
            </a:r>
            <a:r>
              <a:rPr lang="en-US" altLang="zh-CN" dirty="0">
                <a:sym typeface="Wingdings" panose="05000000000000000000" pitchFamily="2" charset="2"/>
              </a:rPr>
              <a:t>#include&lt;</a:t>
            </a:r>
            <a:r>
              <a:rPr lang="en-US" altLang="zh-CN" dirty="0" err="1">
                <a:sym typeface="Wingdings" panose="05000000000000000000" pitchFamily="2" charset="2"/>
              </a:rPr>
              <a:t>cstdio</a:t>
            </a:r>
            <a:r>
              <a:rPr lang="en-US" altLang="zh-CN" dirty="0">
                <a:sym typeface="Wingdings" panose="05000000000000000000" pitchFamily="2" charset="2"/>
              </a:rPr>
              <a:t>&gt;  (</a:t>
            </a:r>
            <a:r>
              <a:rPr lang="en-US" altLang="zh-CN" dirty="0" err="1">
                <a:sym typeface="Wingdings" panose="05000000000000000000" pitchFamily="2" charset="2"/>
              </a:rPr>
              <a:t>stdio.h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类、继承、重载、多态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泛</a:t>
            </a:r>
            <a:r>
              <a:rPr lang="zh-CN" altLang="en-US" dirty="0" smtClean="0"/>
              <a:t>型程序设计</a:t>
            </a:r>
            <a:r>
              <a:rPr lang="en-US" altLang="zh-CN" dirty="0" smtClean="0">
                <a:sym typeface="Wingdings" panose="05000000000000000000" pitchFamily="2" charset="2"/>
              </a:rPr>
              <a:t>STL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18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677" y="321164"/>
            <a:ext cx="4252546" cy="5316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命名空间举例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34317"/>
            <a:ext cx="7127632" cy="5507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#include&lt;</a:t>
            </a:r>
            <a:r>
              <a:rPr lang="en-US" altLang="zh-CN" dirty="0" err="1" smtClean="0">
                <a:ea typeface="宋体" panose="02010600030101010101" pitchFamily="2" charset="-122"/>
              </a:rPr>
              <a:t>iostream</a:t>
            </a:r>
            <a:r>
              <a:rPr lang="en-US" altLang="zh-CN" dirty="0" smtClean="0">
                <a:ea typeface="宋体" panose="02010600030101010101" pitchFamily="2" charset="-122"/>
              </a:rPr>
              <a:t>&gt;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namespace ns1{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a=1;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namespace ns2{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a=2;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using namespace ns1;  //</a:t>
            </a:r>
            <a:r>
              <a:rPr lang="zh-CN" altLang="en-US" dirty="0" smtClean="0">
                <a:ea typeface="宋体" panose="02010600030101010101" pitchFamily="2" charset="-122"/>
              </a:rPr>
              <a:t>打开用户自定义名字空间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using namespace </a:t>
            </a:r>
            <a:r>
              <a:rPr lang="en-US" altLang="zh-CN" dirty="0" err="1" smtClean="0">
                <a:ea typeface="宋体" panose="02010600030101010101" pitchFamily="2" charset="-122"/>
              </a:rPr>
              <a:t>std</a:t>
            </a:r>
            <a:r>
              <a:rPr lang="en-US" altLang="zh-CN" dirty="0" smtClean="0">
                <a:ea typeface="宋体" panose="02010600030101010101" pitchFamily="2" charset="-122"/>
              </a:rPr>
              <a:t>; //</a:t>
            </a:r>
            <a:r>
              <a:rPr lang="zh-CN" altLang="en-US" dirty="0" smtClean="0">
                <a:ea typeface="宋体" panose="02010600030101010101" pitchFamily="2" charset="-122"/>
              </a:rPr>
              <a:t>打开标准名字空间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main(){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ea typeface="宋体" panose="02010600030101010101" pitchFamily="2" charset="-122"/>
              </a:rPr>
              <a:t>cout</a:t>
            </a:r>
            <a:r>
              <a:rPr lang="en-US" altLang="zh-CN" dirty="0" smtClean="0">
                <a:ea typeface="宋体" panose="02010600030101010101" pitchFamily="2" charset="-122"/>
              </a:rPr>
              <a:t>&lt;&lt;a&lt;&lt;</a:t>
            </a:r>
            <a:r>
              <a:rPr lang="en-US" altLang="zh-CN" dirty="0" err="1" smtClean="0">
                <a:ea typeface="宋体" panose="02010600030101010101" pitchFamily="2" charset="-122"/>
              </a:rPr>
              <a:t>endl</a:t>
            </a:r>
            <a:r>
              <a:rPr lang="en-US" altLang="zh-CN" dirty="0" smtClean="0"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ea typeface="宋体" panose="02010600030101010101" pitchFamily="2" charset="-122"/>
              </a:rPr>
              <a:t>cout</a:t>
            </a:r>
            <a:r>
              <a:rPr lang="en-US" altLang="zh-CN" dirty="0" smtClean="0">
                <a:ea typeface="宋体" panose="02010600030101010101" pitchFamily="2" charset="-122"/>
              </a:rPr>
              <a:t>&lt;&lt;ns2::a&lt;&lt;</a:t>
            </a:r>
            <a:r>
              <a:rPr lang="en-US" altLang="zh-CN" dirty="0" err="1" smtClean="0">
                <a:ea typeface="宋体" panose="02010600030101010101" pitchFamily="2" charset="-122"/>
              </a:rPr>
              <a:t>endl</a:t>
            </a:r>
            <a:r>
              <a:rPr lang="en-US" altLang="zh-CN" dirty="0" smtClean="0"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return 0;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746023" y="849678"/>
            <a:ext cx="4012223" cy="569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说明：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1. </a:t>
            </a:r>
            <a:r>
              <a:rPr lang="zh-CN" altLang="en-US" sz="2400" dirty="0">
                <a:solidFill>
                  <a:srgbClr val="FF0000"/>
                </a:solidFill>
              </a:rPr>
              <a:t>不</a:t>
            </a:r>
            <a:r>
              <a:rPr lang="zh-CN" altLang="en-US" sz="2400" dirty="0" smtClean="0">
                <a:solidFill>
                  <a:srgbClr val="FF0000"/>
                </a:solidFill>
              </a:rPr>
              <a:t>打开标准名字空间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std</a:t>
            </a:r>
            <a:r>
              <a:rPr lang="zh-CN" altLang="en-US" sz="2400" dirty="0" smtClean="0">
                <a:solidFill>
                  <a:srgbClr val="FF0000"/>
                </a:solidFill>
              </a:rPr>
              <a:t>，则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cin,cout,endl</a:t>
            </a:r>
            <a:r>
              <a:rPr lang="zh-CN" altLang="en-US" sz="2400" dirty="0" smtClean="0">
                <a:solidFill>
                  <a:srgbClr val="FF0000"/>
                </a:solidFill>
              </a:rPr>
              <a:t>等都需指明名字空间的出处，须写成：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std</a:t>
            </a:r>
            <a:r>
              <a:rPr lang="en-US" altLang="zh-CN" sz="2400" dirty="0" smtClean="0">
                <a:solidFill>
                  <a:srgbClr val="FF0000"/>
                </a:solidFill>
              </a:rPr>
              <a:t>::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2400" dirty="0" smtClean="0">
                <a:solidFill>
                  <a:srgbClr val="FF0000"/>
                </a:solidFill>
              </a:rPr>
              <a:t>&lt;&lt;“hello”&lt;&lt;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std:endl</a:t>
            </a:r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2.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cin,cout</a:t>
            </a:r>
            <a:r>
              <a:rPr lang="zh-CN" altLang="en-US" sz="2400" dirty="0" smtClean="0">
                <a:solidFill>
                  <a:srgbClr val="FF0000"/>
                </a:solidFill>
              </a:rPr>
              <a:t>需要包含</a:t>
            </a: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iostream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zh-CN" altLang="en-US" sz="2400" dirty="0" smtClean="0">
                <a:solidFill>
                  <a:srgbClr val="FF0000"/>
                </a:solidFill>
              </a:rPr>
              <a:t>头文件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3.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endl</a:t>
            </a:r>
            <a:r>
              <a:rPr lang="zh-CN" altLang="en-US" sz="2400" dirty="0" smtClean="0">
                <a:solidFill>
                  <a:srgbClr val="FF0000"/>
                </a:solidFill>
              </a:rPr>
              <a:t>可以用</a:t>
            </a:r>
            <a:r>
              <a:rPr lang="en-US" altLang="zh-CN" sz="2400" dirty="0" smtClean="0">
                <a:solidFill>
                  <a:srgbClr val="FF0000"/>
                </a:solidFill>
              </a:rPr>
              <a:t>”\n”</a:t>
            </a:r>
            <a:r>
              <a:rPr lang="zh-CN" altLang="en-US" sz="2400" dirty="0" smtClean="0">
                <a:solidFill>
                  <a:srgbClr val="FF0000"/>
                </a:solidFill>
              </a:rPr>
              <a:t>取代；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63870" y="461841"/>
            <a:ext cx="4557346" cy="531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头文件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09955" y="1218956"/>
            <a:ext cx="5111261" cy="46806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#include&lt;</a:t>
            </a:r>
            <a:r>
              <a:rPr lang="en-US" altLang="zh-CN" dirty="0" err="1" smtClean="0">
                <a:ea typeface="宋体" panose="02010600030101010101" pitchFamily="2" charset="-122"/>
              </a:rPr>
              <a:t>cstdio</a:t>
            </a:r>
            <a:r>
              <a:rPr lang="en-US" altLang="zh-CN" dirty="0" smtClean="0">
                <a:ea typeface="宋体" panose="02010600030101010101" pitchFamily="2" charset="-122"/>
              </a:rPr>
              <a:t>&gt;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#include&lt;</a:t>
            </a:r>
            <a:r>
              <a:rPr lang="en-US" altLang="zh-CN" dirty="0" err="1" smtClean="0">
                <a:ea typeface="宋体" panose="02010600030101010101" pitchFamily="2" charset="-122"/>
              </a:rPr>
              <a:t>iostream</a:t>
            </a:r>
            <a:r>
              <a:rPr lang="en-US" altLang="zh-CN" dirty="0" smtClean="0">
                <a:ea typeface="宋体" panose="02010600030101010101" pitchFamily="2" charset="-122"/>
              </a:rPr>
              <a:t>&gt;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using namespace </a:t>
            </a:r>
            <a:r>
              <a:rPr lang="en-US" altLang="zh-CN" dirty="0" err="1" smtClean="0">
                <a:ea typeface="宋体" panose="02010600030101010101" pitchFamily="2" charset="-122"/>
              </a:rPr>
              <a:t>std</a:t>
            </a:r>
            <a:r>
              <a:rPr lang="en-US" altLang="zh-CN" dirty="0" smtClean="0"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main()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a,b</a:t>
            </a:r>
            <a:r>
              <a:rPr lang="en-US" altLang="zh-CN" dirty="0" smtClean="0"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ea typeface="宋体" panose="02010600030101010101" pitchFamily="2" charset="-122"/>
              </a:rPr>
              <a:t>cin</a:t>
            </a:r>
            <a:r>
              <a:rPr lang="en-US" altLang="zh-CN" dirty="0" smtClean="0">
                <a:ea typeface="宋体" panose="02010600030101010101" pitchFamily="2" charset="-122"/>
              </a:rPr>
              <a:t>&gt;&gt;a&gt;&gt;b;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ea typeface="宋体" panose="02010600030101010101" pitchFamily="2" charset="-122"/>
              </a:rPr>
              <a:t>cout</a:t>
            </a:r>
            <a:r>
              <a:rPr lang="en-US" altLang="zh-CN" dirty="0" smtClean="0">
                <a:ea typeface="宋体" panose="02010600030101010101" pitchFamily="2" charset="-122"/>
              </a:rPr>
              <a:t>&lt;&lt;a&lt;&lt;b&lt;&lt;</a:t>
            </a:r>
            <a:r>
              <a:rPr lang="en-US" altLang="zh-CN" dirty="0" err="1" smtClean="0">
                <a:ea typeface="宋体" panose="02010600030101010101" pitchFamily="2" charset="-122"/>
              </a:rPr>
              <a:t>endl</a:t>
            </a:r>
            <a:r>
              <a:rPr lang="en-US" altLang="zh-CN" dirty="0" smtClean="0"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return 0;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} 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770079" y="1705708"/>
            <a:ext cx="4862146" cy="282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说明：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stdio.h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cstdio</a:t>
            </a:r>
            <a:endParaRPr lang="en-US" altLang="zh-CN" sz="2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math.h</a:t>
            </a:r>
            <a:r>
              <a:rPr lang="en-US" altLang="zh-CN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cmath</a:t>
            </a:r>
            <a:endParaRPr lang="en-US" altLang="zh-CN" sz="2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</a:t>
            </a:r>
            <a:r>
              <a:rPr lang="en-US" altLang="zh-CN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string.hcstring</a:t>
            </a:r>
            <a:endParaRPr lang="en-US" altLang="zh-CN" sz="2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stdlib.h</a:t>
            </a:r>
            <a:r>
              <a:rPr lang="en-US" altLang="zh-CN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cstdlib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4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738554" y="250826"/>
            <a:ext cx="4557346" cy="531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输入输出</a:t>
            </a:r>
            <a:r>
              <a:rPr lang="en-US" altLang="zh-CN" dirty="0" err="1" smtClean="0"/>
              <a:t>cin,cout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09955" y="993531"/>
            <a:ext cx="10788160" cy="57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 err="1" smtClean="0"/>
              <a:t>cout</a:t>
            </a:r>
            <a:r>
              <a:rPr lang="zh-CN" altLang="en-US" dirty="0" smtClean="0"/>
              <a:t>语句：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格式：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1&lt;&lt;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2&lt;&lt;……&lt;&lt;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n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功能：依序处处表达式的值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说明：可以用</a:t>
            </a:r>
            <a:r>
              <a:rPr lang="en-US" altLang="zh-CN" dirty="0" err="1" smtClean="0"/>
              <a:t>endl</a:t>
            </a:r>
            <a:r>
              <a:rPr lang="zh-CN" altLang="en-US" dirty="0" smtClean="0"/>
              <a:t>输出换行，类似</a:t>
            </a:r>
            <a:r>
              <a:rPr lang="en-US" altLang="zh-CN" dirty="0" smtClean="0"/>
              <a:t>”\n”</a:t>
            </a:r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cin</a:t>
            </a:r>
            <a:r>
              <a:rPr lang="zh-CN" altLang="en-US" dirty="0" smtClean="0"/>
              <a:t>语句格式：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格式：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1&gt;&gt;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2&gt;&gt;……&gt;&gt;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n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功能：依输入值的顺序赋值给变量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，变量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n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说明：变量前无需加</a:t>
            </a:r>
            <a:r>
              <a:rPr lang="en-US" altLang="zh-CN" dirty="0" smtClean="0"/>
              <a:t>&amp;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头</a:t>
            </a:r>
            <a:r>
              <a:rPr lang="zh-CN" altLang="en-US" dirty="0" smtClean="0"/>
              <a:t>需要包含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 :  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需要打开</a:t>
            </a:r>
            <a:r>
              <a:rPr lang="en-US" altLang="zh-CN" dirty="0" err="1" smtClean="0"/>
              <a:t>std</a:t>
            </a:r>
            <a:r>
              <a:rPr lang="zh-CN" altLang="en-US" dirty="0" smtClean="0"/>
              <a:t>名字空间：</a:t>
            </a:r>
            <a:r>
              <a:rPr lang="en-US" altLang="zh-CN" dirty="0" smtClean="0"/>
              <a:t>using namespace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451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06" y="-66901"/>
            <a:ext cx="10515600" cy="97381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格式控制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89806" y="733246"/>
            <a:ext cx="1210219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头文件：</a:t>
            </a:r>
            <a:r>
              <a:rPr lang="en-US" altLang="zh-CN" sz="2800" dirty="0" err="1" smtClean="0"/>
              <a:t>iomanip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en-US" altLang="zh-CN" sz="2800" dirty="0" err="1"/>
              <a:t>s</a:t>
            </a:r>
            <a:r>
              <a:rPr lang="en-US" altLang="zh-CN" sz="2800" dirty="0" err="1" smtClean="0"/>
              <a:t>etw</a:t>
            </a:r>
            <a:r>
              <a:rPr lang="en-US" altLang="zh-CN" sz="2800" dirty="0" smtClean="0"/>
              <a:t>(n) </a:t>
            </a:r>
            <a:r>
              <a:rPr lang="zh-CN" altLang="en-US" sz="2800" dirty="0" smtClean="0"/>
              <a:t>设置</a:t>
            </a:r>
            <a:r>
              <a:rPr lang="zh-CN" altLang="en-US" sz="2800" dirty="0" smtClean="0">
                <a:solidFill>
                  <a:srgbClr val="FF0000"/>
                </a:solidFill>
              </a:rPr>
              <a:t>输出宽度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3. </a:t>
            </a:r>
            <a:r>
              <a:rPr lang="en-US" altLang="zh-CN" sz="2800" dirty="0" err="1" smtClean="0"/>
              <a:t>setprecision</a:t>
            </a:r>
            <a:r>
              <a:rPr lang="en-US" altLang="zh-CN" sz="2800" dirty="0" smtClean="0"/>
              <a:t>(n) </a:t>
            </a:r>
            <a:r>
              <a:rPr lang="zh-CN" altLang="en-US" sz="2800" dirty="0" smtClean="0"/>
              <a:t>设置</a:t>
            </a:r>
            <a:r>
              <a:rPr lang="zh-CN" altLang="en-US" sz="2800" dirty="0" smtClean="0">
                <a:solidFill>
                  <a:srgbClr val="FF0000"/>
                </a:solidFill>
              </a:rPr>
              <a:t>输出数字的宽度</a:t>
            </a:r>
            <a:r>
              <a:rPr lang="zh-CN" altLang="en-US" sz="2800" dirty="0" smtClean="0"/>
              <a:t>，四舍五入</a:t>
            </a:r>
            <a:endParaRPr lang="en-US" altLang="zh-CN" sz="2800" dirty="0" smtClean="0"/>
          </a:p>
          <a:p>
            <a:r>
              <a:rPr lang="en-US" altLang="zh-CN" sz="2800" dirty="0"/>
              <a:t>double s=20.7843000, </a:t>
            </a:r>
            <a:endParaRPr lang="en-US" altLang="zh-CN" sz="2800" dirty="0" smtClean="0"/>
          </a:p>
          <a:p>
            <a:r>
              <a:rPr lang="en-US" altLang="zh-CN" sz="2800" dirty="0" err="1" smtClean="0"/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setprecision</a:t>
            </a:r>
            <a:r>
              <a:rPr lang="en-US" altLang="zh-CN" sz="2800" dirty="0"/>
              <a:t>(1)&lt;&lt;s&lt;&lt;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 //</a:t>
            </a:r>
            <a:r>
              <a:rPr lang="zh-CN" altLang="en-US" sz="2800" dirty="0"/>
              <a:t>输出</a:t>
            </a:r>
            <a:r>
              <a:rPr lang="en-US" altLang="zh-CN" sz="2800" dirty="0"/>
              <a:t>2e+001</a:t>
            </a:r>
            <a:r>
              <a:rPr lang="zh-CN" altLang="en-US" sz="2800" dirty="0"/>
              <a:t>，因为要输出一个数字，所以只有</a:t>
            </a:r>
            <a:r>
              <a:rPr lang="en-US" altLang="zh-CN" sz="2800" dirty="0"/>
              <a:t>2. </a:t>
            </a:r>
            <a:endParaRPr lang="en-US" altLang="zh-CN" sz="2800" dirty="0" smtClean="0"/>
          </a:p>
          <a:p>
            <a:r>
              <a:rPr lang="en-US" altLang="zh-CN" sz="2800" dirty="0" err="1" smtClean="0"/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setprecision</a:t>
            </a:r>
            <a:r>
              <a:rPr lang="en-US" altLang="zh-CN" sz="2800" dirty="0"/>
              <a:t>(2)&lt;&lt;s&lt;&lt;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 //</a:t>
            </a:r>
            <a:r>
              <a:rPr lang="zh-CN" altLang="en-US" sz="2800" dirty="0"/>
              <a:t>输出</a:t>
            </a:r>
            <a:r>
              <a:rPr lang="en-US" altLang="zh-CN" sz="2800" dirty="0"/>
              <a:t>21</a:t>
            </a:r>
            <a:r>
              <a:rPr lang="zh-CN" altLang="en-US" sz="2800" dirty="0"/>
              <a:t>。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setprecision</a:t>
            </a:r>
            <a:r>
              <a:rPr lang="en-US" altLang="zh-CN" sz="2800" dirty="0"/>
              <a:t>(3)&lt;&lt;s&lt;&lt;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 //</a:t>
            </a:r>
            <a:r>
              <a:rPr lang="zh-CN" altLang="en-US" sz="2800" dirty="0"/>
              <a:t>输出</a:t>
            </a:r>
            <a:r>
              <a:rPr lang="en-US" altLang="zh-CN" sz="2800" dirty="0"/>
              <a:t>20.8</a:t>
            </a:r>
            <a:r>
              <a:rPr lang="zh-CN" altLang="en-US" sz="2800" dirty="0"/>
              <a:t>。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setprecision</a:t>
            </a:r>
            <a:r>
              <a:rPr lang="en-US" altLang="zh-CN" sz="2800" dirty="0"/>
              <a:t>(6)&lt;&lt;s&lt;&lt;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 //</a:t>
            </a:r>
            <a:r>
              <a:rPr lang="zh-CN" altLang="en-US" sz="2800" dirty="0"/>
              <a:t>输出</a:t>
            </a:r>
            <a:r>
              <a:rPr lang="en-US" altLang="zh-CN" sz="2800" dirty="0"/>
              <a:t>20.7843</a:t>
            </a:r>
            <a:r>
              <a:rPr lang="zh-CN" altLang="en-US" sz="2800" dirty="0"/>
              <a:t>。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setprecision</a:t>
            </a:r>
            <a:r>
              <a:rPr lang="en-US" altLang="zh-CN" sz="2800" dirty="0"/>
              <a:t>(7)&lt;&lt;s&lt;&lt;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 //</a:t>
            </a:r>
            <a:r>
              <a:rPr lang="zh-CN" altLang="en-US" sz="2800" dirty="0"/>
              <a:t>输出</a:t>
            </a:r>
            <a:r>
              <a:rPr lang="en-US" altLang="zh-CN" sz="2800" dirty="0"/>
              <a:t>20.7843</a:t>
            </a:r>
            <a:r>
              <a:rPr lang="zh-CN" altLang="en-US" sz="2800" dirty="0"/>
              <a:t>。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setprecision</a:t>
            </a:r>
            <a:r>
              <a:rPr lang="en-US" altLang="zh-CN" sz="2800" dirty="0"/>
              <a:t>(8)&lt;&lt;s&lt;&lt;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 //</a:t>
            </a:r>
            <a:r>
              <a:rPr lang="zh-CN" altLang="en-US" sz="2800" dirty="0"/>
              <a:t>输出</a:t>
            </a:r>
            <a:r>
              <a:rPr lang="en-US" altLang="zh-CN" sz="2800" dirty="0" smtClean="0"/>
              <a:t>20.7843</a:t>
            </a:r>
          </a:p>
          <a:p>
            <a:r>
              <a:rPr lang="en-US" altLang="zh-CN" sz="2800" dirty="0" smtClean="0"/>
              <a:t>4.cout&lt;&lt;fixed&lt;&lt;</a:t>
            </a:r>
            <a:r>
              <a:rPr lang="en-US" altLang="zh-CN" sz="2800" dirty="0" err="1" smtClean="0"/>
              <a:t>setprecision</a:t>
            </a:r>
            <a:r>
              <a:rPr lang="en-US" altLang="zh-CN" sz="2800" dirty="0" smtClean="0"/>
              <a:t>(2)&lt;&lt;s&lt;&lt;</a:t>
            </a:r>
            <a:r>
              <a:rPr lang="en-US" altLang="zh-CN" sz="2800" dirty="0" err="1" smtClean="0"/>
              <a:t>endl</a:t>
            </a:r>
            <a:r>
              <a:rPr lang="en-US" altLang="zh-CN" sz="2800" dirty="0" smtClean="0"/>
              <a:t> //2</a:t>
            </a:r>
            <a:r>
              <a:rPr lang="zh-CN" altLang="en-US" sz="2800" dirty="0" smtClean="0"/>
              <a:t>控制小数点有效数位输出</a:t>
            </a:r>
            <a:r>
              <a:rPr lang="en-US" altLang="zh-CN" sz="2800" dirty="0" smtClean="0"/>
              <a:t>20.78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en-US" altLang="zh-CN" sz="2800" dirty="0" smtClean="0"/>
              <a:t>.</a:t>
            </a:r>
            <a:r>
              <a:rPr lang="zh-CN" altLang="en-US" sz="2800" b="1" dirty="0"/>
              <a:t>与</a:t>
            </a:r>
            <a:r>
              <a:rPr lang="en-US" altLang="zh-CN" sz="2800" b="1" dirty="0" err="1"/>
              <a:t>setw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不同</a:t>
            </a:r>
            <a:r>
              <a:rPr lang="en-US" altLang="zh-CN" sz="2800" b="1" dirty="0" err="1"/>
              <a:t>setprecision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）一直作用到下一个</a:t>
            </a:r>
            <a:r>
              <a:rPr lang="en-US" altLang="zh-CN" sz="2800" b="1" dirty="0" err="1"/>
              <a:t>setprecisin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）之前，</a:t>
            </a:r>
            <a:r>
              <a:rPr lang="zh-CN" altLang="en-US" sz="2800" dirty="0"/>
              <a:t>所以，</a:t>
            </a:r>
            <a:r>
              <a:rPr lang="zh-CN" altLang="en-US" sz="2800" b="1" dirty="0"/>
              <a:t>只需要写一个</a:t>
            </a:r>
            <a:r>
              <a:rPr lang="en-US" altLang="zh-CN" sz="2800" b="1" dirty="0" err="1"/>
              <a:t>setprecision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）就可以</a:t>
            </a:r>
            <a:r>
              <a:rPr lang="zh-CN" altLang="en-US" sz="2800" dirty="0"/>
              <a:t>。</a:t>
            </a:r>
            <a:r>
              <a:rPr lang="en-US" altLang="zh-CN" sz="2800" b="1" u="sng" dirty="0" err="1"/>
              <a:t>setw</a:t>
            </a:r>
            <a:r>
              <a:rPr lang="en-US" altLang="zh-CN" sz="2800" b="1" u="sng" dirty="0"/>
              <a:t>()</a:t>
            </a:r>
            <a:r>
              <a:rPr lang="zh-CN" altLang="en-US" sz="2800" b="1" u="sng" dirty="0"/>
              <a:t>要每次都写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61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4157" y="685801"/>
            <a:ext cx="108258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练习</a:t>
            </a:r>
            <a:endParaRPr lang="en-US" altLang="zh-CN" sz="2800" dirty="0" smtClean="0"/>
          </a:p>
          <a:p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 smtClean="0"/>
              <a:t>输入一个数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，然后输入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个数，求这个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个数的和，并输出。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zh-CN" altLang="en-US" sz="2800" dirty="0" smtClean="0"/>
              <a:t>输入一个数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，判断该数是否是回文数，若是，输入</a:t>
            </a:r>
            <a:r>
              <a:rPr lang="en-US" altLang="zh-CN" sz="2800" dirty="0" smtClean="0"/>
              <a:t>YES</a:t>
            </a:r>
            <a:r>
              <a:rPr lang="zh-CN" altLang="en-US" sz="2800" dirty="0" smtClean="0"/>
              <a:t>，否则，输出</a:t>
            </a:r>
            <a:r>
              <a:rPr lang="en-US" altLang="zh-CN" sz="2800" dirty="0" smtClean="0"/>
              <a:t>NO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zh-CN" altLang="en-US" sz="2800" dirty="0" smtClean="0"/>
              <a:t>输入两个数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，判断这两个数的和是否是素数。若是输出</a:t>
            </a:r>
            <a:r>
              <a:rPr lang="en-US" altLang="zh-CN" sz="2800" dirty="0" smtClean="0"/>
              <a:t>YES</a:t>
            </a:r>
            <a:r>
              <a:rPr lang="zh-CN" altLang="en-US" sz="2800" dirty="0" smtClean="0"/>
              <a:t>，否则输出</a:t>
            </a:r>
            <a:r>
              <a:rPr lang="en-US" altLang="zh-CN" sz="2800" dirty="0" smtClean="0"/>
              <a:t>NO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948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562</Words>
  <Application>Microsoft Office PowerPoint</Application>
  <PresentationFormat>宽屏</PresentationFormat>
  <Paragraphs>94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由C到C++</vt:lpstr>
      <vt:lpstr>由C到C++（从面向过程到面向对象）</vt:lpstr>
      <vt:lpstr>命名空间举例</vt:lpstr>
      <vt:lpstr>PowerPoint 演示文稿</vt:lpstr>
      <vt:lpstr>PowerPoint 演示文稿</vt:lpstr>
      <vt:lpstr>格式控制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由C到C++</dc:title>
  <dc:creator>wlx</dc:creator>
  <cp:lastModifiedBy>hanjm@zjnu.cn</cp:lastModifiedBy>
  <cp:revision>14</cp:revision>
  <dcterms:created xsi:type="dcterms:W3CDTF">2019-02-16T01:58:09Z</dcterms:created>
  <dcterms:modified xsi:type="dcterms:W3CDTF">2019-05-01T05:26:43Z</dcterms:modified>
</cp:coreProperties>
</file>