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66" r:id="rId2"/>
    <p:sldId id="257" r:id="rId3"/>
    <p:sldId id="260" r:id="rId4"/>
    <p:sldId id="289" r:id="rId5"/>
    <p:sldId id="290" r:id="rId6"/>
    <p:sldId id="287" r:id="rId7"/>
    <p:sldId id="293" r:id="rId8"/>
    <p:sldId id="288" r:id="rId9"/>
    <p:sldId id="294" r:id="rId10"/>
    <p:sldId id="275" r:id="rId11"/>
    <p:sldId id="286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5" r:id="rId20"/>
    <p:sldId id="292" r:id="rId21"/>
    <p:sldId id="270" r:id="rId22"/>
    <p:sldId id="273" r:id="rId23"/>
    <p:sldId id="274" r:id="rId24"/>
    <p:sldId id="262" r:id="rId25"/>
    <p:sldId id="263" r:id="rId26"/>
    <p:sldId id="265" r:id="rId27"/>
    <p:sldId id="264" r:id="rId28"/>
    <p:sldId id="291" r:id="rId29"/>
    <p:sldId id="26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319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D"/>
    <a:srgbClr val="800000"/>
    <a:srgbClr val="BFBFBF"/>
    <a:srgbClr val="7F7F7F"/>
    <a:srgbClr val="008000"/>
    <a:srgbClr val="376092"/>
    <a:srgbClr val="10253F"/>
    <a:srgbClr val="DBBC02"/>
    <a:srgbClr val="C3A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9" autoAdjust="0"/>
    <p:restoredTop sz="98018" autoAdjust="0"/>
  </p:normalViewPr>
  <p:slideViewPr>
    <p:cSldViewPr snapToObjects="1" showGuides="1">
      <p:cViewPr>
        <p:scale>
          <a:sx n="75" d="100"/>
          <a:sy n="75" d="100"/>
        </p:scale>
        <p:origin x="-1224" y="-96"/>
      </p:cViewPr>
      <p:guideLst>
        <p:guide orient="horz" pos="4319"/>
        <p:guide pos="5760"/>
      </p:guideLst>
    </p:cSldViewPr>
  </p:slideViewPr>
  <p:outlineViewPr>
    <p:cViewPr>
      <p:scale>
        <a:sx n="33" d="100"/>
        <a:sy n="33" d="100"/>
      </p:scale>
      <p:origin x="0" y="20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Relationship Id="rId2" Type="http://schemas.microsoft.com/office/2011/relationships/chartStyle" Target="style3.xml"/><Relationship Id="rId3" Type="http://schemas.microsoft.com/office/2011/relationships/chartColorStyle" Target="colors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Relationship Id="rId2" Type="http://schemas.microsoft.com/office/2011/relationships/chartStyle" Target="style4.xml"/><Relationship Id="rId3" Type="http://schemas.microsoft.com/office/2011/relationships/chartColorStyle" Target="colors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r>
              <a:rPr lang="en-US" dirty="0" smtClean="0">
                <a:latin typeface="Garamond" panose="02020404030301010803" pitchFamily="18" charset="0"/>
              </a:rPr>
              <a:t>Reply Rate</a:t>
            </a:r>
            <a:endParaRPr lang="en-US" dirty="0">
              <a:latin typeface="Garamond" panose="02020404030301010803" pitchFamily="18" charset="0"/>
            </a:endParaRPr>
          </a:p>
        </c:rich>
      </c:tx>
      <c:layout>
        <c:manualLayout>
          <c:xMode val="edge"/>
          <c:yMode val="edge"/>
          <c:x val="0.379600994024683"/>
          <c:y val="0.026315789473684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800000"/>
            </a:solidFill>
            <a:ln>
              <a:solidFill>
                <a:srgbClr val="800000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Snoping </c:v>
                </c:pt>
                <c:pt idx="1">
                  <c:v>Non-snoping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0.32</c:v>
                </c:pt>
                <c:pt idx="1">
                  <c:v>0.23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23344104"/>
        <c:axId val="2070544888"/>
      </c:barChart>
      <c:catAx>
        <c:axId val="21233441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2070544888"/>
        <c:crosses val="autoZero"/>
        <c:auto val="1"/>
        <c:lblAlgn val="ctr"/>
        <c:lblOffset val="100"/>
        <c:noMultiLvlLbl val="0"/>
      </c:catAx>
      <c:valAx>
        <c:axId val="2070544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2123344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>
                <a:latin typeface="Garamond" panose="02020404030301010803" pitchFamily="18" charset="0"/>
              </a:rPr>
              <a:t>Time Taken</a:t>
            </a:r>
            <a:endParaRPr lang="en-US" dirty="0">
              <a:latin typeface="Garamond" panose="02020404030301010803" pitchFamily="18" charset="0"/>
            </a:endParaRPr>
          </a:p>
        </c:rich>
      </c:tx>
      <c:layout>
        <c:manualLayout>
          <c:xMode val="edge"/>
          <c:yMode val="edge"/>
          <c:x val="0.379600994024683"/>
          <c:y val="0.026315789473684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800000"/>
            </a:solidFill>
            <a:ln>
              <a:solidFill>
                <a:srgbClr val="800000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Snoping </c:v>
                </c:pt>
                <c:pt idx="1">
                  <c:v>Non-snoping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41.0</c:v>
                </c:pt>
                <c:pt idx="1">
                  <c:v>24.0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1105624"/>
        <c:axId val="2091688552"/>
      </c:barChart>
      <c:catAx>
        <c:axId val="2091105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2091688552"/>
        <c:crosses val="autoZero"/>
        <c:auto val="1"/>
        <c:lblAlgn val="ctr"/>
        <c:lblOffset val="100"/>
        <c:noMultiLvlLbl val="0"/>
      </c:catAx>
      <c:valAx>
        <c:axId val="2091688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r>
                  <a:rPr lang="en-US" dirty="0" smtClean="0">
                    <a:latin typeface="Garamond" panose="02020404030301010803" pitchFamily="18" charset="0"/>
                  </a:rPr>
                  <a:t>Minutes</a:t>
                </a:r>
                <a:endParaRPr lang="en-US" dirty="0">
                  <a:latin typeface="Garamond" panose="02020404030301010803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1105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r>
              <a:rPr lang="en-US" dirty="0" smtClean="0">
                <a:latin typeface="Garamond" panose="02020404030301010803" pitchFamily="18" charset="0"/>
              </a:rPr>
              <a:t>Reply Time to Statements</a:t>
            </a:r>
            <a:endParaRPr lang="en-US" dirty="0">
              <a:latin typeface="Garamond" panose="02020404030301010803" pitchFamily="18" charset="0"/>
            </a:endParaRPr>
          </a:p>
        </c:rich>
      </c:tx>
      <c:layout>
        <c:manualLayout>
          <c:xMode val="edge"/>
          <c:yMode val="edge"/>
          <c:x val="0.379600994024683"/>
          <c:y val="0.026315789473684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800000"/>
            </a:solidFill>
            <a:ln>
              <a:solidFill>
                <a:srgbClr val="800000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Snoped</c:v>
                </c:pt>
                <c:pt idx="1">
                  <c:v>Non-snoped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5.99</c:v>
                </c:pt>
                <c:pt idx="1">
                  <c:v>2.7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65283048"/>
        <c:axId val="2065000456"/>
      </c:barChart>
      <c:catAx>
        <c:axId val="2065283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2065000456"/>
        <c:crosses val="autoZero"/>
        <c:auto val="1"/>
        <c:lblAlgn val="ctr"/>
        <c:lblOffset val="100"/>
        <c:noMultiLvlLbl val="0"/>
      </c:catAx>
      <c:valAx>
        <c:axId val="2065000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r>
                  <a:rPr lang="en-US" dirty="0" smtClean="0">
                    <a:latin typeface="Garamond" panose="02020404030301010803" pitchFamily="18" charset="0"/>
                  </a:rPr>
                  <a:t>Hours</a:t>
                </a:r>
                <a:endParaRPr lang="en-US" dirty="0">
                  <a:latin typeface="Garamond" panose="02020404030301010803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2065283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r>
              <a:rPr lang="en-US" dirty="0" smtClean="0">
                <a:latin typeface="Garamond" panose="02020404030301010803" pitchFamily="18" charset="0"/>
              </a:rPr>
              <a:t>Reply Time by Reply</a:t>
            </a:r>
            <a:r>
              <a:rPr lang="en-US" baseline="0" dirty="0" smtClean="0">
                <a:latin typeface="Garamond" panose="02020404030301010803" pitchFamily="18" charset="0"/>
              </a:rPr>
              <a:t> Content</a:t>
            </a:r>
            <a:endParaRPr lang="en-US" dirty="0">
              <a:latin typeface="Garamond" panose="02020404030301010803" pitchFamily="18" charset="0"/>
            </a:endParaRPr>
          </a:p>
        </c:rich>
      </c:tx>
      <c:layout>
        <c:manualLayout>
          <c:xMode val="edge"/>
          <c:yMode val="edge"/>
          <c:x val="0.379600994024683"/>
          <c:y val="0.026315789473684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800000"/>
            </a:solidFill>
            <a:ln>
              <a:solidFill>
                <a:srgbClr val="800000"/>
              </a:solidFill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Snoping</c:v>
                </c:pt>
                <c:pt idx="1">
                  <c:v>Non-snoping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1.52</c:v>
                </c:pt>
                <c:pt idx="1">
                  <c:v>2.7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1746536"/>
        <c:axId val="2091709800"/>
      </c:barChart>
      <c:catAx>
        <c:axId val="2091746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2091709800"/>
        <c:crosses val="autoZero"/>
        <c:auto val="1"/>
        <c:lblAlgn val="ctr"/>
        <c:lblOffset val="100"/>
        <c:noMultiLvlLbl val="0"/>
      </c:catAx>
      <c:valAx>
        <c:axId val="2091709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r>
                  <a:rPr lang="en-US" dirty="0" smtClean="0">
                    <a:latin typeface="Garamond" panose="02020404030301010803" pitchFamily="18" charset="0"/>
                  </a:rPr>
                  <a:t>Hours</a:t>
                </a:r>
                <a:endParaRPr lang="en-US" dirty="0">
                  <a:latin typeface="Garamond" panose="02020404030301010803" pitchFamily="18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2091746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BCA66-AD5E-4672-BDBB-1B232FBC5E50}" type="datetimeFigureOut">
              <a:rPr lang="en-US" smtClean="0"/>
              <a:t>3/20/15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C4E5C-5012-4A0D-B8CB-D35F5F5CA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32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C4E5C-5012-4A0D-B8CB-D35F5F5CA2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89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C4E5C-5012-4A0D-B8CB-D35F5F5CA2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4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356350"/>
            <a:ext cx="2133600" cy="365125"/>
          </a:xfrm>
        </p:spPr>
        <p:txBody>
          <a:bodyPr/>
          <a:lstStyle/>
          <a:p>
            <a:fld id="{1CFF2C10-094E-3F42-AD00-82F122C8F43C}" type="datetimeFigureOut">
              <a:rPr lang="en-US" smtClean="0"/>
              <a:t>3/20/15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65B5D-800C-BB4A-8D11-476951D20BE8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/>
          <p:cNvSpPr/>
          <p:nvPr userDrawn="1"/>
        </p:nvSpPr>
        <p:spPr>
          <a:xfrm>
            <a:off x="0" y="5065840"/>
            <a:ext cx="9144000" cy="179216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 smtClean="0">
                <a:latin typeface="Garamond" panose="02020404030301010803" pitchFamily="18" charset="0"/>
                <a:cs typeface="Cochin"/>
              </a:rPr>
              <a:t>C</a:t>
            </a:r>
            <a:r>
              <a:rPr lang="en-CA" dirty="0" smtClean="0">
                <a:latin typeface="Garamond" panose="02020404030301010803" pitchFamily="18" charset="0"/>
                <a:cs typeface="Cochin"/>
              </a:rPr>
              <a:t>ORNELL</a:t>
            </a:r>
            <a:r>
              <a:rPr lang="en-CA" sz="2400" dirty="0" smtClean="0">
                <a:latin typeface="Garamond" panose="02020404030301010803" pitchFamily="18" charset="0"/>
                <a:cs typeface="Cochin"/>
              </a:rPr>
              <a:t> D</a:t>
            </a:r>
            <a:r>
              <a:rPr lang="en-CA" dirty="0" smtClean="0">
                <a:latin typeface="Garamond" panose="02020404030301010803" pitchFamily="18" charset="0"/>
                <a:cs typeface="Cochin"/>
              </a:rPr>
              <a:t>ATA</a:t>
            </a:r>
            <a:r>
              <a:rPr lang="en-CA" sz="2400" dirty="0" smtClean="0">
                <a:latin typeface="Garamond" panose="02020404030301010803" pitchFamily="18" charset="0"/>
                <a:cs typeface="Cochin"/>
              </a:rPr>
              <a:t> S</a:t>
            </a:r>
            <a:r>
              <a:rPr lang="en-CA" dirty="0" smtClean="0">
                <a:latin typeface="Garamond" panose="02020404030301010803" pitchFamily="18" charset="0"/>
                <a:cs typeface="Cochin"/>
              </a:rPr>
              <a:t>CIENCE</a:t>
            </a:r>
            <a:endParaRPr lang="en-CA" dirty="0">
              <a:latin typeface="Garamond" panose="02020404030301010803" pitchFamily="18" charset="0"/>
              <a:cs typeface="Cochin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457200" y="4331368"/>
            <a:ext cx="176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  <a:latin typeface="Garamond"/>
                <a:cs typeface="Garamond"/>
              </a:rPr>
              <a:t>March 20th, 2015</a:t>
            </a:r>
            <a:endParaRPr lang="en-CA" dirty="0">
              <a:solidFill>
                <a:schemeClr val="bg1">
                  <a:lumMod val="65000"/>
                </a:schemeClr>
              </a:solidFill>
              <a:latin typeface="Garamond"/>
              <a:cs typeface="Garamond"/>
            </a:endParaRP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47173" y="2895600"/>
            <a:ext cx="7467600" cy="609600"/>
          </a:xfrm>
        </p:spPr>
        <p:txBody>
          <a:bodyPr>
            <a:no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23333"/>
            <a:ext cx="3464443" cy="1557867"/>
          </a:xfrm>
          <a:prstGeom prst="rect">
            <a:avLst/>
          </a:prstGeom>
        </p:spPr>
      </p:pic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533400" y="2264611"/>
            <a:ext cx="7467600" cy="609600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0" y="786767"/>
            <a:ext cx="32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Garamond" panose="02020404030301010803" pitchFamily="18" charset="0"/>
              </a:rPr>
              <a:t>Mid</a:t>
            </a:r>
            <a:r>
              <a:rPr lang="en-US" sz="2400" b="1" baseline="0" dirty="0" smtClean="0">
                <a:latin typeface="Garamond" panose="02020404030301010803" pitchFamily="18" charset="0"/>
              </a:rPr>
              <a:t> – Semester Project Presentations</a:t>
            </a:r>
            <a:endParaRPr lang="en-US" sz="24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701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304799" y="304800"/>
            <a:ext cx="8837613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3000" dirty="0" smtClean="0">
                <a:solidFill>
                  <a:schemeClr val="tx2">
                    <a:lumMod val="50000"/>
                  </a:schemeClr>
                </a:solidFill>
                <a:latin typeface="Adobe Caslon Pro"/>
                <a:cs typeface="Adobe Caslon Pro"/>
              </a:rPr>
              <a:t>Agenda</a:t>
            </a:r>
            <a:endParaRPr lang="en-CA" sz="3000" dirty="0">
              <a:solidFill>
                <a:schemeClr val="tx2">
                  <a:lumMod val="50000"/>
                </a:schemeClr>
              </a:solidFill>
              <a:latin typeface="Adobe Caslon Pro"/>
              <a:cs typeface="Adobe Caslon Pro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3276600" y="6610820"/>
            <a:ext cx="2597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>
                <a:solidFill>
                  <a:srgbClr val="10253F"/>
                </a:solidFill>
                <a:latin typeface="Garamond" panose="02020404030301010803" pitchFamily="18" charset="0"/>
                <a:cs typeface="Cochin"/>
              </a:rPr>
              <a:t>CORNELL DATA SCIENCE CLUB</a:t>
            </a:r>
            <a:endParaRPr lang="en-CA" sz="1200" b="1" dirty="0">
              <a:solidFill>
                <a:srgbClr val="10253F"/>
              </a:solidFill>
              <a:latin typeface="Garamond" panose="02020404030301010803" pitchFamily="18" charset="0"/>
              <a:cs typeface="Cochin"/>
            </a:endParaRP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5"/>
          </p:nvPr>
        </p:nvSpPr>
        <p:spPr>
          <a:xfrm>
            <a:off x="533399" y="1295400"/>
            <a:ext cx="8382000" cy="685800"/>
          </a:xfrm>
        </p:spPr>
        <p:txBody>
          <a:bodyPr/>
          <a:lstStyle>
            <a:lvl1pPr marL="0" indent="0">
              <a:buNone/>
              <a:defRPr>
                <a:latin typeface="Garamond"/>
                <a:cs typeface="Garamond"/>
              </a:defRPr>
            </a:lvl1pPr>
            <a:lvl2pPr marL="742950" indent="-285750">
              <a:buFont typeface="Wingdings" charset="2"/>
              <a:buChar char="§"/>
              <a:defRPr>
                <a:latin typeface="Garamond"/>
                <a:cs typeface="Garamond"/>
              </a:defRPr>
            </a:lvl2pPr>
            <a:lvl3pPr marL="1143000" indent="-228600">
              <a:buFont typeface="Wingdings" charset="2"/>
              <a:buChar char="²"/>
              <a:defRPr>
                <a:latin typeface="Garamond"/>
                <a:cs typeface="Garamond"/>
              </a:defRPr>
            </a:lvl3pPr>
            <a:lvl4pPr>
              <a:defRPr>
                <a:latin typeface="Garamond"/>
                <a:cs typeface="Garamond"/>
              </a:defRPr>
            </a:lvl4pPr>
            <a:lvl5pPr>
              <a:defRPr>
                <a:latin typeface="Garamond"/>
                <a:cs typeface="Garamon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533399" y="2087880"/>
            <a:ext cx="8382000" cy="685800"/>
          </a:xfrm>
        </p:spPr>
        <p:txBody>
          <a:bodyPr/>
          <a:lstStyle>
            <a:lvl1pPr marL="0" indent="0">
              <a:buNone/>
              <a:defRPr>
                <a:latin typeface="Garamond"/>
                <a:cs typeface="Garamond"/>
              </a:defRPr>
            </a:lvl1pPr>
            <a:lvl2pPr marL="742950" indent="-285750">
              <a:buFont typeface="Wingdings" charset="2"/>
              <a:buChar char="§"/>
              <a:defRPr>
                <a:latin typeface="Garamond"/>
                <a:cs typeface="Garamond"/>
              </a:defRPr>
            </a:lvl2pPr>
            <a:lvl3pPr marL="1143000" indent="-228600">
              <a:buFont typeface="Wingdings" charset="2"/>
              <a:buChar char="²"/>
              <a:defRPr>
                <a:latin typeface="Garamond"/>
                <a:cs typeface="Garamond"/>
              </a:defRPr>
            </a:lvl3pPr>
            <a:lvl4pPr>
              <a:defRPr>
                <a:latin typeface="Garamond"/>
                <a:cs typeface="Garamond"/>
              </a:defRPr>
            </a:lvl4pPr>
            <a:lvl5pPr>
              <a:defRPr>
                <a:latin typeface="Garamond"/>
                <a:cs typeface="Garamon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533399" y="2880360"/>
            <a:ext cx="8382000" cy="685800"/>
          </a:xfrm>
        </p:spPr>
        <p:txBody>
          <a:bodyPr/>
          <a:lstStyle>
            <a:lvl1pPr marL="0" indent="0">
              <a:buNone/>
              <a:defRPr>
                <a:latin typeface="Garamond"/>
                <a:cs typeface="Garamond"/>
              </a:defRPr>
            </a:lvl1pPr>
            <a:lvl2pPr marL="742950" indent="-285750">
              <a:buFont typeface="Wingdings" charset="2"/>
              <a:buChar char="§"/>
              <a:defRPr>
                <a:latin typeface="Garamond"/>
                <a:cs typeface="Garamond"/>
              </a:defRPr>
            </a:lvl2pPr>
            <a:lvl3pPr marL="1143000" indent="-228600">
              <a:buFont typeface="Wingdings" charset="2"/>
              <a:buChar char="²"/>
              <a:defRPr>
                <a:latin typeface="Garamond"/>
                <a:cs typeface="Garamond"/>
              </a:defRPr>
            </a:lvl3pPr>
            <a:lvl4pPr>
              <a:defRPr>
                <a:latin typeface="Garamond"/>
                <a:cs typeface="Garamond"/>
              </a:defRPr>
            </a:lvl4pPr>
            <a:lvl5pPr>
              <a:defRPr>
                <a:latin typeface="Garamond"/>
                <a:cs typeface="Garamon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533399" y="3672840"/>
            <a:ext cx="8382000" cy="685800"/>
          </a:xfrm>
        </p:spPr>
        <p:txBody>
          <a:bodyPr/>
          <a:lstStyle>
            <a:lvl1pPr marL="0" indent="0">
              <a:buNone/>
              <a:defRPr>
                <a:latin typeface="Garamond"/>
                <a:cs typeface="Garamond"/>
              </a:defRPr>
            </a:lvl1pPr>
            <a:lvl2pPr marL="742950" indent="-285750">
              <a:buFont typeface="Wingdings" charset="2"/>
              <a:buChar char="§"/>
              <a:defRPr>
                <a:latin typeface="Garamond"/>
                <a:cs typeface="Garamond"/>
              </a:defRPr>
            </a:lvl2pPr>
            <a:lvl3pPr marL="1143000" indent="-228600">
              <a:buFont typeface="Wingdings" charset="2"/>
              <a:buChar char="²"/>
              <a:defRPr>
                <a:latin typeface="Garamond"/>
                <a:cs typeface="Garamond"/>
              </a:defRPr>
            </a:lvl3pPr>
            <a:lvl4pPr>
              <a:defRPr>
                <a:latin typeface="Garamond"/>
                <a:cs typeface="Garamond"/>
              </a:defRPr>
            </a:lvl4pPr>
            <a:lvl5pPr>
              <a:defRPr>
                <a:latin typeface="Garamond"/>
                <a:cs typeface="Garamon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15"/>
          <p:cNvSpPr>
            <a:spLocks noGrp="1"/>
          </p:cNvSpPr>
          <p:nvPr>
            <p:ph type="body" sz="quarter" idx="19"/>
          </p:nvPr>
        </p:nvSpPr>
        <p:spPr>
          <a:xfrm>
            <a:off x="533399" y="4465320"/>
            <a:ext cx="8382000" cy="685800"/>
          </a:xfrm>
        </p:spPr>
        <p:txBody>
          <a:bodyPr/>
          <a:lstStyle>
            <a:lvl1pPr marL="0" indent="0">
              <a:buNone/>
              <a:defRPr>
                <a:latin typeface="Garamond"/>
                <a:cs typeface="Garamond"/>
              </a:defRPr>
            </a:lvl1pPr>
            <a:lvl2pPr marL="742950" indent="-285750">
              <a:buFont typeface="Wingdings" charset="2"/>
              <a:buChar char="§"/>
              <a:defRPr>
                <a:latin typeface="Garamond"/>
                <a:cs typeface="Garamond"/>
              </a:defRPr>
            </a:lvl2pPr>
            <a:lvl3pPr marL="1143000" indent="-228600">
              <a:buFont typeface="Wingdings" charset="2"/>
              <a:buChar char="²"/>
              <a:defRPr>
                <a:latin typeface="Garamond"/>
                <a:cs typeface="Garamond"/>
              </a:defRPr>
            </a:lvl3pPr>
            <a:lvl4pPr>
              <a:defRPr>
                <a:latin typeface="Garamond"/>
                <a:cs typeface="Garamond"/>
              </a:defRPr>
            </a:lvl4pPr>
            <a:lvl5pPr>
              <a:defRPr>
                <a:latin typeface="Garamond"/>
                <a:cs typeface="Garamon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533399" y="5257800"/>
            <a:ext cx="8382000" cy="685800"/>
          </a:xfrm>
        </p:spPr>
        <p:txBody>
          <a:bodyPr/>
          <a:lstStyle>
            <a:lvl1pPr marL="0" indent="0">
              <a:buNone/>
              <a:defRPr>
                <a:latin typeface="Garamond"/>
                <a:cs typeface="Garamond"/>
              </a:defRPr>
            </a:lvl1pPr>
            <a:lvl2pPr marL="742950" indent="-285750">
              <a:buFont typeface="Wingdings" charset="2"/>
              <a:buChar char="§"/>
              <a:defRPr>
                <a:latin typeface="Garamond"/>
                <a:cs typeface="Garamond"/>
              </a:defRPr>
            </a:lvl2pPr>
            <a:lvl3pPr marL="1143000" indent="-228600">
              <a:buFont typeface="Wingdings" charset="2"/>
              <a:buChar char="²"/>
              <a:defRPr>
                <a:latin typeface="Garamond"/>
                <a:cs typeface="Garamond"/>
              </a:defRPr>
            </a:lvl3pPr>
            <a:lvl4pPr>
              <a:defRPr>
                <a:latin typeface="Garamond"/>
                <a:cs typeface="Garamond"/>
              </a:defRPr>
            </a:lvl4pPr>
            <a:lvl5pPr>
              <a:defRPr>
                <a:latin typeface="Garamond"/>
                <a:cs typeface="Garamon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8567302" y="6550260"/>
            <a:ext cx="348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784BF66-D7F5-B342-88FE-45116043DC62}" type="slidenum">
              <a:rPr lang="en-CA" sz="1200" smtClean="0">
                <a:solidFill>
                  <a:srgbClr val="A6A6A6"/>
                </a:solidFill>
                <a:latin typeface="Garamond"/>
                <a:cs typeface="Garamond"/>
              </a:rPr>
              <a:t>‹#›</a:t>
            </a:fld>
            <a:endParaRPr lang="en-CA" sz="1200" dirty="0">
              <a:solidFill>
                <a:srgbClr val="A6A6A6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24405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19881"/>
            <a:ext cx="8229600" cy="731838"/>
          </a:xfrm>
        </p:spPr>
        <p:txBody>
          <a:bodyPr/>
          <a:lstStyle>
            <a:lvl1pPr algn="l">
              <a:defRPr sz="4400" baseline="0">
                <a:latin typeface="Garamond"/>
                <a:cs typeface="Garamond"/>
              </a:defRPr>
            </a:lvl1pPr>
          </a:lstStyle>
          <a:p>
            <a:r>
              <a:rPr lang="en-CA" sz="3000" dirty="0" smtClean="0">
                <a:solidFill>
                  <a:schemeClr val="tx2">
                    <a:lumMod val="50000"/>
                  </a:schemeClr>
                </a:solidFill>
                <a:latin typeface="Adobe Caslon Pro"/>
                <a:cs typeface="Adobe Caslon Pro"/>
              </a:rPr>
              <a:t>Insert Title Here</a:t>
            </a:r>
            <a:endParaRPr lang="en-CA" sz="3000" dirty="0">
              <a:solidFill>
                <a:schemeClr val="tx2">
                  <a:lumMod val="50000"/>
                </a:schemeClr>
              </a:solidFill>
              <a:latin typeface="Adobe Caslon Pro"/>
              <a:cs typeface="Adobe Caslon Pro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Garamond"/>
                <a:cs typeface="Garamond"/>
              </a:defRPr>
            </a:lvl1pPr>
            <a:lvl2pPr marL="742950" indent="-285750">
              <a:buFont typeface="Wingdings" charset="2"/>
              <a:buChar char="§"/>
              <a:defRPr sz="2400">
                <a:latin typeface="Garamond"/>
                <a:cs typeface="Garamond"/>
              </a:defRPr>
            </a:lvl2pPr>
            <a:lvl3pPr marL="1143000" indent="-228600">
              <a:buFont typeface="Wingdings" charset="2"/>
              <a:buChar char="²"/>
              <a:defRPr sz="2000">
                <a:latin typeface="Garamond"/>
                <a:cs typeface="Garamond"/>
              </a:defRPr>
            </a:lvl3pPr>
            <a:lvl4pPr>
              <a:defRPr sz="1800">
                <a:latin typeface="Garamond"/>
                <a:cs typeface="Garamond"/>
              </a:defRPr>
            </a:lvl4pPr>
            <a:lvl5pPr>
              <a:defRPr sz="1800">
                <a:latin typeface="Garamond"/>
                <a:cs typeface="Garamon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04799" y="304800"/>
            <a:ext cx="8837613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CA" sz="3000" dirty="0">
              <a:solidFill>
                <a:schemeClr val="tx2">
                  <a:lumMod val="50000"/>
                </a:schemeClr>
              </a:solidFill>
              <a:latin typeface="Adobe Caslon Pro"/>
              <a:cs typeface="Adobe Caslon Pro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52513"/>
            <a:ext cx="8229600" cy="395287"/>
          </a:xfrm>
        </p:spPr>
        <p:txBody>
          <a:bodyPr>
            <a:noAutofit/>
          </a:bodyPr>
          <a:lstStyle>
            <a:lvl1pPr marL="0" indent="0">
              <a:buNone/>
              <a:defRPr sz="1600" i="1">
                <a:latin typeface="Garamond"/>
                <a:cs typeface="Garamond"/>
              </a:defRPr>
            </a:lvl1pPr>
          </a:lstStyle>
          <a:p>
            <a:pPr lvl="0"/>
            <a:r>
              <a:rPr lang="en-US" dirty="0" smtClean="0"/>
              <a:t>Insert Subtitle Here</a:t>
            </a:r>
            <a:endParaRPr lang="en-CA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3276600" y="6610820"/>
            <a:ext cx="2597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>
                <a:solidFill>
                  <a:srgbClr val="10253F"/>
                </a:solidFill>
                <a:latin typeface="Garamond" panose="02020404030301010803" pitchFamily="18" charset="0"/>
                <a:cs typeface="Cochin"/>
              </a:rPr>
              <a:t>CORNELL DATA SCIENCE CLUB</a:t>
            </a:r>
            <a:endParaRPr lang="en-CA" sz="1200" b="1" dirty="0">
              <a:solidFill>
                <a:srgbClr val="10253F"/>
              </a:solidFill>
              <a:latin typeface="Garamond" panose="02020404030301010803" pitchFamily="18" charset="0"/>
              <a:cs typeface="Cochin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567302" y="6550260"/>
            <a:ext cx="348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784BF66-D7F5-B342-88FE-45116043DC62}" type="slidenum">
              <a:rPr lang="en-CA" sz="1200" smtClean="0">
                <a:solidFill>
                  <a:srgbClr val="A6A6A6"/>
                </a:solidFill>
                <a:latin typeface="Garamond"/>
                <a:cs typeface="Garamond"/>
              </a:rPr>
              <a:t>‹#›</a:t>
            </a:fld>
            <a:endParaRPr lang="en-CA" sz="1200" dirty="0">
              <a:solidFill>
                <a:srgbClr val="A6A6A6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65094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319881"/>
            <a:ext cx="8229600" cy="731838"/>
          </a:xfrm>
        </p:spPr>
        <p:txBody>
          <a:bodyPr/>
          <a:lstStyle>
            <a:lvl1pPr algn="l">
              <a:defRPr sz="4400" baseline="0">
                <a:latin typeface="Garamond" panose="02020404030301010803" pitchFamily="18" charset="0"/>
                <a:cs typeface="Garamond" panose="02020404030301010803" pitchFamily="18" charset="0"/>
              </a:defRPr>
            </a:lvl1pPr>
          </a:lstStyle>
          <a:p>
            <a:r>
              <a:rPr lang="en-CA" sz="3000" dirty="0" smtClean="0">
                <a:solidFill>
                  <a:schemeClr val="tx2">
                    <a:lumMod val="50000"/>
                  </a:schemeClr>
                </a:solidFill>
                <a:latin typeface="Adobe Caslon Pro"/>
                <a:cs typeface="Adobe Caslon Pro"/>
              </a:rPr>
              <a:t>Insert Title Here</a:t>
            </a:r>
            <a:endParaRPr lang="en-CA" sz="3000" dirty="0">
              <a:solidFill>
                <a:schemeClr val="tx2">
                  <a:lumMod val="50000"/>
                </a:schemeClr>
              </a:solidFill>
              <a:latin typeface="Adobe Caslon Pro"/>
              <a:cs typeface="Adobe Caslon Pro"/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304799" y="304800"/>
            <a:ext cx="8837613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CA" sz="3000" dirty="0">
              <a:solidFill>
                <a:schemeClr val="tx2">
                  <a:lumMod val="50000"/>
                </a:schemeClr>
              </a:solidFill>
              <a:latin typeface="Adobe Caslon Pro"/>
              <a:cs typeface="Adobe Caslon Pro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052513"/>
            <a:ext cx="8229600" cy="395287"/>
          </a:xfrm>
        </p:spPr>
        <p:txBody>
          <a:bodyPr>
            <a:noAutofit/>
          </a:bodyPr>
          <a:lstStyle>
            <a:lvl1pPr marL="0" indent="0">
              <a:buNone/>
              <a:defRPr sz="1600" i="1">
                <a:latin typeface="Garamond"/>
                <a:cs typeface="Garamond"/>
              </a:defRPr>
            </a:lvl1pPr>
          </a:lstStyle>
          <a:p>
            <a:pPr lvl="0"/>
            <a:r>
              <a:rPr lang="en-US" dirty="0" smtClean="0"/>
              <a:t>Insert Subtitle Here</a:t>
            </a:r>
            <a:endParaRPr lang="en-CA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3276600" y="6610820"/>
            <a:ext cx="2597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>
                <a:solidFill>
                  <a:srgbClr val="10253F"/>
                </a:solidFill>
                <a:latin typeface="Garamond" panose="02020404030301010803" pitchFamily="18" charset="0"/>
                <a:cs typeface="Cochin"/>
              </a:rPr>
              <a:t>CORNELL DATA SCIENCE CLUB</a:t>
            </a:r>
            <a:endParaRPr lang="en-CA" sz="1200" b="1" dirty="0">
              <a:solidFill>
                <a:srgbClr val="10253F"/>
              </a:solidFill>
              <a:latin typeface="Garamond" panose="02020404030301010803" pitchFamily="18" charset="0"/>
              <a:cs typeface="Cochin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67302" y="6550260"/>
            <a:ext cx="348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784BF66-D7F5-B342-88FE-45116043DC62}" type="slidenum">
              <a:rPr lang="en-CA" sz="1200" smtClean="0">
                <a:solidFill>
                  <a:srgbClr val="A6A6A6"/>
                </a:solidFill>
                <a:latin typeface="Garamond"/>
                <a:cs typeface="Garamond"/>
              </a:rPr>
              <a:t>‹#›</a:t>
            </a:fld>
            <a:endParaRPr lang="en-CA" sz="1200" dirty="0">
              <a:solidFill>
                <a:srgbClr val="A6A6A6"/>
              </a:solidFill>
              <a:latin typeface="Garamond"/>
              <a:cs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685018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6677" y="6301771"/>
            <a:ext cx="5340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/>
                <a:cs typeface="Garamond"/>
              </a:rPr>
              <a:t>Copyright  </a:t>
            </a:r>
            <a:r>
              <a:rPr lang="en-CA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Garamond"/>
                <a:cs typeface="Garamond"/>
              </a:rPr>
              <a:t>© 2015. Cornell Data Science Club. All rights reserved. 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73767"/>
            <a:ext cx="5319713" cy="23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99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F2C10-094E-3F42-AD00-82F122C8F43C}" type="datetimeFigureOut">
              <a:rPr lang="en-US" smtClean="0"/>
              <a:t>3/20/15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5B5D-800C-BB4A-8D11-476951D20BE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736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73" r:id="rId4"/>
    <p:sldLayoutId id="2147483674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Garamond"/>
          <a:ea typeface="+mj-ea"/>
          <a:cs typeface="Garamond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aramond"/>
          <a:ea typeface="+mn-ea"/>
          <a:cs typeface="Garamond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aramond"/>
          <a:ea typeface="+mn-ea"/>
          <a:cs typeface="Garamond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aramond"/>
          <a:ea typeface="+mn-ea"/>
          <a:cs typeface="Garamond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aramond"/>
          <a:ea typeface="+mn-ea"/>
          <a:cs typeface="Garamond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aramond"/>
          <a:ea typeface="+mn-ea"/>
          <a:cs typeface="Garamon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547172" y="2452757"/>
            <a:ext cx="7682427" cy="4428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 smtClean="0"/>
              <a:t>Misinformation on </a:t>
            </a:r>
            <a:r>
              <a:rPr lang="en-CA" dirty="0" err="1" smtClean="0"/>
              <a:t>Reddit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 smtClean="0"/>
              <a:t>Alice </a:t>
            </a:r>
            <a:r>
              <a:rPr lang="en-CA" dirty="0" err="1" smtClean="0"/>
              <a:t>Renegar</a:t>
            </a:r>
            <a:r>
              <a:rPr lang="en-CA" dirty="0"/>
              <a:t> •</a:t>
            </a:r>
            <a:r>
              <a:rPr lang="en-CA" dirty="0" smtClean="0"/>
              <a:t> </a:t>
            </a:r>
            <a:r>
              <a:rPr lang="en-CA" dirty="0"/>
              <a:t>Stephanie Wang </a:t>
            </a:r>
            <a:r>
              <a:rPr lang="en-CA" dirty="0" smtClean="0"/>
              <a:t>• </a:t>
            </a:r>
            <a:r>
              <a:rPr lang="en-CA" dirty="0" err="1" smtClean="0"/>
              <a:t>Genki</a:t>
            </a:r>
            <a:r>
              <a:rPr lang="en-CA" dirty="0" smtClean="0"/>
              <a:t> </a:t>
            </a:r>
            <a:r>
              <a:rPr lang="en-CA" dirty="0" err="1" smtClean="0"/>
              <a:t>Marshell</a:t>
            </a:r>
            <a:r>
              <a:rPr lang="en-CA" dirty="0"/>
              <a:t> •</a:t>
            </a:r>
            <a:r>
              <a:rPr lang="en-CA" dirty="0" smtClean="0"/>
              <a:t> Vicky </a:t>
            </a:r>
            <a:r>
              <a:rPr lang="en-CA" dirty="0"/>
              <a:t>Wang </a:t>
            </a:r>
            <a:r>
              <a:rPr lang="en-CA" dirty="0" smtClean="0"/>
              <a:t>• Richard Wu • Young Chan Kim • Neha </a:t>
            </a:r>
            <a:r>
              <a:rPr lang="en-CA" dirty="0" err="1" smtClean="0"/>
              <a:t>Deshmukh</a:t>
            </a:r>
            <a:endParaRPr lang="en-CA" dirty="0" smtClean="0"/>
          </a:p>
          <a:p>
            <a:r>
              <a:rPr lang="en-CA" dirty="0"/>
              <a:t>R</a:t>
            </a:r>
            <a:r>
              <a:rPr lang="en-CA" dirty="0" smtClean="0"/>
              <a:t>esearch based on work with Drew </a:t>
            </a:r>
            <a:r>
              <a:rPr lang="en-CA" dirty="0" err="1" smtClean="0"/>
              <a:t>Margolin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9242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Research Subject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302603"/>
            <a:ext cx="4267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Garamond" panose="02020404030301010803" pitchFamily="18" charset="0"/>
                <a:cs typeface="Adobe Caslon Pro"/>
              </a:rPr>
              <a:t>Response to misinformation in social networks:</a:t>
            </a:r>
          </a:p>
          <a:p>
            <a:endParaRPr lang="en-CA" dirty="0" smtClean="0">
              <a:latin typeface="Garamond" panose="02020404030301010803" pitchFamily="18" charset="0"/>
              <a:cs typeface="Adobe Caslon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Garamond" panose="02020404030301010803" pitchFamily="18" charset="0"/>
                <a:cs typeface="Adobe Caslon Pro"/>
              </a:rPr>
              <a:t>How do users respond to being corrected?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Garamond" panose="02020404030301010803" pitchFamily="18" charset="0"/>
              <a:cs typeface="Adobe Caslon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Garamond" panose="02020404030301010803" pitchFamily="18" charset="0"/>
                <a:cs typeface="Adobe Caslon Pro"/>
              </a:rPr>
              <a:t>How do users respond to misinformation?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Garamond" panose="02020404030301010803" pitchFamily="18" charset="0"/>
              <a:cs typeface="Adobe Caslon Pr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latin typeface="Garamond" panose="02020404030301010803" pitchFamily="18" charset="0"/>
                <a:cs typeface="Adobe Caslon Pro"/>
              </a:rPr>
              <a:t>How do users respond to corrections?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latin typeface="Garamond" panose="02020404030301010803" pitchFamily="18" charset="0"/>
              <a:cs typeface="Adobe Caslon Pro"/>
            </a:endParaRPr>
          </a:p>
          <a:p>
            <a:r>
              <a:rPr lang="en-CA" dirty="0">
                <a:latin typeface="Garamond" panose="02020404030301010803" pitchFamily="18" charset="0"/>
                <a:cs typeface="Adobe Caslon Pro"/>
              </a:rPr>
              <a:t>R</a:t>
            </a:r>
            <a:r>
              <a:rPr lang="en-CA" dirty="0" smtClean="0">
                <a:latin typeface="Garamond" panose="02020404030301010803" pitchFamily="18" charset="0"/>
                <a:cs typeface="Adobe Caslon Pro"/>
              </a:rPr>
              <a:t>esearch project by Drew </a:t>
            </a:r>
            <a:r>
              <a:rPr lang="en-CA" dirty="0" err="1" smtClean="0">
                <a:latin typeface="Garamond" panose="02020404030301010803" pitchFamily="18" charset="0"/>
                <a:cs typeface="Adobe Caslon Pro"/>
              </a:rPr>
              <a:t>Margolin</a:t>
            </a:r>
            <a:endParaRPr lang="en-CA" dirty="0">
              <a:latin typeface="Garamond" panose="02020404030301010803" pitchFamily="18" charset="0"/>
              <a:cs typeface="Adobe Caslon Pro"/>
            </a:endParaRPr>
          </a:p>
        </p:txBody>
      </p:sp>
    </p:spTree>
    <p:extLst>
      <p:ext uri="{BB962C8B-B14F-4D97-AF65-F5344CB8AC3E}">
        <p14:creationId xmlns:p14="http://schemas.microsoft.com/office/powerpoint/2010/main" val="15825410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is a “</a:t>
            </a:r>
            <a:r>
              <a:rPr lang="en-CA" dirty="0" err="1" smtClean="0"/>
              <a:t>Snope</a:t>
            </a:r>
            <a:r>
              <a:rPr lang="en-CA" dirty="0" smtClean="0"/>
              <a:t>”?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302603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Garamond" panose="02020404030301010803" pitchFamily="18" charset="0"/>
                <a:cs typeface="Adobe Caslon Pro"/>
              </a:rPr>
              <a:t>A </a:t>
            </a:r>
            <a:r>
              <a:rPr lang="en-CA" b="1" dirty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“</a:t>
            </a:r>
            <a:r>
              <a:rPr lang="en-CA" b="1" dirty="0" err="1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Snope</a:t>
            </a:r>
            <a:r>
              <a:rPr lang="en-CA" b="1" dirty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” </a:t>
            </a:r>
            <a:r>
              <a:rPr lang="en-CA" dirty="0">
                <a:latin typeface="Garamond" panose="02020404030301010803" pitchFamily="18" charset="0"/>
                <a:cs typeface="Adobe Caslon Pro"/>
              </a:rPr>
              <a:t>is a reply that includes a URL from one or more of </a:t>
            </a:r>
            <a:r>
              <a:rPr lang="en-CA" dirty="0" smtClean="0">
                <a:latin typeface="Garamond" panose="02020404030301010803" pitchFamily="18" charset="0"/>
                <a:cs typeface="Adobe Caslon Pro"/>
              </a:rPr>
              <a:t>the</a:t>
            </a:r>
            <a:r>
              <a:rPr lang="en-CA" dirty="0">
                <a:latin typeface="Garamond" panose="02020404030301010803" pitchFamily="18" charset="0"/>
                <a:cs typeface="Adobe Caslon Pro"/>
              </a:rPr>
              <a:t> fact checking</a:t>
            </a:r>
            <a:r>
              <a:rPr lang="en-CA" dirty="0" smtClean="0">
                <a:latin typeface="Garamond" panose="02020404030301010803" pitchFamily="18" charset="0"/>
                <a:cs typeface="Adobe Caslon Pro"/>
              </a:rPr>
              <a:t> websites </a:t>
            </a:r>
            <a:r>
              <a:rPr lang="en-CA" dirty="0" err="1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Politifact</a:t>
            </a:r>
            <a:r>
              <a:rPr lang="en-CA" dirty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, Snopes, </a:t>
            </a:r>
            <a:r>
              <a:rPr lang="en-CA" dirty="0">
                <a:latin typeface="Garamond" panose="02020404030301010803" pitchFamily="18" charset="0"/>
                <a:cs typeface="Adobe Caslon Pro"/>
              </a:rPr>
              <a:t>and</a:t>
            </a:r>
            <a:r>
              <a:rPr lang="en-CA" dirty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 </a:t>
            </a:r>
            <a:r>
              <a:rPr lang="en-CA" dirty="0" err="1" smtClean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FactChecker</a:t>
            </a:r>
            <a:endParaRPr lang="en-CA" dirty="0">
              <a:solidFill>
                <a:srgbClr val="800000"/>
              </a:solidFill>
              <a:latin typeface="Garamond" panose="02020404030301010803" pitchFamily="18" charset="0"/>
              <a:cs typeface="Adobe Caslon Pr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135" y="2590800"/>
            <a:ext cx="917730" cy="203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79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is a “</a:t>
            </a:r>
            <a:r>
              <a:rPr lang="en-CA" dirty="0" err="1" smtClean="0"/>
              <a:t>Snope</a:t>
            </a:r>
            <a:r>
              <a:rPr lang="en-CA" dirty="0" smtClean="0"/>
              <a:t>”?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302603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Garamond" panose="02020404030301010803" pitchFamily="18" charset="0"/>
                <a:cs typeface="Adobe Caslon Pro"/>
              </a:rPr>
              <a:t>A </a:t>
            </a:r>
            <a:r>
              <a:rPr lang="en-CA" b="1" dirty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“</a:t>
            </a:r>
            <a:r>
              <a:rPr lang="en-CA" b="1" dirty="0" err="1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Snope</a:t>
            </a:r>
            <a:r>
              <a:rPr lang="en-CA" b="1" dirty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” </a:t>
            </a:r>
            <a:r>
              <a:rPr lang="en-CA" dirty="0">
                <a:latin typeface="Garamond" panose="02020404030301010803" pitchFamily="18" charset="0"/>
                <a:cs typeface="Adobe Caslon Pro"/>
              </a:rPr>
              <a:t>is a reply that includes a URL from one or more of </a:t>
            </a:r>
            <a:r>
              <a:rPr lang="en-CA" dirty="0" smtClean="0">
                <a:latin typeface="Garamond" panose="02020404030301010803" pitchFamily="18" charset="0"/>
                <a:cs typeface="Adobe Caslon Pro"/>
              </a:rPr>
              <a:t>the</a:t>
            </a:r>
            <a:r>
              <a:rPr lang="en-CA" dirty="0">
                <a:latin typeface="Garamond" panose="02020404030301010803" pitchFamily="18" charset="0"/>
                <a:cs typeface="Adobe Caslon Pro"/>
              </a:rPr>
              <a:t> fact checking</a:t>
            </a:r>
            <a:r>
              <a:rPr lang="en-CA" dirty="0" smtClean="0">
                <a:latin typeface="Garamond" panose="02020404030301010803" pitchFamily="18" charset="0"/>
                <a:cs typeface="Adobe Caslon Pro"/>
              </a:rPr>
              <a:t> </a:t>
            </a:r>
            <a:r>
              <a:rPr lang="en-CA" dirty="0">
                <a:latin typeface="Garamond" panose="02020404030301010803" pitchFamily="18" charset="0"/>
                <a:cs typeface="Adobe Caslon Pro"/>
              </a:rPr>
              <a:t>websites </a:t>
            </a:r>
            <a:r>
              <a:rPr lang="en-CA" dirty="0" err="1" smtClean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Politifact</a:t>
            </a:r>
            <a:r>
              <a:rPr lang="en-CA" dirty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, Snopes, </a:t>
            </a:r>
            <a:r>
              <a:rPr lang="en-CA" dirty="0">
                <a:latin typeface="Garamond" panose="02020404030301010803" pitchFamily="18" charset="0"/>
                <a:cs typeface="Adobe Caslon Pro"/>
              </a:rPr>
              <a:t>and</a:t>
            </a:r>
            <a:r>
              <a:rPr lang="en-CA" dirty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 </a:t>
            </a:r>
            <a:r>
              <a:rPr lang="en-CA" dirty="0" err="1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FactChecker</a:t>
            </a:r>
            <a:endParaRPr lang="en-CA" dirty="0">
              <a:solidFill>
                <a:srgbClr val="800000"/>
              </a:solidFill>
              <a:latin typeface="Garamond" panose="02020404030301010803" pitchFamily="18" charset="0"/>
              <a:cs typeface="Adobe Caslon Pro"/>
            </a:endParaRPr>
          </a:p>
          <a:p>
            <a:endParaRPr lang="en-CA" dirty="0">
              <a:latin typeface="Garamond" panose="02020404030301010803" pitchFamily="18" charset="0"/>
              <a:cs typeface="Adobe Caslon Pro"/>
            </a:endParaRPr>
          </a:p>
          <a:p>
            <a:r>
              <a:rPr lang="en-CA" dirty="0">
                <a:latin typeface="Garamond" panose="02020404030301010803" pitchFamily="18" charset="0"/>
                <a:cs typeface="Adobe Caslon Pro"/>
              </a:rPr>
              <a:t>A </a:t>
            </a:r>
            <a:r>
              <a:rPr lang="en-CA" b="1" dirty="0">
                <a:solidFill>
                  <a:srgbClr val="17375D"/>
                </a:solidFill>
                <a:latin typeface="Garamond" panose="02020404030301010803" pitchFamily="18" charset="0"/>
                <a:cs typeface="Adobe Caslon Pro"/>
              </a:rPr>
              <a:t>“</a:t>
            </a:r>
            <a:r>
              <a:rPr lang="en-CA" b="1" dirty="0" err="1">
                <a:solidFill>
                  <a:srgbClr val="17375D"/>
                </a:solidFill>
                <a:latin typeface="Garamond" panose="02020404030301010803" pitchFamily="18" charset="0"/>
                <a:cs typeface="Adobe Caslon Pro"/>
              </a:rPr>
              <a:t>snoped</a:t>
            </a:r>
            <a:r>
              <a:rPr lang="en-CA" b="1" dirty="0">
                <a:solidFill>
                  <a:srgbClr val="17375D"/>
                </a:solidFill>
                <a:latin typeface="Garamond" panose="02020404030301010803" pitchFamily="18" charset="0"/>
                <a:cs typeface="Adobe Caslon Pro"/>
              </a:rPr>
              <a:t> comment”</a:t>
            </a:r>
            <a:r>
              <a:rPr lang="en-CA" dirty="0">
                <a:solidFill>
                  <a:srgbClr val="17375D"/>
                </a:solidFill>
                <a:latin typeface="Garamond" panose="02020404030301010803" pitchFamily="18" charset="0"/>
                <a:cs typeface="Adobe Caslon Pro"/>
              </a:rPr>
              <a:t> </a:t>
            </a:r>
            <a:r>
              <a:rPr lang="en-CA" dirty="0">
                <a:latin typeface="Garamond" panose="02020404030301010803" pitchFamily="18" charset="0"/>
                <a:cs typeface="Adobe Caslon Pro"/>
              </a:rPr>
              <a:t>is a comment or an original post with a </a:t>
            </a:r>
            <a:r>
              <a:rPr lang="en-CA" dirty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“</a:t>
            </a:r>
            <a:r>
              <a:rPr lang="en-CA" dirty="0" err="1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snope</a:t>
            </a:r>
            <a:r>
              <a:rPr lang="en-CA" dirty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” </a:t>
            </a:r>
            <a:r>
              <a:rPr lang="en-CA" dirty="0">
                <a:latin typeface="Garamond" panose="02020404030301010803" pitchFamily="18" charset="0"/>
                <a:cs typeface="Adobe Caslon Pro"/>
              </a:rPr>
              <a:t>reply</a:t>
            </a:r>
          </a:p>
          <a:p>
            <a:endParaRPr lang="en-CA" dirty="0">
              <a:latin typeface="Garamond" panose="02020404030301010803" pitchFamily="18" charset="0"/>
              <a:cs typeface="Adobe Caslon Pro"/>
            </a:endParaRPr>
          </a:p>
          <a:p>
            <a:endParaRPr lang="en-CA" dirty="0">
              <a:latin typeface="Garamond" panose="02020404030301010803" pitchFamily="18" charset="0"/>
              <a:cs typeface="Adobe Caslon Pr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420" y="2594767"/>
            <a:ext cx="917730" cy="203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46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is a “</a:t>
            </a:r>
            <a:r>
              <a:rPr lang="en-CA" dirty="0" err="1" smtClean="0"/>
              <a:t>Snope</a:t>
            </a:r>
            <a:r>
              <a:rPr lang="en-CA" dirty="0" smtClean="0"/>
              <a:t>”?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302603"/>
            <a:ext cx="4267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Garamond" panose="02020404030301010803" pitchFamily="18" charset="0"/>
                <a:cs typeface="Adobe Caslon Pro"/>
              </a:rPr>
              <a:t>A</a:t>
            </a:r>
            <a:r>
              <a:rPr lang="en-CA" dirty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 </a:t>
            </a:r>
            <a:r>
              <a:rPr lang="en-CA" b="1" dirty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“</a:t>
            </a:r>
            <a:r>
              <a:rPr lang="en-CA" b="1" dirty="0" err="1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Snope</a:t>
            </a:r>
            <a:r>
              <a:rPr lang="en-CA" b="1" dirty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” </a:t>
            </a:r>
            <a:r>
              <a:rPr lang="en-CA" dirty="0">
                <a:latin typeface="Garamond" panose="02020404030301010803" pitchFamily="18" charset="0"/>
                <a:cs typeface="Adobe Caslon Pro"/>
              </a:rPr>
              <a:t>is a reply that includes a URL from one or more of </a:t>
            </a:r>
            <a:r>
              <a:rPr lang="en-CA" dirty="0" smtClean="0">
                <a:latin typeface="Garamond" panose="02020404030301010803" pitchFamily="18" charset="0"/>
                <a:cs typeface="Adobe Caslon Pro"/>
              </a:rPr>
              <a:t>the</a:t>
            </a:r>
            <a:r>
              <a:rPr lang="en-CA" dirty="0">
                <a:latin typeface="Garamond" panose="02020404030301010803" pitchFamily="18" charset="0"/>
                <a:cs typeface="Adobe Caslon Pro"/>
              </a:rPr>
              <a:t> fact checking</a:t>
            </a:r>
            <a:r>
              <a:rPr lang="en-CA" dirty="0" smtClean="0">
                <a:latin typeface="Garamond" panose="02020404030301010803" pitchFamily="18" charset="0"/>
                <a:cs typeface="Adobe Caslon Pro"/>
              </a:rPr>
              <a:t> websites </a:t>
            </a:r>
            <a:r>
              <a:rPr lang="en-CA" dirty="0" err="1" smtClean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Politifact</a:t>
            </a:r>
            <a:r>
              <a:rPr lang="en-CA" dirty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, Snopes, </a:t>
            </a:r>
            <a:r>
              <a:rPr lang="en-CA" dirty="0">
                <a:latin typeface="Garamond" panose="02020404030301010803" pitchFamily="18" charset="0"/>
                <a:cs typeface="Adobe Caslon Pro"/>
              </a:rPr>
              <a:t>and</a:t>
            </a:r>
            <a:r>
              <a:rPr lang="en-CA" dirty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 </a:t>
            </a:r>
            <a:r>
              <a:rPr lang="en-CA" dirty="0" err="1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FactChecker</a:t>
            </a:r>
            <a:endParaRPr lang="en-CA" dirty="0">
              <a:solidFill>
                <a:srgbClr val="800000"/>
              </a:solidFill>
              <a:latin typeface="Garamond" panose="02020404030301010803" pitchFamily="18" charset="0"/>
              <a:cs typeface="Adobe Caslon Pro"/>
            </a:endParaRPr>
          </a:p>
          <a:p>
            <a:endParaRPr lang="en-CA" dirty="0">
              <a:latin typeface="Garamond" panose="02020404030301010803" pitchFamily="18" charset="0"/>
              <a:cs typeface="Adobe Caslon Pro"/>
            </a:endParaRPr>
          </a:p>
          <a:p>
            <a:r>
              <a:rPr lang="en-CA" dirty="0">
                <a:latin typeface="Garamond" panose="02020404030301010803" pitchFamily="18" charset="0"/>
                <a:cs typeface="Adobe Caslon Pro"/>
              </a:rPr>
              <a:t>A </a:t>
            </a:r>
            <a:r>
              <a:rPr lang="en-CA" b="1" dirty="0">
                <a:solidFill>
                  <a:srgbClr val="17375D"/>
                </a:solidFill>
                <a:latin typeface="Garamond" panose="02020404030301010803" pitchFamily="18" charset="0"/>
                <a:cs typeface="Adobe Caslon Pro"/>
              </a:rPr>
              <a:t>“</a:t>
            </a:r>
            <a:r>
              <a:rPr lang="en-CA" b="1" dirty="0" err="1">
                <a:solidFill>
                  <a:srgbClr val="17375D"/>
                </a:solidFill>
                <a:latin typeface="Garamond" panose="02020404030301010803" pitchFamily="18" charset="0"/>
                <a:cs typeface="Adobe Caslon Pro"/>
              </a:rPr>
              <a:t>snoped</a:t>
            </a:r>
            <a:r>
              <a:rPr lang="en-CA" b="1" dirty="0">
                <a:solidFill>
                  <a:srgbClr val="17375D"/>
                </a:solidFill>
                <a:latin typeface="Garamond" panose="02020404030301010803" pitchFamily="18" charset="0"/>
                <a:cs typeface="Adobe Caslon Pro"/>
              </a:rPr>
              <a:t> comment”</a:t>
            </a:r>
            <a:r>
              <a:rPr lang="en-CA" dirty="0">
                <a:solidFill>
                  <a:srgbClr val="17375D"/>
                </a:solidFill>
                <a:latin typeface="Garamond" panose="02020404030301010803" pitchFamily="18" charset="0"/>
                <a:cs typeface="Adobe Caslon Pro"/>
              </a:rPr>
              <a:t> </a:t>
            </a:r>
            <a:r>
              <a:rPr lang="en-CA" dirty="0">
                <a:latin typeface="Garamond" panose="02020404030301010803" pitchFamily="18" charset="0"/>
                <a:cs typeface="Adobe Caslon Pro"/>
              </a:rPr>
              <a:t>is a comment or an original post with a </a:t>
            </a:r>
            <a:r>
              <a:rPr lang="en-CA" dirty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“</a:t>
            </a:r>
            <a:r>
              <a:rPr lang="en-CA" dirty="0" err="1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snope</a:t>
            </a:r>
            <a:r>
              <a:rPr lang="en-CA" dirty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” </a:t>
            </a:r>
            <a:r>
              <a:rPr lang="en-CA" dirty="0">
                <a:latin typeface="Garamond" panose="02020404030301010803" pitchFamily="18" charset="0"/>
                <a:cs typeface="Adobe Caslon Pro"/>
              </a:rPr>
              <a:t>reply</a:t>
            </a:r>
          </a:p>
          <a:p>
            <a:endParaRPr lang="en-CA" dirty="0">
              <a:latin typeface="Garamond" panose="02020404030301010803" pitchFamily="18" charset="0"/>
              <a:cs typeface="Adobe Caslon Pro"/>
            </a:endParaRPr>
          </a:p>
          <a:p>
            <a:r>
              <a:rPr lang="en-CA" dirty="0">
                <a:latin typeface="Garamond" panose="02020404030301010803" pitchFamily="18" charset="0"/>
                <a:cs typeface="Adobe Caslon Pro"/>
              </a:rPr>
              <a:t>A comment that is a </a:t>
            </a:r>
            <a:r>
              <a:rPr lang="en-CA" dirty="0" err="1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snope</a:t>
            </a:r>
            <a:r>
              <a:rPr lang="en-CA" dirty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 </a:t>
            </a:r>
            <a:r>
              <a:rPr lang="en-CA" dirty="0">
                <a:latin typeface="Garamond" panose="02020404030301010803" pitchFamily="18" charset="0"/>
                <a:cs typeface="Adobe Caslon Pro"/>
              </a:rPr>
              <a:t>is a </a:t>
            </a:r>
            <a:r>
              <a:rPr lang="en-CA" b="1" dirty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“</a:t>
            </a:r>
            <a:r>
              <a:rPr lang="en-CA" b="1" dirty="0" err="1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snoping</a:t>
            </a:r>
            <a:r>
              <a:rPr lang="en-CA" b="1" dirty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 comment”</a:t>
            </a:r>
          </a:p>
          <a:p>
            <a:endParaRPr lang="en-CA" b="1" dirty="0">
              <a:latin typeface="Garamond" panose="02020404030301010803" pitchFamily="18" charset="0"/>
              <a:cs typeface="Adobe Caslon Pro"/>
            </a:endParaRPr>
          </a:p>
          <a:p>
            <a:endParaRPr lang="en-CA" dirty="0">
              <a:latin typeface="Garamond" panose="02020404030301010803" pitchFamily="18" charset="0"/>
              <a:cs typeface="Adobe Caslon Pro"/>
            </a:endParaRPr>
          </a:p>
          <a:p>
            <a:endParaRPr lang="en-CA" dirty="0" smtClean="0">
              <a:latin typeface="Garamond" panose="02020404030301010803" pitchFamily="18" charset="0"/>
              <a:cs typeface="Adobe Caslon Pro"/>
            </a:endParaRPr>
          </a:p>
          <a:p>
            <a:endParaRPr lang="en-CA" dirty="0">
              <a:latin typeface="Garamond" panose="02020404030301010803" pitchFamily="18" charset="0"/>
              <a:cs typeface="Adobe Caslon Pro"/>
            </a:endParaRPr>
          </a:p>
          <a:p>
            <a:endParaRPr lang="en-CA" dirty="0">
              <a:latin typeface="Garamond" panose="02020404030301010803" pitchFamily="18" charset="0"/>
              <a:cs typeface="Adobe Caslon Pr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085" y="2590800"/>
            <a:ext cx="917730" cy="203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2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is a “</a:t>
            </a:r>
            <a:r>
              <a:rPr lang="en-CA" dirty="0" err="1" smtClean="0"/>
              <a:t>Snope</a:t>
            </a:r>
            <a:r>
              <a:rPr lang="en-CA" dirty="0" smtClean="0"/>
              <a:t>”?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302603"/>
            <a:ext cx="4267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Garamond" panose="02020404030301010803" pitchFamily="18" charset="0"/>
                <a:cs typeface="Adobe Caslon Pro"/>
              </a:rPr>
              <a:t>A </a:t>
            </a:r>
            <a:r>
              <a:rPr lang="en-CA" b="1" dirty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“</a:t>
            </a:r>
            <a:r>
              <a:rPr lang="en-CA" b="1" dirty="0" err="1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Snope</a:t>
            </a:r>
            <a:r>
              <a:rPr lang="en-CA" b="1" dirty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” </a:t>
            </a:r>
            <a:r>
              <a:rPr lang="en-CA" dirty="0">
                <a:latin typeface="Garamond" panose="02020404030301010803" pitchFamily="18" charset="0"/>
                <a:cs typeface="Adobe Caslon Pro"/>
              </a:rPr>
              <a:t>is a reply that includes a URL from one or more of the </a:t>
            </a:r>
            <a:r>
              <a:rPr lang="en-CA" dirty="0" smtClean="0">
                <a:latin typeface="Garamond" panose="02020404030301010803" pitchFamily="18" charset="0"/>
                <a:cs typeface="Adobe Caslon Pro"/>
              </a:rPr>
              <a:t>fact checking websites </a:t>
            </a:r>
            <a:r>
              <a:rPr lang="en-CA" dirty="0" err="1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Politifact</a:t>
            </a:r>
            <a:r>
              <a:rPr lang="en-CA" dirty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, Snopes, </a:t>
            </a:r>
            <a:r>
              <a:rPr lang="en-CA" dirty="0">
                <a:latin typeface="Garamond" panose="02020404030301010803" pitchFamily="18" charset="0"/>
                <a:cs typeface="Adobe Caslon Pro"/>
              </a:rPr>
              <a:t>and</a:t>
            </a:r>
            <a:r>
              <a:rPr lang="en-CA" dirty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 </a:t>
            </a:r>
            <a:r>
              <a:rPr lang="en-CA" dirty="0" err="1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FactChecker</a:t>
            </a:r>
            <a:endParaRPr lang="en-CA" dirty="0">
              <a:solidFill>
                <a:srgbClr val="800000"/>
              </a:solidFill>
              <a:latin typeface="Garamond" panose="02020404030301010803" pitchFamily="18" charset="0"/>
              <a:cs typeface="Adobe Caslon Pro"/>
            </a:endParaRPr>
          </a:p>
          <a:p>
            <a:endParaRPr lang="en-CA" dirty="0">
              <a:latin typeface="Garamond" panose="02020404030301010803" pitchFamily="18" charset="0"/>
              <a:cs typeface="Adobe Caslon Pro"/>
            </a:endParaRPr>
          </a:p>
          <a:p>
            <a:r>
              <a:rPr lang="en-CA" dirty="0">
                <a:latin typeface="Garamond" panose="02020404030301010803" pitchFamily="18" charset="0"/>
                <a:cs typeface="Adobe Caslon Pro"/>
              </a:rPr>
              <a:t>A </a:t>
            </a:r>
            <a:r>
              <a:rPr lang="en-CA" b="1" dirty="0">
                <a:solidFill>
                  <a:srgbClr val="17375D"/>
                </a:solidFill>
                <a:latin typeface="Garamond" panose="02020404030301010803" pitchFamily="18" charset="0"/>
                <a:cs typeface="Adobe Caslon Pro"/>
              </a:rPr>
              <a:t>“</a:t>
            </a:r>
            <a:r>
              <a:rPr lang="en-CA" b="1" dirty="0" err="1">
                <a:solidFill>
                  <a:srgbClr val="17375D"/>
                </a:solidFill>
                <a:latin typeface="Garamond" panose="02020404030301010803" pitchFamily="18" charset="0"/>
                <a:cs typeface="Adobe Caslon Pro"/>
              </a:rPr>
              <a:t>snoped</a:t>
            </a:r>
            <a:r>
              <a:rPr lang="en-CA" b="1" dirty="0">
                <a:solidFill>
                  <a:srgbClr val="17375D"/>
                </a:solidFill>
                <a:latin typeface="Garamond" panose="02020404030301010803" pitchFamily="18" charset="0"/>
                <a:cs typeface="Adobe Caslon Pro"/>
              </a:rPr>
              <a:t> comment”</a:t>
            </a:r>
            <a:r>
              <a:rPr lang="en-CA" dirty="0">
                <a:solidFill>
                  <a:srgbClr val="17375D"/>
                </a:solidFill>
                <a:latin typeface="Garamond" panose="02020404030301010803" pitchFamily="18" charset="0"/>
                <a:cs typeface="Adobe Caslon Pro"/>
              </a:rPr>
              <a:t> </a:t>
            </a:r>
            <a:r>
              <a:rPr lang="en-CA" dirty="0">
                <a:latin typeface="Garamond" panose="02020404030301010803" pitchFamily="18" charset="0"/>
                <a:cs typeface="Adobe Caslon Pro"/>
              </a:rPr>
              <a:t>is a comment or an original post with a </a:t>
            </a:r>
            <a:r>
              <a:rPr lang="en-CA" dirty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“</a:t>
            </a:r>
            <a:r>
              <a:rPr lang="en-CA" dirty="0" err="1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snope</a:t>
            </a:r>
            <a:r>
              <a:rPr lang="en-CA" dirty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” </a:t>
            </a:r>
            <a:r>
              <a:rPr lang="en-CA" dirty="0">
                <a:latin typeface="Garamond" panose="02020404030301010803" pitchFamily="18" charset="0"/>
                <a:cs typeface="Adobe Caslon Pro"/>
              </a:rPr>
              <a:t>reply</a:t>
            </a:r>
          </a:p>
          <a:p>
            <a:endParaRPr lang="en-CA" dirty="0">
              <a:latin typeface="Garamond" panose="02020404030301010803" pitchFamily="18" charset="0"/>
              <a:cs typeface="Adobe Caslon Pro"/>
            </a:endParaRPr>
          </a:p>
          <a:p>
            <a:r>
              <a:rPr lang="en-CA" dirty="0">
                <a:latin typeface="Garamond" panose="02020404030301010803" pitchFamily="18" charset="0"/>
                <a:cs typeface="Adobe Caslon Pro"/>
              </a:rPr>
              <a:t>A comment that is a </a:t>
            </a:r>
            <a:r>
              <a:rPr lang="en-CA" dirty="0" err="1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snope</a:t>
            </a:r>
            <a:r>
              <a:rPr lang="en-CA" dirty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 </a:t>
            </a:r>
            <a:r>
              <a:rPr lang="en-CA" dirty="0">
                <a:latin typeface="Garamond" panose="02020404030301010803" pitchFamily="18" charset="0"/>
                <a:cs typeface="Adobe Caslon Pro"/>
              </a:rPr>
              <a:t>is a </a:t>
            </a:r>
            <a:r>
              <a:rPr lang="en-CA" b="1" dirty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“</a:t>
            </a:r>
            <a:r>
              <a:rPr lang="en-CA" b="1" dirty="0" err="1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snoping</a:t>
            </a:r>
            <a:r>
              <a:rPr lang="en-CA" b="1" dirty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 comment”</a:t>
            </a:r>
          </a:p>
          <a:p>
            <a:endParaRPr lang="en-CA" b="1" dirty="0">
              <a:latin typeface="Garamond" panose="02020404030301010803" pitchFamily="18" charset="0"/>
              <a:cs typeface="Adobe Caslon Pro"/>
            </a:endParaRPr>
          </a:p>
          <a:p>
            <a:r>
              <a:rPr lang="en-CA" dirty="0">
                <a:latin typeface="Garamond" panose="02020404030301010803" pitchFamily="18" charset="0"/>
                <a:cs typeface="Adobe Caslon Pro"/>
              </a:rPr>
              <a:t>A </a:t>
            </a:r>
            <a:r>
              <a:rPr lang="en-CA" b="1" dirty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“</a:t>
            </a:r>
            <a:r>
              <a:rPr lang="en-CA" b="1" dirty="0" err="1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snoping</a:t>
            </a:r>
            <a:r>
              <a:rPr lang="en-CA" b="1" dirty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 author” </a:t>
            </a:r>
            <a:r>
              <a:rPr lang="en-CA" dirty="0">
                <a:latin typeface="Garamond" panose="02020404030301010803" pitchFamily="18" charset="0"/>
                <a:cs typeface="Adobe Caslon Pro"/>
              </a:rPr>
              <a:t>is an author who made one or more </a:t>
            </a:r>
            <a:r>
              <a:rPr lang="en-CA" dirty="0" err="1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snoping</a:t>
            </a:r>
            <a:r>
              <a:rPr lang="en-CA" dirty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 comments</a:t>
            </a:r>
          </a:p>
          <a:p>
            <a:endParaRPr lang="en-CA" dirty="0">
              <a:latin typeface="Garamond" panose="02020404030301010803" pitchFamily="18" charset="0"/>
              <a:cs typeface="Adobe Caslon Pro"/>
            </a:endParaRPr>
          </a:p>
          <a:p>
            <a:endParaRPr lang="en-CA" dirty="0" smtClean="0">
              <a:latin typeface="Garamond" panose="02020404030301010803" pitchFamily="18" charset="0"/>
              <a:cs typeface="Adobe Caslon Pro"/>
            </a:endParaRPr>
          </a:p>
          <a:p>
            <a:endParaRPr lang="en-CA" dirty="0">
              <a:latin typeface="Garamond" panose="02020404030301010803" pitchFamily="18" charset="0"/>
              <a:cs typeface="Adobe Caslon Pro"/>
            </a:endParaRPr>
          </a:p>
          <a:p>
            <a:endParaRPr lang="en-CA" dirty="0" smtClean="0">
              <a:latin typeface="Garamond" panose="02020404030301010803" pitchFamily="18" charset="0"/>
              <a:cs typeface="Adobe Caslon Pro"/>
            </a:endParaRPr>
          </a:p>
          <a:p>
            <a:endParaRPr lang="en-CA" dirty="0">
              <a:latin typeface="Garamond" panose="02020404030301010803" pitchFamily="18" charset="0"/>
              <a:cs typeface="Adobe Caslon Pro"/>
            </a:endParaRPr>
          </a:p>
          <a:p>
            <a:endParaRPr lang="en-CA" dirty="0">
              <a:latin typeface="Garamond" panose="02020404030301010803" pitchFamily="18" charset="0"/>
              <a:cs typeface="Adobe Caslon Pr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373" y="2590800"/>
            <a:ext cx="1758983" cy="338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68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is a “</a:t>
            </a:r>
            <a:r>
              <a:rPr lang="en-CA" dirty="0" err="1" smtClean="0"/>
              <a:t>Snope</a:t>
            </a:r>
            <a:r>
              <a:rPr lang="en-CA" dirty="0" smtClean="0"/>
              <a:t>”?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302603"/>
            <a:ext cx="4267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latin typeface="Garamond" panose="02020404030301010803" pitchFamily="18" charset="0"/>
                <a:cs typeface="Adobe Caslon Pro"/>
              </a:rPr>
              <a:t>A </a:t>
            </a:r>
            <a:r>
              <a:rPr lang="en-CA" b="1" dirty="0" smtClean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“</a:t>
            </a:r>
            <a:r>
              <a:rPr lang="en-CA" b="1" dirty="0" err="1" smtClean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Snope</a:t>
            </a:r>
            <a:r>
              <a:rPr lang="en-CA" b="1" dirty="0" smtClean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” </a:t>
            </a:r>
            <a:r>
              <a:rPr lang="en-CA" dirty="0" smtClean="0">
                <a:latin typeface="Garamond" panose="02020404030301010803" pitchFamily="18" charset="0"/>
                <a:cs typeface="Adobe Caslon Pro"/>
              </a:rPr>
              <a:t>is a reply that includes a URL from one or more </a:t>
            </a:r>
            <a:r>
              <a:rPr lang="en-CA" dirty="0">
                <a:latin typeface="Garamond" panose="02020404030301010803" pitchFamily="18" charset="0"/>
                <a:cs typeface="Adobe Caslon Pro"/>
              </a:rPr>
              <a:t>of the fact checking </a:t>
            </a:r>
            <a:r>
              <a:rPr lang="en-CA" dirty="0" smtClean="0">
                <a:latin typeface="Garamond" panose="02020404030301010803" pitchFamily="18" charset="0"/>
                <a:cs typeface="Adobe Caslon Pro"/>
              </a:rPr>
              <a:t>websites </a:t>
            </a:r>
            <a:r>
              <a:rPr lang="en-CA" dirty="0" err="1" smtClean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Politifact</a:t>
            </a:r>
            <a:r>
              <a:rPr lang="en-CA" dirty="0" smtClean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, Snopes, </a:t>
            </a:r>
            <a:r>
              <a:rPr lang="en-CA" dirty="0" smtClean="0">
                <a:latin typeface="Garamond" panose="02020404030301010803" pitchFamily="18" charset="0"/>
                <a:cs typeface="Adobe Caslon Pro"/>
              </a:rPr>
              <a:t>and</a:t>
            </a:r>
            <a:r>
              <a:rPr lang="en-CA" dirty="0" smtClean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 </a:t>
            </a:r>
            <a:r>
              <a:rPr lang="en-CA" dirty="0" err="1" smtClean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FactChecker</a:t>
            </a:r>
            <a:endParaRPr lang="en-CA" dirty="0" smtClean="0">
              <a:solidFill>
                <a:srgbClr val="800000"/>
              </a:solidFill>
              <a:latin typeface="Garamond" panose="02020404030301010803" pitchFamily="18" charset="0"/>
              <a:cs typeface="Adobe Caslon Pro"/>
            </a:endParaRPr>
          </a:p>
          <a:p>
            <a:endParaRPr lang="en-CA" dirty="0">
              <a:latin typeface="Garamond" panose="02020404030301010803" pitchFamily="18" charset="0"/>
              <a:cs typeface="Adobe Caslon Pro"/>
            </a:endParaRPr>
          </a:p>
          <a:p>
            <a:r>
              <a:rPr lang="en-CA" dirty="0" smtClean="0">
                <a:latin typeface="Garamond" panose="02020404030301010803" pitchFamily="18" charset="0"/>
                <a:cs typeface="Adobe Caslon Pro"/>
              </a:rPr>
              <a:t>A </a:t>
            </a:r>
            <a:r>
              <a:rPr lang="en-CA" b="1" dirty="0" smtClean="0">
                <a:solidFill>
                  <a:srgbClr val="17375D"/>
                </a:solidFill>
                <a:latin typeface="Garamond" panose="02020404030301010803" pitchFamily="18" charset="0"/>
                <a:cs typeface="Adobe Caslon Pro"/>
              </a:rPr>
              <a:t>“</a:t>
            </a:r>
            <a:r>
              <a:rPr lang="en-CA" b="1" dirty="0" err="1" smtClean="0">
                <a:solidFill>
                  <a:srgbClr val="17375D"/>
                </a:solidFill>
                <a:latin typeface="Garamond" panose="02020404030301010803" pitchFamily="18" charset="0"/>
                <a:cs typeface="Adobe Caslon Pro"/>
              </a:rPr>
              <a:t>snoped</a:t>
            </a:r>
            <a:r>
              <a:rPr lang="en-CA" b="1" dirty="0" smtClean="0">
                <a:solidFill>
                  <a:srgbClr val="17375D"/>
                </a:solidFill>
                <a:latin typeface="Garamond" panose="02020404030301010803" pitchFamily="18" charset="0"/>
                <a:cs typeface="Adobe Caslon Pro"/>
              </a:rPr>
              <a:t> comment”</a:t>
            </a:r>
            <a:r>
              <a:rPr lang="en-CA" dirty="0" smtClean="0">
                <a:solidFill>
                  <a:srgbClr val="17375D"/>
                </a:solidFill>
                <a:latin typeface="Garamond" panose="02020404030301010803" pitchFamily="18" charset="0"/>
                <a:cs typeface="Adobe Caslon Pro"/>
              </a:rPr>
              <a:t> </a:t>
            </a:r>
            <a:r>
              <a:rPr lang="en-CA" dirty="0" smtClean="0">
                <a:latin typeface="Garamond" panose="02020404030301010803" pitchFamily="18" charset="0"/>
                <a:cs typeface="Adobe Caslon Pro"/>
              </a:rPr>
              <a:t>is a comment or an original post with a </a:t>
            </a:r>
            <a:r>
              <a:rPr lang="en-CA" dirty="0" smtClean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“</a:t>
            </a:r>
            <a:r>
              <a:rPr lang="en-CA" dirty="0" err="1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s</a:t>
            </a:r>
            <a:r>
              <a:rPr lang="en-CA" dirty="0" err="1" smtClean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nope</a:t>
            </a:r>
            <a:r>
              <a:rPr lang="en-CA" dirty="0" smtClean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” </a:t>
            </a:r>
            <a:r>
              <a:rPr lang="en-CA" dirty="0" smtClean="0">
                <a:latin typeface="Garamond" panose="02020404030301010803" pitchFamily="18" charset="0"/>
                <a:cs typeface="Adobe Caslon Pro"/>
              </a:rPr>
              <a:t>reply</a:t>
            </a:r>
          </a:p>
          <a:p>
            <a:endParaRPr lang="en-CA" dirty="0">
              <a:latin typeface="Garamond" panose="02020404030301010803" pitchFamily="18" charset="0"/>
              <a:cs typeface="Adobe Caslon Pro"/>
            </a:endParaRPr>
          </a:p>
          <a:p>
            <a:r>
              <a:rPr lang="en-CA" dirty="0" smtClean="0">
                <a:latin typeface="Garamond" panose="02020404030301010803" pitchFamily="18" charset="0"/>
                <a:cs typeface="Adobe Caslon Pro"/>
              </a:rPr>
              <a:t>A comment that is a </a:t>
            </a:r>
            <a:r>
              <a:rPr lang="en-CA" dirty="0" err="1" smtClean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snope</a:t>
            </a:r>
            <a:r>
              <a:rPr lang="en-CA" dirty="0" smtClean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 </a:t>
            </a:r>
            <a:r>
              <a:rPr lang="en-CA" dirty="0" smtClean="0">
                <a:latin typeface="Garamond" panose="02020404030301010803" pitchFamily="18" charset="0"/>
                <a:cs typeface="Adobe Caslon Pro"/>
              </a:rPr>
              <a:t>is a </a:t>
            </a:r>
            <a:r>
              <a:rPr lang="en-CA" b="1" dirty="0" smtClean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“</a:t>
            </a:r>
            <a:r>
              <a:rPr lang="en-CA" b="1" dirty="0" err="1" smtClean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snoping</a:t>
            </a:r>
            <a:r>
              <a:rPr lang="en-CA" b="1" dirty="0" smtClean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 comment”</a:t>
            </a:r>
          </a:p>
          <a:p>
            <a:endParaRPr lang="en-CA" b="1" dirty="0">
              <a:latin typeface="Garamond" panose="02020404030301010803" pitchFamily="18" charset="0"/>
              <a:cs typeface="Adobe Caslon Pro"/>
            </a:endParaRPr>
          </a:p>
          <a:p>
            <a:r>
              <a:rPr lang="en-CA" dirty="0" smtClean="0">
                <a:latin typeface="Garamond" panose="02020404030301010803" pitchFamily="18" charset="0"/>
                <a:cs typeface="Adobe Caslon Pro"/>
              </a:rPr>
              <a:t>A </a:t>
            </a:r>
            <a:r>
              <a:rPr lang="en-CA" b="1" dirty="0" smtClean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“</a:t>
            </a:r>
            <a:r>
              <a:rPr lang="en-CA" b="1" dirty="0" err="1" smtClean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snoping</a:t>
            </a:r>
            <a:r>
              <a:rPr lang="en-CA" b="1" dirty="0" smtClean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 author” </a:t>
            </a:r>
            <a:r>
              <a:rPr lang="en-CA" dirty="0" smtClean="0">
                <a:latin typeface="Garamond" panose="02020404030301010803" pitchFamily="18" charset="0"/>
                <a:cs typeface="Adobe Caslon Pro"/>
              </a:rPr>
              <a:t>is an author who made one or more </a:t>
            </a:r>
            <a:r>
              <a:rPr lang="en-CA" dirty="0" err="1" smtClean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snoping</a:t>
            </a:r>
            <a:r>
              <a:rPr lang="en-CA" dirty="0" smtClean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 comments</a:t>
            </a:r>
          </a:p>
          <a:p>
            <a:endParaRPr lang="en-CA" dirty="0">
              <a:latin typeface="Garamond" panose="02020404030301010803" pitchFamily="18" charset="0"/>
              <a:cs typeface="Adobe Caslon Pro"/>
            </a:endParaRPr>
          </a:p>
          <a:p>
            <a:r>
              <a:rPr lang="en-CA" dirty="0" smtClean="0">
                <a:latin typeface="Garamond" panose="02020404030301010803" pitchFamily="18" charset="0"/>
                <a:cs typeface="Adobe Caslon Pro"/>
              </a:rPr>
              <a:t>A </a:t>
            </a:r>
            <a:r>
              <a:rPr lang="en-CA" dirty="0" smtClean="0">
                <a:solidFill>
                  <a:srgbClr val="17375D"/>
                </a:solidFill>
                <a:latin typeface="Garamond" panose="02020404030301010803" pitchFamily="18" charset="0"/>
                <a:cs typeface="Adobe Caslon Pro"/>
              </a:rPr>
              <a:t>“</a:t>
            </a:r>
            <a:r>
              <a:rPr lang="en-CA" b="1" dirty="0" err="1" smtClean="0">
                <a:solidFill>
                  <a:srgbClr val="17375D"/>
                </a:solidFill>
                <a:latin typeface="Garamond" panose="02020404030301010803" pitchFamily="18" charset="0"/>
                <a:cs typeface="Adobe Caslon Pro"/>
              </a:rPr>
              <a:t>snoped</a:t>
            </a:r>
            <a:r>
              <a:rPr lang="en-CA" b="1" dirty="0" smtClean="0">
                <a:solidFill>
                  <a:srgbClr val="17375D"/>
                </a:solidFill>
                <a:latin typeface="Garamond" panose="02020404030301010803" pitchFamily="18" charset="0"/>
                <a:cs typeface="Adobe Caslon Pro"/>
              </a:rPr>
              <a:t> author</a:t>
            </a:r>
            <a:r>
              <a:rPr lang="en-CA" b="1" dirty="0" smtClean="0">
                <a:latin typeface="Garamond" panose="02020404030301010803" pitchFamily="18" charset="0"/>
                <a:cs typeface="Adobe Caslon Pro"/>
              </a:rPr>
              <a:t>” </a:t>
            </a:r>
            <a:r>
              <a:rPr lang="en-CA" dirty="0" smtClean="0">
                <a:latin typeface="Garamond" panose="02020404030301010803" pitchFamily="18" charset="0"/>
                <a:cs typeface="Adobe Caslon Pro"/>
              </a:rPr>
              <a:t>made a post or comment that was </a:t>
            </a:r>
            <a:r>
              <a:rPr lang="en-CA" dirty="0" err="1" smtClean="0">
                <a:solidFill>
                  <a:srgbClr val="17375D"/>
                </a:solidFill>
                <a:latin typeface="Garamond" panose="02020404030301010803" pitchFamily="18" charset="0"/>
                <a:cs typeface="Adobe Caslon Pro"/>
              </a:rPr>
              <a:t>snoped</a:t>
            </a:r>
            <a:endParaRPr lang="en-CA" dirty="0" smtClean="0">
              <a:solidFill>
                <a:srgbClr val="17375D"/>
              </a:solidFill>
              <a:latin typeface="Garamond" panose="02020404030301010803" pitchFamily="18" charset="0"/>
              <a:cs typeface="Adobe Caslon Pro"/>
            </a:endParaRPr>
          </a:p>
          <a:p>
            <a:endParaRPr lang="en-CA" dirty="0">
              <a:latin typeface="Garamond" panose="02020404030301010803" pitchFamily="18" charset="0"/>
              <a:cs typeface="Adobe Caslon Pro"/>
            </a:endParaRPr>
          </a:p>
          <a:p>
            <a:endParaRPr lang="en-CA" dirty="0" smtClean="0">
              <a:latin typeface="Garamond" panose="02020404030301010803" pitchFamily="18" charset="0"/>
              <a:cs typeface="Adobe Caslon Pro"/>
            </a:endParaRPr>
          </a:p>
          <a:p>
            <a:endParaRPr lang="en-CA" dirty="0">
              <a:latin typeface="Garamond" panose="02020404030301010803" pitchFamily="18" charset="0"/>
              <a:cs typeface="Adobe Caslon Pro"/>
            </a:endParaRPr>
          </a:p>
          <a:p>
            <a:endParaRPr lang="en-CA" dirty="0">
              <a:latin typeface="Garamond" panose="02020404030301010803" pitchFamily="18" charset="0"/>
              <a:cs typeface="Adobe Caslon Pro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40703"/>
            <a:ext cx="1758983" cy="467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99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Why do we care about Snopes?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92703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Garamond" panose="02020404030301010803" pitchFamily="18" charset="0"/>
                <a:cs typeface="Adobe Caslon Pro"/>
              </a:rPr>
              <a:t>Easily identifiable</a:t>
            </a:r>
          </a:p>
          <a:p>
            <a:endParaRPr lang="en-CA" sz="2400" dirty="0">
              <a:latin typeface="Garamond" panose="02020404030301010803" pitchFamily="18" charset="0"/>
              <a:cs typeface="Adobe Caslon Pro"/>
            </a:endParaRPr>
          </a:p>
          <a:p>
            <a:r>
              <a:rPr lang="en-CA" sz="2400" dirty="0" smtClean="0">
                <a:latin typeface="Garamond" panose="02020404030301010803" pitchFamily="18" charset="0"/>
                <a:cs typeface="Adobe Caslon Pro"/>
              </a:rPr>
              <a:t>Likely to signal misinformation in the </a:t>
            </a:r>
            <a:r>
              <a:rPr lang="en-CA" sz="2400" dirty="0" err="1" smtClean="0">
                <a:solidFill>
                  <a:srgbClr val="17375D"/>
                </a:solidFill>
                <a:latin typeface="Garamond" panose="02020404030301010803" pitchFamily="18" charset="0"/>
                <a:cs typeface="Adobe Caslon Pro"/>
              </a:rPr>
              <a:t>snoped</a:t>
            </a:r>
            <a:r>
              <a:rPr lang="en-CA" sz="2400" dirty="0" smtClean="0">
                <a:solidFill>
                  <a:srgbClr val="17375D"/>
                </a:solidFill>
                <a:latin typeface="Garamond" panose="02020404030301010803" pitchFamily="18" charset="0"/>
                <a:cs typeface="Adobe Caslon Pro"/>
              </a:rPr>
              <a:t> comment</a:t>
            </a:r>
          </a:p>
          <a:p>
            <a:endParaRPr lang="en-CA" sz="2400" dirty="0">
              <a:latin typeface="Garamond" panose="02020404030301010803" pitchFamily="18" charset="0"/>
              <a:cs typeface="Adobe Caslon Pro"/>
            </a:endParaRPr>
          </a:p>
          <a:p>
            <a:r>
              <a:rPr lang="en-CA" sz="2400" dirty="0" smtClean="0">
                <a:latin typeface="Garamond" panose="02020404030301010803" pitchFamily="18" charset="0"/>
                <a:cs typeface="Adobe Caslon Pro"/>
              </a:rPr>
              <a:t>The sites that constitute </a:t>
            </a:r>
            <a:r>
              <a:rPr lang="en-CA" sz="2400" dirty="0" smtClean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“</a:t>
            </a:r>
            <a:r>
              <a:rPr lang="en-CA" sz="2400" dirty="0" err="1" smtClean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snopes</a:t>
            </a:r>
            <a:r>
              <a:rPr lang="en-CA" sz="2400" dirty="0" smtClean="0">
                <a:solidFill>
                  <a:srgbClr val="800000"/>
                </a:solidFill>
                <a:latin typeface="Garamond" panose="02020404030301010803" pitchFamily="18" charset="0"/>
                <a:cs typeface="Adobe Caslon Pro"/>
              </a:rPr>
              <a:t>” URLs </a:t>
            </a:r>
            <a:r>
              <a:rPr lang="en-CA" sz="2400" dirty="0" smtClean="0">
                <a:latin typeface="Garamond" panose="02020404030301010803" pitchFamily="18" charset="0"/>
                <a:cs typeface="Adobe Caslon Pro"/>
              </a:rPr>
              <a:t>may carry some authority</a:t>
            </a:r>
            <a:endParaRPr lang="en-CA" sz="2400" dirty="0">
              <a:latin typeface="Garamond" panose="02020404030301010803" pitchFamily="18" charset="0"/>
              <a:cs typeface="Adobe Caslon Pr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40703"/>
            <a:ext cx="1758983" cy="467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75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Current Scope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92703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Garamond" panose="02020404030301010803" pitchFamily="18" charset="0"/>
                <a:cs typeface="Adobe Caslon Pro"/>
              </a:rPr>
              <a:t>The majority of work done so far has focused on a subset of the available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40703"/>
            <a:ext cx="1758983" cy="467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4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Current Scope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92703"/>
            <a:ext cx="480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Garamond" panose="02020404030301010803" pitchFamily="18" charset="0"/>
                <a:cs typeface="Adobe Caslon Pro"/>
              </a:rPr>
              <a:t>The majority of work done so far has focused on a subset of the available data:</a:t>
            </a:r>
          </a:p>
          <a:p>
            <a:endParaRPr lang="en-CA" sz="2400" dirty="0">
              <a:latin typeface="Garamond" panose="02020404030301010803" pitchFamily="18" charset="0"/>
              <a:cs typeface="Adobe Caslon 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Garamond" panose="02020404030301010803" pitchFamily="18" charset="0"/>
                <a:cs typeface="Adobe Caslon Pro"/>
              </a:rPr>
              <a:t>From room /r/politics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Garamond" panose="02020404030301010803" pitchFamily="18" charset="0"/>
              <a:cs typeface="Adobe Caslon Pro"/>
            </a:endParaRPr>
          </a:p>
          <a:p>
            <a:endParaRPr lang="en-CA" sz="2400" dirty="0" smtClean="0">
              <a:latin typeface="Garamond" panose="02020404030301010803" pitchFamily="18" charset="0"/>
              <a:cs typeface="Adobe Caslon Pro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210" y="1219200"/>
            <a:ext cx="3865590" cy="537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98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Current Scope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92703"/>
            <a:ext cx="480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Garamond" panose="02020404030301010803" pitchFamily="18" charset="0"/>
                <a:cs typeface="Adobe Caslon Pro"/>
              </a:rPr>
              <a:t>The majority of work done so far has focused on a subset of the available data:</a:t>
            </a:r>
          </a:p>
          <a:p>
            <a:endParaRPr lang="en-CA" sz="2400" dirty="0">
              <a:latin typeface="Garamond" panose="02020404030301010803" pitchFamily="18" charset="0"/>
              <a:cs typeface="Adobe Caslon 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Garamond" panose="02020404030301010803" pitchFamily="18" charset="0"/>
                <a:cs typeface="Adobe Caslon Pro"/>
              </a:rPr>
              <a:t>From room /r/politics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Garamond" panose="02020404030301010803" pitchFamily="18" charset="0"/>
              <a:cs typeface="Adobe Caslon 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Garamond" panose="02020404030301010803" pitchFamily="18" charset="0"/>
                <a:cs typeface="Adobe Caslon Pro"/>
              </a:rPr>
              <a:t>Start: </a:t>
            </a:r>
            <a:r>
              <a:rPr lang="en-US" sz="2400" dirty="0">
                <a:latin typeface="Garamond" panose="02020404030301010803" pitchFamily="18" charset="0"/>
              </a:rPr>
              <a:t>5/1/2013 </a:t>
            </a:r>
            <a:r>
              <a:rPr lang="en-US" sz="2400" dirty="0" smtClean="0">
                <a:latin typeface="Garamond" panose="02020404030301010803" pitchFamily="18" charset="0"/>
              </a:rPr>
              <a:t>00:00:00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aramond" panose="02020404030301010803" pitchFamily="18" charset="0"/>
              <a:cs typeface="Adobe Caslon 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aramond" panose="02020404030301010803" pitchFamily="18" charset="0"/>
              </a:rPr>
              <a:t>End</a:t>
            </a:r>
            <a:r>
              <a:rPr lang="en-US" sz="2400" dirty="0">
                <a:latin typeface="Garamond" panose="02020404030301010803" pitchFamily="18" charset="0"/>
              </a:rPr>
              <a:t>: 5/1/2014 </a:t>
            </a:r>
            <a:r>
              <a:rPr lang="en-US" sz="2400" dirty="0" smtClean="0">
                <a:latin typeface="Garamond" panose="02020404030301010803" pitchFamily="18" charset="0"/>
              </a:rPr>
              <a:t>00:00:00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aramond" panose="02020404030301010803" pitchFamily="18" charset="0"/>
              <a:cs typeface="Adobe Caslon 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Garamond" panose="02020404030301010803" pitchFamily="18" charset="0"/>
              <a:cs typeface="Adobe Caslon Pro"/>
            </a:endParaRPr>
          </a:p>
          <a:p>
            <a:endParaRPr lang="en-CA" sz="2400" dirty="0" smtClean="0">
              <a:latin typeface="Garamond" panose="02020404030301010803" pitchFamily="18" charset="0"/>
              <a:cs typeface="Adobe Caslon Pr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162" y="1219200"/>
            <a:ext cx="3858638" cy="53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413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 err="1" smtClean="0"/>
              <a:t>Reddit</a:t>
            </a:r>
            <a:r>
              <a:rPr lang="en-CA" dirty="0" smtClean="0"/>
              <a:t> Content Model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 smtClean="0"/>
              <a:t>Personal Projects	</a:t>
            </a:r>
            <a:endParaRPr lang="en-C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dirty="0" smtClean="0"/>
              <a:t>Research Subject</a:t>
            </a:r>
          </a:p>
          <a:p>
            <a:endParaRPr lang="en-CA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CA" dirty="0" smtClean="0"/>
              <a:t>Method (Defining “Snopes”)</a:t>
            </a:r>
            <a:endParaRPr lang="en-CA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CA" dirty="0" smtClean="0"/>
              <a:t>Further Questions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4433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Current Scope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392703"/>
            <a:ext cx="4800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latin typeface="Garamond" panose="02020404030301010803" pitchFamily="18" charset="0"/>
                <a:cs typeface="Adobe Caslon Pro"/>
              </a:rPr>
              <a:t>The majority of work done so far has focused on a subset of the available data:</a:t>
            </a:r>
          </a:p>
          <a:p>
            <a:endParaRPr lang="en-CA" sz="2400" dirty="0">
              <a:latin typeface="Garamond" panose="02020404030301010803" pitchFamily="18" charset="0"/>
              <a:cs typeface="Adobe Caslon 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Garamond" panose="02020404030301010803" pitchFamily="18" charset="0"/>
                <a:cs typeface="Adobe Caslon Pro"/>
              </a:rPr>
              <a:t>From room /r/politics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Garamond" panose="02020404030301010803" pitchFamily="18" charset="0"/>
              <a:cs typeface="Adobe Caslon 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400" dirty="0" smtClean="0">
                <a:latin typeface="Garamond" panose="02020404030301010803" pitchFamily="18" charset="0"/>
                <a:cs typeface="Adobe Caslon Pro"/>
              </a:rPr>
              <a:t>Start: </a:t>
            </a:r>
            <a:r>
              <a:rPr lang="en-US" sz="2400" dirty="0">
                <a:latin typeface="Garamond" panose="02020404030301010803" pitchFamily="18" charset="0"/>
              </a:rPr>
              <a:t>5/1/2013 </a:t>
            </a:r>
            <a:r>
              <a:rPr lang="en-US" sz="2400" dirty="0" smtClean="0">
                <a:latin typeface="Garamond" panose="02020404030301010803" pitchFamily="18" charset="0"/>
              </a:rPr>
              <a:t>00:00:00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aramond" panose="02020404030301010803" pitchFamily="18" charset="0"/>
              <a:cs typeface="Adobe Caslon 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Garamond" panose="02020404030301010803" pitchFamily="18" charset="0"/>
              </a:rPr>
              <a:t>End</a:t>
            </a:r>
            <a:r>
              <a:rPr lang="en-US" sz="2400" dirty="0">
                <a:latin typeface="Garamond" panose="02020404030301010803" pitchFamily="18" charset="0"/>
              </a:rPr>
              <a:t>: 5/1/2014 </a:t>
            </a:r>
            <a:r>
              <a:rPr lang="en-US" sz="2400" dirty="0" smtClean="0">
                <a:latin typeface="Garamond" panose="02020404030301010803" pitchFamily="18" charset="0"/>
              </a:rPr>
              <a:t>00:00:00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Garamond" panose="02020404030301010803" pitchFamily="18" charset="0"/>
              <a:cs typeface="Adobe Caslon Pro"/>
            </a:endParaRPr>
          </a:p>
          <a:p>
            <a:r>
              <a:rPr lang="en-US" sz="2400" dirty="0">
                <a:latin typeface="Garamond" panose="02020404030301010803" pitchFamily="18" charset="0"/>
                <a:cs typeface="Adobe Caslon Pro"/>
              </a:rPr>
              <a:t>A</a:t>
            </a:r>
            <a:r>
              <a:rPr lang="en-US" sz="2400" dirty="0" smtClean="0">
                <a:latin typeface="Garamond" panose="02020404030301010803" pitchFamily="18" charset="0"/>
                <a:cs typeface="Adobe Caslon Pro"/>
              </a:rPr>
              <a:t>pproximately 1,600,000 comments</a:t>
            </a:r>
            <a:endParaRPr lang="en-CA" sz="2400" dirty="0" smtClean="0">
              <a:latin typeface="Garamond" panose="02020404030301010803" pitchFamily="18" charset="0"/>
              <a:cs typeface="Adobe Caslon Pro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400" dirty="0">
              <a:latin typeface="Garamond" panose="02020404030301010803" pitchFamily="18" charset="0"/>
              <a:cs typeface="Adobe Caslon Pro"/>
            </a:endParaRPr>
          </a:p>
          <a:p>
            <a:endParaRPr lang="en-CA" sz="2400" dirty="0" smtClean="0">
              <a:latin typeface="Garamond" panose="02020404030301010803" pitchFamily="18" charset="0"/>
              <a:cs typeface="Adobe Caslon Pr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162" y="1219200"/>
            <a:ext cx="3858638" cy="536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50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Research </a:t>
            </a:r>
            <a:r>
              <a:rPr lang="en-CA" dirty="0"/>
              <a:t>Questions </a:t>
            </a:r>
            <a:r>
              <a:rPr lang="en-CA" dirty="0" smtClean="0"/>
              <a:t>• Observed Trends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421954"/>
              </p:ext>
            </p:extLst>
          </p:nvPr>
        </p:nvGraphicFramePr>
        <p:xfrm>
          <a:off x="457198" y="1051720"/>
          <a:ext cx="8283556" cy="58672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1778"/>
                <a:gridCol w="4141778"/>
              </a:tblGrid>
              <a:tr h="430928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 smtClean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Do </a:t>
                      </a:r>
                      <a:r>
                        <a:rPr lang="en-US" sz="2000" i="0" dirty="0" err="1" smtClean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snopees</a:t>
                      </a:r>
                      <a:r>
                        <a:rPr lang="en-US" sz="2000" i="0" dirty="0" smtClean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 react differently to </a:t>
                      </a:r>
                      <a:r>
                        <a:rPr lang="en-US" sz="2000" i="0" dirty="0" err="1" smtClean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snopes</a:t>
                      </a:r>
                      <a:r>
                        <a:rPr lang="en-US" sz="2000" i="0" dirty="0" smtClean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 than to regular replies?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97779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latin typeface="Garamond" panose="02020404030301010803" pitchFamily="18" charset="0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80568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>
                          <a:solidFill>
                            <a:srgbClr val="17375D"/>
                          </a:solidFill>
                          <a:latin typeface="Garamond" panose="02020404030301010803" pitchFamily="18" charset="0"/>
                        </a:rPr>
                        <a:t>Authors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 are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more likely to respond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to a </a:t>
                      </a:r>
                      <a:r>
                        <a:rPr lang="en-US" dirty="0" err="1" smtClean="0">
                          <a:solidFill>
                            <a:srgbClr val="800000"/>
                          </a:solidFill>
                          <a:latin typeface="Garamond" panose="02020404030301010803" pitchFamily="18" charset="0"/>
                        </a:rPr>
                        <a:t>snoping</a:t>
                      </a:r>
                      <a:r>
                        <a:rPr lang="en-US" baseline="0" dirty="0" smtClean="0">
                          <a:solidFill>
                            <a:srgbClr val="800000"/>
                          </a:solidFill>
                          <a:latin typeface="Garamond" panose="02020404030301010803" pitchFamily="18" charset="0"/>
                        </a:rPr>
                        <a:t> reply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(32%) than a non-snooping reply (23%)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smtClean="0">
                          <a:latin typeface="Garamond" panose="02020404030301010803" pitchFamily="18" charset="0"/>
                          <a:cs typeface="Adobe Caslon Pro"/>
                        </a:rPr>
                        <a:t>Significant by Wilcox test rank</a:t>
                      </a:r>
                    </a:p>
                    <a:p>
                      <a:pPr lvl="0"/>
                      <a:endParaRPr lang="en-US" baseline="0" dirty="0" smtClean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  <a:p>
                      <a:pPr lvl="0"/>
                      <a:endParaRPr lang="en-US" sz="1400" i="1" kern="1200" dirty="0" smtClean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rgbClr val="17375D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Authors</a:t>
                      </a:r>
                      <a:r>
                        <a:rPr lang="en-US" sz="1800" kern="1200" dirty="0" smtClean="0">
                          <a:solidFill>
                            <a:srgbClr val="800000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take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more time to respond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to </a:t>
                      </a:r>
                      <a:r>
                        <a:rPr lang="en-US" sz="1800" kern="1200" dirty="0" err="1" smtClean="0">
                          <a:solidFill>
                            <a:srgbClr val="800000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snoping</a:t>
                      </a:r>
                      <a:r>
                        <a:rPr lang="en-US" sz="1800" kern="1200" dirty="0" smtClean="0">
                          <a:solidFill>
                            <a:srgbClr val="800000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 replies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than to regular replies– 41 minutes vs. 24 minutes median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smtClean="0">
                          <a:latin typeface="Garamond" panose="02020404030301010803" pitchFamily="18" charset="0"/>
                          <a:cs typeface="Adobe Caslon Pro"/>
                        </a:rPr>
                        <a:t>Significant by Wilcox test rank</a:t>
                      </a:r>
                    </a:p>
                    <a:p>
                      <a:endParaRPr lang="en-US" sz="1200" dirty="0" smtClean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CA" dirty="0">
                        <a:latin typeface="Garamond" panose="02020404030301010803" pitchFamily="18" charset="0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7779">
                <a:tc>
                  <a:txBody>
                    <a:bodyPr/>
                    <a:lstStyle/>
                    <a:p>
                      <a:pPr algn="ctr"/>
                      <a:endParaRPr lang="en-US" i="1" dirty="0">
                        <a:latin typeface="Garamond" panose="02020404030301010803" pitchFamily="18" charset="0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7779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7779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4631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b="1" dirty="0" smtClean="0">
                        <a:solidFill>
                          <a:schemeClr val="tx1"/>
                        </a:solidFill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" y="5588000"/>
            <a:ext cx="8686802" cy="369332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mpd="sng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6" name="Chart 15"/>
          <p:cNvGraphicFramePr/>
          <p:nvPr>
            <p:extLst>
              <p:ext uri="{D42A27DB-BD31-4B8C-83A1-F6EECF244321}">
                <p14:modId xmlns:p14="http://schemas.microsoft.com/office/powerpoint/2010/main" val="1908395610"/>
              </p:ext>
            </p:extLst>
          </p:nvPr>
        </p:nvGraphicFramePr>
        <p:xfrm>
          <a:off x="4800600" y="2133600"/>
          <a:ext cx="3581400" cy="144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/>
          <p:cNvGraphicFramePr/>
          <p:nvPr>
            <p:extLst>
              <p:ext uri="{D42A27DB-BD31-4B8C-83A1-F6EECF244321}">
                <p14:modId xmlns:p14="http://schemas.microsoft.com/office/powerpoint/2010/main" val="2708366762"/>
              </p:ext>
            </p:extLst>
          </p:nvPr>
        </p:nvGraphicFramePr>
        <p:xfrm>
          <a:off x="4752974" y="3600450"/>
          <a:ext cx="3629026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089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Research Questions • </a:t>
            </a:r>
            <a:r>
              <a:rPr lang="en-CA" dirty="0"/>
              <a:t>Observed Trends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591994"/>
              </p:ext>
            </p:extLst>
          </p:nvPr>
        </p:nvGraphicFramePr>
        <p:xfrm>
          <a:off x="457198" y="1051721"/>
          <a:ext cx="8283556" cy="60191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1778"/>
                <a:gridCol w="4141778"/>
              </a:tblGrid>
              <a:tr h="39672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i="0" kern="1200" dirty="0" smtClean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Do </a:t>
                      </a:r>
                      <a:r>
                        <a:rPr lang="en-US" sz="1800" i="0" kern="1200" dirty="0" err="1" smtClean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snoped</a:t>
                      </a:r>
                      <a:r>
                        <a:rPr lang="en-US" sz="1800" i="0" kern="1200" dirty="0" smtClean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 comments draw different kinds of responses than regular</a:t>
                      </a:r>
                      <a:r>
                        <a:rPr lang="en-US" sz="1800" i="0" kern="1200" baseline="0" dirty="0" smtClean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0" kern="1200" dirty="0" smtClean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comments?</a:t>
                      </a:r>
                      <a:endParaRPr lang="en-US" sz="1800" i="0" kern="1200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396729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70280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Comment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Trees with a </a:t>
                      </a:r>
                      <a:r>
                        <a:rPr lang="en-US" sz="1600" kern="1200" dirty="0" err="1" smtClean="0">
                          <a:solidFill>
                            <a:srgbClr val="17375D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snope</a:t>
                      </a:r>
                      <a:r>
                        <a:rPr lang="en-US" sz="1600" kern="1200" baseline="0" dirty="0" err="1" smtClean="0">
                          <a:solidFill>
                            <a:srgbClr val="17375D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d</a:t>
                      </a:r>
                      <a:r>
                        <a:rPr lang="en-US" sz="1600" kern="1200" baseline="0" dirty="0" smtClean="0">
                          <a:solidFill>
                            <a:srgbClr val="17375D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 root</a:t>
                      </a:r>
                      <a:r>
                        <a:rPr lang="en-US" sz="1600" kern="1200" baseline="0" dirty="0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(and at least 1 reply) have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 more direct replies 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(p &lt; .001)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Multilevel Poisson model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1" kern="1200" dirty="0" err="1" smtClean="0">
                          <a:solidFill>
                            <a:srgbClr val="17375D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Snoped</a:t>
                      </a:r>
                      <a:r>
                        <a:rPr lang="en-US" sz="1600" b="1" kern="1200" dirty="0" smtClean="0">
                          <a:solidFill>
                            <a:srgbClr val="17375D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 statements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draw slower replies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 than non-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snoped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 statements in general</a:t>
                      </a:r>
                    </a:p>
                    <a:p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– median 5.99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hrs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 vs. 2.7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hrs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smtClean="0">
                          <a:latin typeface="Garamond" panose="02020404030301010803" pitchFamily="18" charset="0"/>
                          <a:cs typeface="Adobe Caslon Pro"/>
                        </a:rPr>
                        <a:t>Significant by Wilcox test rank</a:t>
                      </a:r>
                    </a:p>
                    <a:p>
                      <a:endParaRPr lang="en-US" sz="1600" kern="1200" dirty="0" smtClean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1" kern="1200" dirty="0" err="1" smtClean="0">
                          <a:solidFill>
                            <a:srgbClr val="800000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Snoping</a:t>
                      </a:r>
                      <a:r>
                        <a:rPr lang="en-US" sz="1600" b="1" kern="1200" dirty="0" smtClean="0">
                          <a:solidFill>
                            <a:srgbClr val="800000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 replies </a:t>
                      </a:r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are faster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 than replies to non-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snoped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 statements in general – median 1.52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hrs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 vs. 2.7 </a:t>
                      </a:r>
                      <a:r>
                        <a:rPr lang="en-US" sz="1600" kern="1200" dirty="0" err="1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hrs</a:t>
                      </a:r>
                      <a:endParaRPr lang="en-CA" sz="1600" dirty="0" smtClean="0">
                        <a:latin typeface="Garamond" panose="02020404030301010803" pitchFamily="18" charset="0"/>
                        <a:cs typeface="Adobe Caslon Pro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 smtClean="0">
                          <a:latin typeface="Garamond" panose="02020404030301010803" pitchFamily="18" charset="0"/>
                          <a:cs typeface="Adobe Caslon Pro"/>
                        </a:rPr>
                        <a:t>Significant by Wilcox test rank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729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6729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35555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3669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b="1" dirty="0" smtClean="0">
                        <a:solidFill>
                          <a:schemeClr val="tx1"/>
                        </a:solidFill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8600" y="5588000"/>
            <a:ext cx="8686802" cy="369332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mpd="sng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349275426"/>
              </p:ext>
            </p:extLst>
          </p:nvPr>
        </p:nvGraphicFramePr>
        <p:xfrm>
          <a:off x="4800600" y="2133600"/>
          <a:ext cx="358140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742917567"/>
              </p:ext>
            </p:extLst>
          </p:nvPr>
        </p:nvGraphicFramePr>
        <p:xfrm>
          <a:off x="4800600" y="3810000"/>
          <a:ext cx="3657600" cy="177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9652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Research </a:t>
            </a:r>
            <a:r>
              <a:rPr lang="en-CA" dirty="0"/>
              <a:t>Questions • Observed Trends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77696"/>
              </p:ext>
            </p:extLst>
          </p:nvPr>
        </p:nvGraphicFramePr>
        <p:xfrm>
          <a:off x="457198" y="1051719"/>
          <a:ext cx="8283556" cy="5507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3402"/>
                <a:gridCol w="3940154"/>
              </a:tblGrid>
              <a:tr h="395897">
                <a:tc gridSpan="2">
                  <a:txBody>
                    <a:bodyPr/>
                    <a:lstStyle/>
                    <a:p>
                      <a:pPr algn="ctr"/>
                      <a:r>
                        <a:rPr lang="en-US" sz="1775" kern="1200" dirty="0" smtClean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Do </a:t>
                      </a:r>
                      <a:r>
                        <a:rPr lang="en-US" sz="1775" kern="1200" dirty="0" err="1" smtClean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snoped</a:t>
                      </a:r>
                      <a:r>
                        <a:rPr lang="en-US" sz="1775" kern="1200" dirty="0" smtClean="0">
                          <a:solidFill>
                            <a:schemeClr val="bg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 comments draw different kinds of audience reactions than regular comments?</a:t>
                      </a:r>
                      <a:endParaRPr lang="en-US" sz="1775" kern="1200" dirty="0">
                        <a:solidFill>
                          <a:schemeClr val="bg1"/>
                        </a:solidFill>
                        <a:effectLst/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00064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45012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Comment trees with a </a:t>
                      </a:r>
                      <a:r>
                        <a:rPr lang="en-US" sz="1800" kern="1200" dirty="0" err="1" smtClean="0">
                          <a:solidFill>
                            <a:srgbClr val="800000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snope</a:t>
                      </a:r>
                      <a:r>
                        <a:rPr lang="en-US" sz="1800" kern="1200" dirty="0" smtClean="0">
                          <a:solidFill>
                            <a:srgbClr val="800000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(and at least 1 reply) have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 more comments and more authors.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(p &lt; .001)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kern="1200" dirty="0" smtClean="0">
                          <a:solidFill>
                            <a:schemeClr val="tx1"/>
                          </a:solidFill>
                          <a:effectLst/>
                          <a:latin typeface="Garamond" panose="02020404030301010803" pitchFamily="18" charset="0"/>
                          <a:ea typeface="+mn-ea"/>
                          <a:cs typeface="+mn-cs"/>
                        </a:rPr>
                        <a:t>Multilevel Poisson model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  <a:p>
                      <a:endParaRPr lang="en-US" sz="1600" b="1" kern="1200" dirty="0" smtClean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Variables controlled for:</a:t>
                      </a:r>
                    </a:p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In comments - Number of replies at depth 2 </a:t>
                      </a:r>
                    </a:p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In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 a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uthors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- Number of comments </a:t>
                      </a:r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and the number of direct replies to the original comment</a:t>
                      </a:r>
                      <a:endParaRPr lang="en-US" sz="1200" b="1" kern="1200" dirty="0" smtClean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0064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0064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0064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66726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b="1" dirty="0" smtClean="0">
                        <a:solidFill>
                          <a:schemeClr val="tx1"/>
                        </a:solidFill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198" y="5072619"/>
            <a:ext cx="8686802" cy="369332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mpd="sng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i="1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951650"/>
            <a:ext cx="2438400" cy="27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36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SWOT Analysis</a:t>
            </a:r>
            <a:endParaRPr lang="en-CA" dirty="0"/>
          </a:p>
        </p:txBody>
      </p:sp>
      <p:sp>
        <p:nvSpPr>
          <p:cNvPr id="4" name="Diamond 13"/>
          <p:cNvSpPr/>
          <p:nvPr/>
        </p:nvSpPr>
        <p:spPr>
          <a:xfrm>
            <a:off x="3396496" y="2494827"/>
            <a:ext cx="2444223" cy="2419679"/>
          </a:xfrm>
          <a:prstGeom prst="diamon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6" name="Diamond 8"/>
          <p:cNvSpPr/>
          <p:nvPr/>
        </p:nvSpPr>
        <p:spPr>
          <a:xfrm>
            <a:off x="3981965" y="3072323"/>
            <a:ext cx="1282011" cy="1288172"/>
          </a:xfrm>
          <a:prstGeom prst="diamond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618608" y="1322173"/>
            <a:ext cx="4362" cy="50591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8926463">
            <a:off x="3560761" y="3064473"/>
            <a:ext cx="1136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aramond" panose="02020404030301010803" pitchFamily="18" charset="0"/>
              </a:rPr>
              <a:t>Strengths</a:t>
            </a:r>
            <a:endParaRPr lang="en-US" sz="1600" dirty="0">
              <a:latin typeface="Garamond" panose="02020404030301010803" pitchFamily="18" charset="0"/>
            </a:endParaRPr>
          </a:p>
        </p:txBody>
      </p:sp>
      <p:cxnSp>
        <p:nvCxnSpPr>
          <p:cNvPr id="9" name="Straight Connector 7"/>
          <p:cNvCxnSpPr/>
          <p:nvPr/>
        </p:nvCxnSpPr>
        <p:spPr>
          <a:xfrm>
            <a:off x="543697" y="3713549"/>
            <a:ext cx="81431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664693">
            <a:off x="4557586" y="3076831"/>
            <a:ext cx="1136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aramond" panose="02020404030301010803" pitchFamily="18" charset="0"/>
              </a:rPr>
              <a:t>Weakness</a:t>
            </a: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8826073">
            <a:off x="4520515" y="3994208"/>
            <a:ext cx="1136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aramond" panose="02020404030301010803" pitchFamily="18" charset="0"/>
              </a:rPr>
              <a:t>Threats</a:t>
            </a: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726957">
            <a:off x="3479141" y="4043418"/>
            <a:ext cx="1350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Garamond" panose="02020404030301010803" pitchFamily="18" charset="0"/>
              </a:rPr>
              <a:t>Opportunities</a:t>
            </a:r>
            <a:endParaRPr lang="en-US" sz="1500" dirty="0">
              <a:latin typeface="Garamond" panose="02020404030301010803" pitchFamily="18" charset="0"/>
            </a:endParaRPr>
          </a:p>
        </p:txBody>
      </p:sp>
      <p:sp>
        <p:nvSpPr>
          <p:cNvPr id="15" name="矩形 2"/>
          <p:cNvSpPr/>
          <p:nvPr/>
        </p:nvSpPr>
        <p:spPr>
          <a:xfrm>
            <a:off x="4634298" y="1447800"/>
            <a:ext cx="4486881" cy="49335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156885" y="3728983"/>
            <a:ext cx="4486881" cy="269180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342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Strong results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 smtClean="0">
                <a:latin typeface="Garamond" panose="02020404030301010803" pitchFamily="18" charset="0"/>
              </a:rPr>
              <a:t>Successful data collection without the boundaries Reddit.com enforces early on in project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261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SWOT Analysis</a:t>
            </a:r>
            <a:endParaRPr lang="en-CA" dirty="0"/>
          </a:p>
        </p:txBody>
      </p:sp>
      <p:sp>
        <p:nvSpPr>
          <p:cNvPr id="4" name="Diamond 13"/>
          <p:cNvSpPr/>
          <p:nvPr/>
        </p:nvSpPr>
        <p:spPr>
          <a:xfrm>
            <a:off x="3400858" y="2503709"/>
            <a:ext cx="2444223" cy="2419679"/>
          </a:xfrm>
          <a:prstGeom prst="diamon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6" name="Diamond 8"/>
          <p:cNvSpPr/>
          <p:nvPr/>
        </p:nvSpPr>
        <p:spPr>
          <a:xfrm>
            <a:off x="3981965" y="3072323"/>
            <a:ext cx="1282011" cy="1288172"/>
          </a:xfrm>
          <a:prstGeom prst="diamond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618608" y="1322173"/>
            <a:ext cx="4362" cy="50591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8926463">
            <a:off x="3564926" y="3064474"/>
            <a:ext cx="1136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aramond" panose="02020404030301010803" pitchFamily="18" charset="0"/>
              </a:rPr>
              <a:t>Strengths</a:t>
            </a:r>
            <a:endParaRPr lang="en-US" sz="1600" dirty="0">
              <a:latin typeface="Garamond" panose="02020404030301010803" pitchFamily="18" charset="0"/>
            </a:endParaRPr>
          </a:p>
        </p:txBody>
      </p:sp>
      <p:cxnSp>
        <p:nvCxnSpPr>
          <p:cNvPr id="9" name="Straight Connector 7"/>
          <p:cNvCxnSpPr/>
          <p:nvPr/>
        </p:nvCxnSpPr>
        <p:spPr>
          <a:xfrm>
            <a:off x="543697" y="3713549"/>
            <a:ext cx="81431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664693">
            <a:off x="4557586" y="3076831"/>
            <a:ext cx="1136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aramond" panose="02020404030301010803" pitchFamily="18" charset="0"/>
              </a:rPr>
              <a:t>Weakness</a:t>
            </a: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8826073">
            <a:off x="4520515" y="3994208"/>
            <a:ext cx="1136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aramond" panose="02020404030301010803" pitchFamily="18" charset="0"/>
              </a:rPr>
              <a:t>Threats</a:t>
            </a: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726957">
            <a:off x="3479141" y="4043418"/>
            <a:ext cx="1350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Garamond" panose="02020404030301010803" pitchFamily="18" charset="0"/>
              </a:rPr>
              <a:t>Opportunities</a:t>
            </a:r>
            <a:endParaRPr lang="en-US" sz="1500" dirty="0">
              <a:latin typeface="Garamond" panose="02020404030301010803" pitchFamily="18" charset="0"/>
            </a:endParaRPr>
          </a:p>
        </p:txBody>
      </p:sp>
      <p:sp>
        <p:nvSpPr>
          <p:cNvPr id="15" name="矩形 2"/>
          <p:cNvSpPr/>
          <p:nvPr/>
        </p:nvSpPr>
        <p:spPr>
          <a:xfrm>
            <a:off x="4601501" y="3723716"/>
            <a:ext cx="4486881" cy="266777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128367" y="1432009"/>
            <a:ext cx="4486881" cy="49335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621631" y="1009480"/>
            <a:ext cx="34667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The project didn’t start this semester, so there is a lot to learn, and a lot has already been done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 smtClean="0">
                <a:latin typeface="Garamond" panose="02020404030301010803" pitchFamily="18" charset="0"/>
              </a:rPr>
              <a:t>Data is challenging to interpret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 smtClean="0">
                <a:latin typeface="Garamond" panose="02020404030301010803" pitchFamily="18" charset="0"/>
              </a:rPr>
              <a:t>Sentiment analysis so far unsuccessful, some things need to be hand coded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70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SWOT Analysis</a:t>
            </a:r>
            <a:endParaRPr lang="en-CA" dirty="0"/>
          </a:p>
        </p:txBody>
      </p:sp>
      <p:sp>
        <p:nvSpPr>
          <p:cNvPr id="4" name="Diamond 13"/>
          <p:cNvSpPr/>
          <p:nvPr/>
        </p:nvSpPr>
        <p:spPr>
          <a:xfrm>
            <a:off x="3412881" y="2494827"/>
            <a:ext cx="2444223" cy="2419679"/>
          </a:xfrm>
          <a:prstGeom prst="diamon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6" name="Diamond 8"/>
          <p:cNvSpPr/>
          <p:nvPr/>
        </p:nvSpPr>
        <p:spPr>
          <a:xfrm>
            <a:off x="3981965" y="3072323"/>
            <a:ext cx="1282011" cy="1288172"/>
          </a:xfrm>
          <a:prstGeom prst="diamond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622971" y="1447800"/>
            <a:ext cx="25229" cy="4943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8926463">
            <a:off x="3564926" y="3064474"/>
            <a:ext cx="1136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aramond" panose="02020404030301010803" pitchFamily="18" charset="0"/>
              </a:rPr>
              <a:t>Strengths</a:t>
            </a:r>
            <a:endParaRPr lang="en-US" sz="1600" dirty="0">
              <a:latin typeface="Garamond" panose="02020404030301010803" pitchFamily="18" charset="0"/>
            </a:endParaRPr>
          </a:p>
        </p:txBody>
      </p:sp>
      <p:cxnSp>
        <p:nvCxnSpPr>
          <p:cNvPr id="9" name="Straight Connector 7"/>
          <p:cNvCxnSpPr/>
          <p:nvPr/>
        </p:nvCxnSpPr>
        <p:spPr>
          <a:xfrm>
            <a:off x="543697" y="3713549"/>
            <a:ext cx="81431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664693">
            <a:off x="4557586" y="3076831"/>
            <a:ext cx="1136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aramond" panose="02020404030301010803" pitchFamily="18" charset="0"/>
              </a:rPr>
              <a:t>Weakness</a:t>
            </a: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8826073">
            <a:off x="4520515" y="3994208"/>
            <a:ext cx="1136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aramond" panose="02020404030301010803" pitchFamily="18" charset="0"/>
              </a:rPr>
              <a:t>Threats</a:t>
            </a: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726957">
            <a:off x="3479141" y="4043418"/>
            <a:ext cx="1350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Garamond" panose="02020404030301010803" pitchFamily="18" charset="0"/>
              </a:rPr>
              <a:t>Opportunities</a:t>
            </a:r>
            <a:endParaRPr lang="en-US" sz="1500" dirty="0">
              <a:latin typeface="Garamond" panose="02020404030301010803" pitchFamily="18" charset="0"/>
            </a:endParaRPr>
          </a:p>
        </p:txBody>
      </p:sp>
      <p:sp>
        <p:nvSpPr>
          <p:cNvPr id="15" name="矩形 2"/>
          <p:cNvSpPr/>
          <p:nvPr/>
        </p:nvSpPr>
        <p:spPr>
          <a:xfrm>
            <a:off x="4615248" y="1441364"/>
            <a:ext cx="4486881" cy="226574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136090" y="1452759"/>
            <a:ext cx="4486881" cy="493352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52694" y="4126189"/>
            <a:ext cx="3429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RedditAnalytics.com is not currently operational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 smtClean="0">
                <a:latin typeface="Garamond" panose="02020404030301010803" pitchFamily="18" charset="0"/>
              </a:rPr>
              <a:t>We can’t draw more than 1000 objects in any direction from Reddit.com with </a:t>
            </a:r>
            <a:r>
              <a:rPr lang="en-US" i="1" dirty="0" smtClean="0">
                <a:latin typeface="Garamond" panose="02020404030301010803" pitchFamily="18" charset="0"/>
              </a:rPr>
              <a:t>any </a:t>
            </a:r>
            <a:r>
              <a:rPr lang="en-US" dirty="0" smtClean="0">
                <a:latin typeface="Garamond" panose="02020404030301010803" pitchFamily="18" charset="0"/>
              </a:rPr>
              <a:t>type of specificity.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927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SWOT Analysis</a:t>
            </a:r>
            <a:endParaRPr lang="en-CA" dirty="0"/>
          </a:p>
        </p:txBody>
      </p:sp>
      <p:sp>
        <p:nvSpPr>
          <p:cNvPr id="4" name="Diamond 13"/>
          <p:cNvSpPr/>
          <p:nvPr/>
        </p:nvSpPr>
        <p:spPr>
          <a:xfrm>
            <a:off x="3412881" y="2494827"/>
            <a:ext cx="2444223" cy="2419679"/>
          </a:xfrm>
          <a:prstGeom prst="diamond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6" name="Diamond 8"/>
          <p:cNvSpPr/>
          <p:nvPr/>
        </p:nvSpPr>
        <p:spPr>
          <a:xfrm>
            <a:off x="3981965" y="3072323"/>
            <a:ext cx="1282011" cy="1288172"/>
          </a:xfrm>
          <a:prstGeom prst="diamond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622970" y="1447800"/>
            <a:ext cx="0" cy="49335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8926463">
            <a:off x="3564926" y="3064474"/>
            <a:ext cx="1136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aramond" panose="02020404030301010803" pitchFamily="18" charset="0"/>
              </a:rPr>
              <a:t>Strengths</a:t>
            </a:r>
            <a:endParaRPr lang="en-US" sz="1600" dirty="0">
              <a:latin typeface="Garamond" panose="02020404030301010803" pitchFamily="18" charset="0"/>
            </a:endParaRPr>
          </a:p>
        </p:txBody>
      </p:sp>
      <p:cxnSp>
        <p:nvCxnSpPr>
          <p:cNvPr id="9" name="Straight Connector 7"/>
          <p:cNvCxnSpPr/>
          <p:nvPr/>
        </p:nvCxnSpPr>
        <p:spPr>
          <a:xfrm>
            <a:off x="543697" y="3713549"/>
            <a:ext cx="81431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664693">
            <a:off x="4557586" y="3076831"/>
            <a:ext cx="1136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aramond" panose="02020404030301010803" pitchFamily="18" charset="0"/>
              </a:rPr>
              <a:t>Weakness</a:t>
            </a: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18826073">
            <a:off x="4520515" y="3994208"/>
            <a:ext cx="1136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aramond" panose="02020404030301010803" pitchFamily="18" charset="0"/>
              </a:rPr>
              <a:t>Threats</a:t>
            </a: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726957">
            <a:off x="3479141" y="4043418"/>
            <a:ext cx="1350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 smtClean="0">
                <a:latin typeface="Garamond" panose="02020404030301010803" pitchFamily="18" charset="0"/>
              </a:rPr>
              <a:t>Opportunities</a:t>
            </a:r>
            <a:endParaRPr lang="en-US" sz="1500" dirty="0">
              <a:latin typeface="Garamond" panose="02020404030301010803" pitchFamily="18" charset="0"/>
            </a:endParaRPr>
          </a:p>
        </p:txBody>
      </p:sp>
      <p:sp>
        <p:nvSpPr>
          <p:cNvPr id="15" name="矩形 2"/>
          <p:cNvSpPr/>
          <p:nvPr/>
        </p:nvSpPr>
        <p:spPr>
          <a:xfrm>
            <a:off x="4635405" y="1441450"/>
            <a:ext cx="4486881" cy="493352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矩形 16"/>
          <p:cNvSpPr/>
          <p:nvPr/>
        </p:nvSpPr>
        <p:spPr>
          <a:xfrm>
            <a:off x="148524" y="1441450"/>
            <a:ext cx="4486881" cy="226574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7784" y="3981186"/>
            <a:ext cx="342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aramond" panose="02020404030301010803" pitchFamily="18" charset="0"/>
              </a:rPr>
              <a:t>Author behavior analysis is</a:t>
            </a:r>
          </a:p>
          <a:p>
            <a:r>
              <a:rPr lang="en-US" dirty="0" smtClean="0">
                <a:latin typeface="Garamond" panose="02020404030301010803" pitchFamily="18" charset="0"/>
              </a:rPr>
              <a:t>promising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 smtClean="0">
                <a:latin typeface="Garamond" panose="02020404030301010803" pitchFamily="18" charset="0"/>
              </a:rPr>
              <a:t>Large scale collection from Reddit.com is possible with dedicated clients (Approx. 37 days per client per year  required to pull top level posts)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622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Questions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22" y="1570599"/>
            <a:ext cx="7073355" cy="409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15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885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Reddit</a:t>
            </a:r>
            <a:r>
              <a:rPr lang="en-CA" dirty="0" smtClean="0"/>
              <a:t> Content Model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22" y="1570599"/>
            <a:ext cx="7073355" cy="4098919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52513"/>
            <a:ext cx="8229600" cy="395287"/>
          </a:xfrm>
        </p:spPr>
        <p:txBody>
          <a:bodyPr/>
          <a:lstStyle/>
          <a:p>
            <a:r>
              <a:rPr lang="en-CA" dirty="0" smtClean="0"/>
              <a:t>Data fields are obtained from Reddit.com and RedditAnalytics.com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2353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 smtClean="0"/>
              <a:t>Genki</a:t>
            </a:r>
            <a:r>
              <a:rPr lang="en-CA" dirty="0" smtClean="0"/>
              <a:t> Marshall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Introductory projects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198" y="1447801"/>
          <a:ext cx="8283556" cy="3276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1778"/>
                <a:gridCol w="4141778"/>
              </a:tblGrid>
              <a:tr h="473725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Posts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 in /r/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unixporn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 by day of the week and by time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73725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3725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3725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3725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3725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4248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b="1" dirty="0" smtClean="0">
                        <a:solidFill>
                          <a:schemeClr val="tx1"/>
                        </a:solidFill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Isosceles Triangle 6"/>
          <p:cNvSpPr/>
          <p:nvPr/>
        </p:nvSpPr>
        <p:spPr>
          <a:xfrm flipV="1">
            <a:off x="457197" y="4953000"/>
            <a:ext cx="8283557" cy="38100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228600" y="5588000"/>
            <a:ext cx="8686802" cy="369332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mpd="sng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CA" dirty="0">
              <a:solidFill>
                <a:schemeClr val="bg1"/>
              </a:solidFill>
              <a:latin typeface="Garamond" panose="02020404030301010803" pitchFamily="18" charset="0"/>
              <a:cs typeface="Adobe Caslon Pro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16250"/>
            <a:ext cx="5029200" cy="28274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916250"/>
            <a:ext cx="1216474" cy="27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71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Young Chan Kim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Introductory projects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198" y="1447801"/>
          <a:ext cx="8283556" cy="3276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1778"/>
                <a:gridCol w="4141778"/>
              </a:tblGrid>
              <a:tr h="473725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Frequency of specific words by time of day in /r/</a:t>
                      </a:r>
                      <a:r>
                        <a:rPr lang="en-US" baseline="0" dirty="0" err="1" smtClean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nba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 during the past month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73725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3725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3725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3725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3725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4248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b="1" dirty="0" smtClean="0">
                        <a:solidFill>
                          <a:schemeClr val="tx1"/>
                        </a:solidFill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Isosceles Triangle 6"/>
          <p:cNvSpPr/>
          <p:nvPr/>
        </p:nvSpPr>
        <p:spPr>
          <a:xfrm flipV="1">
            <a:off x="457197" y="4953000"/>
            <a:ext cx="8283557" cy="38100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228600" y="5588000"/>
            <a:ext cx="8686802" cy="369332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mpd="sng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  <a:cs typeface="Adobe Caslon Pro"/>
              </a:rPr>
              <a:t>Frequencies 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  <a:cs typeface="Adobe Caslon Pro"/>
              </a:rPr>
              <a:t>generally peaked in the afternoon and </a:t>
            </a: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  <a:cs typeface="Adobe Caslon Pro"/>
              </a:rPr>
              <a:t>evening EST</a:t>
            </a:r>
            <a:endParaRPr lang="en-US" dirty="0">
              <a:solidFill>
                <a:schemeClr val="bg1"/>
              </a:solidFill>
              <a:latin typeface="Garamond" panose="02020404030301010803" pitchFamily="18" charset="0"/>
              <a:cs typeface="Adobe Caslon Pro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1964094" cy="14971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694" y="2133600"/>
            <a:ext cx="2002269" cy="149711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963" y="2133600"/>
            <a:ext cx="1964095" cy="148484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057" y="2133600"/>
            <a:ext cx="2002269" cy="148484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21094" y="3656442"/>
            <a:ext cx="154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aramond" panose="02020404030301010803" pitchFamily="18" charset="0"/>
              </a:rPr>
              <a:t>‘</a:t>
            </a:r>
            <a:r>
              <a:rPr lang="en-US" dirty="0" err="1" smtClean="0">
                <a:latin typeface="Garamond" panose="02020404030301010803" pitchFamily="18" charset="0"/>
              </a:rPr>
              <a:t>Lebron</a:t>
            </a:r>
            <a:r>
              <a:rPr lang="en-US" dirty="0" smtClean="0">
                <a:latin typeface="Garamond" panose="02020404030301010803" pitchFamily="18" charset="0"/>
              </a:rPr>
              <a:t>’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04275" y="3656442"/>
            <a:ext cx="154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aramond" panose="02020404030301010803" pitchFamily="18" charset="0"/>
              </a:rPr>
              <a:t>‘Curry’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87456" y="3656764"/>
            <a:ext cx="154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aramond" panose="02020404030301010803" pitchFamily="18" charset="0"/>
              </a:rPr>
              <a:t>‘Wiggins’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770637" y="3687778"/>
            <a:ext cx="154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aramond" panose="02020404030301010803" pitchFamily="18" charset="0"/>
              </a:rPr>
              <a:t>‘NBA’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826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Vicky Wang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Introductory projects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44004"/>
              </p:ext>
            </p:extLst>
          </p:nvPr>
        </p:nvGraphicFramePr>
        <p:xfrm>
          <a:off x="457198" y="1447801"/>
          <a:ext cx="8283556" cy="3276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1778"/>
                <a:gridCol w="4141778"/>
              </a:tblGrid>
              <a:tr h="473725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  <a:cs typeface="Adobe Caslon Pro"/>
                        </a:rPr>
                        <a:t>Assumed</a:t>
                      </a:r>
                      <a:r>
                        <a:rPr lang="en-CA" baseline="0" dirty="0" smtClean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  <a:cs typeface="Adobe Caslon Pro"/>
                        </a:rPr>
                        <a:t> p</a:t>
                      </a:r>
                      <a:r>
                        <a:rPr lang="en-CA" dirty="0" smtClean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  <a:cs typeface="Adobe Caslon Pro"/>
                        </a:rPr>
                        <a:t>opularity (by score)</a:t>
                      </a:r>
                      <a:r>
                        <a:rPr lang="en-CA" baseline="0" dirty="0" smtClean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  <a:cs typeface="Adobe Caslon Pro"/>
                        </a:rPr>
                        <a:t> and time of post in the last 2000 ‘top’ posts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 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73725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3725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3725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3725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3725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4248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b="1" dirty="0" smtClean="0">
                        <a:solidFill>
                          <a:schemeClr val="tx1"/>
                        </a:solidFill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Isosceles Triangle 6"/>
          <p:cNvSpPr/>
          <p:nvPr/>
        </p:nvSpPr>
        <p:spPr>
          <a:xfrm flipV="1">
            <a:off x="457197" y="4953000"/>
            <a:ext cx="8283557" cy="38100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228600" y="5588000"/>
            <a:ext cx="8686802" cy="646331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mpd="sng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  <a:cs typeface="Adobe Caslon Pro"/>
              </a:rPr>
              <a:t>2-4am EST showed very little ‘top’ activity and lower scores. ‘Top’ is an unknown sorting algorithm, this limits the observations we can make.</a:t>
            </a:r>
            <a:endParaRPr lang="en-CA" b="1" dirty="0">
              <a:solidFill>
                <a:schemeClr val="bg1"/>
              </a:solidFill>
              <a:latin typeface="Adobe Caslon Pro"/>
              <a:cs typeface="Adobe Caslon Pro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943100"/>
            <a:ext cx="3581400" cy="282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85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Stephanie Wang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Introductory projects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456521"/>
              </p:ext>
            </p:extLst>
          </p:nvPr>
        </p:nvGraphicFramePr>
        <p:xfrm>
          <a:off x="457198" y="1447801"/>
          <a:ext cx="8283556" cy="3276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1778"/>
                <a:gridCol w="4141778"/>
              </a:tblGrid>
              <a:tr h="473725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  <a:cs typeface="Adobe Caslon Pro"/>
                        </a:rPr>
                        <a:t>Observed repetition of a chosen word in link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  <a:cs typeface="Adobe Caslon Pro"/>
                        </a:rPr>
                        <a:t> title in ‘top’ comments for that link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73725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3725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3725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3725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3725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4248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b="1" dirty="0" smtClean="0">
                        <a:solidFill>
                          <a:schemeClr val="tx1"/>
                        </a:solidFill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Isosceles Triangle 6"/>
          <p:cNvSpPr/>
          <p:nvPr/>
        </p:nvSpPr>
        <p:spPr>
          <a:xfrm flipV="1">
            <a:off x="457197" y="4953000"/>
            <a:ext cx="8283557" cy="38100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228600" y="5588000"/>
            <a:ext cx="8686802" cy="646331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mpd="sng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chemeClr val="bg1"/>
                </a:solidFill>
                <a:latin typeface="Garamond" panose="02020404030301010803" pitchFamily="18" charset="0"/>
                <a:cs typeface="Adobe Caslon Pro"/>
              </a:rPr>
              <a:t>The frequency of the word’s occurrence followed the same trends as the ‘top’ comment volume. Observations are limited by the pre-selected nature of the comments.</a:t>
            </a:r>
            <a:endParaRPr lang="en-CA" dirty="0">
              <a:solidFill>
                <a:schemeClr val="bg1"/>
              </a:solidFill>
              <a:latin typeface="Garamond" panose="02020404030301010803" pitchFamily="18" charset="0"/>
              <a:cs typeface="Adobe Caslon Pr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705" y="1942044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7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Richard Wu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Introductory projects</a:t>
            </a:r>
            <a:endParaRPr lang="en-C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57198" y="1447801"/>
          <a:ext cx="8283556" cy="3276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1778"/>
                <a:gridCol w="4141778"/>
              </a:tblGrid>
              <a:tr h="473725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Posts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 in /r/aww and posts with cat in the title, by time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</a:tr>
              <a:tr h="473725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3725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3725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3725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3725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34248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b="1" dirty="0" smtClean="0">
                        <a:solidFill>
                          <a:schemeClr val="tx1"/>
                        </a:solidFill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Isosceles Triangle 6"/>
          <p:cNvSpPr/>
          <p:nvPr/>
        </p:nvSpPr>
        <p:spPr>
          <a:xfrm flipV="1">
            <a:off x="457197" y="4953000"/>
            <a:ext cx="8283557" cy="38100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228600" y="5588000"/>
            <a:ext cx="8686802" cy="369332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mpd="sng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chemeClr val="bg1"/>
                </a:solidFill>
                <a:latin typeface="Garamond" panose="02020404030301010803" pitchFamily="18" charset="0"/>
                <a:cs typeface="Adobe Caslon Pro"/>
              </a:rPr>
              <a:t>Cat posts roughly correlated to overall post volume during the time surveyed</a:t>
            </a:r>
            <a:endParaRPr lang="en-CA" dirty="0">
              <a:solidFill>
                <a:schemeClr val="bg1"/>
              </a:solidFill>
              <a:latin typeface="Garamond" panose="02020404030301010803" pitchFamily="18" charset="0"/>
              <a:cs typeface="Adobe Caslon Pro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817" y="1982025"/>
            <a:ext cx="5156783" cy="274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03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Neha Deshmukh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smtClean="0"/>
              <a:t>Introductory projects</a:t>
            </a:r>
            <a:endParaRPr lang="en-CA" dirty="0"/>
          </a:p>
        </p:txBody>
      </p:sp>
      <p:sp>
        <p:nvSpPr>
          <p:cNvPr id="7" name="Isosceles Triangle 6"/>
          <p:cNvSpPr/>
          <p:nvPr/>
        </p:nvSpPr>
        <p:spPr>
          <a:xfrm flipV="1">
            <a:off x="457197" y="4953000"/>
            <a:ext cx="8283557" cy="381000"/>
          </a:xfrm>
          <a:prstGeom prst="triangl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228600" y="5588000"/>
            <a:ext cx="8671661" cy="923330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 cmpd="sng"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  <a:cs typeface="Adobe Caslon Pro"/>
              </a:rPr>
              <a:t>For 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  <a:cs typeface="Adobe Caslon Pro"/>
              </a:rPr>
              <a:t>each document, the topic/category out of 10 topic classifications, that is most relevant </a:t>
            </a: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  <a:cs typeface="Adobe Caslon Pro"/>
              </a:rPr>
              <a:t>showed 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  <a:cs typeface="Adobe Caslon Pro"/>
              </a:rPr>
              <a:t>the highest frequency</a:t>
            </a: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  <a:cs typeface="Adobe Caslon Pro"/>
              </a:rPr>
              <a:t>. The method used for generating topics was </a:t>
            </a: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Latent </a:t>
            </a:r>
            <a:r>
              <a:rPr lang="en-US" dirty="0" err="1">
                <a:solidFill>
                  <a:schemeClr val="bg1"/>
                </a:solidFill>
                <a:latin typeface="Garamond" panose="02020404030301010803" pitchFamily="18" charset="0"/>
              </a:rPr>
              <a:t>Dirichlet</a:t>
            </a:r>
            <a:r>
              <a:rPr lang="en-US" dirty="0">
                <a:solidFill>
                  <a:schemeClr val="bg1"/>
                </a:solidFill>
                <a:latin typeface="Garamond" panose="02020404030301010803" pitchFamily="18" charset="0"/>
              </a:rPr>
              <a:t> A</a:t>
            </a:r>
            <a:r>
              <a:rPr lang="en-US" dirty="0" smtClean="0">
                <a:solidFill>
                  <a:schemeClr val="bg1"/>
                </a:solidFill>
                <a:latin typeface="Garamond" panose="02020404030301010803" pitchFamily="18" charset="0"/>
              </a:rPr>
              <a:t>llocation, which is unsupervised.</a:t>
            </a:r>
            <a:endParaRPr lang="en-CA" dirty="0">
              <a:solidFill>
                <a:schemeClr val="bg1"/>
              </a:solidFill>
              <a:latin typeface="Garamond" panose="02020404030301010803" pitchFamily="18" charset="0"/>
              <a:cs typeface="Adobe Caslon Pro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0400" y="2854096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86359" y="2666300"/>
            <a:ext cx="2743200" cy="369332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307271" y="1444891"/>
          <a:ext cx="8283556" cy="3276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17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4177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3725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  <a:cs typeface="Adobe Caslon Pro"/>
                        </a:rPr>
                        <a:t>Assumed</a:t>
                      </a:r>
                      <a:r>
                        <a:rPr lang="en-CA" baseline="0" dirty="0" smtClean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  <a:cs typeface="Adobe Caslon Pro"/>
                        </a:rPr>
                        <a:t> p</a:t>
                      </a:r>
                      <a:r>
                        <a:rPr lang="en-CA" dirty="0" smtClean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  <a:cs typeface="Adobe Caslon Pro"/>
                        </a:rPr>
                        <a:t>opularity (by score)</a:t>
                      </a:r>
                      <a:r>
                        <a:rPr lang="en-CA" baseline="0" dirty="0" smtClean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  <a:cs typeface="Adobe Caslon Pro"/>
                        </a:rPr>
                        <a:t> and time of post in the last 2000 ‘top’ posts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 </a:t>
                      </a:r>
                      <a:endParaRPr lang="en-US" dirty="0" smtClean="0">
                        <a:solidFill>
                          <a:schemeClr val="bg1"/>
                        </a:solidFill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3725"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3725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3725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3725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3725"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4248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b="1" dirty="0" smtClean="0">
                        <a:solidFill>
                          <a:schemeClr val="tx1"/>
                        </a:solidFill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CA" dirty="0">
                        <a:latin typeface="Adobe Caslon Pro"/>
                        <a:cs typeface="Adobe Caslon Pro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86800" y="1452889"/>
            <a:ext cx="8272463" cy="41472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           </a:t>
            </a:r>
            <a:r>
              <a:rPr lang="en-US" dirty="0">
                <a:solidFill>
                  <a:srgbClr val="FFFFFF"/>
                </a:solidFill>
                <a:latin typeface="Garamond" panose="02020404030301010803" pitchFamily="18" charset="0"/>
              </a:rPr>
              <a:t>Topical Analysis </a:t>
            </a:r>
            <a:r>
              <a:rPr lang="en-US" dirty="0" smtClean="0">
                <a:solidFill>
                  <a:srgbClr val="FFFFFF"/>
                </a:solidFill>
                <a:latin typeface="Garamond" panose="02020404030301010803" pitchFamily="18" charset="0"/>
              </a:rPr>
              <a:t>of </a:t>
            </a:r>
            <a:r>
              <a:rPr lang="en-US" dirty="0">
                <a:solidFill>
                  <a:srgbClr val="FFFFFF"/>
                </a:solidFill>
                <a:latin typeface="Garamond" panose="02020404030301010803" pitchFamily="18" charset="0"/>
              </a:rPr>
              <a:t>comments in from one of the </a:t>
            </a:r>
            <a:r>
              <a:rPr lang="en-US" dirty="0" err="1">
                <a:solidFill>
                  <a:srgbClr val="FFFFFF"/>
                </a:solidFill>
                <a:latin typeface="Garamond" panose="02020404030301010803" pitchFamily="18" charset="0"/>
              </a:rPr>
              <a:t>Reddit</a:t>
            </a:r>
            <a:r>
              <a:rPr lang="en-US" dirty="0">
                <a:solidFill>
                  <a:srgbClr val="FFFFFF"/>
                </a:solidFill>
                <a:latin typeface="Garamond" panose="02020404030301010803" pitchFamily="18" charset="0"/>
              </a:rPr>
              <a:t> AMA posts</a:t>
            </a:r>
          </a:p>
        </p:txBody>
      </p:sp>
      <p:pic>
        <p:nvPicPr>
          <p:cNvPr id="14" name="Picture 13" descr="Screen Shot 2015-03-20 at 11.54.40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947" y="1920487"/>
            <a:ext cx="2743200" cy="2769038"/>
          </a:xfrm>
          <a:prstGeom prst="rect">
            <a:avLst/>
          </a:prstGeom>
        </p:spPr>
      </p:pic>
      <p:pic>
        <p:nvPicPr>
          <p:cNvPr id="15" name="Picture 14" descr="Screen Shot 2015-03-20 at 11.57.56 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33" y="2472920"/>
            <a:ext cx="4148043" cy="153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6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9481</TotalTime>
  <Words>1247</Words>
  <Application>Microsoft Macintosh PowerPoint</Application>
  <PresentationFormat>On-screen Show (4:3)</PresentationFormat>
  <Paragraphs>192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Reddit Content Model</vt:lpstr>
      <vt:lpstr>Genki Marshall</vt:lpstr>
      <vt:lpstr>Young Chan Kim</vt:lpstr>
      <vt:lpstr>Vicky Wang</vt:lpstr>
      <vt:lpstr>Stephanie Wang</vt:lpstr>
      <vt:lpstr>Richard Wu</vt:lpstr>
      <vt:lpstr>Neha Deshmukh</vt:lpstr>
      <vt:lpstr>Research Subject</vt:lpstr>
      <vt:lpstr>What is a “Snope”?</vt:lpstr>
      <vt:lpstr>What is a “Snope”?</vt:lpstr>
      <vt:lpstr>What is a “Snope”?</vt:lpstr>
      <vt:lpstr>What is a “Snope”?</vt:lpstr>
      <vt:lpstr>What is a “Snope”?</vt:lpstr>
      <vt:lpstr>Why do we care about Snopes?</vt:lpstr>
      <vt:lpstr>Current Scope</vt:lpstr>
      <vt:lpstr>Current Scope</vt:lpstr>
      <vt:lpstr>Current Scope</vt:lpstr>
      <vt:lpstr>Current Scope</vt:lpstr>
      <vt:lpstr>Research Questions • Observed Trends</vt:lpstr>
      <vt:lpstr>Research Questions • Observed Trends</vt:lpstr>
      <vt:lpstr>Research Questions • Observed Trends </vt:lpstr>
      <vt:lpstr>SWOT Analysis</vt:lpstr>
      <vt:lpstr>SWOT Analysis</vt:lpstr>
      <vt:lpstr>SWOT Analysis</vt:lpstr>
      <vt:lpstr>SWOT Analysis</vt:lpstr>
      <vt:lpstr>Questions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Hernandez</dc:creator>
  <cp:lastModifiedBy>Stepahnie Qian Wang</cp:lastModifiedBy>
  <cp:revision>274</cp:revision>
  <dcterms:created xsi:type="dcterms:W3CDTF">2014-02-28T22:01:55Z</dcterms:created>
  <dcterms:modified xsi:type="dcterms:W3CDTF">2015-03-20T21:59:15Z</dcterms:modified>
</cp:coreProperties>
</file>